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10" r:id="rId2"/>
    <p:sldId id="2147469306" r:id="rId3"/>
    <p:sldId id="2147469315" r:id="rId4"/>
    <p:sldId id="2147469314" r:id="rId5"/>
    <p:sldId id="2147469309" r:id="rId6"/>
    <p:sldId id="1073" r:id="rId7"/>
    <p:sldId id="2147469316" r:id="rId8"/>
    <p:sldId id="1106" r:id="rId9"/>
    <p:sldId id="1114" r:id="rId10"/>
    <p:sldId id="1113" r:id="rId11"/>
    <p:sldId id="1105" r:id="rId12"/>
    <p:sldId id="1115" r:id="rId13"/>
    <p:sldId id="1119" r:id="rId14"/>
    <p:sldId id="2147469310" r:id="rId15"/>
    <p:sldId id="390" r:id="rId16"/>
    <p:sldId id="1104" r:id="rId17"/>
    <p:sldId id="2147469311" r:id="rId18"/>
    <p:sldId id="439" r:id="rId19"/>
    <p:sldId id="1053" r:id="rId20"/>
    <p:sldId id="1060" r:id="rId21"/>
    <p:sldId id="1056" r:id="rId22"/>
    <p:sldId id="2147469312" r:id="rId23"/>
    <p:sldId id="447" r:id="rId24"/>
    <p:sldId id="1049" r:id="rId25"/>
    <p:sldId id="1052" r:id="rId26"/>
    <p:sldId id="2147469318" r:id="rId27"/>
    <p:sldId id="1046" r:id="rId28"/>
    <p:sldId id="2147469313" r:id="rId29"/>
    <p:sldId id="1117" r:id="rId30"/>
    <p:sldId id="1108" r:id="rId31"/>
    <p:sldId id="1101" r:id="rId32"/>
    <p:sldId id="1075" r:id="rId33"/>
    <p:sldId id="622" r:id="rId34"/>
    <p:sldId id="461" r:id="rId35"/>
    <p:sldId id="1024" r:id="rId36"/>
    <p:sldId id="1062" r:id="rId37"/>
    <p:sldId id="1072" r:id="rId38"/>
    <p:sldId id="107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CCFF"/>
    <a:srgbClr val="669900"/>
    <a:srgbClr val="B00000"/>
    <a:srgbClr val="B0003C"/>
    <a:srgbClr val="33889F"/>
    <a:srgbClr val="339966"/>
    <a:srgbClr val="4BACC6"/>
    <a:srgbClr val="3792AB"/>
    <a:srgbClr val="6AE4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8" autoAdjust="0"/>
    <p:restoredTop sz="94660"/>
  </p:normalViewPr>
  <p:slideViewPr>
    <p:cSldViewPr snapToGrid="0">
      <p:cViewPr varScale="1">
        <p:scale>
          <a:sx n="64" d="100"/>
          <a:sy n="64" d="100"/>
        </p:scale>
        <p:origin x="804"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21045B-9979-44F0-8923-AEC5B9895EE0}" type="datetimeFigureOut">
              <a:rPr lang="en-US" smtClean="0"/>
              <a:t>11/27/2023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9E448-04D3-4E26-927D-F918AEC9FCB2}" type="slidenum">
              <a:rPr lang="en-US" smtClean="0"/>
              <a:t>‹#›</a:t>
            </a:fld>
            <a:endParaRPr lang="en-US"/>
          </a:p>
        </p:txBody>
      </p:sp>
    </p:spTree>
    <p:extLst>
      <p:ext uri="{BB962C8B-B14F-4D97-AF65-F5344CB8AC3E}">
        <p14:creationId xmlns:p14="http://schemas.microsoft.com/office/powerpoint/2010/main" val="1956384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Economic Analysis
Release:
            Gross Domestic Product
Units: 
Chained 2012 Dollars, Seasonally Adjusted Annual Rate
Frequency: 
          Quarterly
BEA Account Code: A939RXFor more information about this series, please visit the Bureau of Economic Analysis.
U.S. Bureau of Economic Analysis,
                    Real gross domestic product per capita [A939RX0Q048SBEA],
                    retrieved from FRED,
                    Federal Reserve Bank of St. Louis;
                    https://fred.stlouisfed.org/series/A939RX0Q048SBEA,
                    January 20, 2023.
Source:
            U.S. Bureau of Labor Statistics
Release:
            Employment Situation
Units: 
Thousands of Persons, Seasonally Adjusted
Frequency: 
          Monthly
All Employees: Total Nonfarm, commonly known as Total Nonfarm Payroll, is a measure of the number of U.S. workers in the economy that excludes proprietors, private household employees, unpaid volunteers, farm employees, and the unincorporated self-employed. This measure accounts for approximately 80 percent of the workers who contribute to Gross Domestic Product (GDP).This measure provides useful insights into the current economic situation because it can represent the number of jobs added or lost in an economy. Increases in employment might indicate that businesses are hiring which might also suggest that businesses are growing. Additionally, those who are newly employed have increased their personal incomes, which means (all else constant) their disposable incomes have also increased, thus fostering further economic expansion.Generally, the U.S. labor force and levels of employment and unemployment are subject to fluctuations due to seasonal changes in weather, major holidays, and the opening and closing of schools. The Bureau of Labor Statistics (BLS) adjusts the data to offset the seasonal effects to show non-seasonal changes: for example, women's participation in the labor force; or a general decline in the number of employees, a possible indication of a downturn in the economy. To closely examine seasonal and non-seasonal changes, the BLS releases two monthly statistical measures: the seasonally adjusted All Employees: Total Nonfarm (PAYEMS) and All Employees: Total Nonfarm (PAYNSA), which is not seasonally adjusted.The series comes from the 'Current Employment Statistics (Establishment Survey).'The source code is: CES0000000001
U.S. Bureau of Labor Statistics,
                    All Employees, Total Nonfarm [PAYEMS],
                    retrieved from FRED,
                    Federal Reserve Bank of St. Louis;
                    https://fred.stlouisfed.org/series/PAYEMS,
                    January 20, 2023.
</a:t>
            </a:r>
          </a:p>
        </p:txBody>
      </p:sp>
    </p:spTree>
    <p:extLst>
      <p:ext uri="{BB962C8B-B14F-4D97-AF65-F5344CB8AC3E}">
        <p14:creationId xmlns:p14="http://schemas.microsoft.com/office/powerpoint/2010/main" val="3783353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Economic Analysis
Release:
            Gross Domestic Product
Units: 
Chained 2012 Dollars, Seasonally Adjusted Annual Rate
Frequency: 
          Quarterly
BEA Account Code: A939RXFor more information about this series, please visit the Bureau of Economic Analysis.
U.S. Bureau of Economic Analysis,
                    Real gross domestic product per capita [A939RX0Q048SBEA],
                    retrieved from FRED,
                    Federal Reserve Bank of St. Louis;
                    https://fred.stlouisfed.org/series/A939RX0Q048SBEA,
                    January 20, 2023.
Source:
            U.S. Bureau of Labor Statistics
Release:
            Employment Situation
Units: 
Thousands of Persons, Seasonally Adjusted
Frequency: 
          Monthly
All Employees: Total Nonfarm, commonly known as Total Nonfarm Payroll, is a measure of the number of U.S. workers in the economy that excludes proprietors, private household employees, unpaid volunteers, farm employees, and the unincorporated self-employed. This measure accounts for approximately 80 percent of the workers who contribute to Gross Domestic Product (GDP).This measure provides useful insights into the current economic situation because it can represent the number of jobs added or lost in an economy. Increases in employment might indicate that businesses are hiring which might also suggest that businesses are growing. Additionally, those who are newly employed have increased their personal incomes, which means (all else constant) their disposable incomes have also increased, thus fostering further economic expansion.Generally, the U.S. labor force and levels of employment and unemployment are subject to fluctuations due to seasonal changes in weather, major holidays, and the opening and closing of schools. The Bureau of Labor Statistics (BLS) adjusts the data to offset the seasonal effects to show non-seasonal changes: for example, women's participation in the labor force; or a general decline in the number of employees, a possible indication of a downturn in the economy. To closely examine seasonal and non-seasonal changes, the BLS releases two monthly statistical measures: the seasonally adjusted All Employees: Total Nonfarm (PAYEMS) and All Employees: Total Nonfarm (PAYNSA), which is not seasonally adjusted.The series comes from the 'Current Employment Statistics (Establishment Survey).'The source code is: CES0000000001
U.S. Bureau of Labor Statistics,
                    All Employees, Total Nonfarm [PAYEMS],
                    retrieved from FRED,
                    Federal Reserve Bank of St. Louis;
                    https://fred.stlouisfed.org/series/PAYEMS,
                    January 20, 2023.
</a:t>
            </a:r>
          </a:p>
        </p:txBody>
      </p:sp>
    </p:spTree>
    <p:extLst>
      <p:ext uri="{BB962C8B-B14F-4D97-AF65-F5344CB8AC3E}">
        <p14:creationId xmlns:p14="http://schemas.microsoft.com/office/powerpoint/2010/main" val="4195228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Economic Analysis
Release:
            Gross Domestic Product
Units: 
Chained 2012 Dollars, Seasonally Adjusted Annual Rate
Frequency: 
          Quarterly
BEA Account Code: A939RXFor more information about this series, please visit the Bureau of Economic Analysis.
U.S. Bureau of Economic Analysis,
                    Real gross domestic product per capita [A939RX0Q048SBEA],
                    retrieved from FRED,
                    Federal Reserve Bank of St. Louis;
                    https://fred.stlouisfed.org/series/A939RX0Q048SBEA,
                    January 20, 2023.
Source:
            U.S. Bureau of Labor Statistics
Release:
            Employment Situation
Units: 
Thousands of Persons, Seasonally Adjusted
Frequency: 
          Monthly
All Employees: Total Nonfarm, commonly known as Total Nonfarm Payroll, is a measure of the number of U.S. workers in the economy that excludes proprietors, private household employees, unpaid volunteers, farm employees, and the unincorporated self-employed. This measure accounts for approximately 80 percent of the workers who contribute to Gross Domestic Product (GDP).This measure provides useful insights into the current economic situation because it can represent the number of jobs added or lost in an economy. Increases in employment might indicate that businesses are hiring which might also suggest that businesses are growing. Additionally, those who are newly employed have increased their personal incomes, which means (all else constant) their disposable incomes have also increased, thus fostering further economic expansion.Generally, the U.S. labor force and levels of employment and unemployment are subject to fluctuations due to seasonal changes in weather, major holidays, and the opening and closing of schools. The Bureau of Labor Statistics (BLS) adjusts the data to offset the seasonal effects to show non-seasonal changes: for example, women's participation in the labor force; or a general decline in the number of employees, a possible indication of a downturn in the economy. To closely examine seasonal and non-seasonal changes, the BLS releases two monthly statistical measures: the seasonally adjusted All Employees: Total Nonfarm (PAYEMS) and All Employees: Total Nonfarm (PAYNSA), which is not seasonally adjusted.The series comes from the 'Current Employment Statistics (Establishment Survey).'The source code is: CES0000000001
U.S. Bureau of Labor Statistics,
                    All Employees, Total Nonfarm [PAYEMS],
                    retrieved from FRED,
                    Federal Reserve Bank of St. Louis;
                    https://fred.stlouisfed.org/series/PAYEMS,
                    January 20, 2023.
</a:t>
            </a:r>
          </a:p>
        </p:txBody>
      </p:sp>
    </p:spTree>
    <p:extLst>
      <p:ext uri="{BB962C8B-B14F-4D97-AF65-F5344CB8AC3E}">
        <p14:creationId xmlns:p14="http://schemas.microsoft.com/office/powerpoint/2010/main" val="1780252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Economic Analysis
Release:
            Gross Domestic Product
Units: 
Chained 2012 Dollars, Seasonally Adjusted Annual Rate
Frequency: 
          Quarterly
BEA Account Code: A939RXFor more information about this series, please visit the Bureau of Economic Analysis.
U.S. Bureau of Economic Analysis,
                    Real gross domestic product per capita [A939RX0Q048SBEA],
                    retrieved from FRED,
                    Federal Reserve Bank of St. Louis;
                    https://fred.stlouisfed.org/series/A939RX0Q048SBEA,
                    January 20, 2023.
Source:
            U.S. Bureau of Labor Statistics
Release:
            Employment Situation
Units: 
Thousands of Persons, Seasonally Adjusted
Frequency: 
          Monthly
All Employees: Total Nonfarm, commonly known as Total Nonfarm Payroll, is a measure of the number of U.S. workers in the economy that excludes proprietors, private household employees, unpaid volunteers, farm employees, and the unincorporated self-employed. This measure accounts for approximately 80 percent of the workers who contribute to Gross Domestic Product (GDP).This measure provides useful insights into the current economic situation because it can represent the number of jobs added or lost in an economy. Increases in employment might indicate that businesses are hiring which might also suggest that businesses are growing. Additionally, those who are newly employed have increased their personal incomes, which means (all else constant) their disposable incomes have also increased, thus fostering further economic expansion.Generally, the U.S. labor force and levels of employment and unemployment are subject to fluctuations due to seasonal changes in weather, major holidays, and the opening and closing of schools. The Bureau of Labor Statistics (BLS) adjusts the data to offset the seasonal effects to show non-seasonal changes: for example, women's participation in the labor force; or a general decline in the number of employees, a possible indication of a downturn in the economy. To closely examine seasonal and non-seasonal changes, the BLS releases two monthly statistical measures: the seasonally adjusted All Employees: Total Nonfarm (PAYEMS) and All Employees: Total Nonfarm (PAYNSA), which is not seasonally adjusted.The series comes from the 'Current Employment Statistics (Establishment Survey).'The source code is: CES0000000001
U.S. Bureau of Labor Statistics,
                    All Employees, Total Nonfarm [PAYEMS],
                    retrieved from FRED,
                    Federal Reserve Bank of St. Louis;
                    https://fred.stlouisfed.org/series/PAYEMS,
                    January 20, 2023.
</a:t>
            </a:r>
          </a:p>
        </p:txBody>
      </p:sp>
    </p:spTree>
    <p:extLst>
      <p:ext uri="{BB962C8B-B14F-4D97-AF65-F5344CB8AC3E}">
        <p14:creationId xmlns:p14="http://schemas.microsoft.com/office/powerpoint/2010/main" val="2036960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Economic Analysis
Release:
            Gross Domestic Product
Units: 
Chained 2012 Dollars, Seasonally Adjusted Annual Rate
Frequency: 
          Quarterly
BEA Account Code: A939RXFor more information about this series, please visit the Bureau of Economic Analysis.
U.S. Bureau of Economic Analysis,
                    Real gross domestic product per capita [A939RX0Q048SBEA],
                    retrieved from FRED,
                    Federal Reserve Bank of St. Louis;
                    https://fred.stlouisfed.org/series/A939RX0Q048SBEA,
                    January 20, 2023.
Source:
            U.S. Bureau of Labor Statistics
Release:
            Employment Situation
Units: 
Thousands of Persons, Seasonally Adjusted
Frequency: 
          Monthly
All Employees: Total Nonfarm, commonly known as Total Nonfarm Payroll, is a measure of the number of U.S. workers in the economy that excludes proprietors, private household employees, unpaid volunteers, farm employees, and the unincorporated self-employed. This measure accounts for approximately 80 percent of the workers who contribute to Gross Domestic Product (GDP).This measure provides useful insights into the current economic situation because it can represent the number of jobs added or lost in an economy. Increases in employment might indicate that businesses are hiring which might also suggest that businesses are growing. Additionally, those who are newly employed have increased their personal incomes, which means (all else constant) their disposable incomes have also increased, thus fostering further economic expansion.Generally, the U.S. labor force and levels of employment and unemployment are subject to fluctuations due to seasonal changes in weather, major holidays, and the opening and closing of schools. The Bureau of Labor Statistics (BLS) adjusts the data to offset the seasonal effects to show non-seasonal changes: for example, women's participation in the labor force; or a general decline in the number of employees, a possible indication of a downturn in the economy. To closely examine seasonal and non-seasonal changes, the BLS releases two monthly statistical measures: the seasonally adjusted All Employees: Total Nonfarm (PAYEMS) and All Employees: Total Nonfarm (PAYNSA), which is not seasonally adjusted.The series comes from the 'Current Employment Statistics (Establishment Survey).'The source code is: CES0000000001
U.S. Bureau of Labor Statistics,
                    All Employees, Total Nonfarm [PAYEMS],
                    retrieved from FRED,
                    Federal Reserve Bank of St. Louis;
                    https://fred.stlouisfed.org/series/PAYEMS,
                    January 20, 2023.
</a:t>
            </a:r>
          </a:p>
        </p:txBody>
      </p:sp>
    </p:spTree>
    <p:extLst>
      <p:ext uri="{BB962C8B-B14F-4D97-AF65-F5344CB8AC3E}">
        <p14:creationId xmlns:p14="http://schemas.microsoft.com/office/powerpoint/2010/main" val="431794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Economic Analysis
Release:
            Gross Domestic Product
Units: 
Chained 2012 Dollars, Seasonally Adjusted Annual Rate
Frequency: 
          Quarterly
BEA Account Code: A939RXFor more information about this series, please visit the Bureau of Economic Analysis.
U.S. Bureau of Economic Analysis,
                    Real gross domestic product per capita [A939RX0Q048SBEA],
                    retrieved from FRED,
                    Federal Reserve Bank of St. Louis;
                    https://fred.stlouisfed.org/series/A939RX0Q048SBEA,
                    January 20, 2023.
Source:
            U.S. Bureau of Labor Statistics
Release:
            Employment Situation
Units: 
Thousands of Persons, Seasonally Adjusted
Frequency: 
          Monthly
All Employees: Total Nonfarm, commonly known as Total Nonfarm Payroll, is a measure of the number of U.S. workers in the economy that excludes proprietors, private household employees, unpaid volunteers, farm employees, and the unincorporated self-employed. This measure accounts for approximately 80 percent of the workers who contribute to Gross Domestic Product (GDP).This measure provides useful insights into the current economic situation because it can represent the number of jobs added or lost in an economy. Increases in employment might indicate that businesses are hiring which might also suggest that businesses are growing. Additionally, those who are newly employed have increased their personal incomes, which means (all else constant) their disposable incomes have also increased, thus fostering further economic expansion.Generally, the U.S. labor force and levels of employment and unemployment are subject to fluctuations due to seasonal changes in weather, major holidays, and the opening and closing of schools. The Bureau of Labor Statistics (BLS) adjusts the data to offset the seasonal effects to show non-seasonal changes: for example, women's participation in the labor force; or a general decline in the number of employees, a possible indication of a downturn in the economy. To closely examine seasonal and non-seasonal changes, the BLS releases two monthly statistical measures: the seasonally adjusted All Employees: Total Nonfarm (PAYEMS) and All Employees: Total Nonfarm (PAYNSA), which is not seasonally adjusted.The series comes from the 'Current Employment Statistics (Establishment Survey).'The source code is: CES0000000001
U.S. Bureau of Labor Statistics,
                    All Employees, Total Nonfarm [PAYEMS],
                    retrieved from FRED,
                    Federal Reserve Bank of St. Louis;
                    https://fred.stlouisfed.org/series/PAYEMS,
                    January 20, 2023.
</a:t>
            </a:r>
          </a:p>
        </p:txBody>
      </p:sp>
    </p:spTree>
    <p:extLst>
      <p:ext uri="{BB962C8B-B14F-4D97-AF65-F5344CB8AC3E}">
        <p14:creationId xmlns:p14="http://schemas.microsoft.com/office/powerpoint/2010/main" val="2392725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Economic Analysis
Release:
            Gross Domestic Product
Units: 
Chained 2012 Dollars, Seasonally Adjusted Annual Rate
Frequency: 
          Quarterly
BEA Account Code: A939RXFor more information about this series, please visit the Bureau of Economic Analysis.
U.S. Bureau of Economic Analysis,
                    Real gross domestic product per capita [A939RX0Q048SBEA],
                    retrieved from FRED,
                    Federal Reserve Bank of St. Louis;
                    https://fred.stlouisfed.org/series/A939RX0Q048SBEA,
                    January 20, 2023.
Source:
            U.S. Bureau of Labor Statistics
Release:
            Employment Situation
Units: 
Thousands of Persons, Seasonally Adjusted
Frequency: 
          Monthly
All Employees: Total Nonfarm, commonly known as Total Nonfarm Payroll, is a measure of the number of U.S. workers in the economy that excludes proprietors, private household employees, unpaid volunteers, farm employees, and the unincorporated self-employed. This measure accounts for approximately 80 percent of the workers who contribute to Gross Domestic Product (GDP).This measure provides useful insights into the current economic situation because it can represent the number of jobs added or lost in an economy. Increases in employment might indicate that businesses are hiring which might also suggest that businesses are growing. Additionally, those who are newly employed have increased their personal incomes, which means (all else constant) their disposable incomes have also increased, thus fostering further economic expansion.Generally, the U.S. labor force and levels of employment and unemployment are subject to fluctuations due to seasonal changes in weather, major holidays, and the opening and closing of schools. The Bureau of Labor Statistics (BLS) adjusts the data to offset the seasonal effects to show non-seasonal changes: for example, women's participation in the labor force; or a general decline in the number of employees, a possible indication of a downturn in the economy. To closely examine seasonal and non-seasonal changes, the BLS releases two monthly statistical measures: the seasonally adjusted All Employees: Total Nonfarm (PAYEMS) and All Employees: Total Nonfarm (PAYNSA), which is not seasonally adjusted.The series comes from the 'Current Employment Statistics (Establishment Survey).'The source code is: CES0000000001
U.S. Bureau of Labor Statistics,
                    All Employees, Total Nonfarm [PAYEMS],
                    retrieved from FRED,
                    Federal Reserve Bank of St. Louis;
                    https://fred.stlouisfed.org/series/PAYEMS,
                    January 20, 2023.
</a:t>
            </a:r>
          </a:p>
        </p:txBody>
      </p:sp>
    </p:spTree>
    <p:extLst>
      <p:ext uri="{BB962C8B-B14F-4D97-AF65-F5344CB8AC3E}">
        <p14:creationId xmlns:p14="http://schemas.microsoft.com/office/powerpoint/2010/main" val="3178469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Labor Statistics
Release:
            Employment Situation
Units: 
Percent, Seasonally Adjusted
Frequency: 
          Monthly
The unemployment rate represents the number of unemployed as a percentage of the labor force. Labor force data are restricted to people 16 years of age and older, who currently reside in 1 of the 50 states or the District of Columbia, who do not reside in institutions (e.g., penal and mental facilities, homes for the aged), and who are not on active duty in the Armed Forces.
This rate is also defined as the U-3 measure of labor underutilization.
The series comes from the 'Current Population Survey (Household Survey)'
The source code is: LNS14000000
U.S. Bureau of Labor Statistics,
                    Unemployment Rate [UNRATE],
                    retrieved from FRED,
                    Federal Reserve Bank of St. Louis;
                    https://fred.stlouisfed.org/series/UNRATE,
                    November 9, 2022.
Source:
            Federal Reserve Bank of St. Louis
Release:
            Spliced Oil Price
Units: 
Dollars per Barrel, Not Seasonally Adjusted
Frequency: 
          Monthly
This series was created by the Federal Reserve Bank of St. Louis to expand the history of the monthly West Texas Intermediate oil price series in FRED. We simply combined these two FRED series: https://fred.stlouisfed.org/series/OILPRICE and https://fred.stlouisfed.org/series/MCOILWTICO. From January 1946 through July 2013, the series used is OILPRICE. From August 2013 to present, the series used is MCOILWTICO.
Federal Reserve Bank of St. Louis,
                    Spot Crude Oil Price: West Texas Intermediate (WTI) [WTISPLC],
                    retrieved from FRED,
                    Federal Reserve Bank of St. Louis;
                    https://fred.stlouisfed.org/series/WTISPLC,
                    November 9, 2022.
</a:t>
            </a:r>
          </a:p>
        </p:txBody>
      </p:sp>
    </p:spTree>
    <p:extLst>
      <p:ext uri="{BB962C8B-B14F-4D97-AF65-F5344CB8AC3E}">
        <p14:creationId xmlns:p14="http://schemas.microsoft.com/office/powerpoint/2010/main" val="338482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Economic Analysis
Release:
            Gross Domestic Product
Units: 
Chained 2012 Dollars, Seasonally Adjusted Annual Rate
Frequency: 
          Quarterly
BEA Account Code: A939RXFor more information about this series, please visit the Bureau of Economic Analysis.
U.S. Bureau of Economic Analysis,
                    Real gross domestic product per capita [A939RX0Q048SBEA],
                    retrieved from FRED,
                    Federal Reserve Bank of St. Louis;
                    https://fred.stlouisfed.org/series/A939RX0Q048SBEA,
                    January 20, 2023.
Source:
            U.S. Bureau of Labor Statistics
Release:
            Employment Situation
Units: 
Thousands of Persons, Seasonally Adjusted
Frequency: 
          Monthly
All Employees: Total Nonfarm, commonly known as Total Nonfarm Payroll, is a measure of the number of U.S. workers in the economy that excludes proprietors, private household employees, unpaid volunteers, farm employees, and the unincorporated self-employed. This measure accounts for approximately 80 percent of the workers who contribute to Gross Domestic Product (GDP).This measure provides useful insights into the current economic situation because it can represent the number of jobs added or lost in an economy. Increases in employment might indicate that businesses are hiring which might also suggest that businesses are growing. Additionally, those who are newly employed have increased their personal incomes, which means (all else constant) their disposable incomes have also increased, thus fostering further economic expansion.Generally, the U.S. labor force and levels of employment and unemployment are subject to fluctuations due to seasonal changes in weather, major holidays, and the opening and closing of schools. The Bureau of Labor Statistics (BLS) adjusts the data to offset the seasonal effects to show non-seasonal changes: for example, women's participation in the labor force; or a general decline in the number of employees, a possible indication of a downturn in the economy. To closely examine seasonal and non-seasonal changes, the BLS releases two monthly statistical measures: the seasonally adjusted All Employees: Total Nonfarm (PAYEMS) and All Employees: Total Nonfarm (PAYNSA), which is not seasonally adjusted.The series comes from the 'Current Employment Statistics (Establishment Survey).'The source code is: CES0000000001
U.S. Bureau of Labor Statistics,
                    All Employees, Total Nonfarm [PAYEMS],
                    retrieved from FRED,
                    Federal Reserve Bank of St. Louis;
                    https://fred.stlouisfed.org/series/PAYEMS,
                    January 20, 2023.
</a:t>
            </a:r>
          </a:p>
        </p:txBody>
      </p:sp>
    </p:spTree>
    <p:extLst>
      <p:ext uri="{BB962C8B-B14F-4D97-AF65-F5344CB8AC3E}">
        <p14:creationId xmlns:p14="http://schemas.microsoft.com/office/powerpoint/2010/main" val="4135601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Economic Analysis
Release:
            Gross Domestic Product
Units: 
Chained 2012 Dollars, Seasonally Adjusted Annual Rate
Frequency: 
          Quarterly
BEA Account Code: A939RXFor more information about this series, please visit the Bureau of Economic Analysis.
U.S. Bureau of Economic Analysis,
                    Real gross domestic product per capita [A939RX0Q048SBEA],
                    retrieved from FRED,
                    Federal Reserve Bank of St. Louis;
                    https://fred.stlouisfed.org/series/A939RX0Q048SBEA,
                    January 20, 2023.
Source:
            U.S. Bureau of Labor Statistics
Release:
            Employment Situation
Units: 
Thousands of Persons, Seasonally Adjusted
Frequency: 
          Monthly
All Employees: Total Nonfarm, commonly known as Total Nonfarm Payroll, is a measure of the number of U.S. workers in the economy that excludes proprietors, private household employees, unpaid volunteers, farm employees, and the unincorporated self-employed. This measure accounts for approximately 80 percent of the workers who contribute to Gross Domestic Product (GDP).This measure provides useful insights into the current economic situation because it can represent the number of jobs added or lost in an economy. Increases in employment might indicate that businesses are hiring which might also suggest that businesses are growing. Additionally, those who are newly employed have increased their personal incomes, which means (all else constant) their disposable incomes have also increased, thus fostering further economic expansion.Generally, the U.S. labor force and levels of employment and unemployment are subject to fluctuations due to seasonal changes in weather, major holidays, and the opening and closing of schools. The Bureau of Labor Statistics (BLS) adjusts the data to offset the seasonal effects to show non-seasonal changes: for example, women's participation in the labor force; or a general decline in the number of employees, a possible indication of a downturn in the economy. To closely examine seasonal and non-seasonal changes, the BLS releases two monthly statistical measures: the seasonally adjusted All Employees: Total Nonfarm (PAYEMS) and All Employees: Total Nonfarm (PAYNSA), which is not seasonally adjusted.The series comes from the 'Current Employment Statistics (Establishment Survey).'The source code is: CES0000000001
U.S. Bureau of Labor Statistics,
                    All Employees, Total Nonfarm [PAYEMS],
                    retrieved from FRED,
                    Federal Reserve Bank of St. Louis;
                    https://fred.stlouisfed.org/series/PAYEMS,
                    January 20, 2023.
</a:t>
            </a:r>
          </a:p>
        </p:txBody>
      </p:sp>
    </p:spTree>
    <p:extLst>
      <p:ext uri="{BB962C8B-B14F-4D97-AF65-F5344CB8AC3E}">
        <p14:creationId xmlns:p14="http://schemas.microsoft.com/office/powerpoint/2010/main" val="156887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Economic Analysis
Release:
            Gross Domestic Product
Units: 
Chained 2012 Dollars, Seasonally Adjusted Annual Rate
Frequency: 
          Quarterly
BEA Account Code: A939RXFor more information about this series, please visit the Bureau of Economic Analysis.
U.S. Bureau of Economic Analysis,
                    Real gross domestic product per capita [A939RX0Q048SBEA],
                    retrieved from FRED,
                    Federal Reserve Bank of St. Louis;
                    https://fred.stlouisfed.org/series/A939RX0Q048SBEA,
                    January 20, 2023.
Source:
            U.S. Bureau of Labor Statistics
Release:
            Employment Situation
Units: 
Thousands of Persons, Seasonally Adjusted
Frequency: 
          Monthly
All Employees: Total Nonfarm, commonly known as Total Nonfarm Payroll, is a measure of the number of U.S. workers in the economy that excludes proprietors, private household employees, unpaid volunteers, farm employees, and the unincorporated self-employed. This measure accounts for approximately 80 percent of the workers who contribute to Gross Domestic Product (GDP).This measure provides useful insights into the current economic situation because it can represent the number of jobs added or lost in an economy. Increases in employment might indicate that businesses are hiring which might also suggest that businesses are growing. Additionally, those who are newly employed have increased their personal incomes, which means (all else constant) their disposable incomes have also increased, thus fostering further economic expansion.Generally, the U.S. labor force and levels of employment and unemployment are subject to fluctuations due to seasonal changes in weather, major holidays, and the opening and closing of schools. The Bureau of Labor Statistics (BLS) adjusts the data to offset the seasonal effects to show non-seasonal changes: for example, women's participation in the labor force; or a general decline in the number of employees, a possible indication of a downturn in the economy. To closely examine seasonal and non-seasonal changes, the BLS releases two monthly statistical measures: the seasonally adjusted All Employees: Total Nonfarm (PAYEMS) and All Employees: Total Nonfarm (PAYNSA), which is not seasonally adjusted.The series comes from the 'Current Employment Statistics (Establishment Survey).'The source code is: CES0000000001
U.S. Bureau of Labor Statistics,
                    All Employees, Total Nonfarm [PAYEMS],
                    retrieved from FRED,
                    Federal Reserve Bank of St. Louis;
                    https://fred.stlouisfed.org/series/PAYEMS,
                    January 20, 2023.
</a:t>
            </a:r>
          </a:p>
        </p:txBody>
      </p:sp>
    </p:spTree>
    <p:extLst>
      <p:ext uri="{BB962C8B-B14F-4D97-AF65-F5344CB8AC3E}">
        <p14:creationId xmlns:p14="http://schemas.microsoft.com/office/powerpoint/2010/main" val="3942971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Economic Analysis
Release:
            Gross Domestic Product
Units: 
Chained 2012 Dollars, Seasonally Adjusted Annual Rate
Frequency: 
          Quarterly
BEA Account Code: A939RXFor more information about this series, please visit the Bureau of Economic Analysis.
U.S. Bureau of Economic Analysis,
                    Real gross domestic product per capita [A939RX0Q048SBEA],
                    retrieved from FRED,
                    Federal Reserve Bank of St. Louis;
                    https://fred.stlouisfed.org/series/A939RX0Q048SBEA,
                    January 20, 2023.
Source:
            U.S. Bureau of Labor Statistics
Release:
            Employment Situation
Units: 
Thousands of Persons, Seasonally Adjusted
Frequency: 
          Monthly
All Employees: Total Nonfarm, commonly known as Total Nonfarm Payroll, is a measure of the number of U.S. workers in the economy that excludes proprietors, private household employees, unpaid volunteers, farm employees, and the unincorporated self-employed. This measure accounts for approximately 80 percent of the workers who contribute to Gross Domestic Product (GDP).This measure provides useful insights into the current economic situation because it can represent the number of jobs added or lost in an economy. Increases in employment might indicate that businesses are hiring which might also suggest that businesses are growing. Additionally, those who are newly employed have increased their personal incomes, which means (all else constant) their disposable incomes have also increased, thus fostering further economic expansion.Generally, the U.S. labor force and levels of employment and unemployment are subject to fluctuations due to seasonal changes in weather, major holidays, and the opening and closing of schools. The Bureau of Labor Statistics (BLS) adjusts the data to offset the seasonal effects to show non-seasonal changes: for example, women's participation in the labor force; or a general decline in the number of employees, a possible indication of a downturn in the economy. To closely examine seasonal and non-seasonal changes, the BLS releases two monthly statistical measures: the seasonally adjusted All Employees: Total Nonfarm (PAYEMS) and All Employees: Total Nonfarm (PAYNSA), which is not seasonally adjusted.The series comes from the 'Current Employment Statistics (Establishment Survey).'The source code is: CES0000000001
U.S. Bureau of Labor Statistics,
                    All Employees, Total Nonfarm [PAYEMS],
                    retrieved from FRED,
                    Federal Reserve Bank of St. Louis;
                    https://fred.stlouisfed.org/series/PAYEMS,
                    January 20, 2023.
</a:t>
            </a:r>
          </a:p>
        </p:txBody>
      </p:sp>
    </p:spTree>
    <p:extLst>
      <p:ext uri="{BB962C8B-B14F-4D97-AF65-F5344CB8AC3E}">
        <p14:creationId xmlns:p14="http://schemas.microsoft.com/office/powerpoint/2010/main" val="4259423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Economic Analysis
Release:
            Gross Domestic Product
Units: 
Chained 2012 Dollars, Seasonally Adjusted Annual Rate
Frequency: 
          Quarterly
BEA Account Code: A939RXFor more information about this series, please visit the Bureau of Economic Analysis.
U.S. Bureau of Economic Analysis,
                    Real gross domestic product per capita [A939RX0Q048SBEA],
                    retrieved from FRED,
                    Federal Reserve Bank of St. Louis;
                    https://fred.stlouisfed.org/series/A939RX0Q048SBEA,
                    January 20, 2023.
Source:
            U.S. Bureau of Labor Statistics
Release:
            Employment Situation
Units: 
Thousands of Persons, Seasonally Adjusted
Frequency: 
          Monthly
All Employees: Total Nonfarm, commonly known as Total Nonfarm Payroll, is a measure of the number of U.S. workers in the economy that excludes proprietors, private household employees, unpaid volunteers, farm employees, and the unincorporated self-employed. This measure accounts for approximately 80 percent of the workers who contribute to Gross Domestic Product (GDP).This measure provides useful insights into the current economic situation because it can represent the number of jobs added or lost in an economy. Increases in employment might indicate that businesses are hiring which might also suggest that businesses are growing. Additionally, those who are newly employed have increased their personal incomes, which means (all else constant) their disposable incomes have also increased, thus fostering further economic expansion.Generally, the U.S. labor force and levels of employment and unemployment are subject to fluctuations due to seasonal changes in weather, major holidays, and the opening and closing of schools. The Bureau of Labor Statistics (BLS) adjusts the data to offset the seasonal effects to show non-seasonal changes: for example, women's participation in the labor force; or a general decline in the number of employees, a possible indication of a downturn in the economy. To closely examine seasonal and non-seasonal changes, the BLS releases two monthly statistical measures: the seasonally adjusted All Employees: Total Nonfarm (PAYEMS) and All Employees: Total Nonfarm (PAYNSA), which is not seasonally adjusted.The series comes from the 'Current Employment Statistics (Establishment Survey).'The source code is: CES0000000001
U.S. Bureau of Labor Statistics,
                    All Employees, Total Nonfarm [PAYEMS],
                    retrieved from FRED,
                    Federal Reserve Bank of St. Louis;
                    https://fred.stlouisfed.org/series/PAYEMS,
                    January 20, 2023.
</a:t>
            </a:r>
          </a:p>
        </p:txBody>
      </p:sp>
    </p:spTree>
    <p:extLst>
      <p:ext uri="{BB962C8B-B14F-4D97-AF65-F5344CB8AC3E}">
        <p14:creationId xmlns:p14="http://schemas.microsoft.com/office/powerpoint/2010/main" val="2117046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Economic Analysis
Release:
            Gross Domestic Product
Units: 
Chained 2012 Dollars, Seasonally Adjusted Annual Rate
Frequency: 
          Quarterly
BEA Account Code: A939RXFor more information about this series, please visit the Bureau of Economic Analysis.
U.S. Bureau of Economic Analysis,
                    Real gross domestic product per capita [A939RX0Q048SBEA],
                    retrieved from FRED,
                    Federal Reserve Bank of St. Louis;
                    https://fred.stlouisfed.org/series/A939RX0Q048SBEA,
                    January 20, 2023.
Source:
            U.S. Bureau of Labor Statistics
Release:
            Employment Situation
Units: 
Thousands of Persons, Seasonally Adjusted
Frequency: 
          Monthly
All Employees: Total Nonfarm, commonly known as Total Nonfarm Payroll, is a measure of the number of U.S. workers in the economy that excludes proprietors, private household employees, unpaid volunteers, farm employees, and the unincorporated self-employed. This measure accounts for approximately 80 percent of the workers who contribute to Gross Domestic Product (GDP).This measure provides useful insights into the current economic situation because it can represent the number of jobs added or lost in an economy. Increases in employment might indicate that businesses are hiring which might also suggest that businesses are growing. Additionally, those who are newly employed have increased their personal incomes, which means (all else constant) their disposable incomes have also increased, thus fostering further economic expansion.Generally, the U.S. labor force and levels of employment and unemployment are subject to fluctuations due to seasonal changes in weather, major holidays, and the opening and closing of schools. The Bureau of Labor Statistics (BLS) adjusts the data to offset the seasonal effects to show non-seasonal changes: for example, women's participation in the labor force; or a general decline in the number of employees, a possible indication of a downturn in the economy. To closely examine seasonal and non-seasonal changes, the BLS releases two monthly statistical measures: the seasonally adjusted All Employees: Total Nonfarm (PAYEMS) and All Employees: Total Nonfarm (PAYNSA), which is not seasonally adjusted.The series comes from the 'Current Employment Statistics (Establishment Survey).'The source code is: CES0000000001
U.S. Bureau of Labor Statistics,
                    All Employees, Total Nonfarm [PAYEMS],
                    retrieved from FRED,
                    Federal Reserve Bank of St. Louis;
                    https://fred.stlouisfed.org/series/PAYEMS,
                    January 20, 2023.
</a:t>
            </a:r>
          </a:p>
        </p:txBody>
      </p:sp>
    </p:spTree>
    <p:extLst>
      <p:ext uri="{BB962C8B-B14F-4D97-AF65-F5344CB8AC3E}">
        <p14:creationId xmlns:p14="http://schemas.microsoft.com/office/powerpoint/2010/main" val="3999767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Economic Analysis
Release:
            Gross Domestic Product
Units: 
Chained 2012 Dollars, Seasonally Adjusted Annual Rate
Frequency: 
          Quarterly
BEA Account Code: A939RXFor more information about this series, please visit the Bureau of Economic Analysis.
U.S. Bureau of Economic Analysis,
                    Real gross domestic product per capita [A939RX0Q048SBEA],
                    retrieved from FRED,
                    Federal Reserve Bank of St. Louis;
                    https://fred.stlouisfed.org/series/A939RX0Q048SBEA,
                    January 20, 2023.
Source:
            U.S. Bureau of Labor Statistics
Release:
            Employment Situation
Units: 
Thousands of Persons, Seasonally Adjusted
Frequency: 
          Monthly
All Employees: Total Nonfarm, commonly known as Total Nonfarm Payroll, is a measure of the number of U.S. workers in the economy that excludes proprietors, private household employees, unpaid volunteers, farm employees, and the unincorporated self-employed. This measure accounts for approximately 80 percent of the workers who contribute to Gross Domestic Product (GDP).This measure provides useful insights into the current economic situation because it can represent the number of jobs added or lost in an economy. Increases in employment might indicate that businesses are hiring which might also suggest that businesses are growing. Additionally, those who are newly employed have increased their personal incomes, which means (all else constant) their disposable incomes have also increased, thus fostering further economic expansion.Generally, the U.S. labor force and levels of employment and unemployment are subject to fluctuations due to seasonal changes in weather, major holidays, and the opening and closing of schools. The Bureau of Labor Statistics (BLS) adjusts the data to offset the seasonal effects to show non-seasonal changes: for example, women's participation in the labor force; or a general decline in the number of employees, a possible indication of a downturn in the economy. To closely examine seasonal and non-seasonal changes, the BLS releases two monthly statistical measures: the seasonally adjusted All Employees: Total Nonfarm (PAYEMS) and All Employees: Total Nonfarm (PAYNSA), which is not seasonally adjusted.The series comes from the 'Current Employment Statistics (Establishment Survey).'The source code is: CES0000000001
U.S. Bureau of Labor Statistics,
                    All Employees, Total Nonfarm [PAYEMS],
                    retrieved from FRED,
                    Federal Reserve Bank of St. Louis;
                    https://fred.stlouisfed.org/series/PAYEMS,
                    January 20, 2023.
</a:t>
            </a:r>
          </a:p>
        </p:txBody>
      </p:sp>
    </p:spTree>
    <p:extLst>
      <p:ext uri="{BB962C8B-B14F-4D97-AF65-F5344CB8AC3E}">
        <p14:creationId xmlns:p14="http://schemas.microsoft.com/office/powerpoint/2010/main" val="1352310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Economic Analysis
Release:
            Gross Domestic Product
Units: 
Chained 2012 Dollars, Seasonally Adjusted Annual Rate
Frequency: 
          Quarterly
BEA Account Code: A939RXFor more information about this series, please visit the Bureau of Economic Analysis.
U.S. Bureau of Economic Analysis,
                    Real gross domestic product per capita [A939RX0Q048SBEA],
                    retrieved from FRED,
                    Federal Reserve Bank of St. Louis;
                    https://fred.stlouisfed.org/series/A939RX0Q048SBEA,
                    January 20, 2023.
Source:
            U.S. Bureau of Labor Statistics
Release:
            Employment Situation
Units: 
Thousands of Persons, Seasonally Adjusted
Frequency: 
          Monthly
All Employees: Total Nonfarm, commonly known as Total Nonfarm Payroll, is a measure of the number of U.S. workers in the economy that excludes proprietors, private household employees, unpaid volunteers, farm employees, and the unincorporated self-employed. This measure accounts for approximately 80 percent of the workers who contribute to Gross Domestic Product (GDP).This measure provides useful insights into the current economic situation because it can represent the number of jobs added or lost in an economy. Increases in employment might indicate that businesses are hiring which might also suggest that businesses are growing. Additionally, those who are newly employed have increased their personal incomes, which means (all else constant) their disposable incomes have also increased, thus fostering further economic expansion.Generally, the U.S. labor force and levels of employment and unemployment are subject to fluctuations due to seasonal changes in weather, major holidays, and the opening and closing of schools. The Bureau of Labor Statistics (BLS) adjusts the data to offset the seasonal effects to show non-seasonal changes: for example, women's participation in the labor force; or a general decline in the number of employees, a possible indication of a downturn in the economy. To closely examine seasonal and non-seasonal changes, the BLS releases two monthly statistical measures: the seasonally adjusted All Employees: Total Nonfarm (PAYEMS) and All Employees: Total Nonfarm (PAYNSA), which is not seasonally adjusted.The series comes from the 'Current Employment Statistics (Establishment Survey).'The source code is: CES0000000001
U.S. Bureau of Labor Statistics,
                    All Employees, Total Nonfarm [PAYEMS],
                    retrieved from FRED,
                    Federal Reserve Bank of St. Louis;
                    https://fred.stlouisfed.org/series/PAYEMS,
                    January 20, 2023.
</a:t>
            </a:r>
          </a:p>
        </p:txBody>
      </p:sp>
    </p:spTree>
    <p:extLst>
      <p:ext uri="{BB962C8B-B14F-4D97-AF65-F5344CB8AC3E}">
        <p14:creationId xmlns:p14="http://schemas.microsoft.com/office/powerpoint/2010/main" val="2425059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A26DEB-5A9D-45EA-8092-17D99A358912}" type="datetime1">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0DD09-F61C-493C-8818-4311C754F91E}" type="slidenum">
              <a:rPr lang="en-US" smtClean="0"/>
              <a:t>‹#›</a:t>
            </a:fld>
            <a:endParaRPr lang="en-US"/>
          </a:p>
        </p:txBody>
      </p:sp>
    </p:spTree>
    <p:extLst>
      <p:ext uri="{BB962C8B-B14F-4D97-AF65-F5344CB8AC3E}">
        <p14:creationId xmlns:p14="http://schemas.microsoft.com/office/powerpoint/2010/main" val="320767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8B4D7F-4B0C-4ED2-B007-ED064103FFBF}" type="datetime1">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0DD09-F61C-493C-8818-4311C754F91E}" type="slidenum">
              <a:rPr lang="en-US" smtClean="0"/>
              <a:t>‹#›</a:t>
            </a:fld>
            <a:endParaRPr lang="en-US"/>
          </a:p>
        </p:txBody>
      </p:sp>
    </p:spTree>
    <p:extLst>
      <p:ext uri="{BB962C8B-B14F-4D97-AF65-F5344CB8AC3E}">
        <p14:creationId xmlns:p14="http://schemas.microsoft.com/office/powerpoint/2010/main" val="2298904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84D9A-5A62-49C6-9954-47CB8B558093}" type="datetime1">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0DD09-F61C-493C-8818-4311C754F91E}" type="slidenum">
              <a:rPr lang="en-US" smtClean="0"/>
              <a:t>‹#›</a:t>
            </a:fld>
            <a:endParaRPr lang="en-US"/>
          </a:p>
        </p:txBody>
      </p:sp>
    </p:spTree>
    <p:extLst>
      <p:ext uri="{BB962C8B-B14F-4D97-AF65-F5344CB8AC3E}">
        <p14:creationId xmlns:p14="http://schemas.microsoft.com/office/powerpoint/2010/main" val="4101577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491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331647-7AA2-4403-84A0-21C7F346F8E7}" type="datetime1">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0DD09-F61C-493C-8818-4311C754F91E}" type="slidenum">
              <a:rPr lang="en-US" smtClean="0"/>
              <a:t>‹#›</a:t>
            </a:fld>
            <a:endParaRPr lang="en-US"/>
          </a:p>
        </p:txBody>
      </p:sp>
    </p:spTree>
    <p:extLst>
      <p:ext uri="{BB962C8B-B14F-4D97-AF65-F5344CB8AC3E}">
        <p14:creationId xmlns:p14="http://schemas.microsoft.com/office/powerpoint/2010/main" val="170154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A9004B-D8C8-483F-8626-8D1D243B7BDC}" type="datetime1">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0DD09-F61C-493C-8818-4311C754F91E}" type="slidenum">
              <a:rPr lang="en-US" smtClean="0"/>
              <a:t>‹#›</a:t>
            </a:fld>
            <a:endParaRPr lang="en-US"/>
          </a:p>
        </p:txBody>
      </p:sp>
    </p:spTree>
    <p:extLst>
      <p:ext uri="{BB962C8B-B14F-4D97-AF65-F5344CB8AC3E}">
        <p14:creationId xmlns:p14="http://schemas.microsoft.com/office/powerpoint/2010/main" val="170518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A4DF12-52C3-4068-BBAF-0A899C1A8638}" type="datetime1">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0DD09-F61C-493C-8818-4311C754F91E}" type="slidenum">
              <a:rPr lang="en-US" smtClean="0"/>
              <a:t>‹#›</a:t>
            </a:fld>
            <a:endParaRPr lang="en-US"/>
          </a:p>
        </p:txBody>
      </p:sp>
    </p:spTree>
    <p:extLst>
      <p:ext uri="{BB962C8B-B14F-4D97-AF65-F5344CB8AC3E}">
        <p14:creationId xmlns:p14="http://schemas.microsoft.com/office/powerpoint/2010/main" val="602191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CC08AE-9607-453D-B9EF-140DC277ADC1}" type="datetime1">
              <a:rPr lang="en-US" smtClean="0"/>
              <a:t>11/27/2023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70DD09-F61C-493C-8818-4311C754F91E}" type="slidenum">
              <a:rPr lang="en-US" smtClean="0"/>
              <a:t>‹#›</a:t>
            </a:fld>
            <a:endParaRPr lang="en-US"/>
          </a:p>
        </p:txBody>
      </p:sp>
    </p:spTree>
    <p:extLst>
      <p:ext uri="{BB962C8B-B14F-4D97-AF65-F5344CB8AC3E}">
        <p14:creationId xmlns:p14="http://schemas.microsoft.com/office/powerpoint/2010/main" val="106032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75DE9E-2DC9-43EC-A847-1EEBC3045BD0}" type="datetime1">
              <a:rPr lang="en-US" smtClean="0"/>
              <a:t>11/27/2023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70DD09-F61C-493C-8818-4311C754F91E}" type="slidenum">
              <a:rPr lang="en-US" smtClean="0"/>
              <a:t>‹#›</a:t>
            </a:fld>
            <a:endParaRPr lang="en-US"/>
          </a:p>
        </p:txBody>
      </p:sp>
    </p:spTree>
    <p:extLst>
      <p:ext uri="{BB962C8B-B14F-4D97-AF65-F5344CB8AC3E}">
        <p14:creationId xmlns:p14="http://schemas.microsoft.com/office/powerpoint/2010/main" val="45028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AD8EF-E03A-4915-B408-C359E77AE06F}" type="datetime1">
              <a:rPr lang="en-US" smtClean="0"/>
              <a:t>11/27/2023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70DD09-F61C-493C-8818-4311C754F91E}" type="slidenum">
              <a:rPr lang="en-US" smtClean="0"/>
              <a:t>‹#›</a:t>
            </a:fld>
            <a:endParaRPr lang="en-US"/>
          </a:p>
        </p:txBody>
      </p:sp>
    </p:spTree>
    <p:extLst>
      <p:ext uri="{BB962C8B-B14F-4D97-AF65-F5344CB8AC3E}">
        <p14:creationId xmlns:p14="http://schemas.microsoft.com/office/powerpoint/2010/main" val="3716078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967EAD-D24C-4271-A7CD-F2EACEFA570F}" type="datetime1">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0DD09-F61C-493C-8818-4311C754F91E}" type="slidenum">
              <a:rPr lang="en-US" smtClean="0"/>
              <a:t>‹#›</a:t>
            </a:fld>
            <a:endParaRPr lang="en-US"/>
          </a:p>
        </p:txBody>
      </p:sp>
    </p:spTree>
    <p:extLst>
      <p:ext uri="{BB962C8B-B14F-4D97-AF65-F5344CB8AC3E}">
        <p14:creationId xmlns:p14="http://schemas.microsoft.com/office/powerpoint/2010/main" val="2688657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834946-12BA-4F8F-AE30-667F0CD6E21B}" type="datetime1">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0DD09-F61C-493C-8818-4311C754F91E}" type="slidenum">
              <a:rPr lang="en-US" smtClean="0"/>
              <a:t>‹#›</a:t>
            </a:fld>
            <a:endParaRPr lang="en-US"/>
          </a:p>
        </p:txBody>
      </p:sp>
    </p:spTree>
    <p:extLst>
      <p:ext uri="{BB962C8B-B14F-4D97-AF65-F5344CB8AC3E}">
        <p14:creationId xmlns:p14="http://schemas.microsoft.com/office/powerpoint/2010/main" val="3499838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2E0D9-3722-4D68-93E6-0D126190DB87}" type="datetime1">
              <a:rPr lang="en-US" smtClean="0"/>
              <a:t>11/27/2023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0DD09-F61C-493C-8818-4311C754F91E}" type="slidenum">
              <a:rPr lang="en-US" smtClean="0"/>
              <a:t>‹#›</a:t>
            </a:fld>
            <a:endParaRPr lang="en-US"/>
          </a:p>
        </p:txBody>
      </p:sp>
    </p:spTree>
    <p:extLst>
      <p:ext uri="{BB962C8B-B14F-4D97-AF65-F5344CB8AC3E}">
        <p14:creationId xmlns:p14="http://schemas.microsoft.com/office/powerpoint/2010/main" val="1536882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emf"/><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xml"/><Relationship Id="rId5" Type="http://schemas.openxmlformats.org/officeDocument/2006/relationships/image" Target="../media/image27.emf"/><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121B9F-7A05-4C12-A5F0-A52C27EA7D8F}"/>
              </a:ext>
            </a:extLst>
          </p:cNvPr>
          <p:cNvSpPr txBox="1"/>
          <p:nvPr/>
        </p:nvSpPr>
        <p:spPr>
          <a:xfrm>
            <a:off x="420425" y="1776833"/>
            <a:ext cx="11460480" cy="4062651"/>
          </a:xfrm>
          <a:prstGeom prst="rect">
            <a:avLst/>
          </a:prstGeom>
          <a:noFill/>
        </p:spPr>
        <p:txBody>
          <a:bodyPr wrap="square" rtlCol="0">
            <a:spAutoFit/>
          </a:bodyPr>
          <a:lstStyle/>
          <a:p>
            <a:pPr algn="ctr"/>
            <a:r>
              <a:rPr lang="en-US" sz="3600" b="1" dirty="0">
                <a:solidFill>
                  <a:srgbClr val="B00000"/>
                </a:solidFill>
              </a:rPr>
              <a:t>The Macroeconomics of Climate Change </a:t>
            </a:r>
          </a:p>
          <a:p>
            <a:pPr algn="ctr"/>
            <a:r>
              <a:rPr lang="en-US" sz="3600" b="1" dirty="0">
                <a:solidFill>
                  <a:srgbClr val="B00000"/>
                </a:solidFill>
              </a:rPr>
              <a:t>and the Energy Transition</a:t>
            </a:r>
          </a:p>
          <a:p>
            <a:pPr algn="ctr"/>
            <a:endParaRPr lang="en-US" sz="3000" b="1" dirty="0">
              <a:solidFill>
                <a:srgbClr val="B00000"/>
              </a:solidFill>
            </a:endParaRPr>
          </a:p>
          <a:p>
            <a:pPr algn="ctr"/>
            <a:r>
              <a:rPr lang="en-US" sz="2600" dirty="0"/>
              <a:t>Adrien Bilal</a:t>
            </a:r>
          </a:p>
          <a:p>
            <a:pPr algn="ctr"/>
            <a:r>
              <a:rPr lang="en-US" sz="2600" dirty="0"/>
              <a:t>Department of Economics, Harvard University</a:t>
            </a:r>
          </a:p>
          <a:p>
            <a:pPr algn="ctr"/>
            <a:endParaRPr lang="en-US" sz="2600" b="1" dirty="0">
              <a:solidFill>
                <a:srgbClr val="B00000"/>
              </a:solidFill>
            </a:endParaRPr>
          </a:p>
          <a:p>
            <a:pPr algn="ctr"/>
            <a:r>
              <a:rPr lang="en-US" sz="2600" dirty="0"/>
              <a:t>Jim Stock</a:t>
            </a:r>
          </a:p>
          <a:p>
            <a:pPr algn="ctr"/>
            <a:r>
              <a:rPr lang="en-US" sz="2600" dirty="0"/>
              <a:t>Department of Economics, Harvard University</a:t>
            </a:r>
          </a:p>
          <a:p>
            <a:pPr algn="ctr"/>
            <a:r>
              <a:rPr lang="en-US" sz="2600" dirty="0"/>
              <a:t>Harvard Kennedy School</a:t>
            </a:r>
          </a:p>
        </p:txBody>
      </p:sp>
      <p:pic>
        <p:nvPicPr>
          <p:cNvPr id="8" name="Picture 7">
            <a:extLst>
              <a:ext uri="{FF2B5EF4-FFF2-40B4-BE49-F238E27FC236}">
                <a16:creationId xmlns:a16="http://schemas.microsoft.com/office/drawing/2014/main" id="{51564AC0-43AC-4B0E-ACAD-9A46F7AC762B}"/>
              </a:ext>
            </a:extLst>
          </p:cNvPr>
          <p:cNvPicPr>
            <a:picLocks noChangeAspect="1"/>
          </p:cNvPicPr>
          <p:nvPr/>
        </p:nvPicPr>
        <p:blipFill>
          <a:blip r:embed="rId2"/>
          <a:stretch>
            <a:fillRect/>
          </a:stretch>
        </p:blipFill>
        <p:spPr>
          <a:xfrm>
            <a:off x="8907693" y="5421824"/>
            <a:ext cx="3175400" cy="825380"/>
          </a:xfrm>
          <a:prstGeom prst="rect">
            <a:avLst/>
          </a:prstGeom>
        </p:spPr>
      </p:pic>
      <p:sp>
        <p:nvSpPr>
          <p:cNvPr id="9" name="Title 3">
            <a:extLst>
              <a:ext uri="{FF2B5EF4-FFF2-40B4-BE49-F238E27FC236}">
                <a16:creationId xmlns:a16="http://schemas.microsoft.com/office/drawing/2014/main" id="{FA9EEF16-6B24-49EF-A259-43A269BF1CAB}"/>
              </a:ext>
            </a:extLst>
          </p:cNvPr>
          <p:cNvSpPr txBox="1">
            <a:spLocks/>
          </p:cNvSpPr>
          <p:nvPr/>
        </p:nvSpPr>
        <p:spPr bwMode="auto">
          <a:xfrm>
            <a:off x="0" y="6427114"/>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dirty="0">
                <a:solidFill>
                  <a:srgbClr val="0033CC"/>
                </a:solidFill>
              </a:rPr>
              <a:t>	</a:t>
            </a:r>
            <a:r>
              <a:rPr lang="en-US" sz="2000" dirty="0">
                <a:solidFill>
                  <a:schemeClr val="bg1"/>
                </a:solidFill>
              </a:rPr>
              <a:t>November 27, 2023</a:t>
            </a:r>
          </a:p>
        </p:txBody>
      </p:sp>
      <p:sp>
        <p:nvSpPr>
          <p:cNvPr id="10" name="Title 3">
            <a:extLst>
              <a:ext uri="{FF2B5EF4-FFF2-40B4-BE49-F238E27FC236}">
                <a16:creationId xmlns:a16="http://schemas.microsoft.com/office/drawing/2014/main" id="{737898F0-4245-47B3-B992-D328836FC239}"/>
              </a:ext>
            </a:extLst>
          </p:cNvPr>
          <p:cNvSpPr txBox="1">
            <a:spLocks/>
          </p:cNvSpPr>
          <p:nvPr/>
        </p:nvSpPr>
        <p:spPr bwMode="auto">
          <a:xfrm>
            <a:off x="0" y="0"/>
            <a:ext cx="12192000" cy="1351722"/>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dirty="0">
                <a:solidFill>
                  <a:srgbClr val="0033CC"/>
                </a:solidFill>
              </a:rPr>
              <a:t>	</a:t>
            </a:r>
            <a:r>
              <a:rPr lang="en-US" sz="2000" dirty="0">
                <a:solidFill>
                  <a:schemeClr val="bg1"/>
                </a:solidFill>
              </a:rPr>
              <a:t> XXVI Annual Conference of the Central Bank of Chile</a:t>
            </a:r>
          </a:p>
          <a:p>
            <a:r>
              <a:rPr lang="en-US" sz="3000" dirty="0">
                <a:solidFill>
                  <a:schemeClr val="bg1"/>
                </a:solidFill>
              </a:rPr>
              <a:t>Implications of Climate Change and Ecosystem Services Degradation For Macroeconomic and Financial Stability</a:t>
            </a:r>
          </a:p>
        </p:txBody>
      </p:sp>
    </p:spTree>
    <p:extLst>
      <p:ext uri="{BB962C8B-B14F-4D97-AF65-F5344CB8AC3E}">
        <p14:creationId xmlns:p14="http://schemas.microsoft.com/office/powerpoint/2010/main" val="3522958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5" name="TextBox 4">
            <a:extLst>
              <a:ext uri="{FF2B5EF4-FFF2-40B4-BE49-F238E27FC236}">
                <a16:creationId xmlns:a16="http://schemas.microsoft.com/office/drawing/2014/main" id="{77DF551D-3761-2875-30BD-2647F9080DE8}"/>
              </a:ext>
            </a:extLst>
          </p:cNvPr>
          <p:cNvSpPr txBox="1"/>
          <p:nvPr/>
        </p:nvSpPr>
        <p:spPr>
          <a:xfrm>
            <a:off x="497981" y="652167"/>
            <a:ext cx="10002709" cy="369332"/>
          </a:xfrm>
          <a:prstGeom prst="rect">
            <a:avLst/>
          </a:prstGeom>
          <a:noFill/>
        </p:spPr>
        <p:txBody>
          <a:bodyPr wrap="square" rtlCol="0">
            <a:spAutoFit/>
          </a:bodyPr>
          <a:lstStyle/>
          <a:p>
            <a:pPr marL="342900" indent="-342900">
              <a:buFont typeface="+mj-lt"/>
              <a:buAutoNum type="arabicPeriod"/>
            </a:pPr>
            <a:r>
              <a:rPr lang="en-US" b="1" dirty="0">
                <a:solidFill>
                  <a:srgbClr val="C00000"/>
                </a:solidFill>
              </a:rPr>
              <a:t>Declare victory (truce?) on the SCC, Carbon Price of Warming, and Target-Consistent Price</a:t>
            </a:r>
          </a:p>
        </p:txBody>
      </p:sp>
      <p:sp>
        <p:nvSpPr>
          <p:cNvPr id="7" name="TextBox 6">
            <a:extLst>
              <a:ext uri="{FF2B5EF4-FFF2-40B4-BE49-F238E27FC236}">
                <a16:creationId xmlns:a16="http://schemas.microsoft.com/office/drawing/2014/main" id="{98A5BC55-EAFA-6330-6A97-6D4C694F9033}"/>
              </a:ext>
            </a:extLst>
          </p:cNvPr>
          <p:cNvSpPr txBox="1"/>
          <p:nvPr/>
        </p:nvSpPr>
        <p:spPr>
          <a:xfrm>
            <a:off x="497981" y="1319564"/>
            <a:ext cx="6265597" cy="5078313"/>
          </a:xfrm>
          <a:prstGeom prst="rect">
            <a:avLst/>
          </a:prstGeom>
          <a:noFill/>
        </p:spPr>
        <p:txBody>
          <a:bodyPr wrap="square" rtlCol="0">
            <a:spAutoFit/>
          </a:bodyPr>
          <a:lstStyle/>
          <a:p>
            <a:r>
              <a:rPr lang="en-US" b="1" dirty="0">
                <a:solidFill>
                  <a:srgbClr val="C00000"/>
                </a:solidFill>
              </a:rPr>
              <a:t>Key tensions</a:t>
            </a:r>
          </a:p>
          <a:p>
            <a:pPr marL="342900" indent="-342900">
              <a:buFont typeface="+mj-lt"/>
              <a:buAutoNum type="arabicPeriod"/>
            </a:pPr>
            <a:r>
              <a:rPr lang="en-US" dirty="0"/>
              <a:t>Long-term emissions path: warming in perpetuity v. temperature ceiling (=&gt; carbon budget)?</a:t>
            </a:r>
          </a:p>
          <a:p>
            <a:pPr marL="800100" lvl="1" indent="-342900">
              <a:buFont typeface="Arial" panose="020B0604020202020204" pitchFamily="34" charset="0"/>
              <a:buChar char="•"/>
            </a:pPr>
            <a:r>
              <a:rPr lang="en-US" dirty="0"/>
              <a:t>SCC consistent with long-term warming path</a:t>
            </a:r>
          </a:p>
          <a:p>
            <a:pPr marL="800100" lvl="1" indent="-342900">
              <a:buFont typeface="Arial" panose="020B0604020202020204" pitchFamily="34" charset="0"/>
              <a:buChar char="•"/>
            </a:pPr>
            <a:r>
              <a:rPr lang="en-US" dirty="0"/>
              <a:t>What about +2C ceiling? (Olijslagers et al (2023) </a:t>
            </a:r>
            <a:r>
              <a:rPr lang="en-US" dirty="0" err="1"/>
              <a:t>etc</a:t>
            </a:r>
            <a:r>
              <a:rPr lang="en-US" dirty="0"/>
              <a:t>)</a:t>
            </a:r>
          </a:p>
          <a:p>
            <a:pPr marL="800100" lvl="1" indent="-342900">
              <a:buFont typeface="Arial" panose="020B0604020202020204" pitchFamily="34" charset="0"/>
              <a:buChar char="•"/>
            </a:pPr>
            <a:r>
              <a:rPr lang="en-US" dirty="0"/>
              <a:t>Cost-benefit v. cost-effectiveness approach</a:t>
            </a:r>
          </a:p>
          <a:p>
            <a:pPr marL="800100" lvl="1" indent="-342900">
              <a:buFont typeface="Arial" panose="020B0604020202020204" pitchFamily="34" charset="0"/>
              <a:buChar char="•"/>
            </a:pPr>
            <a:r>
              <a:rPr lang="en-US" dirty="0"/>
              <a:t>With cap: Carbon price = Hotelling with modifications</a:t>
            </a:r>
          </a:p>
          <a:p>
            <a:pPr marL="342900" indent="-342900">
              <a:buFont typeface="+mj-lt"/>
              <a:buAutoNum type="arabicPeriod"/>
            </a:pPr>
            <a:r>
              <a:rPr lang="en-US" dirty="0"/>
              <a:t>Quality of IAMs as policy guides </a:t>
            </a:r>
          </a:p>
          <a:p>
            <a:pPr marL="800100" lvl="1" indent="-342900">
              <a:buFont typeface="Arial" panose="020B0604020202020204" pitchFamily="34" charset="0"/>
              <a:buChar char="•"/>
            </a:pPr>
            <a:r>
              <a:rPr lang="en-US" dirty="0"/>
              <a:t>Pindyck 2013, Stern (2016), Stern-Stiglitz-Taylor (2022)…</a:t>
            </a:r>
          </a:p>
          <a:p>
            <a:pPr marL="800100" lvl="1" indent="-342900">
              <a:buFont typeface="+mj-lt"/>
              <a:buAutoNum type="alphaLcPeriod"/>
            </a:pPr>
            <a:r>
              <a:rPr lang="en-US" dirty="0"/>
              <a:t>Limitations of damage functions</a:t>
            </a:r>
          </a:p>
          <a:p>
            <a:pPr marL="1257300" lvl="2" indent="-342900">
              <a:buFont typeface="Arial" panose="020B0604020202020204" pitchFamily="34" charset="0"/>
              <a:buChar char="•"/>
            </a:pPr>
            <a:r>
              <a:rPr lang="en-US" dirty="0"/>
              <a:t>Top-down: focuses on GDP</a:t>
            </a:r>
          </a:p>
          <a:p>
            <a:pPr marL="1257300" lvl="2" indent="-342900">
              <a:buFont typeface="Arial" panose="020B0604020202020204" pitchFamily="34" charset="0"/>
              <a:buChar char="•"/>
            </a:pPr>
            <a:r>
              <a:rPr lang="en-US" dirty="0"/>
              <a:t>Bottom-up: excludes many damages</a:t>
            </a:r>
          </a:p>
          <a:p>
            <a:pPr marL="800100" lvl="1" indent="-342900">
              <a:buFont typeface="+mj-lt"/>
              <a:buAutoNum type="alphaLcPeriod"/>
            </a:pPr>
            <a:r>
              <a:rPr lang="en-US" dirty="0"/>
              <a:t>IAM structure doesn’t capture uncertainty (Barnett et al (2022))</a:t>
            </a:r>
          </a:p>
          <a:p>
            <a:pPr marL="800100" lvl="1" indent="-342900">
              <a:buFont typeface="+mj-lt"/>
              <a:buAutoNum type="alphaLcPeriod"/>
            </a:pPr>
            <a:r>
              <a:rPr lang="en-US" dirty="0"/>
              <a:t>Discounting debate</a:t>
            </a:r>
          </a:p>
          <a:p>
            <a:pPr marL="342900" indent="-342900">
              <a:buFont typeface="+mj-lt"/>
              <a:buAutoNum type="arabicPeriod"/>
            </a:pPr>
            <a:r>
              <a:rPr lang="en-US" dirty="0"/>
              <a:t>Historically low SCC’s (DICE) rejected by climate science community</a:t>
            </a:r>
          </a:p>
          <a:p>
            <a:pPr marL="800100" lvl="1" indent="-342900">
              <a:buFont typeface="Arial" panose="020B0604020202020204" pitchFamily="34" charset="0"/>
              <a:buChar char="•"/>
            </a:pPr>
            <a:r>
              <a:rPr lang="en-US" dirty="0"/>
              <a:t>Rising et al (2022), Bastien-Olvera &amp; Moore (2022)</a:t>
            </a:r>
          </a:p>
        </p:txBody>
      </p:sp>
      <p:sp>
        <p:nvSpPr>
          <p:cNvPr id="10" name="Title 3">
            <a:extLst>
              <a:ext uri="{FF2B5EF4-FFF2-40B4-BE49-F238E27FC236}">
                <a16:creationId xmlns:a16="http://schemas.microsoft.com/office/drawing/2014/main" id="{5DFF07BB-F2EA-8C0B-E494-94B61477B0F7}"/>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1800" dirty="0">
                <a:solidFill>
                  <a:schemeClr val="bg1"/>
                </a:solidFill>
              </a:rPr>
              <a:t>High-level takeaways</a:t>
            </a:r>
          </a:p>
        </p:txBody>
      </p:sp>
      <p:sp>
        <p:nvSpPr>
          <p:cNvPr id="11" name="TextBox 10">
            <a:extLst>
              <a:ext uri="{FF2B5EF4-FFF2-40B4-BE49-F238E27FC236}">
                <a16:creationId xmlns:a16="http://schemas.microsoft.com/office/drawing/2014/main" id="{ED2078E4-0270-74E1-78A3-EA5845FADD38}"/>
              </a:ext>
            </a:extLst>
          </p:cNvPr>
          <p:cNvSpPr txBox="1"/>
          <p:nvPr/>
        </p:nvSpPr>
        <p:spPr>
          <a:xfrm>
            <a:off x="6713884" y="1319564"/>
            <a:ext cx="5478116" cy="1200329"/>
          </a:xfrm>
          <a:prstGeom prst="rect">
            <a:avLst/>
          </a:prstGeom>
          <a:noFill/>
        </p:spPr>
        <p:txBody>
          <a:bodyPr wrap="square" rtlCol="0">
            <a:spAutoFit/>
          </a:bodyPr>
          <a:lstStyle/>
          <a:p>
            <a:r>
              <a:rPr lang="en-US" b="1" dirty="0">
                <a:solidFill>
                  <a:srgbClr val="C00000"/>
                </a:solidFill>
              </a:rPr>
              <a:t>In practice, at this point these debates don’t matter (at least for now)</a:t>
            </a:r>
          </a:p>
          <a:p>
            <a:endParaRPr lang="en-US" b="1" dirty="0">
              <a:solidFill>
                <a:srgbClr val="C00000"/>
              </a:solidFill>
            </a:endParaRPr>
          </a:p>
          <a:p>
            <a:pPr marL="285750" indent="-285750">
              <a:buFont typeface="Arial" panose="020B0604020202020204" pitchFamily="34" charset="0"/>
              <a:buChar char="•"/>
            </a:pPr>
            <a:r>
              <a:rPr lang="en-US" b="1" dirty="0"/>
              <a:t>EPA (2022) SCC and near-term Ramsey discount rate</a:t>
            </a:r>
          </a:p>
        </p:txBody>
      </p:sp>
      <p:sp>
        <p:nvSpPr>
          <p:cNvPr id="12" name="TextBox 11">
            <a:extLst>
              <a:ext uri="{FF2B5EF4-FFF2-40B4-BE49-F238E27FC236}">
                <a16:creationId xmlns:a16="http://schemas.microsoft.com/office/drawing/2014/main" id="{4E45FBE5-758F-991A-A447-6304D5CE5453}"/>
              </a:ext>
            </a:extLst>
          </p:cNvPr>
          <p:cNvSpPr txBox="1"/>
          <p:nvPr/>
        </p:nvSpPr>
        <p:spPr>
          <a:xfrm>
            <a:off x="6680240" y="5270506"/>
            <a:ext cx="4868640" cy="646331"/>
          </a:xfrm>
          <a:prstGeom prst="rect">
            <a:avLst/>
          </a:prstGeom>
          <a:noFill/>
        </p:spPr>
        <p:txBody>
          <a:bodyPr wrap="none" rtlCol="0">
            <a:spAutoFit/>
          </a:bodyPr>
          <a:lstStyle/>
          <a:p>
            <a:pPr marL="285750" indent="-285750">
              <a:buFont typeface="Arial" panose="020B0604020202020204" pitchFamily="34" charset="0"/>
              <a:buChar char="•"/>
            </a:pPr>
            <a:r>
              <a:rPr lang="en-US" b="1" dirty="0"/>
              <a:t>RFF team (Science 2022): $185/ton</a:t>
            </a:r>
          </a:p>
          <a:p>
            <a:pPr marL="285750" indent="-285750">
              <a:buFont typeface="Arial" panose="020B0604020202020204" pitchFamily="34" charset="0"/>
              <a:buChar char="•"/>
            </a:pPr>
            <a:r>
              <a:rPr lang="en-US" b="1" dirty="0"/>
              <a:t>Moore et al. (2023) SCC meta-study: $467/ton</a:t>
            </a:r>
          </a:p>
        </p:txBody>
      </p:sp>
      <p:grpSp>
        <p:nvGrpSpPr>
          <p:cNvPr id="13" name="Group 12">
            <a:extLst>
              <a:ext uri="{FF2B5EF4-FFF2-40B4-BE49-F238E27FC236}">
                <a16:creationId xmlns:a16="http://schemas.microsoft.com/office/drawing/2014/main" id="{0879CB21-B068-3B8E-34D0-66A47912EAAC}"/>
              </a:ext>
            </a:extLst>
          </p:cNvPr>
          <p:cNvGrpSpPr/>
          <p:nvPr/>
        </p:nvGrpSpPr>
        <p:grpSpPr>
          <a:xfrm>
            <a:off x="7155787" y="2621084"/>
            <a:ext cx="4298691" cy="2441736"/>
            <a:chOff x="6933696" y="2270046"/>
            <a:chExt cx="4298691" cy="2441736"/>
          </a:xfrm>
        </p:grpSpPr>
        <p:pic>
          <p:nvPicPr>
            <p:cNvPr id="14" name="Picture 13">
              <a:extLst>
                <a:ext uri="{FF2B5EF4-FFF2-40B4-BE49-F238E27FC236}">
                  <a16:creationId xmlns:a16="http://schemas.microsoft.com/office/drawing/2014/main" id="{DA4BEE94-3838-7AD9-0E13-4796627A7D31}"/>
                </a:ext>
              </a:extLst>
            </p:cNvPr>
            <p:cNvPicPr>
              <a:picLocks noChangeAspect="1"/>
            </p:cNvPicPr>
            <p:nvPr/>
          </p:nvPicPr>
          <p:blipFill rotWithShape="1">
            <a:blip r:embed="rId3"/>
            <a:srcRect t="3054" b="29446"/>
            <a:stretch/>
          </p:blipFill>
          <p:spPr>
            <a:xfrm>
              <a:off x="6933696" y="2270046"/>
              <a:ext cx="4298691" cy="2441736"/>
            </a:xfrm>
            <a:prstGeom prst="rect">
              <a:avLst/>
            </a:prstGeom>
          </p:spPr>
        </p:pic>
        <p:sp>
          <p:nvSpPr>
            <p:cNvPr id="15" name="Oval 14">
              <a:extLst>
                <a:ext uri="{FF2B5EF4-FFF2-40B4-BE49-F238E27FC236}">
                  <a16:creationId xmlns:a16="http://schemas.microsoft.com/office/drawing/2014/main" id="{99C35AD7-79ED-5FBB-6262-BAC80CFAA10D}"/>
                </a:ext>
              </a:extLst>
            </p:cNvPr>
            <p:cNvSpPr/>
            <p:nvPr/>
          </p:nvSpPr>
          <p:spPr>
            <a:xfrm>
              <a:off x="9440518" y="3299586"/>
              <a:ext cx="616226" cy="382656"/>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a:extLst>
              <a:ext uri="{FF2B5EF4-FFF2-40B4-BE49-F238E27FC236}">
                <a16:creationId xmlns:a16="http://schemas.microsoft.com/office/drawing/2014/main" id="{05E51D6F-ED6E-3064-1D75-D78A529333D5}"/>
              </a:ext>
            </a:extLst>
          </p:cNvPr>
          <p:cNvCxnSpPr>
            <a:cxnSpLocks/>
          </p:cNvCxnSpPr>
          <p:nvPr/>
        </p:nvCxnSpPr>
        <p:spPr>
          <a:xfrm flipV="1">
            <a:off x="0" y="1116750"/>
            <a:ext cx="12192000" cy="5689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886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itle 3">
            <a:extLst>
              <a:ext uri="{FF2B5EF4-FFF2-40B4-BE49-F238E27FC236}">
                <a16:creationId xmlns:a16="http://schemas.microsoft.com/office/drawing/2014/main" id="{852DDF97-2CF3-4DFB-B86C-BD90CD9D5C9A}"/>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1800" dirty="0">
                <a:solidFill>
                  <a:schemeClr val="bg1"/>
                </a:solidFill>
              </a:rPr>
              <a:t>Survey of recent literature on macro and climate</a:t>
            </a:r>
          </a:p>
        </p:txBody>
      </p:sp>
      <p:sp>
        <p:nvSpPr>
          <p:cNvPr id="5" name="TextBox 4">
            <a:extLst>
              <a:ext uri="{FF2B5EF4-FFF2-40B4-BE49-F238E27FC236}">
                <a16:creationId xmlns:a16="http://schemas.microsoft.com/office/drawing/2014/main" id="{77DF551D-3761-2875-30BD-2647F9080DE8}"/>
              </a:ext>
            </a:extLst>
          </p:cNvPr>
          <p:cNvSpPr txBox="1"/>
          <p:nvPr/>
        </p:nvSpPr>
        <p:spPr>
          <a:xfrm>
            <a:off x="512890" y="652167"/>
            <a:ext cx="10002709" cy="369332"/>
          </a:xfrm>
          <a:prstGeom prst="rect">
            <a:avLst/>
          </a:prstGeom>
          <a:noFill/>
        </p:spPr>
        <p:txBody>
          <a:bodyPr wrap="square" rtlCol="0">
            <a:spAutoFit/>
          </a:bodyPr>
          <a:lstStyle/>
          <a:p>
            <a:pPr marL="342900" indent="-342900">
              <a:buFont typeface="+mj-lt"/>
              <a:buAutoNum type="arabicPeriod" startAt="2"/>
            </a:pPr>
            <a:r>
              <a:rPr lang="en-US" b="1" dirty="0">
                <a:solidFill>
                  <a:srgbClr val="C00000"/>
                </a:solidFill>
              </a:rPr>
              <a:t>Remember, GPD ≠ Welfare</a:t>
            </a:r>
          </a:p>
        </p:txBody>
      </p:sp>
      <p:cxnSp>
        <p:nvCxnSpPr>
          <p:cNvPr id="3" name="Straight Connector 2">
            <a:extLst>
              <a:ext uri="{FF2B5EF4-FFF2-40B4-BE49-F238E27FC236}">
                <a16:creationId xmlns:a16="http://schemas.microsoft.com/office/drawing/2014/main" id="{32C1F4D0-569C-36D4-C911-273266EF1C6A}"/>
              </a:ext>
            </a:extLst>
          </p:cNvPr>
          <p:cNvCxnSpPr>
            <a:cxnSpLocks/>
          </p:cNvCxnSpPr>
          <p:nvPr/>
        </p:nvCxnSpPr>
        <p:spPr>
          <a:xfrm flipV="1">
            <a:off x="0" y="1116750"/>
            <a:ext cx="12192000" cy="5689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25806DB-67E4-45B8-AF84-A4EBCD999DA9}"/>
              </a:ext>
            </a:extLst>
          </p:cNvPr>
          <p:cNvSpPr txBox="1"/>
          <p:nvPr/>
        </p:nvSpPr>
        <p:spPr>
          <a:xfrm>
            <a:off x="512890" y="1475960"/>
            <a:ext cx="9218546" cy="3139321"/>
          </a:xfrm>
          <a:prstGeom prst="rect">
            <a:avLst/>
          </a:prstGeom>
          <a:noFill/>
        </p:spPr>
        <p:txBody>
          <a:bodyPr wrap="square" rtlCol="0">
            <a:spAutoFit/>
          </a:bodyPr>
          <a:lstStyle/>
          <a:p>
            <a:r>
              <a:rPr lang="en-US" dirty="0"/>
              <a:t>EPA SCC damage function is bottom up and includes mortality, energy, labor productivity, agriculture, &amp; coastal SLR</a:t>
            </a:r>
          </a:p>
          <a:p>
            <a:endParaRPr lang="en-US" dirty="0"/>
          </a:p>
          <a:p>
            <a:r>
              <a:rPr lang="en-US" dirty="0"/>
              <a:t>What about:</a:t>
            </a:r>
          </a:p>
          <a:p>
            <a:pPr marL="285750" indent="-285750">
              <a:buFont typeface="Arial" panose="020B0604020202020204" pitchFamily="34" charset="0"/>
              <a:buChar char="•"/>
            </a:pPr>
            <a:r>
              <a:rPr lang="en-US" dirty="0"/>
              <a:t>Morbidity</a:t>
            </a:r>
          </a:p>
          <a:p>
            <a:pPr marL="285750" indent="-285750">
              <a:buFont typeface="Arial" panose="020B0604020202020204" pitchFamily="34" charset="0"/>
              <a:buChar char="•"/>
            </a:pPr>
            <a:r>
              <a:rPr lang="en-US" dirty="0"/>
              <a:t>Migration </a:t>
            </a:r>
          </a:p>
          <a:p>
            <a:pPr marL="285750" indent="-285750">
              <a:buFont typeface="Arial" panose="020B0604020202020204" pitchFamily="34" charset="0"/>
              <a:buChar char="•"/>
            </a:pPr>
            <a:r>
              <a:rPr lang="en-US" dirty="0"/>
              <a:t>Conflict</a:t>
            </a:r>
          </a:p>
          <a:p>
            <a:pPr marL="285750" indent="-285750">
              <a:buFont typeface="Arial" panose="020B0604020202020204" pitchFamily="34" charset="0"/>
              <a:buChar char="•"/>
            </a:pPr>
            <a:r>
              <a:rPr lang="en-US" dirty="0"/>
              <a:t>Ecosystem services</a:t>
            </a:r>
          </a:p>
          <a:p>
            <a:pPr marL="285750" indent="-285750">
              <a:buFont typeface="Arial" panose="020B0604020202020204" pitchFamily="34" charset="0"/>
              <a:buChar char="•"/>
            </a:pPr>
            <a:r>
              <a:rPr lang="en-US" dirty="0"/>
              <a:t>Biodiversity</a:t>
            </a:r>
          </a:p>
          <a:p>
            <a:pPr marL="285750" indent="-285750">
              <a:buFont typeface="Arial" panose="020B0604020202020204" pitchFamily="34" charset="0"/>
              <a:buChar char="•"/>
            </a:pPr>
            <a:r>
              <a:rPr lang="en-US" dirty="0"/>
              <a:t>Natural capital (Dasgupta Review)</a:t>
            </a:r>
          </a:p>
          <a:p>
            <a:pPr marL="285750" indent="-285750">
              <a:buFont typeface="Arial" panose="020B0604020202020204" pitchFamily="34" charset="0"/>
              <a:buChar char="•"/>
            </a:pPr>
            <a:r>
              <a:rPr lang="en-US" dirty="0"/>
              <a:t>Rights of nature</a:t>
            </a:r>
          </a:p>
        </p:txBody>
      </p:sp>
    </p:spTree>
    <p:extLst>
      <p:ext uri="{BB962C8B-B14F-4D97-AF65-F5344CB8AC3E}">
        <p14:creationId xmlns:p14="http://schemas.microsoft.com/office/powerpoint/2010/main" val="3460350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5" name="TextBox 4">
            <a:extLst>
              <a:ext uri="{FF2B5EF4-FFF2-40B4-BE49-F238E27FC236}">
                <a16:creationId xmlns:a16="http://schemas.microsoft.com/office/drawing/2014/main" id="{77DF551D-3761-2875-30BD-2647F9080DE8}"/>
              </a:ext>
            </a:extLst>
          </p:cNvPr>
          <p:cNvSpPr txBox="1"/>
          <p:nvPr/>
        </p:nvSpPr>
        <p:spPr>
          <a:xfrm>
            <a:off x="547677" y="652167"/>
            <a:ext cx="10002709" cy="369332"/>
          </a:xfrm>
          <a:prstGeom prst="rect">
            <a:avLst/>
          </a:prstGeom>
          <a:noFill/>
        </p:spPr>
        <p:txBody>
          <a:bodyPr wrap="square" rtlCol="0">
            <a:spAutoFit/>
          </a:bodyPr>
          <a:lstStyle/>
          <a:p>
            <a:pPr marL="342900" indent="-342900">
              <a:buFont typeface="+mj-lt"/>
              <a:buAutoNum type="arabicPeriod" startAt="3"/>
            </a:pPr>
            <a:r>
              <a:rPr lang="en-US" b="1" dirty="0">
                <a:solidFill>
                  <a:srgbClr val="C00000"/>
                </a:solidFill>
              </a:rPr>
              <a:t>Policy design: Beyond carbon pricing</a:t>
            </a:r>
          </a:p>
        </p:txBody>
      </p:sp>
      <p:sp>
        <p:nvSpPr>
          <p:cNvPr id="6" name="TextBox 5">
            <a:extLst>
              <a:ext uri="{FF2B5EF4-FFF2-40B4-BE49-F238E27FC236}">
                <a16:creationId xmlns:a16="http://schemas.microsoft.com/office/drawing/2014/main" id="{C4DA7979-829E-CEB4-CE86-5684669747DD}"/>
              </a:ext>
            </a:extLst>
          </p:cNvPr>
          <p:cNvSpPr txBox="1"/>
          <p:nvPr/>
        </p:nvSpPr>
        <p:spPr>
          <a:xfrm>
            <a:off x="335445" y="1347257"/>
            <a:ext cx="6097656" cy="646331"/>
          </a:xfrm>
          <a:prstGeom prst="rect">
            <a:avLst/>
          </a:prstGeom>
          <a:noFill/>
        </p:spPr>
        <p:txBody>
          <a:bodyPr wrap="square">
            <a:spAutoFit/>
          </a:bodyPr>
          <a:lstStyle/>
          <a:p>
            <a:pPr marL="342900" indent="-342900">
              <a:buFont typeface="Arial" panose="020B0604020202020204" pitchFamily="34" charset="0"/>
              <a:buChar char="•"/>
            </a:pPr>
            <a:r>
              <a:rPr lang="en-US" dirty="0"/>
              <a:t>Multiple externalities, multiple tools</a:t>
            </a:r>
          </a:p>
          <a:p>
            <a:pPr marL="342900" indent="-342900">
              <a:buFont typeface="Arial" panose="020B0604020202020204" pitchFamily="34" charset="0"/>
              <a:buChar char="•"/>
            </a:pPr>
            <a:r>
              <a:rPr lang="en-US" dirty="0"/>
              <a:t>Meet the political process where it is – or risk irrelevance</a:t>
            </a:r>
          </a:p>
        </p:txBody>
      </p:sp>
      <p:cxnSp>
        <p:nvCxnSpPr>
          <p:cNvPr id="7" name="Straight Connector 6">
            <a:extLst>
              <a:ext uri="{FF2B5EF4-FFF2-40B4-BE49-F238E27FC236}">
                <a16:creationId xmlns:a16="http://schemas.microsoft.com/office/drawing/2014/main" id="{3CAB29DF-36E5-FF6E-F259-5B88C91610DF}"/>
              </a:ext>
            </a:extLst>
          </p:cNvPr>
          <p:cNvCxnSpPr>
            <a:cxnSpLocks/>
          </p:cNvCxnSpPr>
          <p:nvPr/>
        </p:nvCxnSpPr>
        <p:spPr>
          <a:xfrm flipV="1">
            <a:off x="0" y="1116750"/>
            <a:ext cx="12192000" cy="5689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itle 3">
            <a:extLst>
              <a:ext uri="{FF2B5EF4-FFF2-40B4-BE49-F238E27FC236}">
                <a16:creationId xmlns:a16="http://schemas.microsoft.com/office/drawing/2014/main" id="{3A2B22C8-7944-919F-1F14-983145AF05E3}"/>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1800" dirty="0">
                <a:solidFill>
                  <a:schemeClr val="bg1"/>
                </a:solidFill>
              </a:rPr>
              <a:t>High-level takeaways</a:t>
            </a:r>
          </a:p>
        </p:txBody>
      </p:sp>
    </p:spTree>
    <p:extLst>
      <p:ext uri="{BB962C8B-B14F-4D97-AF65-F5344CB8AC3E}">
        <p14:creationId xmlns:p14="http://schemas.microsoft.com/office/powerpoint/2010/main" val="3729682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5" name="TextBox 4">
            <a:extLst>
              <a:ext uri="{FF2B5EF4-FFF2-40B4-BE49-F238E27FC236}">
                <a16:creationId xmlns:a16="http://schemas.microsoft.com/office/drawing/2014/main" id="{77DF551D-3761-2875-30BD-2647F9080DE8}"/>
              </a:ext>
            </a:extLst>
          </p:cNvPr>
          <p:cNvSpPr txBox="1"/>
          <p:nvPr/>
        </p:nvSpPr>
        <p:spPr>
          <a:xfrm>
            <a:off x="547677" y="652167"/>
            <a:ext cx="10002709" cy="369332"/>
          </a:xfrm>
          <a:prstGeom prst="rect">
            <a:avLst/>
          </a:prstGeom>
          <a:noFill/>
        </p:spPr>
        <p:txBody>
          <a:bodyPr wrap="square" rtlCol="0">
            <a:spAutoFit/>
          </a:bodyPr>
          <a:lstStyle/>
          <a:p>
            <a:pPr marL="342900" indent="-342900">
              <a:buFont typeface="+mj-lt"/>
              <a:buAutoNum type="arabicPeriod" startAt="3"/>
            </a:pPr>
            <a:r>
              <a:rPr lang="en-US" b="1" dirty="0">
                <a:solidFill>
                  <a:srgbClr val="C00000"/>
                </a:solidFill>
              </a:rPr>
              <a:t>Policy design: Beyond carbon pricing</a:t>
            </a:r>
          </a:p>
        </p:txBody>
      </p:sp>
      <p:sp>
        <p:nvSpPr>
          <p:cNvPr id="6" name="TextBox 5">
            <a:extLst>
              <a:ext uri="{FF2B5EF4-FFF2-40B4-BE49-F238E27FC236}">
                <a16:creationId xmlns:a16="http://schemas.microsoft.com/office/drawing/2014/main" id="{C4DA7979-829E-CEB4-CE86-5684669747DD}"/>
              </a:ext>
            </a:extLst>
          </p:cNvPr>
          <p:cNvSpPr txBox="1"/>
          <p:nvPr/>
        </p:nvSpPr>
        <p:spPr>
          <a:xfrm>
            <a:off x="335445" y="1347257"/>
            <a:ext cx="6097656" cy="646331"/>
          </a:xfrm>
          <a:prstGeom prst="rect">
            <a:avLst/>
          </a:prstGeom>
          <a:noFill/>
        </p:spPr>
        <p:txBody>
          <a:bodyPr wrap="square">
            <a:spAutoFit/>
          </a:bodyPr>
          <a:lstStyle/>
          <a:p>
            <a:pPr marL="342900" indent="-342900">
              <a:buFont typeface="Arial" panose="020B0604020202020204" pitchFamily="34" charset="0"/>
              <a:buChar char="•"/>
            </a:pPr>
            <a:r>
              <a:rPr lang="en-US" dirty="0"/>
              <a:t>Multiple externalities, multiple tools</a:t>
            </a:r>
          </a:p>
          <a:p>
            <a:pPr marL="342900" indent="-342900">
              <a:buFont typeface="Arial" panose="020B0604020202020204" pitchFamily="34" charset="0"/>
              <a:buChar char="•"/>
            </a:pPr>
            <a:r>
              <a:rPr lang="en-US" dirty="0"/>
              <a:t>Meet the political process where it is – or risk irrelevance</a:t>
            </a:r>
          </a:p>
        </p:txBody>
      </p:sp>
      <p:cxnSp>
        <p:nvCxnSpPr>
          <p:cNvPr id="7" name="Straight Connector 6">
            <a:extLst>
              <a:ext uri="{FF2B5EF4-FFF2-40B4-BE49-F238E27FC236}">
                <a16:creationId xmlns:a16="http://schemas.microsoft.com/office/drawing/2014/main" id="{3CAB29DF-36E5-FF6E-F259-5B88C91610DF}"/>
              </a:ext>
            </a:extLst>
          </p:cNvPr>
          <p:cNvCxnSpPr>
            <a:cxnSpLocks/>
          </p:cNvCxnSpPr>
          <p:nvPr/>
        </p:nvCxnSpPr>
        <p:spPr>
          <a:xfrm flipV="1">
            <a:off x="0" y="1116750"/>
            <a:ext cx="12192000" cy="5689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E7F47C4-34C3-670C-3C1D-0C789958F9B5}"/>
              </a:ext>
            </a:extLst>
          </p:cNvPr>
          <p:cNvSpPr txBox="1"/>
          <p:nvPr/>
        </p:nvSpPr>
        <p:spPr>
          <a:xfrm>
            <a:off x="335445" y="2167198"/>
            <a:ext cx="9847194" cy="3970318"/>
          </a:xfrm>
          <a:prstGeom prst="rect">
            <a:avLst/>
          </a:prstGeom>
          <a:noFill/>
        </p:spPr>
        <p:txBody>
          <a:bodyPr wrap="square">
            <a:spAutoFit/>
          </a:bodyPr>
          <a:lstStyle/>
          <a:p>
            <a:r>
              <a:rPr lang="en-US" b="1" dirty="0">
                <a:solidFill>
                  <a:srgbClr val="C00000"/>
                </a:solidFill>
              </a:rPr>
              <a:t>Mitigation policies</a:t>
            </a:r>
          </a:p>
          <a:p>
            <a:pPr marL="857250" lvl="1" indent="-400050">
              <a:buFont typeface="+mj-lt"/>
              <a:buAutoNum type="romanLcPeriod"/>
            </a:pPr>
            <a:r>
              <a:rPr lang="en-US" dirty="0"/>
              <a:t>Carbon pricing</a:t>
            </a:r>
          </a:p>
          <a:p>
            <a:pPr marL="857250" lvl="1" indent="-400050">
              <a:buFont typeface="+mj-lt"/>
              <a:buAutoNum type="romanLcPeriod"/>
            </a:pPr>
            <a:r>
              <a:rPr lang="en-US" dirty="0"/>
              <a:t>Innovation policy</a:t>
            </a:r>
          </a:p>
          <a:p>
            <a:pPr marL="857250" lvl="1" indent="-400050">
              <a:buFont typeface="+mj-lt"/>
              <a:buAutoNum type="romanLcPeriod"/>
            </a:pPr>
            <a:r>
              <a:rPr lang="en-US" dirty="0"/>
              <a:t>Mixed policies &amp; sectoral/targeted policies</a:t>
            </a:r>
          </a:p>
          <a:p>
            <a:pPr marL="1314450" lvl="2" indent="-400050">
              <a:buFont typeface="Arial" panose="020B0604020202020204" pitchFamily="34" charset="0"/>
              <a:buChar char="•"/>
            </a:pPr>
            <a:r>
              <a:rPr lang="en-US" dirty="0"/>
              <a:t>Acemoglu et al (2012), Stern-Stiglitz (2017), Cole et. al (2023)</a:t>
            </a:r>
          </a:p>
          <a:p>
            <a:pPr marL="857250" lvl="1" indent="-400050">
              <a:buFont typeface="+mj-lt"/>
              <a:buAutoNum type="romanLcPeriod"/>
            </a:pPr>
            <a:r>
              <a:rPr lang="en-US" dirty="0"/>
              <a:t>Supply-side subsidies &amp; industrial policy (IRA)</a:t>
            </a:r>
          </a:p>
          <a:p>
            <a:pPr marL="857250" lvl="1" indent="-400050">
              <a:buFont typeface="+mj-lt"/>
              <a:buAutoNum type="romanLcPeriod"/>
            </a:pPr>
            <a:r>
              <a:rPr lang="en-US" dirty="0"/>
              <a:t>International coordination </a:t>
            </a:r>
          </a:p>
          <a:p>
            <a:pPr marL="1314450" lvl="2" indent="-400050">
              <a:buFont typeface="Arial" panose="020B0604020202020204" pitchFamily="34" charset="0"/>
              <a:buChar char="•"/>
            </a:pPr>
            <a:r>
              <a:rPr lang="en-US" dirty="0"/>
              <a:t>Climate clubs – Nordhaus (2015)</a:t>
            </a:r>
          </a:p>
          <a:p>
            <a:pPr marL="857250" lvl="1" indent="-400050">
              <a:buFont typeface="+mj-lt"/>
              <a:buAutoNum type="romanLcPeriod"/>
            </a:pPr>
            <a:r>
              <a:rPr lang="en-US" dirty="0"/>
              <a:t>Carbon dioxide removal and nature-based solutions</a:t>
            </a:r>
          </a:p>
          <a:p>
            <a:pPr marL="1314450" lvl="2" indent="-400050">
              <a:buFont typeface="Arial" panose="020B0604020202020204" pitchFamily="34" charset="0"/>
              <a:buChar char="•"/>
            </a:pPr>
            <a:r>
              <a:rPr lang="en-US" dirty="0"/>
              <a:t>Overshoot commission (2023); </a:t>
            </a:r>
          </a:p>
          <a:p>
            <a:pPr marL="1314450" lvl="2" indent="-400050">
              <a:buFont typeface="Arial" panose="020B0604020202020204" pitchFamily="34" charset="0"/>
              <a:buChar char="•"/>
            </a:pPr>
            <a:r>
              <a:rPr lang="en-US" dirty="0"/>
              <a:t>Will we/what if we spend 2-3% of GDP on CDR?</a:t>
            </a:r>
          </a:p>
          <a:p>
            <a:pPr marL="857250" lvl="1" indent="-400050">
              <a:buFont typeface="+mj-lt"/>
              <a:buAutoNum type="romanLcPeriod"/>
            </a:pPr>
            <a:r>
              <a:rPr lang="en-US" dirty="0"/>
              <a:t>Corporate targets and voluntary measures</a:t>
            </a:r>
          </a:p>
          <a:p>
            <a:pPr marL="1314450" lvl="2" indent="-400050">
              <a:buFont typeface="Arial" panose="020B0604020202020204" pitchFamily="34" charset="0"/>
              <a:buChar char="•"/>
            </a:pPr>
            <a:r>
              <a:rPr lang="en-US" dirty="0"/>
              <a:t>Kaplan and </a:t>
            </a:r>
            <a:r>
              <a:rPr lang="en-US" dirty="0" err="1"/>
              <a:t>Ramanna</a:t>
            </a:r>
            <a:r>
              <a:rPr lang="en-US" dirty="0"/>
              <a:t> (2021), Bolton and Kacperczyk (2022, 2023)</a:t>
            </a:r>
          </a:p>
          <a:p>
            <a:pPr marL="857250" lvl="1" indent="-400050">
              <a:buFont typeface="+mj-lt"/>
              <a:buAutoNum type="romanLcPeriod"/>
            </a:pPr>
            <a:r>
              <a:rPr lang="en-US" dirty="0"/>
              <a:t>Degrowth</a:t>
            </a:r>
            <a:endParaRPr lang="en-US" b="1" dirty="0"/>
          </a:p>
        </p:txBody>
      </p:sp>
      <p:sp>
        <p:nvSpPr>
          <p:cNvPr id="9" name="Title 3">
            <a:extLst>
              <a:ext uri="{FF2B5EF4-FFF2-40B4-BE49-F238E27FC236}">
                <a16:creationId xmlns:a16="http://schemas.microsoft.com/office/drawing/2014/main" id="{3A2B22C8-7944-919F-1F14-983145AF05E3}"/>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1800" dirty="0">
                <a:solidFill>
                  <a:schemeClr val="bg1"/>
                </a:solidFill>
              </a:rPr>
              <a:t>High-level takeaways</a:t>
            </a:r>
          </a:p>
        </p:txBody>
      </p:sp>
    </p:spTree>
    <p:extLst>
      <p:ext uri="{BB962C8B-B14F-4D97-AF65-F5344CB8AC3E}">
        <p14:creationId xmlns:p14="http://schemas.microsoft.com/office/powerpoint/2010/main" val="1004573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5" name="TextBox 4">
            <a:extLst>
              <a:ext uri="{FF2B5EF4-FFF2-40B4-BE49-F238E27FC236}">
                <a16:creationId xmlns:a16="http://schemas.microsoft.com/office/drawing/2014/main" id="{77DF551D-3761-2875-30BD-2647F9080DE8}"/>
              </a:ext>
            </a:extLst>
          </p:cNvPr>
          <p:cNvSpPr txBox="1"/>
          <p:nvPr/>
        </p:nvSpPr>
        <p:spPr>
          <a:xfrm>
            <a:off x="547677" y="652167"/>
            <a:ext cx="10002709" cy="369332"/>
          </a:xfrm>
          <a:prstGeom prst="rect">
            <a:avLst/>
          </a:prstGeom>
          <a:noFill/>
        </p:spPr>
        <p:txBody>
          <a:bodyPr wrap="square" rtlCol="0">
            <a:spAutoFit/>
          </a:bodyPr>
          <a:lstStyle/>
          <a:p>
            <a:pPr marL="342900" indent="-342900">
              <a:buFont typeface="+mj-lt"/>
              <a:buAutoNum type="arabicPeriod" startAt="4"/>
            </a:pPr>
            <a:r>
              <a:rPr lang="en-US" b="1" dirty="0">
                <a:solidFill>
                  <a:srgbClr val="C00000"/>
                </a:solidFill>
              </a:rPr>
              <a:t>We know little about the economic implications of the energy transition</a:t>
            </a:r>
          </a:p>
        </p:txBody>
      </p:sp>
      <p:sp>
        <p:nvSpPr>
          <p:cNvPr id="6" name="TextBox 5">
            <a:extLst>
              <a:ext uri="{FF2B5EF4-FFF2-40B4-BE49-F238E27FC236}">
                <a16:creationId xmlns:a16="http://schemas.microsoft.com/office/drawing/2014/main" id="{C4DA7979-829E-CEB4-CE86-5684669747DD}"/>
              </a:ext>
            </a:extLst>
          </p:cNvPr>
          <p:cNvSpPr txBox="1"/>
          <p:nvPr/>
        </p:nvSpPr>
        <p:spPr>
          <a:xfrm>
            <a:off x="335444" y="1347257"/>
            <a:ext cx="10841107" cy="923330"/>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C00000"/>
                </a:solidFill>
              </a:rPr>
              <a:t>Economic fluctuations from policy implementation </a:t>
            </a:r>
            <a:r>
              <a:rPr lang="en-US" dirty="0"/>
              <a:t>&amp; policy uncertainty</a:t>
            </a:r>
          </a:p>
          <a:p>
            <a:pPr marL="285750" indent="-285750">
              <a:buFont typeface="Arial" panose="020B0604020202020204" pitchFamily="34" charset="0"/>
              <a:buChar char="•"/>
            </a:pPr>
            <a:r>
              <a:rPr lang="en-US" dirty="0"/>
              <a:t>Energy security &amp; global energy markets of the future</a:t>
            </a:r>
          </a:p>
          <a:p>
            <a:pPr marL="285750" indent="-285750">
              <a:buFont typeface="Arial" panose="020B0604020202020204" pitchFamily="34" charset="0"/>
              <a:buChar char="•"/>
            </a:pPr>
            <a:r>
              <a:rPr lang="en-US" dirty="0"/>
              <a:t>Long run effects on: r*, TFP growth, growth rate of (productive) capital</a:t>
            </a:r>
          </a:p>
        </p:txBody>
      </p:sp>
      <p:cxnSp>
        <p:nvCxnSpPr>
          <p:cNvPr id="7" name="Straight Connector 6">
            <a:extLst>
              <a:ext uri="{FF2B5EF4-FFF2-40B4-BE49-F238E27FC236}">
                <a16:creationId xmlns:a16="http://schemas.microsoft.com/office/drawing/2014/main" id="{3CAB29DF-36E5-FF6E-F259-5B88C91610DF}"/>
              </a:ext>
            </a:extLst>
          </p:cNvPr>
          <p:cNvCxnSpPr>
            <a:cxnSpLocks/>
          </p:cNvCxnSpPr>
          <p:nvPr/>
        </p:nvCxnSpPr>
        <p:spPr>
          <a:xfrm flipV="1">
            <a:off x="0" y="1116750"/>
            <a:ext cx="12192000" cy="5689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itle 3">
            <a:extLst>
              <a:ext uri="{FF2B5EF4-FFF2-40B4-BE49-F238E27FC236}">
                <a16:creationId xmlns:a16="http://schemas.microsoft.com/office/drawing/2014/main" id="{3A2B22C8-7944-919F-1F14-983145AF05E3}"/>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1800" dirty="0">
                <a:solidFill>
                  <a:schemeClr val="bg1"/>
                </a:solidFill>
              </a:rPr>
              <a:t>High-level takeaways</a:t>
            </a:r>
          </a:p>
        </p:txBody>
      </p:sp>
    </p:spTree>
    <p:extLst>
      <p:ext uri="{BB962C8B-B14F-4D97-AF65-F5344CB8AC3E}">
        <p14:creationId xmlns:p14="http://schemas.microsoft.com/office/powerpoint/2010/main" val="481830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hart&#10;&#10;Description automatically generated">
            <a:extLst>
              <a:ext uri="{FF2B5EF4-FFF2-40B4-BE49-F238E27FC236}">
                <a16:creationId xmlns:a16="http://schemas.microsoft.com/office/drawing/2014/main" id="{C714A906-F085-45D6-BB7D-3F353D120159}"/>
              </a:ext>
            </a:extLst>
          </p:cNvPr>
          <p:cNvPicPr>
            <a:picLocks noChangeAspect="1"/>
          </p:cNvPicPr>
          <p:nvPr/>
        </p:nvPicPr>
        <p:blipFill>
          <a:blip r:embed="rId2"/>
          <a:stretch>
            <a:fillRect/>
          </a:stretch>
        </p:blipFill>
        <p:spPr>
          <a:xfrm>
            <a:off x="7803089" y="568402"/>
            <a:ext cx="4388911" cy="3193474"/>
          </a:xfrm>
          <a:prstGeom prst="rect">
            <a:avLst/>
          </a:prstGeom>
        </p:spPr>
      </p:pic>
      <p:pic>
        <p:nvPicPr>
          <p:cNvPr id="19" name="Picture 18" descr="Chart&#10;&#10;Description automatically generated">
            <a:extLst>
              <a:ext uri="{FF2B5EF4-FFF2-40B4-BE49-F238E27FC236}">
                <a16:creationId xmlns:a16="http://schemas.microsoft.com/office/drawing/2014/main" id="{3B3F722A-A7CB-411A-AE56-A2300CFBCA87}"/>
              </a:ext>
            </a:extLst>
          </p:cNvPr>
          <p:cNvPicPr>
            <a:picLocks noChangeAspect="1"/>
          </p:cNvPicPr>
          <p:nvPr/>
        </p:nvPicPr>
        <p:blipFill>
          <a:blip r:embed="rId3"/>
          <a:stretch>
            <a:fillRect/>
          </a:stretch>
        </p:blipFill>
        <p:spPr>
          <a:xfrm>
            <a:off x="3657073" y="3705979"/>
            <a:ext cx="4233480" cy="3080380"/>
          </a:xfrm>
          <a:prstGeom prst="rect">
            <a:avLst/>
          </a:prstGeom>
        </p:spPr>
      </p:pic>
      <p:pic>
        <p:nvPicPr>
          <p:cNvPr id="21" name="Picture 20" descr="Chart, line chart&#10;&#10;Description automatically generated">
            <a:extLst>
              <a:ext uri="{FF2B5EF4-FFF2-40B4-BE49-F238E27FC236}">
                <a16:creationId xmlns:a16="http://schemas.microsoft.com/office/drawing/2014/main" id="{8DE9F882-2EF3-484B-98AE-D7C2A994A302}"/>
              </a:ext>
            </a:extLst>
          </p:cNvPr>
          <p:cNvPicPr>
            <a:picLocks noChangeAspect="1"/>
          </p:cNvPicPr>
          <p:nvPr/>
        </p:nvPicPr>
        <p:blipFill>
          <a:blip r:embed="rId4"/>
          <a:stretch>
            <a:fillRect/>
          </a:stretch>
        </p:blipFill>
        <p:spPr>
          <a:xfrm>
            <a:off x="7803089" y="3664525"/>
            <a:ext cx="4388911" cy="3193475"/>
          </a:xfrm>
          <a:prstGeom prst="rect">
            <a:avLst/>
          </a:prstGeom>
        </p:spPr>
      </p:pic>
      <p:sp>
        <p:nvSpPr>
          <p:cNvPr id="3" name="Slide Number Placeholder 2">
            <a:extLst>
              <a:ext uri="{FF2B5EF4-FFF2-40B4-BE49-F238E27FC236}">
                <a16:creationId xmlns:a16="http://schemas.microsoft.com/office/drawing/2014/main" id="{F576F770-1927-4C65-ADA6-F60AC2873149}"/>
              </a:ext>
            </a:extLst>
          </p:cNvPr>
          <p:cNvSpPr>
            <a:spLocks noGrp="1"/>
          </p:cNvSpPr>
          <p:nvPr>
            <p:ph type="sldNum" sz="quarter" idx="12"/>
          </p:nvPr>
        </p:nvSpPr>
        <p:spPr/>
        <p:txBody>
          <a:bodyPr/>
          <a:lstStyle/>
          <a:p>
            <a:fld id="{F770DD09-F61C-493C-8818-4311C754F91E}" type="slidenum">
              <a:rPr lang="en-US" smtClean="0"/>
              <a:t>15</a:t>
            </a:fld>
            <a:endParaRPr lang="en-US"/>
          </a:p>
        </p:txBody>
      </p:sp>
      <p:sp>
        <p:nvSpPr>
          <p:cNvPr id="15" name="TextBox 14">
            <a:extLst>
              <a:ext uri="{FF2B5EF4-FFF2-40B4-BE49-F238E27FC236}">
                <a16:creationId xmlns:a16="http://schemas.microsoft.com/office/drawing/2014/main" id="{42F7A31E-AAF8-46A5-B143-5F768BDED205}"/>
              </a:ext>
            </a:extLst>
          </p:cNvPr>
          <p:cNvSpPr txBox="1"/>
          <p:nvPr/>
        </p:nvSpPr>
        <p:spPr>
          <a:xfrm>
            <a:off x="8338404" y="3884682"/>
            <a:ext cx="3484035" cy="584775"/>
          </a:xfrm>
          <a:prstGeom prst="rect">
            <a:avLst/>
          </a:prstGeom>
          <a:noFill/>
        </p:spPr>
        <p:txBody>
          <a:bodyPr wrap="square" rtlCol="0">
            <a:spAutoFit/>
          </a:bodyPr>
          <a:lstStyle/>
          <a:p>
            <a:r>
              <a:rPr lang="en-US" sz="1600" b="1" dirty="0">
                <a:solidFill>
                  <a:srgbClr val="B00000"/>
                </a:solidFill>
              </a:rPr>
              <a:t>Emissions in covered sectors (log level)</a:t>
            </a:r>
          </a:p>
          <a:p>
            <a:r>
              <a:rPr lang="en-US" sz="1600" dirty="0"/>
              <a:t>    </a:t>
            </a:r>
            <a:r>
              <a:rPr lang="en-US" sz="1600" i="1" dirty="0"/>
              <a:t>2-6% reduction</a:t>
            </a:r>
            <a:r>
              <a:rPr lang="en-US" sz="1600" b="1" i="1" dirty="0">
                <a:solidFill>
                  <a:srgbClr val="B00000"/>
                </a:solidFill>
              </a:rPr>
              <a:t> </a:t>
            </a:r>
          </a:p>
        </p:txBody>
      </p:sp>
      <p:sp>
        <p:nvSpPr>
          <p:cNvPr id="16" name="TextBox 15">
            <a:extLst>
              <a:ext uri="{FF2B5EF4-FFF2-40B4-BE49-F238E27FC236}">
                <a16:creationId xmlns:a16="http://schemas.microsoft.com/office/drawing/2014/main" id="{6386A957-B3C9-4182-B3DB-544117A9858F}"/>
              </a:ext>
            </a:extLst>
          </p:cNvPr>
          <p:cNvSpPr txBox="1"/>
          <p:nvPr/>
        </p:nvSpPr>
        <p:spPr>
          <a:xfrm>
            <a:off x="4299729" y="4061176"/>
            <a:ext cx="2660151" cy="584775"/>
          </a:xfrm>
          <a:prstGeom prst="rect">
            <a:avLst/>
          </a:prstGeom>
          <a:noFill/>
        </p:spPr>
        <p:txBody>
          <a:bodyPr wrap="square" rtlCol="0">
            <a:spAutoFit/>
          </a:bodyPr>
          <a:lstStyle/>
          <a:p>
            <a:r>
              <a:rPr lang="en-US" sz="1600" b="1" dirty="0">
                <a:solidFill>
                  <a:srgbClr val="B00000"/>
                </a:solidFill>
              </a:rPr>
              <a:t>Employment (log level)</a:t>
            </a:r>
          </a:p>
          <a:p>
            <a:r>
              <a:rPr lang="en-US" sz="1600" dirty="0"/>
              <a:t>  </a:t>
            </a:r>
            <a:r>
              <a:rPr lang="en-US" sz="1600" i="1" dirty="0"/>
              <a:t>No effect</a:t>
            </a:r>
            <a:endParaRPr lang="en-US" sz="1600" b="1" dirty="0">
              <a:solidFill>
                <a:srgbClr val="B00000"/>
              </a:solidFill>
            </a:endParaRPr>
          </a:p>
        </p:txBody>
      </p:sp>
      <p:sp>
        <p:nvSpPr>
          <p:cNvPr id="11" name="Title 3">
            <a:extLst>
              <a:ext uri="{FF2B5EF4-FFF2-40B4-BE49-F238E27FC236}">
                <a16:creationId xmlns:a16="http://schemas.microsoft.com/office/drawing/2014/main" id="{0B3C05A6-9E81-4591-A889-736582F8FA69}"/>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1800" dirty="0">
                <a:solidFill>
                  <a:schemeClr val="bg1"/>
                </a:solidFill>
              </a:rPr>
              <a:t>	Example: short-term macro effects of a carbon tax (Metcalf-Stock 2023) v. cap &amp; trade (</a:t>
            </a:r>
            <a:r>
              <a:rPr lang="en-US" sz="1800" dirty="0" err="1">
                <a:solidFill>
                  <a:schemeClr val="bg1"/>
                </a:solidFill>
              </a:rPr>
              <a:t>K</a:t>
            </a:r>
            <a:r>
              <a:rPr lang="en-US" sz="1800" dirty="0" err="1">
                <a:solidFill>
                  <a:schemeClr val="bg1"/>
                </a:solidFill>
                <a:latin typeface="Times New Roman" panose="02020603050405020304" pitchFamily="18" charset="0"/>
                <a:cs typeface="Times New Roman" panose="02020603050405020304" pitchFamily="18" charset="0"/>
              </a:rPr>
              <a:t>ä</a:t>
            </a:r>
            <a:r>
              <a:rPr lang="en-US" sz="1800" dirty="0" err="1">
                <a:solidFill>
                  <a:schemeClr val="bg1"/>
                </a:solidFill>
              </a:rPr>
              <a:t>nzig</a:t>
            </a:r>
            <a:r>
              <a:rPr lang="en-US" sz="1800" dirty="0">
                <a:solidFill>
                  <a:schemeClr val="bg1"/>
                </a:solidFill>
              </a:rPr>
              <a:t> 2023)</a:t>
            </a:r>
          </a:p>
        </p:txBody>
      </p:sp>
      <p:sp>
        <p:nvSpPr>
          <p:cNvPr id="14" name="TextBox 13">
            <a:extLst>
              <a:ext uri="{FF2B5EF4-FFF2-40B4-BE49-F238E27FC236}">
                <a16:creationId xmlns:a16="http://schemas.microsoft.com/office/drawing/2014/main" id="{70337A60-CE56-466A-A39A-DBBE7C8E6734}"/>
              </a:ext>
            </a:extLst>
          </p:cNvPr>
          <p:cNvSpPr txBox="1"/>
          <p:nvPr/>
        </p:nvSpPr>
        <p:spPr>
          <a:xfrm>
            <a:off x="9231842" y="854896"/>
            <a:ext cx="1553652" cy="584775"/>
          </a:xfrm>
          <a:prstGeom prst="rect">
            <a:avLst/>
          </a:prstGeom>
          <a:noFill/>
        </p:spPr>
        <p:txBody>
          <a:bodyPr wrap="square">
            <a:spAutoFit/>
          </a:bodyPr>
          <a:lstStyle/>
          <a:p>
            <a:r>
              <a:rPr lang="en-US" sz="1600" b="1" dirty="0">
                <a:solidFill>
                  <a:srgbClr val="B00000"/>
                </a:solidFill>
              </a:rPr>
              <a:t>GDP (log level)</a:t>
            </a:r>
          </a:p>
          <a:p>
            <a:r>
              <a:rPr lang="en-US" sz="1600" dirty="0"/>
              <a:t> </a:t>
            </a:r>
            <a:r>
              <a:rPr lang="en-US" sz="1600" i="1" dirty="0"/>
              <a:t>No effect</a:t>
            </a:r>
            <a:endParaRPr lang="en-US" sz="1600" b="1" dirty="0">
              <a:solidFill>
                <a:srgbClr val="B00000"/>
              </a:solidFill>
            </a:endParaRPr>
          </a:p>
        </p:txBody>
      </p:sp>
      <p:sp>
        <p:nvSpPr>
          <p:cNvPr id="13" name="TextBox 12">
            <a:extLst>
              <a:ext uri="{FF2B5EF4-FFF2-40B4-BE49-F238E27FC236}">
                <a16:creationId xmlns:a16="http://schemas.microsoft.com/office/drawing/2014/main" id="{5D115E9A-32F9-4B14-9D0C-22D7FC0A1E6C}"/>
              </a:ext>
            </a:extLst>
          </p:cNvPr>
          <p:cNvSpPr txBox="1"/>
          <p:nvPr/>
        </p:nvSpPr>
        <p:spPr>
          <a:xfrm>
            <a:off x="207938" y="568402"/>
            <a:ext cx="3449135" cy="6247864"/>
          </a:xfrm>
          <a:prstGeom prst="rect">
            <a:avLst/>
          </a:prstGeom>
          <a:noFill/>
        </p:spPr>
        <p:txBody>
          <a:bodyPr wrap="square" rtlCol="0">
            <a:spAutoFit/>
          </a:bodyPr>
          <a:lstStyle/>
          <a:p>
            <a:r>
              <a:rPr lang="en-US" sz="1600" b="1" dirty="0">
                <a:solidFill>
                  <a:srgbClr val="C00000"/>
                </a:solidFill>
              </a:rPr>
              <a:t>Data</a:t>
            </a:r>
          </a:p>
          <a:p>
            <a:pPr marL="285750" indent="-285750">
              <a:buFont typeface="Arial" panose="020B0604020202020204" pitchFamily="34" charset="0"/>
              <a:buChar char="•"/>
            </a:pPr>
            <a:r>
              <a:rPr lang="en-US" sz="1600" dirty="0"/>
              <a:t>EU+ (31 countries in EU-ETS)</a:t>
            </a:r>
          </a:p>
          <a:p>
            <a:pPr marL="285750" indent="-285750">
              <a:buFont typeface="Arial" panose="020B0604020202020204" pitchFamily="34" charset="0"/>
              <a:buChar char="•"/>
            </a:pPr>
            <a:r>
              <a:rPr lang="en-US" sz="1600" dirty="0"/>
              <a:t>15 have carbon taxes, imposed mainly on transport sector, at different levels, starting at different dates</a:t>
            </a:r>
          </a:p>
          <a:p>
            <a:endParaRPr lang="en-US" sz="1600" b="1" dirty="0">
              <a:solidFill>
                <a:srgbClr val="C00000"/>
              </a:solidFill>
            </a:endParaRPr>
          </a:p>
          <a:p>
            <a:r>
              <a:rPr lang="en-US" sz="1600" b="1" dirty="0">
                <a:solidFill>
                  <a:srgbClr val="C00000"/>
                </a:solidFill>
              </a:rPr>
              <a:t>Method:</a:t>
            </a:r>
            <a:endParaRPr lang="en-US" sz="1600" dirty="0"/>
          </a:p>
          <a:p>
            <a:pPr marL="285750" indent="-285750">
              <a:buFont typeface="Arial" panose="020B0604020202020204" pitchFamily="34" charset="0"/>
              <a:buChar char="•"/>
            </a:pPr>
            <a:r>
              <a:rPr lang="en-US" sz="1600" dirty="0"/>
              <a:t>Panel local projections, identified by tax timing</a:t>
            </a:r>
          </a:p>
          <a:p>
            <a:endParaRPr lang="en-US" sz="1600" b="1" dirty="0">
              <a:solidFill>
                <a:srgbClr val="C00000"/>
              </a:solidFill>
            </a:endParaRPr>
          </a:p>
          <a:p>
            <a:r>
              <a:rPr lang="en-US" sz="1600" b="1" dirty="0">
                <a:solidFill>
                  <a:srgbClr val="C00000"/>
                </a:solidFill>
              </a:rPr>
              <a:t>Findings:</a:t>
            </a:r>
            <a:endParaRPr lang="en-US" sz="1600" dirty="0"/>
          </a:p>
          <a:p>
            <a:pPr marL="285750" indent="-285750">
              <a:buFont typeface="Arial" panose="020B0604020202020204" pitchFamily="34" charset="0"/>
              <a:buChar char="•"/>
            </a:pPr>
            <a:r>
              <a:rPr lang="en-US" sz="1600" dirty="0"/>
              <a:t>Negligible effect on GDP or employment</a:t>
            </a:r>
          </a:p>
          <a:p>
            <a:pPr marL="285750" indent="-285750">
              <a:buFont typeface="Arial" panose="020B0604020202020204" pitchFamily="34" charset="0"/>
              <a:buChar char="•"/>
            </a:pPr>
            <a:r>
              <a:rPr lang="en-US" sz="1600" dirty="0"/>
              <a:t>Modest effect on emissions</a:t>
            </a:r>
          </a:p>
          <a:p>
            <a:pPr marL="742950" lvl="1" indent="-285750">
              <a:buFont typeface="Arial" panose="020B0604020202020204" pitchFamily="34" charset="0"/>
              <a:buChar char="•"/>
            </a:pPr>
            <a:r>
              <a:rPr lang="en-US" sz="1600" dirty="0"/>
              <a:t>In line with elasticity of demand for petroleum</a:t>
            </a:r>
          </a:p>
          <a:p>
            <a:endParaRPr lang="en-US" sz="1600" b="1" dirty="0">
              <a:solidFill>
                <a:srgbClr val="C00000"/>
              </a:solidFill>
            </a:endParaRPr>
          </a:p>
          <a:p>
            <a:r>
              <a:rPr lang="en-US" sz="1600" b="1" dirty="0">
                <a:solidFill>
                  <a:srgbClr val="C00000"/>
                </a:solidFill>
              </a:rPr>
              <a:t>Caveats:</a:t>
            </a:r>
          </a:p>
          <a:p>
            <a:pPr marL="285750" indent="-285750">
              <a:buFont typeface="Arial" panose="020B0604020202020204" pitchFamily="34" charset="0"/>
              <a:buChar char="•"/>
            </a:pPr>
            <a:r>
              <a:rPr lang="en-US" sz="1600" dirty="0"/>
              <a:t>Aggregate effect masks sectoral &amp; regional reallocation &amp; job loss/gain</a:t>
            </a:r>
          </a:p>
          <a:p>
            <a:pPr marL="285750" indent="-285750">
              <a:buFont typeface="Arial" panose="020B0604020202020204" pitchFamily="34" charset="0"/>
              <a:buChar char="•"/>
            </a:pPr>
            <a:r>
              <a:rPr lang="en-US" sz="1600" dirty="0"/>
              <a:t>Possibly greater macro costs from cap &amp; trade system (EU ETS – </a:t>
            </a:r>
            <a:r>
              <a:rPr lang="en-US" sz="1600" dirty="0" err="1"/>
              <a:t>Känzig</a:t>
            </a:r>
            <a:r>
              <a:rPr lang="en-US" sz="1600" dirty="0"/>
              <a:t> 2023), perhaps b/c of price volatility, perhaps sectoral coverage</a:t>
            </a:r>
            <a:endParaRPr lang="en-US" sz="1600" b="1" dirty="0">
              <a:solidFill>
                <a:srgbClr val="B00000"/>
              </a:solidFill>
            </a:endParaRPr>
          </a:p>
        </p:txBody>
      </p:sp>
      <p:sp>
        <p:nvSpPr>
          <p:cNvPr id="17" name="TextBox 16">
            <a:extLst>
              <a:ext uri="{FF2B5EF4-FFF2-40B4-BE49-F238E27FC236}">
                <a16:creationId xmlns:a16="http://schemas.microsoft.com/office/drawing/2014/main" id="{58915DD6-DA14-4A25-A6F1-1CFAE6C1DA33}"/>
              </a:ext>
            </a:extLst>
          </p:cNvPr>
          <p:cNvSpPr txBox="1"/>
          <p:nvPr/>
        </p:nvSpPr>
        <p:spPr>
          <a:xfrm>
            <a:off x="4866199" y="2978876"/>
            <a:ext cx="3146976" cy="584775"/>
          </a:xfrm>
          <a:prstGeom prst="rect">
            <a:avLst/>
          </a:prstGeom>
          <a:noFill/>
        </p:spPr>
        <p:txBody>
          <a:bodyPr wrap="square">
            <a:spAutoFit/>
          </a:bodyPr>
          <a:lstStyle/>
          <a:p>
            <a:r>
              <a:rPr lang="en-US" sz="1600" dirty="0">
                <a:solidFill>
                  <a:srgbClr val="B00000"/>
                </a:solidFill>
              </a:rPr>
              <a:t>Impulse responses: effect of a $40 carbon tax on 30% of emissions</a:t>
            </a:r>
            <a:endParaRPr lang="en-US" sz="1600" dirty="0"/>
          </a:p>
        </p:txBody>
      </p:sp>
      <p:sp>
        <p:nvSpPr>
          <p:cNvPr id="4" name="TextBox 3">
            <a:extLst>
              <a:ext uri="{FF2B5EF4-FFF2-40B4-BE49-F238E27FC236}">
                <a16:creationId xmlns:a16="http://schemas.microsoft.com/office/drawing/2014/main" id="{A5380AD5-748C-8437-4441-E2F02D6093D9}"/>
              </a:ext>
            </a:extLst>
          </p:cNvPr>
          <p:cNvSpPr txBox="1"/>
          <p:nvPr/>
        </p:nvSpPr>
        <p:spPr>
          <a:xfrm>
            <a:off x="3943350" y="786083"/>
            <a:ext cx="3764446" cy="369332"/>
          </a:xfrm>
          <a:prstGeom prst="rect">
            <a:avLst/>
          </a:prstGeom>
          <a:noFill/>
        </p:spPr>
        <p:txBody>
          <a:bodyPr wrap="square">
            <a:spAutoFit/>
          </a:bodyPr>
          <a:lstStyle/>
          <a:p>
            <a:r>
              <a:rPr lang="en-US" b="1" dirty="0">
                <a:solidFill>
                  <a:srgbClr val="C00000"/>
                </a:solidFill>
              </a:rPr>
              <a:t>CARBON TAX: Metcalf-Stock (2023)</a:t>
            </a:r>
            <a:endParaRPr lang="en-US" dirty="0"/>
          </a:p>
        </p:txBody>
      </p:sp>
    </p:spTree>
    <p:extLst>
      <p:ext uri="{BB962C8B-B14F-4D97-AF65-F5344CB8AC3E}">
        <p14:creationId xmlns:p14="http://schemas.microsoft.com/office/powerpoint/2010/main" val="917976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16</a:t>
            </a:fld>
            <a:endParaRPr lang="en-US"/>
          </a:p>
        </p:txBody>
      </p:sp>
      <p:pic>
        <p:nvPicPr>
          <p:cNvPr id="2" name="Picture 1">
            <a:extLst>
              <a:ext uri="{FF2B5EF4-FFF2-40B4-BE49-F238E27FC236}">
                <a16:creationId xmlns:a16="http://schemas.microsoft.com/office/drawing/2014/main" id="{94661DAE-10B2-F2B1-5B5B-4B9FDFFC569B}"/>
              </a:ext>
            </a:extLst>
          </p:cNvPr>
          <p:cNvPicPr>
            <a:picLocks noChangeAspect="1"/>
          </p:cNvPicPr>
          <p:nvPr/>
        </p:nvPicPr>
        <p:blipFill>
          <a:blip r:embed="rId2"/>
          <a:stretch>
            <a:fillRect/>
          </a:stretch>
        </p:blipFill>
        <p:spPr>
          <a:xfrm>
            <a:off x="10446326" y="14576"/>
            <a:ext cx="1739114" cy="412715"/>
          </a:xfrm>
          <a:prstGeom prst="rect">
            <a:avLst/>
          </a:prstGeom>
          <a:ln w="15875">
            <a:solidFill>
              <a:srgbClr val="C00000"/>
            </a:solidFill>
          </a:ln>
        </p:spPr>
      </p:pic>
      <p:sp>
        <p:nvSpPr>
          <p:cNvPr id="6" name="Title 3">
            <a:extLst>
              <a:ext uri="{FF2B5EF4-FFF2-40B4-BE49-F238E27FC236}">
                <a16:creationId xmlns:a16="http://schemas.microsoft.com/office/drawing/2014/main" id="{3FFC505B-51F3-13B8-5F6E-52719B3068F2}"/>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1800" dirty="0">
                <a:solidFill>
                  <a:schemeClr val="bg1"/>
                </a:solidFill>
              </a:rPr>
              <a:t>	Example: short-term macro effects of a carbon tax (Metcalf-Stock 2023) v. cap &amp; trade (</a:t>
            </a:r>
            <a:r>
              <a:rPr lang="en-US" sz="1800" dirty="0" err="1">
                <a:solidFill>
                  <a:schemeClr val="bg1"/>
                </a:solidFill>
              </a:rPr>
              <a:t>K</a:t>
            </a:r>
            <a:r>
              <a:rPr lang="en-US" sz="1800" dirty="0" err="1">
                <a:solidFill>
                  <a:schemeClr val="bg1"/>
                </a:solidFill>
                <a:latin typeface="Times New Roman" panose="02020603050405020304" pitchFamily="18" charset="0"/>
                <a:cs typeface="Times New Roman" panose="02020603050405020304" pitchFamily="18" charset="0"/>
              </a:rPr>
              <a:t>ä</a:t>
            </a:r>
            <a:r>
              <a:rPr lang="en-US" sz="1800" dirty="0" err="1">
                <a:solidFill>
                  <a:schemeClr val="bg1"/>
                </a:solidFill>
              </a:rPr>
              <a:t>nzig</a:t>
            </a:r>
            <a:r>
              <a:rPr lang="en-US" sz="1800" dirty="0">
                <a:solidFill>
                  <a:schemeClr val="bg1"/>
                </a:solidFill>
              </a:rPr>
              <a:t> 2023)</a:t>
            </a:r>
          </a:p>
        </p:txBody>
      </p:sp>
      <p:pic>
        <p:nvPicPr>
          <p:cNvPr id="7" name="Picture 6">
            <a:extLst>
              <a:ext uri="{FF2B5EF4-FFF2-40B4-BE49-F238E27FC236}">
                <a16:creationId xmlns:a16="http://schemas.microsoft.com/office/drawing/2014/main" id="{1C08F5AE-1F33-796A-F855-CC3EA1C849F7}"/>
              </a:ext>
            </a:extLst>
          </p:cNvPr>
          <p:cNvPicPr>
            <a:picLocks noChangeAspect="1"/>
          </p:cNvPicPr>
          <p:nvPr/>
        </p:nvPicPr>
        <p:blipFill>
          <a:blip r:embed="rId3"/>
          <a:stretch>
            <a:fillRect/>
          </a:stretch>
        </p:blipFill>
        <p:spPr>
          <a:xfrm>
            <a:off x="4005469" y="1089293"/>
            <a:ext cx="7860455" cy="4481590"/>
          </a:xfrm>
          <a:prstGeom prst="rect">
            <a:avLst/>
          </a:prstGeom>
        </p:spPr>
      </p:pic>
      <p:sp>
        <p:nvSpPr>
          <p:cNvPr id="10" name="TextBox 9">
            <a:extLst>
              <a:ext uri="{FF2B5EF4-FFF2-40B4-BE49-F238E27FC236}">
                <a16:creationId xmlns:a16="http://schemas.microsoft.com/office/drawing/2014/main" id="{4E795227-964F-0D05-B59A-04C85B8A78B7}"/>
              </a:ext>
            </a:extLst>
          </p:cNvPr>
          <p:cNvSpPr txBox="1"/>
          <p:nvPr/>
        </p:nvSpPr>
        <p:spPr>
          <a:xfrm>
            <a:off x="4308613" y="5768707"/>
            <a:ext cx="2071593" cy="338554"/>
          </a:xfrm>
          <a:prstGeom prst="rect">
            <a:avLst/>
          </a:prstGeom>
          <a:noFill/>
        </p:spPr>
        <p:txBody>
          <a:bodyPr wrap="none" rtlCol="0">
            <a:spAutoFit/>
          </a:bodyPr>
          <a:lstStyle/>
          <a:p>
            <a:r>
              <a:rPr lang="en-US" sz="1600" dirty="0"/>
              <a:t>Source: </a:t>
            </a:r>
            <a:r>
              <a:rPr lang="en-US" sz="1600" dirty="0" err="1"/>
              <a:t>K</a:t>
            </a:r>
            <a:r>
              <a:rPr lang="en-US" sz="1600" dirty="0" err="1">
                <a:latin typeface="Times New Roman" panose="02020603050405020304" pitchFamily="18" charset="0"/>
                <a:cs typeface="Times New Roman" panose="02020603050405020304" pitchFamily="18" charset="0"/>
              </a:rPr>
              <a:t>ä</a:t>
            </a:r>
            <a:r>
              <a:rPr lang="en-US" sz="1600" dirty="0" err="1"/>
              <a:t>anzig</a:t>
            </a:r>
            <a:r>
              <a:rPr lang="en-US" sz="1600" dirty="0"/>
              <a:t> (2023)</a:t>
            </a:r>
          </a:p>
        </p:txBody>
      </p:sp>
      <p:sp>
        <p:nvSpPr>
          <p:cNvPr id="11" name="TextBox 10">
            <a:extLst>
              <a:ext uri="{FF2B5EF4-FFF2-40B4-BE49-F238E27FC236}">
                <a16:creationId xmlns:a16="http://schemas.microsoft.com/office/drawing/2014/main" id="{19176499-540F-6E5E-9473-D39D39CFD128}"/>
              </a:ext>
            </a:extLst>
          </p:cNvPr>
          <p:cNvSpPr txBox="1"/>
          <p:nvPr/>
        </p:nvSpPr>
        <p:spPr>
          <a:xfrm>
            <a:off x="5700092" y="706803"/>
            <a:ext cx="3852530" cy="369332"/>
          </a:xfrm>
          <a:prstGeom prst="rect">
            <a:avLst/>
          </a:prstGeom>
          <a:noFill/>
        </p:spPr>
        <p:txBody>
          <a:bodyPr wrap="none" rtlCol="0">
            <a:spAutoFit/>
          </a:bodyPr>
          <a:lstStyle/>
          <a:p>
            <a:r>
              <a:rPr lang="en-US" b="1" dirty="0">
                <a:solidFill>
                  <a:srgbClr val="C00000"/>
                </a:solidFill>
              </a:rPr>
              <a:t>Effect of a EU-ETS shock on Euro-wide:</a:t>
            </a:r>
          </a:p>
        </p:txBody>
      </p:sp>
      <p:sp>
        <p:nvSpPr>
          <p:cNvPr id="12" name="TextBox 11">
            <a:extLst>
              <a:ext uri="{FF2B5EF4-FFF2-40B4-BE49-F238E27FC236}">
                <a16:creationId xmlns:a16="http://schemas.microsoft.com/office/drawing/2014/main" id="{A75D00F2-DEA2-9068-030D-D4F0AEAF2535}"/>
              </a:ext>
            </a:extLst>
          </p:cNvPr>
          <p:cNvSpPr txBox="1"/>
          <p:nvPr/>
        </p:nvSpPr>
        <p:spPr>
          <a:xfrm>
            <a:off x="477077" y="1356691"/>
            <a:ext cx="3394213" cy="4524315"/>
          </a:xfrm>
          <a:prstGeom prst="rect">
            <a:avLst/>
          </a:prstGeom>
          <a:noFill/>
        </p:spPr>
        <p:txBody>
          <a:bodyPr wrap="square" rtlCol="0">
            <a:spAutoFit/>
          </a:bodyPr>
          <a:lstStyle/>
          <a:p>
            <a:r>
              <a:rPr lang="en-US" b="1" dirty="0">
                <a:solidFill>
                  <a:srgbClr val="C00000"/>
                </a:solidFill>
              </a:rPr>
              <a:t>Data:</a:t>
            </a:r>
          </a:p>
          <a:p>
            <a:pPr marL="285750" indent="-285750">
              <a:buFont typeface="Arial" panose="020B0604020202020204" pitchFamily="34" charset="0"/>
              <a:buChar char="•"/>
            </a:pPr>
            <a:r>
              <a:rPr lang="en-US" dirty="0"/>
              <a:t>EU-wide macro time series </a:t>
            </a:r>
          </a:p>
          <a:p>
            <a:pPr marL="285750" indent="-285750">
              <a:buFont typeface="Arial" panose="020B0604020202020204" pitchFamily="34" charset="0"/>
              <a:buChar char="•"/>
            </a:pPr>
            <a:r>
              <a:rPr lang="en-US" dirty="0"/>
              <a:t>EU-ETS prices</a:t>
            </a:r>
          </a:p>
          <a:p>
            <a:pPr marL="285750" indent="-285750">
              <a:buFont typeface="Arial" panose="020B0604020202020204" pitchFamily="34" charset="0"/>
              <a:buChar char="•"/>
            </a:pPr>
            <a:endParaRPr lang="en-US" dirty="0"/>
          </a:p>
          <a:p>
            <a:r>
              <a:rPr lang="en-US" b="1" dirty="0">
                <a:solidFill>
                  <a:srgbClr val="C00000"/>
                </a:solidFill>
              </a:rPr>
              <a:t>Method:</a:t>
            </a:r>
          </a:p>
          <a:p>
            <a:pPr marL="285750" indent="-285750">
              <a:buFont typeface="Arial" panose="020B0604020202020204" pitchFamily="34" charset="0"/>
              <a:buChar char="•"/>
            </a:pPr>
            <a:r>
              <a:rPr lang="en-US" dirty="0"/>
              <a:t>SVAR-IV</a:t>
            </a:r>
          </a:p>
          <a:p>
            <a:pPr marL="285750" indent="-285750">
              <a:buFont typeface="Arial" panose="020B0604020202020204" pitchFamily="34" charset="0"/>
              <a:buChar char="•"/>
            </a:pPr>
            <a:r>
              <a:rPr lang="en-US" dirty="0"/>
              <a:t>Instrument: ETS price changes around ETS announcement windows </a:t>
            </a:r>
          </a:p>
          <a:p>
            <a:endParaRPr lang="en-US" b="1" dirty="0">
              <a:solidFill>
                <a:srgbClr val="C00000"/>
              </a:solidFill>
            </a:endParaRPr>
          </a:p>
          <a:p>
            <a:r>
              <a:rPr lang="en-US" b="1" dirty="0">
                <a:solidFill>
                  <a:srgbClr val="C00000"/>
                </a:solidFill>
              </a:rPr>
              <a:t>Results:</a:t>
            </a:r>
          </a:p>
          <a:p>
            <a:pPr marL="285750" indent="-285750">
              <a:buFont typeface="Arial" panose="020B0604020202020204" pitchFamily="34" charset="0"/>
              <a:buChar char="•"/>
            </a:pPr>
            <a:r>
              <a:rPr lang="en-US" dirty="0"/>
              <a:t>Inflationary pressures + decline in economic activity</a:t>
            </a:r>
          </a:p>
          <a:p>
            <a:pPr marL="285750" indent="-285750">
              <a:buFont typeface="Arial" panose="020B0604020202020204" pitchFamily="34" charset="0"/>
              <a:buChar char="•"/>
            </a:pPr>
            <a:r>
              <a:rPr lang="en-US" dirty="0"/>
              <a:t>Decline in GHG emissions largely in line with direct effect being reduction in activity</a:t>
            </a:r>
          </a:p>
        </p:txBody>
      </p:sp>
      <p:sp>
        <p:nvSpPr>
          <p:cNvPr id="13" name="TextBox 12">
            <a:extLst>
              <a:ext uri="{FF2B5EF4-FFF2-40B4-BE49-F238E27FC236}">
                <a16:creationId xmlns:a16="http://schemas.microsoft.com/office/drawing/2014/main" id="{80BDC418-C722-C836-69B7-C27F375BF913}"/>
              </a:ext>
            </a:extLst>
          </p:cNvPr>
          <p:cNvSpPr txBox="1"/>
          <p:nvPr/>
        </p:nvSpPr>
        <p:spPr>
          <a:xfrm>
            <a:off x="456083" y="688362"/>
            <a:ext cx="3267498" cy="369332"/>
          </a:xfrm>
          <a:prstGeom prst="rect">
            <a:avLst/>
          </a:prstGeom>
          <a:noFill/>
        </p:spPr>
        <p:txBody>
          <a:bodyPr wrap="none" rtlCol="0">
            <a:spAutoFit/>
          </a:bodyPr>
          <a:lstStyle/>
          <a:p>
            <a:r>
              <a:rPr lang="en-US" b="1" dirty="0">
                <a:solidFill>
                  <a:srgbClr val="C00000"/>
                </a:solidFill>
              </a:rPr>
              <a:t>CAP AND TRADE: </a:t>
            </a:r>
            <a:r>
              <a:rPr lang="en-US" b="1" dirty="0" err="1">
                <a:solidFill>
                  <a:srgbClr val="C00000"/>
                </a:solidFill>
              </a:rPr>
              <a:t>K</a:t>
            </a:r>
            <a:r>
              <a:rPr lang="en-US" b="1" dirty="0" err="1">
                <a:solidFill>
                  <a:srgbClr val="C00000"/>
                </a:solidFill>
                <a:latin typeface="Times New Roman" panose="02020603050405020304" pitchFamily="18" charset="0"/>
                <a:cs typeface="Times New Roman" panose="02020603050405020304" pitchFamily="18" charset="0"/>
              </a:rPr>
              <a:t>ä</a:t>
            </a:r>
            <a:r>
              <a:rPr lang="en-US" b="1" dirty="0" err="1">
                <a:solidFill>
                  <a:srgbClr val="C00000"/>
                </a:solidFill>
              </a:rPr>
              <a:t>nzig</a:t>
            </a:r>
            <a:r>
              <a:rPr lang="en-US" b="1" dirty="0">
                <a:solidFill>
                  <a:srgbClr val="C00000"/>
                </a:solidFill>
              </a:rPr>
              <a:t> (2023)</a:t>
            </a:r>
          </a:p>
        </p:txBody>
      </p:sp>
    </p:spTree>
    <p:extLst>
      <p:ext uri="{BB962C8B-B14F-4D97-AF65-F5344CB8AC3E}">
        <p14:creationId xmlns:p14="http://schemas.microsoft.com/office/powerpoint/2010/main" val="725175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5" name="TextBox 4">
            <a:extLst>
              <a:ext uri="{FF2B5EF4-FFF2-40B4-BE49-F238E27FC236}">
                <a16:creationId xmlns:a16="http://schemas.microsoft.com/office/drawing/2014/main" id="{77DF551D-3761-2875-30BD-2647F9080DE8}"/>
              </a:ext>
            </a:extLst>
          </p:cNvPr>
          <p:cNvSpPr txBox="1"/>
          <p:nvPr/>
        </p:nvSpPr>
        <p:spPr>
          <a:xfrm>
            <a:off x="547677" y="652167"/>
            <a:ext cx="10002709" cy="369332"/>
          </a:xfrm>
          <a:prstGeom prst="rect">
            <a:avLst/>
          </a:prstGeom>
          <a:noFill/>
        </p:spPr>
        <p:txBody>
          <a:bodyPr wrap="square" rtlCol="0">
            <a:spAutoFit/>
          </a:bodyPr>
          <a:lstStyle/>
          <a:p>
            <a:pPr marL="342900" indent="-342900">
              <a:buFont typeface="+mj-lt"/>
              <a:buAutoNum type="arabicPeriod" startAt="4"/>
            </a:pPr>
            <a:r>
              <a:rPr lang="en-US" b="1" dirty="0">
                <a:solidFill>
                  <a:srgbClr val="C00000"/>
                </a:solidFill>
              </a:rPr>
              <a:t>We know little about the economic implications of the energy transition</a:t>
            </a:r>
          </a:p>
        </p:txBody>
      </p:sp>
      <p:sp>
        <p:nvSpPr>
          <p:cNvPr id="6" name="TextBox 5">
            <a:extLst>
              <a:ext uri="{FF2B5EF4-FFF2-40B4-BE49-F238E27FC236}">
                <a16:creationId xmlns:a16="http://schemas.microsoft.com/office/drawing/2014/main" id="{C4DA7979-829E-CEB4-CE86-5684669747DD}"/>
              </a:ext>
            </a:extLst>
          </p:cNvPr>
          <p:cNvSpPr txBox="1"/>
          <p:nvPr/>
        </p:nvSpPr>
        <p:spPr>
          <a:xfrm>
            <a:off x="335444" y="1347257"/>
            <a:ext cx="10841107" cy="923330"/>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C00000"/>
                </a:solidFill>
              </a:rPr>
              <a:t>Economic fluctuations from </a:t>
            </a:r>
            <a:r>
              <a:rPr lang="en-US" dirty="0"/>
              <a:t>policy implementation &amp; </a:t>
            </a:r>
            <a:r>
              <a:rPr lang="en-US" dirty="0">
                <a:solidFill>
                  <a:srgbClr val="C00000"/>
                </a:solidFill>
              </a:rPr>
              <a:t>policy uncertainty</a:t>
            </a:r>
          </a:p>
          <a:p>
            <a:pPr marL="285750" indent="-285750">
              <a:buFont typeface="Arial" panose="020B0604020202020204" pitchFamily="34" charset="0"/>
              <a:buChar char="•"/>
            </a:pPr>
            <a:r>
              <a:rPr lang="en-US" dirty="0"/>
              <a:t>Energy security &amp; global energy markets of the future</a:t>
            </a:r>
          </a:p>
          <a:p>
            <a:pPr marL="285750" indent="-285750">
              <a:buFont typeface="Arial" panose="020B0604020202020204" pitchFamily="34" charset="0"/>
              <a:buChar char="•"/>
            </a:pPr>
            <a:r>
              <a:rPr lang="en-US" dirty="0"/>
              <a:t>Long run effects on: r*, TFP growth, growth rate of (productive) capital</a:t>
            </a:r>
          </a:p>
        </p:txBody>
      </p:sp>
      <p:cxnSp>
        <p:nvCxnSpPr>
          <p:cNvPr id="7" name="Straight Connector 6">
            <a:extLst>
              <a:ext uri="{FF2B5EF4-FFF2-40B4-BE49-F238E27FC236}">
                <a16:creationId xmlns:a16="http://schemas.microsoft.com/office/drawing/2014/main" id="{3CAB29DF-36E5-FF6E-F259-5B88C91610DF}"/>
              </a:ext>
            </a:extLst>
          </p:cNvPr>
          <p:cNvCxnSpPr>
            <a:cxnSpLocks/>
          </p:cNvCxnSpPr>
          <p:nvPr/>
        </p:nvCxnSpPr>
        <p:spPr>
          <a:xfrm flipV="1">
            <a:off x="0" y="1116750"/>
            <a:ext cx="12192000" cy="5689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itle 3">
            <a:extLst>
              <a:ext uri="{FF2B5EF4-FFF2-40B4-BE49-F238E27FC236}">
                <a16:creationId xmlns:a16="http://schemas.microsoft.com/office/drawing/2014/main" id="{3A2B22C8-7944-919F-1F14-983145AF05E3}"/>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1800" dirty="0">
                <a:solidFill>
                  <a:schemeClr val="bg1"/>
                </a:solidFill>
              </a:rPr>
              <a:t>High-level takeaways</a:t>
            </a:r>
          </a:p>
        </p:txBody>
      </p:sp>
    </p:spTree>
    <p:extLst>
      <p:ext uri="{BB962C8B-B14F-4D97-AF65-F5344CB8AC3E}">
        <p14:creationId xmlns:p14="http://schemas.microsoft.com/office/powerpoint/2010/main" val="2143840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18</a:t>
            </a:fld>
            <a:endParaRPr lang="en-US"/>
          </a:p>
        </p:txBody>
      </p:sp>
      <p:pic>
        <p:nvPicPr>
          <p:cNvPr id="16" name="Picture 15">
            <a:extLst>
              <a:ext uri="{FF2B5EF4-FFF2-40B4-BE49-F238E27FC236}">
                <a16:creationId xmlns:a16="http://schemas.microsoft.com/office/drawing/2014/main" id="{ADB7C7F1-92D5-4628-9E51-0C6F0CCD2DE8}"/>
              </a:ext>
            </a:extLst>
          </p:cNvPr>
          <p:cNvPicPr>
            <a:picLocks noChangeAspect="1"/>
          </p:cNvPicPr>
          <p:nvPr/>
        </p:nvPicPr>
        <p:blipFill>
          <a:blip r:embed="rId2"/>
          <a:stretch>
            <a:fillRect/>
          </a:stretch>
        </p:blipFill>
        <p:spPr>
          <a:xfrm>
            <a:off x="44033" y="1077738"/>
            <a:ext cx="5537771" cy="3016800"/>
          </a:xfrm>
          <a:prstGeom prst="rect">
            <a:avLst/>
          </a:prstGeom>
        </p:spPr>
      </p:pic>
      <p:sp>
        <p:nvSpPr>
          <p:cNvPr id="7" name="Title 3">
            <a:extLst>
              <a:ext uri="{FF2B5EF4-FFF2-40B4-BE49-F238E27FC236}">
                <a16:creationId xmlns:a16="http://schemas.microsoft.com/office/drawing/2014/main" id="{702C3F52-4850-4878-AF6B-B1E1A641FDA4}"/>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 </a:t>
            </a:r>
            <a:r>
              <a:rPr lang="en-US" sz="1800" dirty="0">
                <a:solidFill>
                  <a:schemeClr val="bg1"/>
                </a:solidFill>
              </a:rPr>
              <a:t>Example: Macro costs of climate policy uncertainty</a:t>
            </a:r>
          </a:p>
        </p:txBody>
      </p:sp>
      <p:pic>
        <p:nvPicPr>
          <p:cNvPr id="2" name="Picture 1">
            <a:extLst>
              <a:ext uri="{FF2B5EF4-FFF2-40B4-BE49-F238E27FC236}">
                <a16:creationId xmlns:a16="http://schemas.microsoft.com/office/drawing/2014/main" id="{0B721AC4-E16C-4E47-BA28-FE0CC135EA0D}"/>
              </a:ext>
            </a:extLst>
          </p:cNvPr>
          <p:cNvPicPr>
            <a:picLocks noChangeAspect="1"/>
          </p:cNvPicPr>
          <p:nvPr/>
        </p:nvPicPr>
        <p:blipFill>
          <a:blip r:embed="rId3"/>
          <a:stretch>
            <a:fillRect/>
          </a:stretch>
        </p:blipFill>
        <p:spPr>
          <a:xfrm>
            <a:off x="5659466" y="1068757"/>
            <a:ext cx="6451011" cy="3032131"/>
          </a:xfrm>
          <a:prstGeom prst="rect">
            <a:avLst/>
          </a:prstGeom>
        </p:spPr>
      </p:pic>
      <p:sp>
        <p:nvSpPr>
          <p:cNvPr id="3" name="TextBox 2">
            <a:extLst>
              <a:ext uri="{FF2B5EF4-FFF2-40B4-BE49-F238E27FC236}">
                <a16:creationId xmlns:a16="http://schemas.microsoft.com/office/drawing/2014/main" id="{C8FBB93D-726C-C36C-0DDF-8A65FD1E6D47}"/>
              </a:ext>
            </a:extLst>
          </p:cNvPr>
          <p:cNvSpPr txBox="1"/>
          <p:nvPr/>
        </p:nvSpPr>
        <p:spPr>
          <a:xfrm>
            <a:off x="859735" y="4706178"/>
            <a:ext cx="3045770" cy="1477328"/>
          </a:xfrm>
          <a:prstGeom prst="rect">
            <a:avLst/>
          </a:prstGeom>
          <a:noFill/>
        </p:spPr>
        <p:txBody>
          <a:bodyPr wrap="none" rtlCol="0">
            <a:spAutoFit/>
          </a:bodyPr>
          <a:lstStyle/>
          <a:p>
            <a:r>
              <a:rPr lang="en-US" b="1" u="sng" dirty="0"/>
              <a:t>Not just the U.S.!</a:t>
            </a:r>
          </a:p>
          <a:p>
            <a:pPr marL="285750" indent="-285750">
              <a:buFont typeface="Arial" panose="020B0604020202020204" pitchFamily="34" charset="0"/>
              <a:buChar char="•"/>
            </a:pPr>
            <a:r>
              <a:rPr lang="en-US" dirty="0"/>
              <a:t>Carbon tax in Canada</a:t>
            </a:r>
          </a:p>
          <a:p>
            <a:pPr marL="285750" indent="-285750">
              <a:buFont typeface="Arial" panose="020B0604020202020204" pitchFamily="34" charset="0"/>
              <a:buChar char="•"/>
            </a:pPr>
            <a:r>
              <a:rPr lang="en-US" dirty="0"/>
              <a:t>Carbon tax in Australia</a:t>
            </a:r>
          </a:p>
          <a:p>
            <a:pPr marL="285750" indent="-285750">
              <a:buFont typeface="Arial" panose="020B0604020202020204" pitchFamily="34" charset="0"/>
              <a:buChar char="•"/>
            </a:pPr>
            <a:r>
              <a:rPr lang="en-US" dirty="0"/>
              <a:t>U.K. and EVs, FF production</a:t>
            </a:r>
          </a:p>
          <a:p>
            <a:pPr marL="285750" indent="-285750">
              <a:buFont typeface="Arial" panose="020B0604020202020204" pitchFamily="34" charset="0"/>
              <a:buChar char="•"/>
            </a:pPr>
            <a:r>
              <a:rPr lang="en-US" dirty="0"/>
              <a:t>Germany and coal</a:t>
            </a:r>
          </a:p>
        </p:txBody>
      </p:sp>
      <p:sp>
        <p:nvSpPr>
          <p:cNvPr id="4" name="TextBox 3">
            <a:extLst>
              <a:ext uri="{FF2B5EF4-FFF2-40B4-BE49-F238E27FC236}">
                <a16:creationId xmlns:a16="http://schemas.microsoft.com/office/drawing/2014/main" id="{5A207699-F569-C04B-77B9-A3B95CF12103}"/>
              </a:ext>
            </a:extLst>
          </p:cNvPr>
          <p:cNvSpPr txBox="1"/>
          <p:nvPr/>
        </p:nvSpPr>
        <p:spPr>
          <a:xfrm>
            <a:off x="5864048" y="4567029"/>
            <a:ext cx="3272114" cy="2031325"/>
          </a:xfrm>
          <a:prstGeom prst="rect">
            <a:avLst/>
          </a:prstGeom>
          <a:noFill/>
        </p:spPr>
        <p:txBody>
          <a:bodyPr wrap="none" rtlCol="0">
            <a:spAutoFit/>
          </a:bodyPr>
          <a:lstStyle/>
          <a:p>
            <a:r>
              <a:rPr lang="en-US" b="1" u="sng" dirty="0"/>
              <a:t>Literature</a:t>
            </a:r>
          </a:p>
          <a:p>
            <a:r>
              <a:rPr lang="en-US" dirty="0"/>
              <a:t>Gavriilidis (2021)</a:t>
            </a:r>
          </a:p>
          <a:p>
            <a:r>
              <a:rPr lang="en-US" dirty="0" err="1"/>
              <a:t>Basaglia</a:t>
            </a:r>
            <a:r>
              <a:rPr lang="en-US" dirty="0"/>
              <a:t> et al (2021)</a:t>
            </a:r>
          </a:p>
          <a:p>
            <a:r>
              <a:rPr lang="en-US" dirty="0" err="1"/>
              <a:t>Noailly</a:t>
            </a:r>
            <a:r>
              <a:rPr lang="en-US" dirty="0"/>
              <a:t> et al (2022)</a:t>
            </a:r>
          </a:p>
          <a:p>
            <a:r>
              <a:rPr lang="en-US" dirty="0"/>
              <a:t>Fried, </a:t>
            </a:r>
            <a:r>
              <a:rPr lang="en-US" dirty="0" err="1"/>
              <a:t>Novan</a:t>
            </a:r>
            <a:r>
              <a:rPr lang="en-US" dirty="0"/>
              <a:t>, &amp; Peterman (2021)</a:t>
            </a:r>
          </a:p>
          <a:p>
            <a:r>
              <a:rPr lang="en-US" dirty="0"/>
              <a:t>Engle et al (2020)</a:t>
            </a:r>
          </a:p>
          <a:p>
            <a:r>
              <a:rPr lang="en-US" dirty="0"/>
              <a:t>Sautner et al (2020)</a:t>
            </a:r>
          </a:p>
        </p:txBody>
      </p:sp>
    </p:spTree>
    <p:extLst>
      <p:ext uri="{BB962C8B-B14F-4D97-AF65-F5344CB8AC3E}">
        <p14:creationId xmlns:p14="http://schemas.microsoft.com/office/powerpoint/2010/main" val="3436407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19</a:t>
            </a:fld>
            <a:endParaRPr lang="en-US"/>
          </a:p>
        </p:txBody>
      </p:sp>
      <p:sp>
        <p:nvSpPr>
          <p:cNvPr id="12" name="Title 3">
            <a:extLst>
              <a:ext uri="{FF2B5EF4-FFF2-40B4-BE49-F238E27FC236}">
                <a16:creationId xmlns:a16="http://schemas.microsoft.com/office/drawing/2014/main" id="{7FB55A68-1C39-4085-857E-51373C4C397F}"/>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 </a:t>
            </a:r>
            <a:r>
              <a:rPr lang="en-US" sz="1800" dirty="0">
                <a:solidFill>
                  <a:schemeClr val="bg1"/>
                </a:solidFill>
              </a:rPr>
              <a:t>Measuring climate policy uncertainty</a:t>
            </a:r>
          </a:p>
        </p:txBody>
      </p:sp>
      <p:sp>
        <p:nvSpPr>
          <p:cNvPr id="16" name="TextBox 15">
            <a:extLst>
              <a:ext uri="{FF2B5EF4-FFF2-40B4-BE49-F238E27FC236}">
                <a16:creationId xmlns:a16="http://schemas.microsoft.com/office/drawing/2014/main" id="{34C3AC81-A58B-455B-A139-F8AE1371DE91}"/>
              </a:ext>
            </a:extLst>
          </p:cNvPr>
          <p:cNvSpPr txBox="1"/>
          <p:nvPr/>
        </p:nvSpPr>
        <p:spPr>
          <a:xfrm>
            <a:off x="378139" y="791708"/>
            <a:ext cx="8232461" cy="5355312"/>
          </a:xfrm>
          <a:prstGeom prst="rect">
            <a:avLst/>
          </a:prstGeom>
          <a:noFill/>
        </p:spPr>
        <p:txBody>
          <a:bodyPr wrap="square" rtlCol="0">
            <a:spAutoFit/>
          </a:bodyPr>
          <a:lstStyle/>
          <a:p>
            <a:r>
              <a:rPr lang="en-US" b="1" dirty="0">
                <a:solidFill>
                  <a:srgbClr val="B00000"/>
                </a:solidFill>
              </a:rPr>
              <a:t>Data set: </a:t>
            </a:r>
          </a:p>
          <a:p>
            <a:pPr marL="285750" indent="-285750">
              <a:buFont typeface="Arial" panose="020B0604020202020204" pitchFamily="34" charset="0"/>
              <a:buChar char="•"/>
            </a:pPr>
            <a:r>
              <a:rPr lang="en-US" dirty="0"/>
              <a:t>Climate policy uncertainty index (CPU): Gavriilidis (2021); cf. Engel et al (2020)</a:t>
            </a:r>
          </a:p>
          <a:p>
            <a:pPr marL="742950" lvl="1" indent="-285750">
              <a:buFont typeface="Arial" panose="020B0604020202020204" pitchFamily="34" charset="0"/>
              <a:buChar char="•"/>
            </a:pPr>
            <a:r>
              <a:rPr lang="en-US" dirty="0"/>
              <a:t>Akin to Baker-Bloom-Davis Economic Policy Uncertainty construction</a:t>
            </a:r>
          </a:p>
          <a:p>
            <a:pPr marL="742950" lvl="1" indent="-285750">
              <a:buFont typeface="Arial" panose="020B0604020202020204" pitchFamily="34" charset="0"/>
              <a:buChar char="•"/>
            </a:pPr>
            <a:r>
              <a:rPr lang="en-US" dirty="0"/>
              <a:t>15 million news articles from 8 newspapers starting mid-80s</a:t>
            </a:r>
          </a:p>
          <a:p>
            <a:pPr marL="742950" lvl="1" indent="-285750">
              <a:buFont typeface="Arial" panose="020B0604020202020204" pitchFamily="34" charset="0"/>
              <a:buChar char="•"/>
            </a:pPr>
            <a:r>
              <a:rPr lang="en-US" dirty="0"/>
              <a:t>Dictionary method: </a:t>
            </a:r>
          </a:p>
          <a:p>
            <a:pPr marL="1200150" lvl="2" indent="-285750">
              <a:buFont typeface="Arial" panose="020B0604020202020204" pitchFamily="34" charset="0"/>
              <a:buChar char="•"/>
            </a:pPr>
            <a:r>
              <a:rPr lang="en-US" dirty="0"/>
              <a:t>climate (carbon dioxide, climate change, emission(s),…)</a:t>
            </a:r>
          </a:p>
          <a:p>
            <a:pPr marL="1200150" lvl="2" indent="-285750">
              <a:buFont typeface="Arial" panose="020B0604020202020204" pitchFamily="34" charset="0"/>
              <a:buChar char="•"/>
            </a:pPr>
            <a:r>
              <a:rPr lang="en-US" dirty="0"/>
              <a:t>+ policy (legislative, white house, regulation, carbon tax,…)</a:t>
            </a:r>
          </a:p>
          <a:p>
            <a:pPr marL="1200150" lvl="2" indent="-285750">
              <a:buFont typeface="Arial" panose="020B0604020202020204" pitchFamily="34" charset="0"/>
              <a:buChar char="•"/>
            </a:pPr>
            <a:r>
              <a:rPr lang="en-US" dirty="0"/>
              <a:t>+ uncertainty </a:t>
            </a:r>
          </a:p>
          <a:p>
            <a:pPr marL="1200150" lvl="2" indent="-285750">
              <a:buFont typeface="Arial" panose="020B0604020202020204" pitchFamily="34" charset="0"/>
              <a:buChar char="•"/>
            </a:pPr>
            <a:r>
              <a:rPr lang="en-US" dirty="0"/>
              <a:t>- exclusions (business climate, economic climate,…)</a:t>
            </a:r>
          </a:p>
          <a:p>
            <a:pPr marL="742950" lvl="1" indent="-285750">
              <a:buFont typeface="Arial" panose="020B0604020202020204" pitchFamily="34" charset="0"/>
              <a:buChar char="•"/>
            </a:pPr>
            <a:r>
              <a:rPr lang="en-US" dirty="0"/>
              <a:t>including climate terms </a:t>
            </a:r>
            <a:r>
              <a:rPr lang="en-US" i="1" dirty="0"/>
              <a:t>and</a:t>
            </a:r>
            <a:r>
              <a:rPr lang="en-US" dirty="0"/>
              <a:t> policy terms </a:t>
            </a:r>
            <a:r>
              <a:rPr lang="en-US" i="1" dirty="0"/>
              <a:t>and</a:t>
            </a:r>
            <a:r>
              <a:rPr lang="en-US" dirty="0"/>
              <a:t> uncertainty</a:t>
            </a:r>
          </a:p>
          <a:p>
            <a:pPr marL="742950" lvl="1" indent="-285750">
              <a:buFont typeface="Arial" panose="020B0604020202020204" pitchFamily="34" charset="0"/>
              <a:buChar char="•"/>
            </a:pPr>
            <a:r>
              <a:rPr lang="en-US" dirty="0"/>
              <a:t>Correlation with BBD EPU ≈ 0.7</a:t>
            </a:r>
          </a:p>
          <a:p>
            <a:pPr marL="742950" lvl="1" indent="-285750">
              <a:buFont typeface="Arial" panose="020B0604020202020204" pitchFamily="34" charset="0"/>
              <a:buChar char="•"/>
            </a:pPr>
            <a:r>
              <a:rPr lang="en-US" dirty="0"/>
              <a:t>Monthly</a:t>
            </a:r>
          </a:p>
          <a:p>
            <a:endParaRPr lang="en-US" b="1" dirty="0">
              <a:solidFill>
                <a:srgbClr val="B00000"/>
              </a:solidFill>
            </a:endParaRPr>
          </a:p>
          <a:p>
            <a:r>
              <a:rPr lang="en-US" b="1" dirty="0">
                <a:solidFill>
                  <a:srgbClr val="B00000"/>
                </a:solidFill>
              </a:rPr>
              <a:t>Method: </a:t>
            </a:r>
            <a:r>
              <a:rPr lang="en-US" dirty="0"/>
              <a:t>LP &amp; SVAR</a:t>
            </a:r>
          </a:p>
          <a:p>
            <a:pPr marL="285750" indent="-285750">
              <a:buFont typeface="Arial" panose="020B0604020202020204" pitchFamily="34" charset="0"/>
              <a:buChar char="•"/>
            </a:pPr>
            <a:r>
              <a:rPr lang="en-US" dirty="0"/>
              <a:t>Identification: CPU shock satisfies conditional mean independence given contemporaneous control variables: BBD-EPU, IP, unemployment rate, PCE inflation, WTI price, 90-day T-bill rate</a:t>
            </a:r>
          </a:p>
          <a:p>
            <a:endParaRPr lang="en-US" b="1" dirty="0">
              <a:solidFill>
                <a:srgbClr val="C00000"/>
              </a:solidFill>
            </a:endParaRPr>
          </a:p>
          <a:p>
            <a:r>
              <a:rPr lang="en-US" b="1" dirty="0">
                <a:solidFill>
                  <a:srgbClr val="C00000"/>
                </a:solidFill>
              </a:rPr>
              <a:t>Caveats: </a:t>
            </a:r>
            <a:r>
              <a:rPr lang="en-US" dirty="0"/>
              <a:t>Usual BBD EPU caveats</a:t>
            </a:r>
          </a:p>
        </p:txBody>
      </p:sp>
    </p:spTree>
    <p:extLst>
      <p:ext uri="{BB962C8B-B14F-4D97-AF65-F5344CB8AC3E}">
        <p14:creationId xmlns:p14="http://schemas.microsoft.com/office/powerpoint/2010/main" val="1277397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0CC7E06C-0D98-2705-E310-4F170BF74C2B}"/>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 Climate and macro: physical risks,</a:t>
            </a:r>
            <a:endParaRPr lang="en-US" sz="1800" dirty="0">
              <a:solidFill>
                <a:schemeClr val="bg1"/>
              </a:solidFill>
            </a:endParaRPr>
          </a:p>
        </p:txBody>
      </p:sp>
      <p:pic>
        <p:nvPicPr>
          <p:cNvPr id="2" name="Picture 1">
            <a:extLst>
              <a:ext uri="{FF2B5EF4-FFF2-40B4-BE49-F238E27FC236}">
                <a16:creationId xmlns:a16="http://schemas.microsoft.com/office/drawing/2014/main" id="{E5B5C48E-E6D3-4074-9E0F-FFD6163DFE16}"/>
              </a:ext>
            </a:extLst>
          </p:cNvPr>
          <p:cNvPicPr>
            <a:picLocks noChangeAspect="1"/>
          </p:cNvPicPr>
          <p:nvPr/>
        </p:nvPicPr>
        <p:blipFill>
          <a:blip r:embed="rId2"/>
          <a:stretch>
            <a:fillRect/>
          </a:stretch>
        </p:blipFill>
        <p:spPr>
          <a:xfrm>
            <a:off x="604906" y="655984"/>
            <a:ext cx="11201461" cy="6092686"/>
          </a:xfrm>
          <a:prstGeom prst="rect">
            <a:avLst/>
          </a:prstGeom>
        </p:spPr>
      </p:pic>
    </p:spTree>
    <p:extLst>
      <p:ext uri="{BB962C8B-B14F-4D97-AF65-F5344CB8AC3E}">
        <p14:creationId xmlns:p14="http://schemas.microsoft.com/office/powerpoint/2010/main" val="2772741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20</a:t>
            </a:fld>
            <a:endParaRPr lang="en-US"/>
          </a:p>
        </p:txBody>
      </p:sp>
      <p:sp>
        <p:nvSpPr>
          <p:cNvPr id="12" name="Title 3">
            <a:extLst>
              <a:ext uri="{FF2B5EF4-FFF2-40B4-BE49-F238E27FC236}">
                <a16:creationId xmlns:a16="http://schemas.microsoft.com/office/drawing/2014/main" id="{7FB55A68-1C39-4085-857E-51373C4C397F}"/>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 </a:t>
            </a:r>
            <a:r>
              <a:rPr lang="en-US" sz="1800" dirty="0">
                <a:solidFill>
                  <a:schemeClr val="bg1"/>
                </a:solidFill>
              </a:rPr>
              <a:t>Measuring climate policy uncertainty</a:t>
            </a:r>
          </a:p>
        </p:txBody>
      </p:sp>
      <p:sp>
        <p:nvSpPr>
          <p:cNvPr id="14" name="TextBox 13">
            <a:extLst>
              <a:ext uri="{FF2B5EF4-FFF2-40B4-BE49-F238E27FC236}">
                <a16:creationId xmlns:a16="http://schemas.microsoft.com/office/drawing/2014/main" id="{F672B644-D81E-4056-8B95-A97CB929403B}"/>
              </a:ext>
            </a:extLst>
          </p:cNvPr>
          <p:cNvSpPr txBox="1"/>
          <p:nvPr/>
        </p:nvSpPr>
        <p:spPr>
          <a:xfrm>
            <a:off x="939800" y="516926"/>
            <a:ext cx="9741613" cy="369332"/>
          </a:xfrm>
          <a:prstGeom prst="rect">
            <a:avLst/>
          </a:prstGeom>
          <a:noFill/>
        </p:spPr>
        <p:txBody>
          <a:bodyPr wrap="square" rtlCol="0">
            <a:spAutoFit/>
          </a:bodyPr>
          <a:lstStyle/>
          <a:p>
            <a:pPr algn="ctr"/>
            <a:r>
              <a:rPr lang="en-US" b="1" dirty="0">
                <a:solidFill>
                  <a:srgbClr val="C00000"/>
                </a:solidFill>
              </a:rPr>
              <a:t>Climate policy uncertainty index</a:t>
            </a:r>
          </a:p>
        </p:txBody>
      </p:sp>
      <p:sp>
        <p:nvSpPr>
          <p:cNvPr id="4" name="TextBox 3">
            <a:extLst>
              <a:ext uri="{FF2B5EF4-FFF2-40B4-BE49-F238E27FC236}">
                <a16:creationId xmlns:a16="http://schemas.microsoft.com/office/drawing/2014/main" id="{66F56C03-F3CD-5BF7-FCBB-A65A4F1351D8}"/>
              </a:ext>
            </a:extLst>
          </p:cNvPr>
          <p:cNvSpPr txBox="1"/>
          <p:nvPr/>
        </p:nvSpPr>
        <p:spPr>
          <a:xfrm>
            <a:off x="1298575" y="6241157"/>
            <a:ext cx="6102350" cy="369332"/>
          </a:xfrm>
          <a:prstGeom prst="rect">
            <a:avLst/>
          </a:prstGeom>
          <a:noFill/>
        </p:spPr>
        <p:txBody>
          <a:bodyPr wrap="square">
            <a:spAutoFit/>
          </a:bodyPr>
          <a:lstStyle/>
          <a:p>
            <a:r>
              <a:rPr lang="en-US" dirty="0"/>
              <a:t>Source: Gavriilidis, </a:t>
            </a:r>
            <a:r>
              <a:rPr lang="en-US" dirty="0" err="1"/>
              <a:t>Känzig</a:t>
            </a:r>
            <a:r>
              <a:rPr lang="en-US" dirty="0"/>
              <a:t>, &amp; Stock (in progress)</a:t>
            </a:r>
          </a:p>
        </p:txBody>
      </p:sp>
      <p:pic>
        <p:nvPicPr>
          <p:cNvPr id="2" name="Picture 1">
            <a:extLst>
              <a:ext uri="{FF2B5EF4-FFF2-40B4-BE49-F238E27FC236}">
                <a16:creationId xmlns:a16="http://schemas.microsoft.com/office/drawing/2014/main" id="{D35FAA0A-600E-0264-B23D-F55A180763C3}"/>
              </a:ext>
            </a:extLst>
          </p:cNvPr>
          <p:cNvPicPr>
            <a:picLocks noChangeAspect="1"/>
          </p:cNvPicPr>
          <p:nvPr/>
        </p:nvPicPr>
        <p:blipFill>
          <a:blip r:embed="rId2"/>
          <a:stretch>
            <a:fillRect/>
          </a:stretch>
        </p:blipFill>
        <p:spPr>
          <a:xfrm>
            <a:off x="1127329" y="841023"/>
            <a:ext cx="9937341" cy="5175953"/>
          </a:xfrm>
          <a:prstGeom prst="rect">
            <a:avLst/>
          </a:prstGeom>
        </p:spPr>
      </p:pic>
    </p:spTree>
    <p:extLst>
      <p:ext uri="{BB962C8B-B14F-4D97-AF65-F5344CB8AC3E}">
        <p14:creationId xmlns:p14="http://schemas.microsoft.com/office/powerpoint/2010/main" val="1681340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21</a:t>
            </a:fld>
            <a:endParaRPr lang="en-US"/>
          </a:p>
        </p:txBody>
      </p:sp>
      <p:sp>
        <p:nvSpPr>
          <p:cNvPr id="6" name="Title 3">
            <a:extLst>
              <a:ext uri="{FF2B5EF4-FFF2-40B4-BE49-F238E27FC236}">
                <a16:creationId xmlns:a16="http://schemas.microsoft.com/office/drawing/2014/main" id="{2CF37BDC-8E3C-41C4-921D-FF6784263315}"/>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 </a:t>
            </a:r>
            <a:r>
              <a:rPr lang="en-US" sz="1800" dirty="0">
                <a:solidFill>
                  <a:schemeClr val="bg1"/>
                </a:solidFill>
              </a:rPr>
              <a:t>Climate policy uncertainty: IRFs, 50 point CPU shock, LP</a:t>
            </a:r>
          </a:p>
        </p:txBody>
      </p:sp>
      <p:pic>
        <p:nvPicPr>
          <p:cNvPr id="2" name="Picture 1">
            <a:extLst>
              <a:ext uri="{FF2B5EF4-FFF2-40B4-BE49-F238E27FC236}">
                <a16:creationId xmlns:a16="http://schemas.microsoft.com/office/drawing/2014/main" id="{2A9D3BE4-6B24-DD93-FD2C-2B62398D36C5}"/>
              </a:ext>
            </a:extLst>
          </p:cNvPr>
          <p:cNvPicPr>
            <a:picLocks noChangeAspect="1"/>
          </p:cNvPicPr>
          <p:nvPr/>
        </p:nvPicPr>
        <p:blipFill>
          <a:blip r:embed="rId2"/>
          <a:stretch>
            <a:fillRect/>
          </a:stretch>
        </p:blipFill>
        <p:spPr>
          <a:xfrm>
            <a:off x="688379" y="676120"/>
            <a:ext cx="10815241" cy="6181880"/>
          </a:xfrm>
          <a:prstGeom prst="rect">
            <a:avLst/>
          </a:prstGeom>
        </p:spPr>
      </p:pic>
    </p:spTree>
    <p:extLst>
      <p:ext uri="{BB962C8B-B14F-4D97-AF65-F5344CB8AC3E}">
        <p14:creationId xmlns:p14="http://schemas.microsoft.com/office/powerpoint/2010/main" val="3026059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5" name="TextBox 4">
            <a:extLst>
              <a:ext uri="{FF2B5EF4-FFF2-40B4-BE49-F238E27FC236}">
                <a16:creationId xmlns:a16="http://schemas.microsoft.com/office/drawing/2014/main" id="{77DF551D-3761-2875-30BD-2647F9080DE8}"/>
              </a:ext>
            </a:extLst>
          </p:cNvPr>
          <p:cNvSpPr txBox="1"/>
          <p:nvPr/>
        </p:nvSpPr>
        <p:spPr>
          <a:xfrm>
            <a:off x="547677" y="652167"/>
            <a:ext cx="10002709" cy="369332"/>
          </a:xfrm>
          <a:prstGeom prst="rect">
            <a:avLst/>
          </a:prstGeom>
          <a:noFill/>
        </p:spPr>
        <p:txBody>
          <a:bodyPr wrap="square" rtlCol="0">
            <a:spAutoFit/>
          </a:bodyPr>
          <a:lstStyle/>
          <a:p>
            <a:pPr marL="342900" indent="-342900">
              <a:buFont typeface="+mj-lt"/>
              <a:buAutoNum type="arabicPeriod" startAt="4"/>
            </a:pPr>
            <a:r>
              <a:rPr lang="en-US" b="1" dirty="0">
                <a:solidFill>
                  <a:srgbClr val="C00000"/>
                </a:solidFill>
              </a:rPr>
              <a:t>We know little about the economic implications of the energy transition</a:t>
            </a:r>
          </a:p>
        </p:txBody>
      </p:sp>
      <p:sp>
        <p:nvSpPr>
          <p:cNvPr id="6" name="TextBox 5">
            <a:extLst>
              <a:ext uri="{FF2B5EF4-FFF2-40B4-BE49-F238E27FC236}">
                <a16:creationId xmlns:a16="http://schemas.microsoft.com/office/drawing/2014/main" id="{C4DA7979-829E-CEB4-CE86-5684669747DD}"/>
              </a:ext>
            </a:extLst>
          </p:cNvPr>
          <p:cNvSpPr txBox="1"/>
          <p:nvPr/>
        </p:nvSpPr>
        <p:spPr>
          <a:xfrm>
            <a:off x="335444" y="1347257"/>
            <a:ext cx="10841107" cy="923330"/>
          </a:xfrm>
          <a:prstGeom prst="rect">
            <a:avLst/>
          </a:prstGeom>
          <a:noFill/>
        </p:spPr>
        <p:txBody>
          <a:bodyPr wrap="square">
            <a:spAutoFit/>
          </a:bodyPr>
          <a:lstStyle/>
          <a:p>
            <a:pPr marL="285750" indent="-285750">
              <a:buFont typeface="Arial" panose="020B0604020202020204" pitchFamily="34" charset="0"/>
              <a:buChar char="•"/>
            </a:pPr>
            <a:r>
              <a:rPr lang="en-US" dirty="0"/>
              <a:t>Economic fluctuations from policy implementation &amp; policy uncertainty</a:t>
            </a:r>
          </a:p>
          <a:p>
            <a:pPr marL="285750" indent="-285750">
              <a:buFont typeface="Arial" panose="020B0604020202020204" pitchFamily="34" charset="0"/>
              <a:buChar char="•"/>
            </a:pPr>
            <a:r>
              <a:rPr lang="en-US" dirty="0">
                <a:solidFill>
                  <a:srgbClr val="C00000"/>
                </a:solidFill>
              </a:rPr>
              <a:t>Energy security &amp; global energy markets of the future</a:t>
            </a:r>
          </a:p>
          <a:p>
            <a:pPr marL="285750" indent="-285750">
              <a:buFont typeface="Arial" panose="020B0604020202020204" pitchFamily="34" charset="0"/>
              <a:buChar char="•"/>
            </a:pPr>
            <a:r>
              <a:rPr lang="en-US" dirty="0"/>
              <a:t>Long run effects on: r*, TFP growth, growth rate of (productive) capital</a:t>
            </a:r>
          </a:p>
        </p:txBody>
      </p:sp>
      <p:cxnSp>
        <p:nvCxnSpPr>
          <p:cNvPr id="7" name="Straight Connector 6">
            <a:extLst>
              <a:ext uri="{FF2B5EF4-FFF2-40B4-BE49-F238E27FC236}">
                <a16:creationId xmlns:a16="http://schemas.microsoft.com/office/drawing/2014/main" id="{3CAB29DF-36E5-FF6E-F259-5B88C91610DF}"/>
              </a:ext>
            </a:extLst>
          </p:cNvPr>
          <p:cNvCxnSpPr>
            <a:cxnSpLocks/>
          </p:cNvCxnSpPr>
          <p:nvPr/>
        </p:nvCxnSpPr>
        <p:spPr>
          <a:xfrm flipV="1">
            <a:off x="0" y="1116750"/>
            <a:ext cx="12192000" cy="5689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itle 3">
            <a:extLst>
              <a:ext uri="{FF2B5EF4-FFF2-40B4-BE49-F238E27FC236}">
                <a16:creationId xmlns:a16="http://schemas.microsoft.com/office/drawing/2014/main" id="{3A2B22C8-7944-919F-1F14-983145AF05E3}"/>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1800" dirty="0">
                <a:solidFill>
                  <a:schemeClr val="bg1"/>
                </a:solidFill>
              </a:rPr>
              <a:t>High-level takeaways</a:t>
            </a:r>
          </a:p>
        </p:txBody>
      </p:sp>
    </p:spTree>
    <p:extLst>
      <p:ext uri="{BB962C8B-B14F-4D97-AF65-F5344CB8AC3E}">
        <p14:creationId xmlns:p14="http://schemas.microsoft.com/office/powerpoint/2010/main" val="1998366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23</a:t>
            </a:fld>
            <a:endParaRPr lang="en-US"/>
          </a:p>
        </p:txBody>
      </p:sp>
      <p:sp>
        <p:nvSpPr>
          <p:cNvPr id="10" name="TextBox 9">
            <a:extLst>
              <a:ext uri="{FF2B5EF4-FFF2-40B4-BE49-F238E27FC236}">
                <a16:creationId xmlns:a16="http://schemas.microsoft.com/office/drawing/2014/main" id="{EEC7A24B-4547-4C9A-BECE-1BA6D8D059D9}"/>
              </a:ext>
            </a:extLst>
          </p:cNvPr>
          <p:cNvSpPr txBox="1"/>
          <p:nvPr/>
        </p:nvSpPr>
        <p:spPr>
          <a:xfrm>
            <a:off x="346566" y="487905"/>
            <a:ext cx="5053773" cy="1631216"/>
          </a:xfrm>
          <a:prstGeom prst="rect">
            <a:avLst/>
          </a:prstGeom>
          <a:noFill/>
        </p:spPr>
        <p:txBody>
          <a:bodyPr wrap="square" rtlCol="0">
            <a:spAutoFit/>
          </a:bodyPr>
          <a:lstStyle/>
          <a:p>
            <a:r>
              <a:rPr lang="en-US" b="1" dirty="0">
                <a:solidFill>
                  <a:srgbClr val="C00000"/>
                </a:solidFill>
              </a:rPr>
              <a:t>Ukraine, natural gas prices, &amp; cyclical implications </a:t>
            </a:r>
          </a:p>
          <a:p>
            <a:r>
              <a:rPr lang="en-US" b="1" dirty="0">
                <a:solidFill>
                  <a:srgbClr val="C00000"/>
                </a:solidFill>
              </a:rPr>
              <a:t>of fossil fuel price shocks for US</a:t>
            </a:r>
          </a:p>
          <a:p>
            <a:pPr lvl="1"/>
            <a:r>
              <a:rPr lang="en-US" sz="1600" u="sng" dirty="0"/>
              <a:t>Three regimes in US gas markets:</a:t>
            </a:r>
          </a:p>
          <a:p>
            <a:pPr marL="857250" lvl="1" indent="-400050">
              <a:buFont typeface="+mj-lt"/>
              <a:buAutoNum type="romanUcPeriod"/>
            </a:pPr>
            <a:r>
              <a:rPr lang="en-US" sz="1600" dirty="0"/>
              <a:t>&lt;= ~2006: growing &amp; large imports</a:t>
            </a:r>
          </a:p>
          <a:p>
            <a:pPr marL="857250" lvl="1" indent="-400050">
              <a:buFont typeface="+mj-lt"/>
              <a:buAutoNum type="romanUcPeriod"/>
            </a:pPr>
            <a:r>
              <a:rPr lang="en-US" sz="1600" dirty="0"/>
              <a:t>2010 – 2016: Fracking &amp; “locked in”</a:t>
            </a:r>
          </a:p>
          <a:p>
            <a:pPr marL="857250" lvl="1" indent="-400050">
              <a:buFont typeface="+mj-lt"/>
              <a:buAutoNum type="romanUcPeriod"/>
            </a:pPr>
            <a:r>
              <a:rPr lang="en-US" sz="1600" dirty="0"/>
              <a:t>2016 – present: LNG exports</a:t>
            </a:r>
          </a:p>
        </p:txBody>
      </p:sp>
      <p:sp>
        <p:nvSpPr>
          <p:cNvPr id="15" name="TextBox 14">
            <a:extLst>
              <a:ext uri="{FF2B5EF4-FFF2-40B4-BE49-F238E27FC236}">
                <a16:creationId xmlns:a16="http://schemas.microsoft.com/office/drawing/2014/main" id="{5454171C-6E5F-47F7-B4F0-9DB938722DFB}"/>
              </a:ext>
            </a:extLst>
          </p:cNvPr>
          <p:cNvSpPr txBox="1"/>
          <p:nvPr/>
        </p:nvSpPr>
        <p:spPr>
          <a:xfrm>
            <a:off x="5489259" y="1052612"/>
            <a:ext cx="2323353" cy="830997"/>
          </a:xfrm>
          <a:prstGeom prst="rect">
            <a:avLst/>
          </a:prstGeom>
          <a:noFill/>
        </p:spPr>
        <p:txBody>
          <a:bodyPr wrap="square">
            <a:spAutoFit/>
          </a:bodyPr>
          <a:lstStyle/>
          <a:p>
            <a:pPr algn="r"/>
            <a:r>
              <a:rPr lang="en-US" sz="1600" dirty="0">
                <a:solidFill>
                  <a:srgbClr val="C00000"/>
                </a:solidFill>
              </a:rPr>
              <a:t>Cheniere Sabine Pass Train 1 was placed into service May 2016.</a:t>
            </a:r>
          </a:p>
        </p:txBody>
      </p:sp>
      <p:sp>
        <p:nvSpPr>
          <p:cNvPr id="12" name="Title 3">
            <a:extLst>
              <a:ext uri="{FF2B5EF4-FFF2-40B4-BE49-F238E27FC236}">
                <a16:creationId xmlns:a16="http://schemas.microsoft.com/office/drawing/2014/main" id="{FE978AEB-1BB6-4A0A-A262-509D1B1467E5}"/>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 Changing natural gas market (Stock &amp; </a:t>
            </a:r>
            <a:r>
              <a:rPr lang="en-US" sz="2000" dirty="0" err="1">
                <a:solidFill>
                  <a:schemeClr val="bg1"/>
                </a:solidFill>
              </a:rPr>
              <a:t>Zaragosa</a:t>
            </a:r>
            <a:r>
              <a:rPr lang="en-US" sz="2000" dirty="0">
                <a:solidFill>
                  <a:schemeClr val="bg1"/>
                </a:solidFill>
              </a:rPr>
              <a:t>-Watkins (2023))</a:t>
            </a:r>
            <a:endParaRPr lang="en-US" sz="1900" dirty="0">
              <a:solidFill>
                <a:schemeClr val="bg1"/>
              </a:solidFill>
            </a:endParaRPr>
          </a:p>
        </p:txBody>
      </p:sp>
      <p:pic>
        <p:nvPicPr>
          <p:cNvPr id="17" name="Picture 16">
            <a:extLst>
              <a:ext uri="{FF2B5EF4-FFF2-40B4-BE49-F238E27FC236}">
                <a16:creationId xmlns:a16="http://schemas.microsoft.com/office/drawing/2014/main" id="{C4EF76A8-4519-4DEE-A100-76895FE747A5}"/>
              </a:ext>
            </a:extLst>
          </p:cNvPr>
          <p:cNvPicPr>
            <a:picLocks noChangeAspect="1"/>
          </p:cNvPicPr>
          <p:nvPr/>
        </p:nvPicPr>
        <p:blipFill>
          <a:blip r:embed="rId2"/>
          <a:stretch>
            <a:fillRect/>
          </a:stretch>
        </p:blipFill>
        <p:spPr>
          <a:xfrm>
            <a:off x="0" y="2505336"/>
            <a:ext cx="6000108" cy="4352664"/>
          </a:xfrm>
          <a:prstGeom prst="rect">
            <a:avLst/>
          </a:prstGeom>
        </p:spPr>
      </p:pic>
      <p:pic>
        <p:nvPicPr>
          <p:cNvPr id="18" name="Picture 17" descr="An aerial view of a city&#10;&#10;Description automatically generated with medium confidence">
            <a:extLst>
              <a:ext uri="{FF2B5EF4-FFF2-40B4-BE49-F238E27FC236}">
                <a16:creationId xmlns:a16="http://schemas.microsoft.com/office/drawing/2014/main" id="{6189E70A-D07E-4BA8-9070-0E8E0A017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1533" y="430436"/>
            <a:ext cx="4290468" cy="2414364"/>
          </a:xfrm>
          <a:prstGeom prst="rect">
            <a:avLst/>
          </a:prstGeom>
        </p:spPr>
      </p:pic>
      <p:pic>
        <p:nvPicPr>
          <p:cNvPr id="2" name="Picture 1" descr="A picture containing sky, water, outdoor, boat&#10;&#10;Description automatically generated">
            <a:extLst>
              <a:ext uri="{FF2B5EF4-FFF2-40B4-BE49-F238E27FC236}">
                <a16:creationId xmlns:a16="http://schemas.microsoft.com/office/drawing/2014/main" id="{B40BE66E-8FEF-8B9C-64D7-DFCF91EF59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676" y="3805358"/>
            <a:ext cx="4661698" cy="2622205"/>
          </a:xfrm>
          <a:prstGeom prst="rect">
            <a:avLst/>
          </a:prstGeom>
        </p:spPr>
      </p:pic>
      <p:sp>
        <p:nvSpPr>
          <p:cNvPr id="3" name="TextBox 2">
            <a:extLst>
              <a:ext uri="{FF2B5EF4-FFF2-40B4-BE49-F238E27FC236}">
                <a16:creationId xmlns:a16="http://schemas.microsoft.com/office/drawing/2014/main" id="{38BF45A5-8E1B-ABE4-13D6-7B255E0813B0}"/>
              </a:ext>
            </a:extLst>
          </p:cNvPr>
          <p:cNvSpPr txBox="1"/>
          <p:nvPr/>
        </p:nvSpPr>
        <p:spPr>
          <a:xfrm>
            <a:off x="6096000" y="3433743"/>
            <a:ext cx="2323353" cy="338554"/>
          </a:xfrm>
          <a:prstGeom prst="rect">
            <a:avLst/>
          </a:prstGeom>
          <a:noFill/>
        </p:spPr>
        <p:txBody>
          <a:bodyPr wrap="square">
            <a:spAutoFit/>
          </a:bodyPr>
          <a:lstStyle/>
          <a:p>
            <a:pPr algn="r"/>
            <a:r>
              <a:rPr lang="en-US" sz="1600" dirty="0">
                <a:solidFill>
                  <a:srgbClr val="C00000"/>
                </a:solidFill>
              </a:rPr>
              <a:t>Fast LNG facility</a:t>
            </a:r>
          </a:p>
        </p:txBody>
      </p:sp>
    </p:spTree>
    <p:extLst>
      <p:ext uri="{BB962C8B-B14F-4D97-AF65-F5344CB8AC3E}">
        <p14:creationId xmlns:p14="http://schemas.microsoft.com/office/powerpoint/2010/main" val="3438274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 </a:t>
            </a:r>
            <a:r>
              <a:rPr lang="en-US" sz="1800" dirty="0">
                <a:solidFill>
                  <a:schemeClr val="bg1"/>
                </a:solidFill>
              </a:rPr>
              <a:t>Natural gas prices, LNG, and macro implications: Summary</a:t>
            </a: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24</a:t>
            </a:fld>
            <a:endParaRPr lang="en-US"/>
          </a:p>
        </p:txBody>
      </p:sp>
      <p:sp>
        <p:nvSpPr>
          <p:cNvPr id="9" name="TextBox 8">
            <a:extLst>
              <a:ext uri="{FF2B5EF4-FFF2-40B4-BE49-F238E27FC236}">
                <a16:creationId xmlns:a16="http://schemas.microsoft.com/office/drawing/2014/main" id="{D31EBCCC-C490-4F7E-A36E-059D15FD48FF}"/>
              </a:ext>
            </a:extLst>
          </p:cNvPr>
          <p:cNvSpPr txBox="1"/>
          <p:nvPr/>
        </p:nvSpPr>
        <p:spPr>
          <a:xfrm>
            <a:off x="214030" y="786261"/>
            <a:ext cx="3112688" cy="5355312"/>
          </a:xfrm>
          <a:prstGeom prst="rect">
            <a:avLst/>
          </a:prstGeom>
          <a:noFill/>
        </p:spPr>
        <p:txBody>
          <a:bodyPr wrap="square" rtlCol="0">
            <a:spAutoFit/>
          </a:bodyPr>
          <a:lstStyle/>
          <a:p>
            <a:pPr marL="342900" indent="-342900">
              <a:buAutoNum type="arabicPeriod"/>
            </a:pPr>
            <a:r>
              <a:rPr lang="en-US" dirty="0"/>
              <a:t>Because of increasing LNG exports, accelerated by the invasion of Ukraine, U.S. natural gas prices are reconnecting to global natural gas &amp; oil markets</a:t>
            </a:r>
          </a:p>
          <a:p>
            <a:pPr marL="342900" indent="-342900">
              <a:buAutoNum type="arabicPeriod"/>
            </a:pPr>
            <a:endParaRPr lang="en-US" dirty="0"/>
          </a:p>
          <a:p>
            <a:pPr marL="342900" indent="-342900">
              <a:buAutoNum type="arabicPeriod"/>
            </a:pPr>
            <a:r>
              <a:rPr lang="en-US" dirty="0"/>
              <a:t>We can therefore anticipate a prolonged period of U.S. higher natural gas prices ($6-$8?)</a:t>
            </a:r>
          </a:p>
          <a:p>
            <a:pPr marL="342900" indent="-342900">
              <a:buAutoNum type="arabicPeriod"/>
            </a:pPr>
            <a:endParaRPr lang="en-US" dirty="0"/>
          </a:p>
          <a:p>
            <a:pPr marL="342900" indent="-342900">
              <a:buAutoNum type="arabicPeriod"/>
            </a:pPr>
            <a:r>
              <a:rPr lang="en-US" dirty="0"/>
              <a:t>The impact of this price increase on power sector emissions, relative to recent projections (e.g., AEO 2022) is roughly that of a $50 carbon tax, and larger than the IRA</a:t>
            </a:r>
          </a:p>
        </p:txBody>
      </p:sp>
      <p:pic>
        <p:nvPicPr>
          <p:cNvPr id="6" name="Picture 5">
            <a:extLst>
              <a:ext uri="{FF2B5EF4-FFF2-40B4-BE49-F238E27FC236}">
                <a16:creationId xmlns:a16="http://schemas.microsoft.com/office/drawing/2014/main" id="{DE619142-707E-49C2-A521-7973B1432360}"/>
              </a:ext>
            </a:extLst>
          </p:cNvPr>
          <p:cNvPicPr>
            <a:picLocks noChangeAspect="1"/>
          </p:cNvPicPr>
          <p:nvPr/>
        </p:nvPicPr>
        <p:blipFill>
          <a:blip r:embed="rId2"/>
          <a:stretch>
            <a:fillRect/>
          </a:stretch>
        </p:blipFill>
        <p:spPr>
          <a:xfrm>
            <a:off x="3415659" y="441336"/>
            <a:ext cx="8776342" cy="6366629"/>
          </a:xfrm>
          <a:prstGeom prst="rect">
            <a:avLst/>
          </a:prstGeom>
        </p:spPr>
      </p:pic>
    </p:spTree>
    <p:extLst>
      <p:ext uri="{BB962C8B-B14F-4D97-AF65-F5344CB8AC3E}">
        <p14:creationId xmlns:p14="http://schemas.microsoft.com/office/powerpoint/2010/main" val="899318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 </a:t>
            </a:r>
            <a:r>
              <a:rPr lang="en-US" sz="1800" dirty="0">
                <a:solidFill>
                  <a:schemeClr val="bg1"/>
                </a:solidFill>
              </a:rPr>
              <a:t>Global natural gas prices track oil prices</a:t>
            </a: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25</a:t>
            </a:fld>
            <a:endParaRPr lang="en-US"/>
          </a:p>
        </p:txBody>
      </p:sp>
      <p:pic>
        <p:nvPicPr>
          <p:cNvPr id="2" name="Picture 1">
            <a:extLst>
              <a:ext uri="{FF2B5EF4-FFF2-40B4-BE49-F238E27FC236}">
                <a16:creationId xmlns:a16="http://schemas.microsoft.com/office/drawing/2014/main" id="{C2A91085-9096-D643-81DD-5F1D4187AB71}"/>
              </a:ext>
            </a:extLst>
          </p:cNvPr>
          <p:cNvPicPr>
            <a:picLocks noChangeAspect="1"/>
          </p:cNvPicPr>
          <p:nvPr/>
        </p:nvPicPr>
        <p:blipFill>
          <a:blip r:embed="rId2"/>
          <a:stretch>
            <a:fillRect/>
          </a:stretch>
        </p:blipFill>
        <p:spPr>
          <a:xfrm>
            <a:off x="1492006" y="597971"/>
            <a:ext cx="8327971" cy="6041367"/>
          </a:xfrm>
          <a:prstGeom prst="rect">
            <a:avLst/>
          </a:prstGeom>
        </p:spPr>
      </p:pic>
    </p:spTree>
    <p:extLst>
      <p:ext uri="{BB962C8B-B14F-4D97-AF65-F5344CB8AC3E}">
        <p14:creationId xmlns:p14="http://schemas.microsoft.com/office/powerpoint/2010/main" val="3464650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 Cointegration results by institutional regime, U.S.</a:t>
            </a: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26</a:t>
            </a:fld>
            <a:endParaRPr lang="en-US"/>
          </a:p>
        </p:txBody>
      </p:sp>
      <p:pic>
        <p:nvPicPr>
          <p:cNvPr id="2" name="Picture 1">
            <a:extLst>
              <a:ext uri="{FF2B5EF4-FFF2-40B4-BE49-F238E27FC236}">
                <a16:creationId xmlns:a16="http://schemas.microsoft.com/office/drawing/2014/main" id="{E29F46B7-49FD-4C12-A5E4-07FD90B70CA0}"/>
              </a:ext>
            </a:extLst>
          </p:cNvPr>
          <p:cNvPicPr>
            <a:picLocks noChangeAspect="1"/>
          </p:cNvPicPr>
          <p:nvPr/>
        </p:nvPicPr>
        <p:blipFill>
          <a:blip r:embed="rId2"/>
          <a:stretch>
            <a:fillRect/>
          </a:stretch>
        </p:blipFill>
        <p:spPr>
          <a:xfrm>
            <a:off x="1192712" y="589933"/>
            <a:ext cx="4285673" cy="3108960"/>
          </a:xfrm>
          <a:prstGeom prst="rect">
            <a:avLst/>
          </a:prstGeom>
        </p:spPr>
      </p:pic>
      <p:pic>
        <p:nvPicPr>
          <p:cNvPr id="3" name="Picture 2">
            <a:extLst>
              <a:ext uri="{FF2B5EF4-FFF2-40B4-BE49-F238E27FC236}">
                <a16:creationId xmlns:a16="http://schemas.microsoft.com/office/drawing/2014/main" id="{391594D5-9396-4AD6-B74D-7FCA5A21DC45}"/>
              </a:ext>
            </a:extLst>
          </p:cNvPr>
          <p:cNvPicPr>
            <a:picLocks noChangeAspect="1"/>
          </p:cNvPicPr>
          <p:nvPr/>
        </p:nvPicPr>
        <p:blipFill>
          <a:blip r:embed="rId3"/>
          <a:stretch>
            <a:fillRect/>
          </a:stretch>
        </p:blipFill>
        <p:spPr>
          <a:xfrm>
            <a:off x="6518563" y="430885"/>
            <a:ext cx="4285673" cy="3268007"/>
          </a:xfrm>
          <a:prstGeom prst="rect">
            <a:avLst/>
          </a:prstGeom>
        </p:spPr>
      </p:pic>
      <p:pic>
        <p:nvPicPr>
          <p:cNvPr id="4" name="Picture 3">
            <a:extLst>
              <a:ext uri="{FF2B5EF4-FFF2-40B4-BE49-F238E27FC236}">
                <a16:creationId xmlns:a16="http://schemas.microsoft.com/office/drawing/2014/main" id="{8D55F60C-779F-4BFD-82B7-54A53CF571A9}"/>
              </a:ext>
            </a:extLst>
          </p:cNvPr>
          <p:cNvPicPr>
            <a:picLocks noChangeAspect="1"/>
          </p:cNvPicPr>
          <p:nvPr/>
        </p:nvPicPr>
        <p:blipFill>
          <a:blip r:embed="rId4"/>
          <a:stretch>
            <a:fillRect/>
          </a:stretch>
        </p:blipFill>
        <p:spPr>
          <a:xfrm>
            <a:off x="1192711" y="3698893"/>
            <a:ext cx="4285673" cy="3108960"/>
          </a:xfrm>
          <a:prstGeom prst="rect">
            <a:avLst/>
          </a:prstGeom>
        </p:spPr>
      </p:pic>
      <p:sp>
        <p:nvSpPr>
          <p:cNvPr id="11" name="TextBox 10">
            <a:extLst>
              <a:ext uri="{FF2B5EF4-FFF2-40B4-BE49-F238E27FC236}">
                <a16:creationId xmlns:a16="http://schemas.microsoft.com/office/drawing/2014/main" id="{6BBF7E68-FEF0-4239-B148-EEC0F4110AB9}"/>
              </a:ext>
            </a:extLst>
          </p:cNvPr>
          <p:cNvSpPr txBox="1"/>
          <p:nvPr/>
        </p:nvSpPr>
        <p:spPr>
          <a:xfrm>
            <a:off x="1901948" y="1187274"/>
            <a:ext cx="352982" cy="369332"/>
          </a:xfrm>
          <a:prstGeom prst="rect">
            <a:avLst/>
          </a:prstGeom>
          <a:noFill/>
        </p:spPr>
        <p:txBody>
          <a:bodyPr wrap="none" rtlCol="0">
            <a:spAutoFit/>
          </a:bodyPr>
          <a:lstStyle/>
          <a:p>
            <a:r>
              <a:rPr lang="en-US" dirty="0" err="1"/>
              <a:t>Ia</a:t>
            </a:r>
            <a:endParaRPr lang="en-US" dirty="0"/>
          </a:p>
        </p:txBody>
      </p:sp>
      <p:sp>
        <p:nvSpPr>
          <p:cNvPr id="12" name="TextBox 11">
            <a:extLst>
              <a:ext uri="{FF2B5EF4-FFF2-40B4-BE49-F238E27FC236}">
                <a16:creationId xmlns:a16="http://schemas.microsoft.com/office/drawing/2014/main" id="{5C5E573C-862E-446E-AC48-107CFF48D236}"/>
              </a:ext>
            </a:extLst>
          </p:cNvPr>
          <p:cNvSpPr txBox="1"/>
          <p:nvPr/>
        </p:nvSpPr>
        <p:spPr>
          <a:xfrm>
            <a:off x="7300395" y="1045900"/>
            <a:ext cx="364202" cy="369332"/>
          </a:xfrm>
          <a:prstGeom prst="rect">
            <a:avLst/>
          </a:prstGeom>
          <a:noFill/>
        </p:spPr>
        <p:txBody>
          <a:bodyPr wrap="none" rtlCol="0">
            <a:spAutoFit/>
          </a:bodyPr>
          <a:lstStyle/>
          <a:p>
            <a:r>
              <a:rPr lang="en-US" dirty="0" err="1"/>
              <a:t>Ib</a:t>
            </a:r>
            <a:endParaRPr lang="en-US" dirty="0"/>
          </a:p>
        </p:txBody>
      </p:sp>
      <p:sp>
        <p:nvSpPr>
          <p:cNvPr id="13" name="TextBox 12">
            <a:extLst>
              <a:ext uri="{FF2B5EF4-FFF2-40B4-BE49-F238E27FC236}">
                <a16:creationId xmlns:a16="http://schemas.microsoft.com/office/drawing/2014/main" id="{2EBBB665-54F4-4AE3-9A14-25E1EAC059E8}"/>
              </a:ext>
            </a:extLst>
          </p:cNvPr>
          <p:cNvSpPr txBox="1"/>
          <p:nvPr/>
        </p:nvSpPr>
        <p:spPr>
          <a:xfrm>
            <a:off x="1720813" y="4187081"/>
            <a:ext cx="300082" cy="369332"/>
          </a:xfrm>
          <a:prstGeom prst="rect">
            <a:avLst/>
          </a:prstGeom>
          <a:noFill/>
        </p:spPr>
        <p:txBody>
          <a:bodyPr wrap="none" rtlCol="0">
            <a:spAutoFit/>
          </a:bodyPr>
          <a:lstStyle/>
          <a:p>
            <a:r>
              <a:rPr lang="en-US" dirty="0"/>
              <a:t>II</a:t>
            </a:r>
          </a:p>
        </p:txBody>
      </p:sp>
      <p:sp>
        <p:nvSpPr>
          <p:cNvPr id="14" name="TextBox 13">
            <a:extLst>
              <a:ext uri="{FF2B5EF4-FFF2-40B4-BE49-F238E27FC236}">
                <a16:creationId xmlns:a16="http://schemas.microsoft.com/office/drawing/2014/main" id="{BC634F29-0854-42D6-AD65-38BFE8775FDC}"/>
              </a:ext>
            </a:extLst>
          </p:cNvPr>
          <p:cNvSpPr txBox="1"/>
          <p:nvPr/>
        </p:nvSpPr>
        <p:spPr>
          <a:xfrm>
            <a:off x="7192409" y="4240203"/>
            <a:ext cx="357790" cy="369332"/>
          </a:xfrm>
          <a:prstGeom prst="rect">
            <a:avLst/>
          </a:prstGeom>
          <a:noFill/>
        </p:spPr>
        <p:txBody>
          <a:bodyPr wrap="none" rtlCol="0">
            <a:spAutoFit/>
          </a:bodyPr>
          <a:lstStyle/>
          <a:p>
            <a:r>
              <a:rPr lang="en-US" dirty="0"/>
              <a:t>III</a:t>
            </a:r>
          </a:p>
        </p:txBody>
      </p:sp>
      <p:pic>
        <p:nvPicPr>
          <p:cNvPr id="6" name="Picture 5">
            <a:extLst>
              <a:ext uri="{FF2B5EF4-FFF2-40B4-BE49-F238E27FC236}">
                <a16:creationId xmlns:a16="http://schemas.microsoft.com/office/drawing/2014/main" id="{D75B56EB-C134-5538-12EF-2E278A6723F9}"/>
              </a:ext>
            </a:extLst>
          </p:cNvPr>
          <p:cNvPicPr>
            <a:picLocks noChangeAspect="1"/>
          </p:cNvPicPr>
          <p:nvPr/>
        </p:nvPicPr>
        <p:blipFill>
          <a:blip r:embed="rId5"/>
          <a:stretch>
            <a:fillRect/>
          </a:stretch>
        </p:blipFill>
        <p:spPr>
          <a:xfrm>
            <a:off x="6518562" y="3749040"/>
            <a:ext cx="4285673" cy="3108960"/>
          </a:xfrm>
          <a:prstGeom prst="rect">
            <a:avLst/>
          </a:prstGeom>
        </p:spPr>
      </p:pic>
      <p:sp>
        <p:nvSpPr>
          <p:cNvPr id="7" name="Oval 6">
            <a:extLst>
              <a:ext uri="{FF2B5EF4-FFF2-40B4-BE49-F238E27FC236}">
                <a16:creationId xmlns:a16="http://schemas.microsoft.com/office/drawing/2014/main" id="{EFF9E4AF-9A5D-8CE5-8C99-3E043419329D}"/>
              </a:ext>
            </a:extLst>
          </p:cNvPr>
          <p:cNvSpPr/>
          <p:nvPr/>
        </p:nvSpPr>
        <p:spPr>
          <a:xfrm>
            <a:off x="2305879" y="783181"/>
            <a:ext cx="631134" cy="36933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7C54C6C-7373-E1C1-75B2-E78F3B275ACC}"/>
              </a:ext>
            </a:extLst>
          </p:cNvPr>
          <p:cNvSpPr/>
          <p:nvPr/>
        </p:nvSpPr>
        <p:spPr>
          <a:xfrm>
            <a:off x="7742583" y="3937198"/>
            <a:ext cx="588284" cy="30300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015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27</a:t>
            </a:fld>
            <a:endParaRPr lang="en-US"/>
          </a:p>
        </p:txBody>
      </p:sp>
      <p:sp>
        <p:nvSpPr>
          <p:cNvPr id="10" name="Title 3">
            <a:extLst>
              <a:ext uri="{FF2B5EF4-FFF2-40B4-BE49-F238E27FC236}">
                <a16:creationId xmlns:a16="http://schemas.microsoft.com/office/drawing/2014/main" id="{E6A9E85B-4E27-48CC-B764-A4DF6805C351}"/>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 Implications</a:t>
            </a:r>
          </a:p>
        </p:txBody>
      </p:sp>
      <p:graphicFrame>
        <p:nvGraphicFramePr>
          <p:cNvPr id="2" name="Table 3">
            <a:extLst>
              <a:ext uri="{FF2B5EF4-FFF2-40B4-BE49-F238E27FC236}">
                <a16:creationId xmlns:a16="http://schemas.microsoft.com/office/drawing/2014/main" id="{50D662DD-DB90-4106-A870-56C8A4168B59}"/>
              </a:ext>
            </a:extLst>
          </p:cNvPr>
          <p:cNvGraphicFramePr>
            <a:graphicFrameLocks noGrp="1"/>
          </p:cNvGraphicFramePr>
          <p:nvPr>
            <p:extLst>
              <p:ext uri="{D42A27DB-BD31-4B8C-83A1-F6EECF244321}">
                <p14:modId xmlns:p14="http://schemas.microsoft.com/office/powerpoint/2010/main" val="3176229285"/>
              </p:ext>
            </p:extLst>
          </p:nvPr>
        </p:nvGraphicFramePr>
        <p:xfrm>
          <a:off x="6096000" y="2179320"/>
          <a:ext cx="6006515" cy="2499360"/>
        </p:xfrm>
        <a:graphic>
          <a:graphicData uri="http://schemas.openxmlformats.org/drawingml/2006/table">
            <a:tbl>
              <a:tblPr firstRow="1" bandRow="1">
                <a:tableStyleId>{5C22544A-7EE6-4342-B048-85BDC9FD1C3A}</a:tableStyleId>
              </a:tblPr>
              <a:tblGrid>
                <a:gridCol w="1277917">
                  <a:extLst>
                    <a:ext uri="{9D8B030D-6E8A-4147-A177-3AD203B41FA5}">
                      <a16:colId xmlns:a16="http://schemas.microsoft.com/office/drawing/2014/main" val="3469920644"/>
                    </a:ext>
                  </a:extLst>
                </a:gridCol>
                <a:gridCol w="1498041">
                  <a:extLst>
                    <a:ext uri="{9D8B030D-6E8A-4147-A177-3AD203B41FA5}">
                      <a16:colId xmlns:a16="http://schemas.microsoft.com/office/drawing/2014/main" val="1093454107"/>
                    </a:ext>
                  </a:extLst>
                </a:gridCol>
                <a:gridCol w="1932254">
                  <a:extLst>
                    <a:ext uri="{9D8B030D-6E8A-4147-A177-3AD203B41FA5}">
                      <a16:colId xmlns:a16="http://schemas.microsoft.com/office/drawing/2014/main" val="2271338828"/>
                    </a:ext>
                  </a:extLst>
                </a:gridCol>
                <a:gridCol w="1298303">
                  <a:extLst>
                    <a:ext uri="{9D8B030D-6E8A-4147-A177-3AD203B41FA5}">
                      <a16:colId xmlns:a16="http://schemas.microsoft.com/office/drawing/2014/main" val="3832945074"/>
                    </a:ext>
                  </a:extLst>
                </a:gridCol>
              </a:tblGrid>
              <a:tr h="513378">
                <a:tc>
                  <a:txBody>
                    <a:bodyPr/>
                    <a:lstStyle/>
                    <a:p>
                      <a:r>
                        <a:rPr lang="en-US" sz="1600" dirty="0"/>
                        <a:t>Scenario</a:t>
                      </a:r>
                    </a:p>
                  </a:txBody>
                  <a:tcPr/>
                </a:tc>
                <a:tc>
                  <a:txBody>
                    <a:bodyPr/>
                    <a:lstStyle/>
                    <a:p>
                      <a:r>
                        <a:rPr lang="en-US" sz="1600" dirty="0"/>
                        <a:t>HH price (2022 $/</a:t>
                      </a:r>
                      <a:r>
                        <a:rPr lang="en-US" sz="1600" dirty="0" err="1"/>
                        <a:t>mmBtu</a:t>
                      </a:r>
                      <a:r>
                        <a:rPr lang="en-US" sz="1600" dirty="0"/>
                        <a:t>)</a:t>
                      </a:r>
                    </a:p>
                  </a:txBody>
                  <a:tcPr/>
                </a:tc>
                <a:tc>
                  <a:txBody>
                    <a:bodyPr/>
                    <a:lstStyle/>
                    <a:p>
                      <a:r>
                        <a:rPr lang="en-US" sz="1600" dirty="0"/>
                        <a:t>2030 emissions relative to 2007 peak</a:t>
                      </a:r>
                    </a:p>
                  </a:txBody>
                  <a:tcPr/>
                </a:tc>
                <a:tc>
                  <a:txBody>
                    <a:bodyPr/>
                    <a:lstStyle/>
                    <a:p>
                      <a:r>
                        <a:rPr lang="en-US" sz="1600" dirty="0"/>
                        <a:t>Delta from BAU (pp)</a:t>
                      </a:r>
                    </a:p>
                  </a:txBody>
                  <a:tcPr/>
                </a:tc>
                <a:extLst>
                  <a:ext uri="{0D108BD9-81ED-4DB2-BD59-A6C34878D82A}">
                    <a16:rowId xmlns:a16="http://schemas.microsoft.com/office/drawing/2014/main" val="352013711"/>
                  </a:ext>
                </a:extLst>
              </a:tr>
              <a:tr h="297433">
                <a:tc>
                  <a:txBody>
                    <a:bodyPr/>
                    <a:lstStyle/>
                    <a:p>
                      <a:r>
                        <a:rPr lang="en-US" sz="1600" dirty="0"/>
                        <a:t>BAU</a:t>
                      </a:r>
                    </a:p>
                  </a:txBody>
                  <a:tcPr/>
                </a:tc>
                <a:tc>
                  <a:txBody>
                    <a:bodyPr/>
                    <a:lstStyle/>
                    <a:p>
                      <a:pPr algn="ctr"/>
                      <a:r>
                        <a:rPr lang="en-US" sz="1600" dirty="0"/>
                        <a:t>$3.10</a:t>
                      </a:r>
                    </a:p>
                  </a:txBody>
                  <a:tcPr/>
                </a:tc>
                <a:tc>
                  <a:txBody>
                    <a:bodyPr/>
                    <a:lstStyle/>
                    <a:p>
                      <a:pPr algn="ctr"/>
                      <a:r>
                        <a:rPr lang="en-US" sz="1600" dirty="0"/>
                        <a:t>46%</a:t>
                      </a:r>
                    </a:p>
                  </a:txBody>
                  <a:tcPr/>
                </a:tc>
                <a:tc>
                  <a:txBody>
                    <a:bodyPr/>
                    <a:lstStyle/>
                    <a:p>
                      <a:pPr algn="ctr"/>
                      <a:r>
                        <a:rPr lang="en-US" sz="1600" dirty="0"/>
                        <a:t>-</a:t>
                      </a:r>
                    </a:p>
                  </a:txBody>
                  <a:tcPr/>
                </a:tc>
                <a:extLst>
                  <a:ext uri="{0D108BD9-81ED-4DB2-BD59-A6C34878D82A}">
                    <a16:rowId xmlns:a16="http://schemas.microsoft.com/office/drawing/2014/main" val="1854130221"/>
                  </a:ext>
                </a:extLst>
              </a:tr>
              <a:tr h="297433">
                <a:tc>
                  <a:txBody>
                    <a:bodyPr/>
                    <a:lstStyle/>
                    <a:p>
                      <a:r>
                        <a:rPr lang="en-US" sz="1600" dirty="0"/>
                        <a:t>IRA only</a:t>
                      </a:r>
                    </a:p>
                  </a:txBody>
                  <a:tcPr/>
                </a:tc>
                <a:tc>
                  <a:txBody>
                    <a:bodyPr/>
                    <a:lstStyle/>
                    <a:p>
                      <a:pPr algn="ctr"/>
                      <a:r>
                        <a:rPr lang="en-US" sz="1600" dirty="0"/>
                        <a:t>$3.10</a:t>
                      </a:r>
                    </a:p>
                  </a:txBody>
                  <a:tcPr/>
                </a:tc>
                <a:tc>
                  <a:txBody>
                    <a:bodyPr/>
                    <a:lstStyle/>
                    <a:p>
                      <a:pPr algn="ctr"/>
                      <a:r>
                        <a:rPr lang="en-US" sz="1600" dirty="0"/>
                        <a:t>62%</a:t>
                      </a:r>
                    </a:p>
                  </a:txBody>
                  <a:tcPr/>
                </a:tc>
                <a:tc>
                  <a:txBody>
                    <a:bodyPr/>
                    <a:lstStyle/>
                    <a:p>
                      <a:pPr algn="ctr"/>
                      <a:r>
                        <a:rPr lang="en-US" sz="1600" dirty="0"/>
                        <a:t>-15 pp</a:t>
                      </a:r>
                    </a:p>
                  </a:txBody>
                  <a:tcPr/>
                </a:tc>
                <a:extLst>
                  <a:ext uri="{0D108BD9-81ED-4DB2-BD59-A6C34878D82A}">
                    <a16:rowId xmlns:a16="http://schemas.microsoft.com/office/drawing/2014/main" val="2725030760"/>
                  </a:ext>
                </a:extLst>
              </a:tr>
              <a:tr h="297433">
                <a:tc>
                  <a:txBody>
                    <a:bodyPr/>
                    <a:lstStyle/>
                    <a:p>
                      <a:r>
                        <a:rPr lang="en-US" sz="1600" dirty="0"/>
                        <a:t>LNG only</a:t>
                      </a:r>
                    </a:p>
                  </a:txBody>
                  <a:tcPr/>
                </a:tc>
                <a:tc>
                  <a:txBody>
                    <a:bodyPr/>
                    <a:lstStyle/>
                    <a:p>
                      <a:pPr algn="ctr"/>
                      <a:r>
                        <a:rPr lang="en-US" sz="1600" dirty="0"/>
                        <a:t>$5.10</a:t>
                      </a:r>
                    </a:p>
                  </a:txBody>
                  <a:tcPr/>
                </a:tc>
                <a:tc>
                  <a:txBody>
                    <a:bodyPr/>
                    <a:lstStyle/>
                    <a:p>
                      <a:pPr algn="ctr"/>
                      <a:r>
                        <a:rPr lang="en-US" sz="1600" dirty="0"/>
                        <a:t>57%</a:t>
                      </a:r>
                    </a:p>
                  </a:txBody>
                  <a:tcPr/>
                </a:tc>
                <a:tc>
                  <a:txBody>
                    <a:bodyPr/>
                    <a:lstStyle/>
                    <a:p>
                      <a:pPr algn="ctr"/>
                      <a:r>
                        <a:rPr lang="en-US" sz="1600" dirty="0"/>
                        <a:t>-11 pp</a:t>
                      </a:r>
                    </a:p>
                  </a:txBody>
                  <a:tcPr/>
                </a:tc>
                <a:extLst>
                  <a:ext uri="{0D108BD9-81ED-4DB2-BD59-A6C34878D82A}">
                    <a16:rowId xmlns:a16="http://schemas.microsoft.com/office/drawing/2014/main" val="976494248"/>
                  </a:ext>
                </a:extLst>
              </a:tr>
              <a:tr h="2974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IRA + LNG</a:t>
                      </a:r>
                    </a:p>
                  </a:txBody>
                  <a:tcPr/>
                </a:tc>
                <a:tc>
                  <a:txBody>
                    <a:bodyPr/>
                    <a:lstStyle/>
                    <a:p>
                      <a:pPr algn="ctr"/>
                      <a:r>
                        <a:rPr lang="en-US" sz="1600" dirty="0"/>
                        <a:t>$5.10</a:t>
                      </a:r>
                    </a:p>
                  </a:txBody>
                  <a:tcPr/>
                </a:tc>
                <a:tc>
                  <a:txBody>
                    <a:bodyPr/>
                    <a:lstStyle/>
                    <a:p>
                      <a:pPr algn="ctr"/>
                      <a:r>
                        <a:rPr lang="en-US" sz="1600" dirty="0"/>
                        <a:t>72%</a:t>
                      </a:r>
                    </a:p>
                  </a:txBody>
                  <a:tcPr/>
                </a:tc>
                <a:tc>
                  <a:txBody>
                    <a:bodyPr/>
                    <a:lstStyle/>
                    <a:p>
                      <a:pPr algn="ctr"/>
                      <a:r>
                        <a:rPr lang="en-US" sz="1600" dirty="0"/>
                        <a:t>-26 pp</a:t>
                      </a:r>
                    </a:p>
                  </a:txBody>
                  <a:tcPr/>
                </a:tc>
                <a:extLst>
                  <a:ext uri="{0D108BD9-81ED-4DB2-BD59-A6C34878D82A}">
                    <a16:rowId xmlns:a16="http://schemas.microsoft.com/office/drawing/2014/main" val="733207669"/>
                  </a:ext>
                </a:extLst>
              </a:tr>
              <a:tr h="297433">
                <a:tc>
                  <a:txBody>
                    <a:bodyPr/>
                    <a:lstStyle/>
                    <a:p>
                      <a:r>
                        <a:rPr lang="en-US" sz="1600" dirty="0"/>
                        <a:t>IRA + LNG</a:t>
                      </a:r>
                    </a:p>
                  </a:txBody>
                  <a:tcPr/>
                </a:tc>
                <a:tc>
                  <a:txBody>
                    <a:bodyPr/>
                    <a:lstStyle/>
                    <a:p>
                      <a:pPr algn="ctr"/>
                      <a:r>
                        <a:rPr lang="en-US" sz="1600" dirty="0"/>
                        <a:t>$7.10</a:t>
                      </a:r>
                    </a:p>
                  </a:txBody>
                  <a:tcPr/>
                </a:tc>
                <a:tc>
                  <a:txBody>
                    <a:bodyPr/>
                    <a:lstStyle/>
                    <a:p>
                      <a:pPr algn="ctr"/>
                      <a:r>
                        <a:rPr lang="en-US" sz="1600" dirty="0"/>
                        <a:t>76%</a:t>
                      </a:r>
                    </a:p>
                  </a:txBody>
                  <a:tcPr/>
                </a:tc>
                <a:tc>
                  <a:txBody>
                    <a:bodyPr/>
                    <a:lstStyle/>
                    <a:p>
                      <a:pPr algn="ctr"/>
                      <a:r>
                        <a:rPr lang="en-US" sz="1600" dirty="0"/>
                        <a:t>-30 pp</a:t>
                      </a:r>
                    </a:p>
                  </a:txBody>
                  <a:tcPr/>
                </a:tc>
                <a:extLst>
                  <a:ext uri="{0D108BD9-81ED-4DB2-BD59-A6C34878D82A}">
                    <a16:rowId xmlns:a16="http://schemas.microsoft.com/office/drawing/2014/main" val="2895688051"/>
                  </a:ext>
                </a:extLst>
              </a:tr>
            </a:tbl>
          </a:graphicData>
        </a:graphic>
      </p:graphicFrame>
      <p:sp>
        <p:nvSpPr>
          <p:cNvPr id="4" name="TextBox 3">
            <a:extLst>
              <a:ext uri="{FF2B5EF4-FFF2-40B4-BE49-F238E27FC236}">
                <a16:creationId xmlns:a16="http://schemas.microsoft.com/office/drawing/2014/main" id="{2025A8DB-F197-4C72-8EB3-7382972A6BC0}"/>
              </a:ext>
            </a:extLst>
          </p:cNvPr>
          <p:cNvSpPr txBox="1"/>
          <p:nvPr/>
        </p:nvSpPr>
        <p:spPr>
          <a:xfrm>
            <a:off x="358880" y="2413688"/>
            <a:ext cx="5142438"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C00000"/>
                </a:solidFill>
              </a:rPr>
              <a:t>Implications for the energy transition</a:t>
            </a:r>
          </a:p>
          <a:p>
            <a:pPr lvl="1"/>
            <a:r>
              <a:rPr lang="en-US" dirty="0"/>
              <a:t>Back-of-envelope estimates of U.S. power sector emissions in 2030, relative to 2007 peak, for various natural gas prices</a:t>
            </a:r>
          </a:p>
        </p:txBody>
      </p:sp>
      <p:sp>
        <p:nvSpPr>
          <p:cNvPr id="15" name="TextBox 14">
            <a:extLst>
              <a:ext uri="{FF2B5EF4-FFF2-40B4-BE49-F238E27FC236}">
                <a16:creationId xmlns:a16="http://schemas.microsoft.com/office/drawing/2014/main" id="{BBB2094A-80C4-46E1-8B87-B51D87946CBC}"/>
              </a:ext>
            </a:extLst>
          </p:cNvPr>
          <p:cNvSpPr txBox="1"/>
          <p:nvPr/>
        </p:nvSpPr>
        <p:spPr>
          <a:xfrm>
            <a:off x="307528" y="977049"/>
            <a:ext cx="5142438"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C00000"/>
                </a:solidFill>
              </a:rPr>
              <a:t>Implications for the macroeconomy</a:t>
            </a:r>
          </a:p>
          <a:p>
            <a:pPr lvl="1"/>
            <a:r>
              <a:rPr lang="en-US" dirty="0"/>
              <a:t>Increased domestic exposure to global energy price shocks</a:t>
            </a:r>
          </a:p>
        </p:txBody>
      </p:sp>
      <p:sp>
        <p:nvSpPr>
          <p:cNvPr id="3" name="TextBox 2">
            <a:extLst>
              <a:ext uri="{FF2B5EF4-FFF2-40B4-BE49-F238E27FC236}">
                <a16:creationId xmlns:a16="http://schemas.microsoft.com/office/drawing/2014/main" id="{0CA9060D-CB42-0C63-CBE6-4A42894B68F2}"/>
              </a:ext>
            </a:extLst>
          </p:cNvPr>
          <p:cNvSpPr txBox="1"/>
          <p:nvPr/>
        </p:nvSpPr>
        <p:spPr>
          <a:xfrm>
            <a:off x="6095999" y="4744388"/>
            <a:ext cx="6006515" cy="584775"/>
          </a:xfrm>
          <a:prstGeom prst="rect">
            <a:avLst/>
          </a:prstGeom>
          <a:noFill/>
        </p:spPr>
        <p:txBody>
          <a:bodyPr wrap="square" rtlCol="0">
            <a:spAutoFit/>
          </a:bodyPr>
          <a:lstStyle/>
          <a:p>
            <a:r>
              <a:rPr lang="en-US" sz="1600" dirty="0"/>
              <a:t>Notes: LNG emissions counterfactuals use Stock &amp; Stuart (2021a) </a:t>
            </a:r>
            <a:r>
              <a:rPr lang="en-US" sz="1600" dirty="0" err="1"/>
              <a:t>ReEDS</a:t>
            </a:r>
            <a:r>
              <a:rPr lang="en-US" sz="1600" dirty="0"/>
              <a:t> simulations for the power sector</a:t>
            </a:r>
          </a:p>
        </p:txBody>
      </p:sp>
      <p:sp>
        <p:nvSpPr>
          <p:cNvPr id="7" name="TextBox 6">
            <a:extLst>
              <a:ext uri="{FF2B5EF4-FFF2-40B4-BE49-F238E27FC236}">
                <a16:creationId xmlns:a16="http://schemas.microsoft.com/office/drawing/2014/main" id="{DA9CFBB3-4A68-6D65-7950-24F6AA4ECD39}"/>
              </a:ext>
            </a:extLst>
          </p:cNvPr>
          <p:cNvSpPr txBox="1"/>
          <p:nvPr/>
        </p:nvSpPr>
        <p:spPr>
          <a:xfrm>
            <a:off x="307528" y="3953753"/>
            <a:ext cx="5142438"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C00000"/>
                </a:solidFill>
              </a:rPr>
              <a:t>Implications for long-term energy markets?</a:t>
            </a:r>
          </a:p>
          <a:p>
            <a:pPr marL="742950" lvl="1" indent="-285750">
              <a:buFont typeface="Arial" panose="020B0604020202020204" pitchFamily="34" charset="0"/>
              <a:buChar char="•"/>
            </a:pPr>
            <a:r>
              <a:rPr lang="en-US" dirty="0"/>
              <a:t>Ammonia, e-fuels, bio-based SAFs will all compete in the same global markets – presumably, alongside petroleum with CDR/DAC</a:t>
            </a:r>
          </a:p>
          <a:p>
            <a:pPr marL="742950" lvl="1" indent="-285750">
              <a:buFont typeface="Arial" panose="020B0604020202020204" pitchFamily="34" charset="0"/>
              <a:buChar char="•"/>
            </a:pPr>
            <a:r>
              <a:rPr lang="en-US" dirty="0"/>
              <a:t>Continuing threats to “energy security”?</a:t>
            </a:r>
          </a:p>
        </p:txBody>
      </p:sp>
    </p:spTree>
    <p:extLst>
      <p:ext uri="{BB962C8B-B14F-4D97-AF65-F5344CB8AC3E}">
        <p14:creationId xmlns:p14="http://schemas.microsoft.com/office/powerpoint/2010/main" val="1329675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5" name="TextBox 4">
            <a:extLst>
              <a:ext uri="{FF2B5EF4-FFF2-40B4-BE49-F238E27FC236}">
                <a16:creationId xmlns:a16="http://schemas.microsoft.com/office/drawing/2014/main" id="{77DF551D-3761-2875-30BD-2647F9080DE8}"/>
              </a:ext>
            </a:extLst>
          </p:cNvPr>
          <p:cNvSpPr txBox="1"/>
          <p:nvPr/>
        </p:nvSpPr>
        <p:spPr>
          <a:xfrm>
            <a:off x="547677" y="652167"/>
            <a:ext cx="10002709" cy="369332"/>
          </a:xfrm>
          <a:prstGeom prst="rect">
            <a:avLst/>
          </a:prstGeom>
          <a:noFill/>
        </p:spPr>
        <p:txBody>
          <a:bodyPr wrap="square" rtlCol="0">
            <a:spAutoFit/>
          </a:bodyPr>
          <a:lstStyle/>
          <a:p>
            <a:pPr marL="342900" indent="-342900">
              <a:buFont typeface="+mj-lt"/>
              <a:buAutoNum type="arabicPeriod" startAt="4"/>
            </a:pPr>
            <a:r>
              <a:rPr lang="en-US" b="1" dirty="0">
                <a:solidFill>
                  <a:srgbClr val="C00000"/>
                </a:solidFill>
              </a:rPr>
              <a:t>We know little about the economic implications of the energy transition</a:t>
            </a:r>
          </a:p>
        </p:txBody>
      </p:sp>
      <p:sp>
        <p:nvSpPr>
          <p:cNvPr id="6" name="TextBox 5">
            <a:extLst>
              <a:ext uri="{FF2B5EF4-FFF2-40B4-BE49-F238E27FC236}">
                <a16:creationId xmlns:a16="http://schemas.microsoft.com/office/drawing/2014/main" id="{C4DA7979-829E-CEB4-CE86-5684669747DD}"/>
              </a:ext>
            </a:extLst>
          </p:cNvPr>
          <p:cNvSpPr txBox="1"/>
          <p:nvPr/>
        </p:nvSpPr>
        <p:spPr>
          <a:xfrm>
            <a:off x="335444" y="1347257"/>
            <a:ext cx="10841107" cy="923330"/>
          </a:xfrm>
          <a:prstGeom prst="rect">
            <a:avLst/>
          </a:prstGeom>
          <a:noFill/>
        </p:spPr>
        <p:txBody>
          <a:bodyPr wrap="square">
            <a:spAutoFit/>
          </a:bodyPr>
          <a:lstStyle/>
          <a:p>
            <a:pPr marL="285750" indent="-285750">
              <a:buFont typeface="Arial" panose="020B0604020202020204" pitchFamily="34" charset="0"/>
              <a:buChar char="•"/>
            </a:pPr>
            <a:r>
              <a:rPr lang="en-US" dirty="0"/>
              <a:t>Economic fluctuations from policy implementation &amp; policy uncertainty</a:t>
            </a:r>
          </a:p>
          <a:p>
            <a:pPr marL="285750" indent="-285750">
              <a:buFont typeface="Arial" panose="020B0604020202020204" pitchFamily="34" charset="0"/>
              <a:buChar char="•"/>
            </a:pPr>
            <a:r>
              <a:rPr lang="en-US" dirty="0"/>
              <a:t>Energy security &amp; global energy markets of the future</a:t>
            </a:r>
          </a:p>
          <a:p>
            <a:pPr marL="285750" indent="-285750">
              <a:buFont typeface="Arial" panose="020B0604020202020204" pitchFamily="34" charset="0"/>
              <a:buChar char="•"/>
            </a:pPr>
            <a:r>
              <a:rPr lang="en-US" dirty="0">
                <a:solidFill>
                  <a:srgbClr val="C00000"/>
                </a:solidFill>
              </a:rPr>
              <a:t>Long run effects on: r*, TFP growth, growth rate of (productive) capital</a:t>
            </a:r>
          </a:p>
        </p:txBody>
      </p:sp>
      <p:cxnSp>
        <p:nvCxnSpPr>
          <p:cNvPr id="7" name="Straight Connector 6">
            <a:extLst>
              <a:ext uri="{FF2B5EF4-FFF2-40B4-BE49-F238E27FC236}">
                <a16:creationId xmlns:a16="http://schemas.microsoft.com/office/drawing/2014/main" id="{3CAB29DF-36E5-FF6E-F259-5B88C91610DF}"/>
              </a:ext>
            </a:extLst>
          </p:cNvPr>
          <p:cNvCxnSpPr>
            <a:cxnSpLocks/>
          </p:cNvCxnSpPr>
          <p:nvPr/>
        </p:nvCxnSpPr>
        <p:spPr>
          <a:xfrm flipV="1">
            <a:off x="0" y="1116750"/>
            <a:ext cx="12192000" cy="5689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itle 3">
            <a:extLst>
              <a:ext uri="{FF2B5EF4-FFF2-40B4-BE49-F238E27FC236}">
                <a16:creationId xmlns:a16="http://schemas.microsoft.com/office/drawing/2014/main" id="{3A2B22C8-7944-919F-1F14-983145AF05E3}"/>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1800" dirty="0">
                <a:solidFill>
                  <a:schemeClr val="bg1"/>
                </a:solidFill>
              </a:rPr>
              <a:t>High-level takeaways</a:t>
            </a:r>
          </a:p>
        </p:txBody>
      </p:sp>
      <p:graphicFrame>
        <p:nvGraphicFramePr>
          <p:cNvPr id="3" name="Table 2">
            <a:extLst>
              <a:ext uri="{FF2B5EF4-FFF2-40B4-BE49-F238E27FC236}">
                <a16:creationId xmlns:a16="http://schemas.microsoft.com/office/drawing/2014/main" id="{400EDDDD-7EE2-167E-9ABD-F128A3E2A820}"/>
              </a:ext>
            </a:extLst>
          </p:cNvPr>
          <p:cNvGraphicFramePr>
            <a:graphicFrameLocks noGrp="1"/>
          </p:cNvGraphicFramePr>
          <p:nvPr>
            <p:extLst>
              <p:ext uri="{D42A27DB-BD31-4B8C-83A1-F6EECF244321}">
                <p14:modId xmlns:p14="http://schemas.microsoft.com/office/powerpoint/2010/main" val="962472462"/>
              </p:ext>
            </p:extLst>
          </p:nvPr>
        </p:nvGraphicFramePr>
        <p:xfrm>
          <a:off x="1905000" y="2603223"/>
          <a:ext cx="6382578" cy="3840480"/>
        </p:xfrm>
        <a:graphic>
          <a:graphicData uri="http://schemas.openxmlformats.org/drawingml/2006/table">
            <a:tbl>
              <a:tblPr firstRow="1" bandRow="1">
                <a:tableStyleId>{5C22544A-7EE6-4342-B048-85BDC9FD1C3A}</a:tableStyleId>
              </a:tblPr>
              <a:tblGrid>
                <a:gridCol w="1824011">
                  <a:extLst>
                    <a:ext uri="{9D8B030D-6E8A-4147-A177-3AD203B41FA5}">
                      <a16:colId xmlns:a16="http://schemas.microsoft.com/office/drawing/2014/main" val="1317304967"/>
                    </a:ext>
                  </a:extLst>
                </a:gridCol>
                <a:gridCol w="4558567">
                  <a:extLst>
                    <a:ext uri="{9D8B030D-6E8A-4147-A177-3AD203B41FA5}">
                      <a16:colId xmlns:a16="http://schemas.microsoft.com/office/drawing/2014/main" val="3733913446"/>
                    </a:ext>
                  </a:extLst>
                </a:gridCol>
              </a:tblGrid>
              <a:tr h="618975">
                <a:tc>
                  <a:txBody>
                    <a:bodyPr/>
                    <a:lstStyle/>
                    <a:p>
                      <a:endParaRPr lang="en-US" dirty="0"/>
                    </a:p>
                  </a:txBody>
                  <a:tcPr/>
                </a:tc>
                <a:tc>
                  <a:txBody>
                    <a:bodyPr/>
                    <a:lstStyle/>
                    <a:p>
                      <a:pPr algn="ctr"/>
                      <a:r>
                        <a:rPr lang="en-US" dirty="0"/>
                        <a:t>Long run</a:t>
                      </a:r>
                    </a:p>
                    <a:p>
                      <a:pPr algn="ctr"/>
                      <a:r>
                        <a:rPr lang="en-US" dirty="0"/>
                        <a:t>π*, r*, u*, </a:t>
                      </a:r>
                      <a:r>
                        <a:rPr lang="el-GR" dirty="0"/>
                        <a:t>μ</a:t>
                      </a:r>
                      <a:endParaRPr lang="en-US" dirty="0"/>
                    </a:p>
                  </a:txBody>
                  <a:tcPr/>
                </a:tc>
                <a:extLst>
                  <a:ext uri="{0D108BD9-81ED-4DB2-BD59-A6C34878D82A}">
                    <a16:rowId xmlns:a16="http://schemas.microsoft.com/office/drawing/2014/main" val="3669572859"/>
                  </a:ext>
                </a:extLst>
              </a:tr>
              <a:tr h="1187479">
                <a:tc>
                  <a:txBody>
                    <a:bodyPr/>
                    <a:lstStyle/>
                    <a:p>
                      <a:r>
                        <a:rPr lang="en-US" b="1" dirty="0"/>
                        <a:t>Physical</a:t>
                      </a:r>
                    </a:p>
                  </a:txBody>
                  <a:tcPr/>
                </a:tc>
                <a:tc>
                  <a:txBody>
                    <a:bodyPr/>
                    <a:lstStyle/>
                    <a:p>
                      <a:pPr marL="285750" indent="-285750">
                        <a:buFont typeface="Arial" panose="020B0604020202020204" pitchFamily="34" charset="0"/>
                        <a:buChar char="•"/>
                      </a:pPr>
                      <a:r>
                        <a:rPr lang="en-US" sz="1800" dirty="0"/>
                        <a:t>Lower average crop yields</a:t>
                      </a:r>
                    </a:p>
                    <a:p>
                      <a:pPr marL="285750" indent="-285750">
                        <a:buFont typeface="Arial" panose="020B0604020202020204" pitchFamily="34" charset="0"/>
                        <a:buChar char="•"/>
                      </a:pPr>
                      <a:r>
                        <a:rPr lang="en-US" sz="1800" dirty="0"/>
                        <a:t>Lower productivity</a:t>
                      </a:r>
                    </a:p>
                    <a:p>
                      <a:pPr marL="285750" indent="-285750">
                        <a:buFont typeface="Arial" panose="020B0604020202020204" pitchFamily="34" charset="0"/>
                        <a:buChar char="•"/>
                      </a:pPr>
                      <a:r>
                        <a:rPr lang="en-US" sz="1800" dirty="0"/>
                        <a:t>sea level rise</a:t>
                      </a:r>
                    </a:p>
                    <a:p>
                      <a:pPr marL="285750" indent="-285750">
                        <a:buFont typeface="Arial" panose="020B0604020202020204" pitchFamily="34" charset="0"/>
                        <a:buChar char="•"/>
                      </a:pPr>
                      <a:r>
                        <a:rPr lang="en-US" sz="1800" dirty="0"/>
                        <a:t>adaptation costs,…</a:t>
                      </a:r>
                    </a:p>
                  </a:txBody>
                  <a:tcPr/>
                </a:tc>
                <a:extLst>
                  <a:ext uri="{0D108BD9-81ED-4DB2-BD59-A6C34878D82A}">
                    <a16:rowId xmlns:a16="http://schemas.microsoft.com/office/drawing/2014/main" val="37113641"/>
                  </a:ext>
                </a:extLst>
              </a:tr>
              <a:tr h="1558770">
                <a:tc>
                  <a:txBody>
                    <a:bodyPr/>
                    <a:lstStyle/>
                    <a:p>
                      <a:r>
                        <a:rPr lang="en-US" b="1" dirty="0"/>
                        <a:t>Transition</a:t>
                      </a:r>
                    </a:p>
                    <a:p>
                      <a:r>
                        <a:rPr lang="en-US" b="1" dirty="0"/>
                        <a:t>(Human systems)</a:t>
                      </a:r>
                    </a:p>
                  </a:txBody>
                  <a:tcPr/>
                </a:tc>
                <a:tc>
                  <a:txBody>
                    <a:bodyPr/>
                    <a:lstStyle/>
                    <a:p>
                      <a:pPr marL="285750" indent="-285750">
                        <a:buFont typeface="Arial" panose="020B0604020202020204" pitchFamily="34" charset="0"/>
                        <a:buChar char="•"/>
                      </a:pPr>
                      <a:r>
                        <a:rPr lang="en-US" sz="1800" dirty="0"/>
                        <a:t>green investment demand</a:t>
                      </a:r>
                    </a:p>
                    <a:p>
                      <a:pPr marL="285750" indent="-285750">
                        <a:buFont typeface="Arial" panose="020B0604020202020204" pitchFamily="34" charset="0"/>
                        <a:buChar char="•"/>
                      </a:pPr>
                      <a:r>
                        <a:rPr lang="en-US" sz="1800" dirty="0"/>
                        <a:t>shifts in types of jobs/skills</a:t>
                      </a:r>
                    </a:p>
                    <a:p>
                      <a:pPr marL="285750" indent="-285750">
                        <a:buFont typeface="Arial" panose="020B0604020202020204" pitchFamily="34" charset="0"/>
                        <a:buChar char="•"/>
                      </a:pPr>
                      <a:r>
                        <a:rPr lang="en-US" sz="1800" dirty="0"/>
                        <a:t>monetary policy decision (no accommodation of smooth increase)</a:t>
                      </a:r>
                    </a:p>
                    <a:p>
                      <a:pPr marL="285750" indent="-285750">
                        <a:buFont typeface="Arial" panose="020B0604020202020204" pitchFamily="34" charset="0"/>
                        <a:buChar char="•"/>
                      </a:pPr>
                      <a:r>
                        <a:rPr lang="en-US" sz="1800" dirty="0"/>
                        <a:t>Fiscal theory of price level concerns</a:t>
                      </a:r>
                    </a:p>
                    <a:p>
                      <a:pPr marL="285750" indent="-285750">
                        <a:buFont typeface="Arial" panose="020B0604020202020204" pitchFamily="34" charset="0"/>
                        <a:buChar char="•"/>
                      </a:pPr>
                      <a:r>
                        <a:rPr lang="en-US" sz="1800"/>
                        <a:t>Long </a:t>
                      </a:r>
                      <a:r>
                        <a:rPr lang="en-US" sz="1800" dirty="0"/>
                        <a:t>run productivity growth</a:t>
                      </a:r>
                    </a:p>
                    <a:p>
                      <a:pPr marL="285750" indent="-285750">
                        <a:buFont typeface="Arial" panose="020B0604020202020204" pitchFamily="34" charset="0"/>
                        <a:buChar char="•"/>
                      </a:pPr>
                      <a:r>
                        <a:rPr lang="en-US" sz="1800" dirty="0"/>
                        <a:t>Growth of productive capital (think CDR)</a:t>
                      </a:r>
                    </a:p>
                  </a:txBody>
                  <a:tcPr/>
                </a:tc>
                <a:extLst>
                  <a:ext uri="{0D108BD9-81ED-4DB2-BD59-A6C34878D82A}">
                    <a16:rowId xmlns:a16="http://schemas.microsoft.com/office/drawing/2014/main" val="4147956777"/>
                  </a:ext>
                </a:extLst>
              </a:tr>
            </a:tbl>
          </a:graphicData>
        </a:graphic>
      </p:graphicFrame>
    </p:spTree>
    <p:extLst>
      <p:ext uri="{BB962C8B-B14F-4D97-AF65-F5344CB8AC3E}">
        <p14:creationId xmlns:p14="http://schemas.microsoft.com/office/powerpoint/2010/main" val="216921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5" name="TextBox 4">
            <a:extLst>
              <a:ext uri="{FF2B5EF4-FFF2-40B4-BE49-F238E27FC236}">
                <a16:creationId xmlns:a16="http://schemas.microsoft.com/office/drawing/2014/main" id="{77DF551D-3761-2875-30BD-2647F9080DE8}"/>
              </a:ext>
            </a:extLst>
          </p:cNvPr>
          <p:cNvSpPr txBox="1"/>
          <p:nvPr/>
        </p:nvSpPr>
        <p:spPr>
          <a:xfrm>
            <a:off x="547677" y="652167"/>
            <a:ext cx="10002709" cy="369332"/>
          </a:xfrm>
          <a:prstGeom prst="rect">
            <a:avLst/>
          </a:prstGeom>
          <a:noFill/>
        </p:spPr>
        <p:txBody>
          <a:bodyPr wrap="square" rtlCol="0">
            <a:spAutoFit/>
          </a:bodyPr>
          <a:lstStyle/>
          <a:p>
            <a:pPr marL="342900" indent="-342900">
              <a:buFont typeface="+mj-lt"/>
              <a:buAutoNum type="arabicPeriod" startAt="5"/>
            </a:pPr>
            <a:r>
              <a:rPr lang="en-US" b="1" dirty="0">
                <a:solidFill>
                  <a:srgbClr val="C00000"/>
                </a:solidFill>
              </a:rPr>
              <a:t>Macroeconomics of adaptation: provide underpinnings of future adaptation policy</a:t>
            </a:r>
          </a:p>
        </p:txBody>
      </p:sp>
      <p:cxnSp>
        <p:nvCxnSpPr>
          <p:cNvPr id="7" name="Straight Connector 6">
            <a:extLst>
              <a:ext uri="{FF2B5EF4-FFF2-40B4-BE49-F238E27FC236}">
                <a16:creationId xmlns:a16="http://schemas.microsoft.com/office/drawing/2014/main" id="{3CAB29DF-36E5-FF6E-F259-5B88C91610DF}"/>
              </a:ext>
            </a:extLst>
          </p:cNvPr>
          <p:cNvCxnSpPr>
            <a:cxnSpLocks/>
          </p:cNvCxnSpPr>
          <p:nvPr/>
        </p:nvCxnSpPr>
        <p:spPr>
          <a:xfrm flipV="1">
            <a:off x="0" y="1116750"/>
            <a:ext cx="12192000" cy="5689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itle 3">
            <a:extLst>
              <a:ext uri="{FF2B5EF4-FFF2-40B4-BE49-F238E27FC236}">
                <a16:creationId xmlns:a16="http://schemas.microsoft.com/office/drawing/2014/main" id="{3A2B22C8-7944-919F-1F14-983145AF05E3}"/>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1800" dirty="0">
                <a:solidFill>
                  <a:schemeClr val="bg1"/>
                </a:solidFill>
              </a:rPr>
              <a:t>High-level takeaways</a:t>
            </a:r>
          </a:p>
        </p:txBody>
      </p:sp>
    </p:spTree>
    <p:extLst>
      <p:ext uri="{BB962C8B-B14F-4D97-AF65-F5344CB8AC3E}">
        <p14:creationId xmlns:p14="http://schemas.microsoft.com/office/powerpoint/2010/main" val="2195907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0CC7E06C-0D98-2705-E310-4F170BF74C2B}"/>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 Transition risks in energy markets</a:t>
            </a:r>
            <a:endParaRPr lang="en-US" sz="1800" dirty="0">
              <a:solidFill>
                <a:schemeClr val="bg1"/>
              </a:solidFill>
            </a:endParaRPr>
          </a:p>
        </p:txBody>
      </p:sp>
      <p:grpSp>
        <p:nvGrpSpPr>
          <p:cNvPr id="7" name="Group 6">
            <a:extLst>
              <a:ext uri="{FF2B5EF4-FFF2-40B4-BE49-F238E27FC236}">
                <a16:creationId xmlns:a16="http://schemas.microsoft.com/office/drawing/2014/main" id="{563285A9-1220-0D9C-D108-54EC4CF8D243}"/>
              </a:ext>
            </a:extLst>
          </p:cNvPr>
          <p:cNvGrpSpPr/>
          <p:nvPr/>
        </p:nvGrpSpPr>
        <p:grpSpPr>
          <a:xfrm>
            <a:off x="288884" y="680730"/>
            <a:ext cx="6218104" cy="2145061"/>
            <a:chOff x="288884" y="680730"/>
            <a:chExt cx="6972658" cy="2508174"/>
          </a:xfrm>
        </p:grpSpPr>
        <p:pic>
          <p:nvPicPr>
            <p:cNvPr id="3" name="Picture 2">
              <a:extLst>
                <a:ext uri="{FF2B5EF4-FFF2-40B4-BE49-F238E27FC236}">
                  <a16:creationId xmlns:a16="http://schemas.microsoft.com/office/drawing/2014/main" id="{1BFA4AA0-2754-31BE-8EC6-6E37D3164980}"/>
                </a:ext>
              </a:extLst>
            </p:cNvPr>
            <p:cNvPicPr>
              <a:picLocks noChangeAspect="1"/>
            </p:cNvPicPr>
            <p:nvPr/>
          </p:nvPicPr>
          <p:blipFill rotWithShape="1">
            <a:blip r:embed="rId2"/>
            <a:srcRect b="81328"/>
            <a:stretch/>
          </p:blipFill>
          <p:spPr>
            <a:xfrm>
              <a:off x="288884" y="680730"/>
              <a:ext cx="6972658" cy="725657"/>
            </a:xfrm>
            <a:prstGeom prst="rect">
              <a:avLst/>
            </a:prstGeom>
          </p:spPr>
        </p:pic>
        <p:pic>
          <p:nvPicPr>
            <p:cNvPr id="4" name="Picture 3">
              <a:extLst>
                <a:ext uri="{FF2B5EF4-FFF2-40B4-BE49-F238E27FC236}">
                  <a16:creationId xmlns:a16="http://schemas.microsoft.com/office/drawing/2014/main" id="{608AE0C2-C4A8-CF8D-44CC-61F5F48CC61C}"/>
                </a:ext>
              </a:extLst>
            </p:cNvPr>
            <p:cNvPicPr>
              <a:picLocks noChangeAspect="1"/>
            </p:cNvPicPr>
            <p:nvPr/>
          </p:nvPicPr>
          <p:blipFill rotWithShape="1">
            <a:blip r:embed="rId2"/>
            <a:srcRect t="54134"/>
            <a:stretch/>
          </p:blipFill>
          <p:spPr>
            <a:xfrm>
              <a:off x="288884" y="1406387"/>
              <a:ext cx="6972658" cy="1782517"/>
            </a:xfrm>
            <a:prstGeom prst="rect">
              <a:avLst/>
            </a:prstGeom>
          </p:spPr>
        </p:pic>
      </p:grpSp>
      <p:pic>
        <p:nvPicPr>
          <p:cNvPr id="5" name="Picture 4">
            <a:extLst>
              <a:ext uri="{FF2B5EF4-FFF2-40B4-BE49-F238E27FC236}">
                <a16:creationId xmlns:a16="http://schemas.microsoft.com/office/drawing/2014/main" id="{6730C53F-8315-2E30-A3F5-A5881BCE6060}"/>
              </a:ext>
            </a:extLst>
          </p:cNvPr>
          <p:cNvPicPr>
            <a:picLocks noChangeAspect="1"/>
          </p:cNvPicPr>
          <p:nvPr/>
        </p:nvPicPr>
        <p:blipFill>
          <a:blip r:embed="rId3"/>
          <a:stretch>
            <a:fillRect/>
          </a:stretch>
        </p:blipFill>
        <p:spPr>
          <a:xfrm>
            <a:off x="2229579" y="2533451"/>
            <a:ext cx="9868407" cy="4162639"/>
          </a:xfrm>
          <a:prstGeom prst="rect">
            <a:avLst/>
          </a:prstGeom>
        </p:spPr>
      </p:pic>
    </p:spTree>
    <p:extLst>
      <p:ext uri="{BB962C8B-B14F-4D97-AF65-F5344CB8AC3E}">
        <p14:creationId xmlns:p14="http://schemas.microsoft.com/office/powerpoint/2010/main" val="692846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5" name="TextBox 4">
            <a:extLst>
              <a:ext uri="{FF2B5EF4-FFF2-40B4-BE49-F238E27FC236}">
                <a16:creationId xmlns:a16="http://schemas.microsoft.com/office/drawing/2014/main" id="{77DF551D-3761-2875-30BD-2647F9080DE8}"/>
              </a:ext>
            </a:extLst>
          </p:cNvPr>
          <p:cNvSpPr txBox="1"/>
          <p:nvPr/>
        </p:nvSpPr>
        <p:spPr>
          <a:xfrm>
            <a:off x="547677" y="652167"/>
            <a:ext cx="10002709" cy="369332"/>
          </a:xfrm>
          <a:prstGeom prst="rect">
            <a:avLst/>
          </a:prstGeom>
          <a:noFill/>
        </p:spPr>
        <p:txBody>
          <a:bodyPr wrap="square" rtlCol="0">
            <a:spAutoFit/>
          </a:bodyPr>
          <a:lstStyle/>
          <a:p>
            <a:pPr marL="342900" indent="-342900">
              <a:buFont typeface="+mj-lt"/>
              <a:buAutoNum type="arabicPeriod" startAt="6"/>
            </a:pPr>
            <a:r>
              <a:rPr lang="en-US" b="1" dirty="0">
                <a:solidFill>
                  <a:srgbClr val="C00000"/>
                </a:solidFill>
              </a:rPr>
              <a:t>Much more work is needed on risk cascades, tail risks, and deep uncertainty of the energy transition</a:t>
            </a:r>
          </a:p>
        </p:txBody>
      </p:sp>
      <p:cxnSp>
        <p:nvCxnSpPr>
          <p:cNvPr id="7" name="Straight Connector 6">
            <a:extLst>
              <a:ext uri="{FF2B5EF4-FFF2-40B4-BE49-F238E27FC236}">
                <a16:creationId xmlns:a16="http://schemas.microsoft.com/office/drawing/2014/main" id="{3CAB29DF-36E5-FF6E-F259-5B88C91610DF}"/>
              </a:ext>
            </a:extLst>
          </p:cNvPr>
          <p:cNvCxnSpPr>
            <a:cxnSpLocks/>
          </p:cNvCxnSpPr>
          <p:nvPr/>
        </p:nvCxnSpPr>
        <p:spPr>
          <a:xfrm flipV="1">
            <a:off x="0" y="1116750"/>
            <a:ext cx="12192000" cy="5689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itle 3">
            <a:extLst>
              <a:ext uri="{FF2B5EF4-FFF2-40B4-BE49-F238E27FC236}">
                <a16:creationId xmlns:a16="http://schemas.microsoft.com/office/drawing/2014/main" id="{3A2B22C8-7944-919F-1F14-983145AF05E3}"/>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1800" dirty="0">
                <a:solidFill>
                  <a:schemeClr val="bg1"/>
                </a:solidFill>
              </a:rPr>
              <a:t>High-level takeaways</a:t>
            </a:r>
          </a:p>
        </p:txBody>
      </p:sp>
      <p:sp>
        <p:nvSpPr>
          <p:cNvPr id="10" name="TextBox 9">
            <a:extLst>
              <a:ext uri="{FF2B5EF4-FFF2-40B4-BE49-F238E27FC236}">
                <a16:creationId xmlns:a16="http://schemas.microsoft.com/office/drawing/2014/main" id="{2C807C83-0784-908E-23E0-CC02D93FEDCE}"/>
              </a:ext>
            </a:extLst>
          </p:cNvPr>
          <p:cNvSpPr txBox="1"/>
          <p:nvPr/>
        </p:nvSpPr>
        <p:spPr>
          <a:xfrm>
            <a:off x="358834" y="1339471"/>
            <a:ext cx="8802343" cy="4247317"/>
          </a:xfrm>
          <a:prstGeom prst="rect">
            <a:avLst/>
          </a:prstGeom>
          <a:noFill/>
        </p:spPr>
        <p:txBody>
          <a:bodyPr wrap="square">
            <a:spAutoFit/>
          </a:bodyPr>
          <a:lstStyle/>
          <a:p>
            <a:pPr marL="342900" indent="-342900">
              <a:buFont typeface="Arial" panose="020B0604020202020204" pitchFamily="34" charset="0"/>
              <a:buChar char="•"/>
            </a:pPr>
            <a:r>
              <a:rPr lang="en-US" dirty="0"/>
              <a:t>Climate-prudential monetary policy (NGFS, ongoing)</a:t>
            </a:r>
          </a:p>
          <a:p>
            <a:pPr marL="342900" indent="-342900">
              <a:buFont typeface="Arial" panose="020B0604020202020204" pitchFamily="34" charset="0"/>
              <a:buChar char="•"/>
            </a:pPr>
            <a:r>
              <a:rPr lang="en-US" dirty="0"/>
              <a:t>Risk cascades:</a:t>
            </a:r>
          </a:p>
          <a:p>
            <a:pPr marL="800100" lvl="1" indent="-342900">
              <a:buFont typeface="Arial" panose="020B0604020202020204" pitchFamily="34" charset="0"/>
              <a:buChar char="•"/>
            </a:pPr>
            <a:r>
              <a:rPr lang="en-US" dirty="0"/>
              <a:t>Example: wildfires and California home insurance as a (small) risk cascade</a:t>
            </a:r>
          </a:p>
          <a:p>
            <a:pPr marL="342900" indent="-342900">
              <a:buFont typeface="Arial" panose="020B0604020202020204" pitchFamily="34" charset="0"/>
              <a:buChar char="•"/>
            </a:pPr>
            <a:r>
              <a:rPr lang="en-US" dirty="0"/>
              <a:t>Tail risk:</a:t>
            </a:r>
          </a:p>
          <a:p>
            <a:pPr marL="800100" lvl="1" indent="-342900">
              <a:buFont typeface="Arial" panose="020B0604020202020204" pitchFamily="34" charset="0"/>
              <a:buChar char="•"/>
            </a:pPr>
            <a:r>
              <a:rPr lang="en-US" dirty="0"/>
              <a:t>Example: Geopolitical risk</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r>
              <a:rPr lang="en-US" i="1" dirty="0"/>
              <a:t>Events that economists missed include:</a:t>
            </a:r>
          </a:p>
          <a:p>
            <a:pPr marL="285750" indent="-285750">
              <a:buFont typeface="Arial" panose="020B0604020202020204" pitchFamily="34" charset="0"/>
              <a:buChar char="•"/>
            </a:pPr>
            <a:r>
              <a:rPr lang="en-US" dirty="0"/>
              <a:t>Great Depression</a:t>
            </a:r>
          </a:p>
          <a:p>
            <a:pPr marL="285750" indent="-285750">
              <a:buFont typeface="Arial" panose="020B0604020202020204" pitchFamily="34" charset="0"/>
              <a:buChar char="•"/>
            </a:pPr>
            <a:r>
              <a:rPr lang="en-US" dirty="0"/>
              <a:t>Oil crisis &amp; inflation of 1970s</a:t>
            </a:r>
          </a:p>
          <a:p>
            <a:pPr marL="285750" indent="-285750">
              <a:buFont typeface="Arial" panose="020B0604020202020204" pitchFamily="34" charset="0"/>
              <a:buChar char="•"/>
            </a:pPr>
            <a:r>
              <a:rPr lang="en-US" dirty="0"/>
              <a:t>Financial crisis</a:t>
            </a:r>
          </a:p>
          <a:p>
            <a:pPr marL="285750" indent="-285750">
              <a:buFont typeface="Arial" panose="020B0604020202020204" pitchFamily="34" charset="0"/>
              <a:buChar char="•"/>
            </a:pPr>
            <a:r>
              <a:rPr lang="en-US" dirty="0"/>
              <a:t>COVID &amp; post-COVID inflation</a:t>
            </a:r>
          </a:p>
          <a:p>
            <a:pPr marL="285750" indent="-285750">
              <a:buFont typeface="Arial" panose="020B0604020202020204" pitchFamily="34" charset="0"/>
              <a:buChar char="•"/>
            </a:pPr>
            <a:r>
              <a:rPr lang="en-US" dirty="0"/>
              <a:t>Invasion of Ukraine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lurks in the energy transition?</a:t>
            </a:r>
          </a:p>
        </p:txBody>
      </p:sp>
      <p:pic>
        <p:nvPicPr>
          <p:cNvPr id="11" name="Picture 10" descr="A wave in the ocean&#10;&#10;Description automatically generated with medium confidence">
            <a:extLst>
              <a:ext uri="{FF2B5EF4-FFF2-40B4-BE49-F238E27FC236}">
                <a16:creationId xmlns:a16="http://schemas.microsoft.com/office/drawing/2014/main" id="{9B5B5F8E-D06F-0738-E7BA-B4197E99D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628" y="2366297"/>
            <a:ext cx="6658372" cy="3995023"/>
          </a:xfrm>
          <a:prstGeom prst="rect">
            <a:avLst/>
          </a:prstGeom>
        </p:spPr>
      </p:pic>
    </p:spTree>
    <p:extLst>
      <p:ext uri="{BB962C8B-B14F-4D97-AF65-F5344CB8AC3E}">
        <p14:creationId xmlns:p14="http://schemas.microsoft.com/office/powerpoint/2010/main" val="226970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endParaRPr lang="en-US" sz="2000" dirty="0">
              <a:solidFill>
                <a:schemeClr val="bg1"/>
              </a:solidFill>
            </a:endParaRP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31</a:t>
            </a:fld>
            <a:endParaRPr lang="en-US"/>
          </a:p>
        </p:txBody>
      </p:sp>
      <p:pic>
        <p:nvPicPr>
          <p:cNvPr id="2" name="Picture 1">
            <a:extLst>
              <a:ext uri="{FF2B5EF4-FFF2-40B4-BE49-F238E27FC236}">
                <a16:creationId xmlns:a16="http://schemas.microsoft.com/office/drawing/2014/main" id="{94661DAE-10B2-F2B1-5B5B-4B9FDFFC569B}"/>
              </a:ext>
            </a:extLst>
          </p:cNvPr>
          <p:cNvPicPr>
            <a:picLocks noChangeAspect="1"/>
          </p:cNvPicPr>
          <p:nvPr/>
        </p:nvPicPr>
        <p:blipFill>
          <a:blip r:embed="rId2"/>
          <a:stretch>
            <a:fillRect/>
          </a:stretch>
        </p:blipFill>
        <p:spPr>
          <a:xfrm>
            <a:off x="10446326" y="14576"/>
            <a:ext cx="1739114" cy="412715"/>
          </a:xfrm>
          <a:prstGeom prst="rect">
            <a:avLst/>
          </a:prstGeom>
          <a:ln w="15875">
            <a:solidFill>
              <a:srgbClr val="C00000"/>
            </a:solidFill>
          </a:ln>
        </p:spPr>
      </p:pic>
      <p:sp>
        <p:nvSpPr>
          <p:cNvPr id="3" name="TextBox 2">
            <a:extLst>
              <a:ext uri="{FF2B5EF4-FFF2-40B4-BE49-F238E27FC236}">
                <a16:creationId xmlns:a16="http://schemas.microsoft.com/office/drawing/2014/main" id="{579D341D-AF28-6B96-8871-968DDCD5C262}"/>
              </a:ext>
            </a:extLst>
          </p:cNvPr>
          <p:cNvSpPr txBox="1"/>
          <p:nvPr/>
        </p:nvSpPr>
        <p:spPr>
          <a:xfrm>
            <a:off x="4477214" y="3122342"/>
            <a:ext cx="2326278" cy="461665"/>
          </a:xfrm>
          <a:prstGeom prst="rect">
            <a:avLst/>
          </a:prstGeom>
          <a:noFill/>
        </p:spPr>
        <p:txBody>
          <a:bodyPr wrap="none" rtlCol="0">
            <a:spAutoFit/>
          </a:bodyPr>
          <a:lstStyle/>
          <a:p>
            <a:r>
              <a:rPr lang="en-US" sz="2400" b="1" dirty="0"/>
              <a:t>Additional Slides</a:t>
            </a:r>
          </a:p>
        </p:txBody>
      </p:sp>
    </p:spTree>
    <p:extLst>
      <p:ext uri="{BB962C8B-B14F-4D97-AF65-F5344CB8AC3E}">
        <p14:creationId xmlns:p14="http://schemas.microsoft.com/office/powerpoint/2010/main" val="308700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itle 3">
            <a:extLst>
              <a:ext uri="{FF2B5EF4-FFF2-40B4-BE49-F238E27FC236}">
                <a16:creationId xmlns:a16="http://schemas.microsoft.com/office/drawing/2014/main" id="{852DDF97-2CF3-4DFB-B86C-BD90CD9D5C9A}"/>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1800" dirty="0">
                <a:solidFill>
                  <a:schemeClr val="bg1"/>
                </a:solidFill>
              </a:rPr>
              <a:t>2. Mitigation risk: Mitigation policy and the energy transition</a:t>
            </a:r>
          </a:p>
        </p:txBody>
      </p:sp>
      <p:sp>
        <p:nvSpPr>
          <p:cNvPr id="7" name="TextBox 6">
            <a:extLst>
              <a:ext uri="{FF2B5EF4-FFF2-40B4-BE49-F238E27FC236}">
                <a16:creationId xmlns:a16="http://schemas.microsoft.com/office/drawing/2014/main" id="{ED8BDF06-0374-4BA1-899A-F2BDA81E1838}"/>
              </a:ext>
            </a:extLst>
          </p:cNvPr>
          <p:cNvSpPr txBox="1"/>
          <p:nvPr/>
        </p:nvSpPr>
        <p:spPr>
          <a:xfrm>
            <a:off x="393621" y="594820"/>
            <a:ext cx="10002709" cy="7294305"/>
          </a:xfrm>
          <a:prstGeom prst="rect">
            <a:avLst/>
          </a:prstGeom>
          <a:noFill/>
        </p:spPr>
        <p:txBody>
          <a:bodyPr wrap="square" rtlCol="0">
            <a:spAutoFit/>
          </a:bodyPr>
          <a:lstStyle/>
          <a:p>
            <a:pPr marL="857250" lvl="1" indent="-400050">
              <a:buFont typeface="+mj-lt"/>
              <a:buAutoNum type="alphaLcPeriod"/>
            </a:pPr>
            <a:r>
              <a:rPr lang="en-US" b="1" dirty="0"/>
              <a:t>Mitigation policy</a:t>
            </a:r>
          </a:p>
          <a:p>
            <a:pPr marL="1314450" lvl="2" indent="-400050">
              <a:buFont typeface="+mj-lt"/>
              <a:buAutoNum type="romanLcPeriod"/>
            </a:pPr>
            <a:r>
              <a:rPr lang="en-US" dirty="0"/>
              <a:t>Carbon pricing</a:t>
            </a:r>
          </a:p>
          <a:p>
            <a:pPr marL="1314450" lvl="2" indent="-400050">
              <a:buFont typeface="+mj-lt"/>
              <a:buAutoNum type="romanLcPeriod"/>
            </a:pPr>
            <a:r>
              <a:rPr lang="en-US" dirty="0"/>
              <a:t>Innovation policy</a:t>
            </a:r>
          </a:p>
          <a:p>
            <a:pPr marL="1314450" lvl="2" indent="-400050">
              <a:buFont typeface="+mj-lt"/>
              <a:buAutoNum type="romanLcPeriod"/>
            </a:pPr>
            <a:r>
              <a:rPr lang="en-US" dirty="0"/>
              <a:t>Mixed policies &amp; sectoral/targeted policies</a:t>
            </a:r>
          </a:p>
          <a:p>
            <a:pPr marL="1771650" lvl="3" indent="-400050">
              <a:buFont typeface="Arial" panose="020B0604020202020204" pitchFamily="34" charset="0"/>
              <a:buChar char="•"/>
            </a:pPr>
            <a:r>
              <a:rPr lang="en-US" dirty="0"/>
              <a:t>Acemoglu et al (2012), Stern-Stiglitz (2017), Cole et. al (2023)</a:t>
            </a:r>
          </a:p>
          <a:p>
            <a:pPr marL="1314450" lvl="2" indent="-400050">
              <a:buFont typeface="+mj-lt"/>
              <a:buAutoNum type="romanLcPeriod"/>
            </a:pPr>
            <a:r>
              <a:rPr lang="en-US" dirty="0"/>
              <a:t>International coordination </a:t>
            </a:r>
          </a:p>
          <a:p>
            <a:pPr marL="1771650" lvl="3" indent="-400050">
              <a:buFont typeface="Arial" panose="020B0604020202020204" pitchFamily="34" charset="0"/>
              <a:buChar char="•"/>
            </a:pPr>
            <a:r>
              <a:rPr lang="en-US" dirty="0"/>
              <a:t>Climate clubs – Nordhaus (2015)</a:t>
            </a:r>
          </a:p>
          <a:p>
            <a:pPr marL="1314450" lvl="2" indent="-400050">
              <a:buFont typeface="+mj-lt"/>
              <a:buAutoNum type="romanLcPeriod"/>
            </a:pPr>
            <a:r>
              <a:rPr lang="en-US" dirty="0"/>
              <a:t>Carbon dioxide removal and nature-based solutions</a:t>
            </a:r>
          </a:p>
          <a:p>
            <a:pPr marL="1771650" lvl="3" indent="-400050">
              <a:buFont typeface="Arial" panose="020B0604020202020204" pitchFamily="34" charset="0"/>
              <a:buChar char="•"/>
            </a:pPr>
            <a:r>
              <a:rPr lang="en-US" dirty="0"/>
              <a:t>Overshoot commission (2023); 2-3% of GDP on CDR?</a:t>
            </a:r>
          </a:p>
          <a:p>
            <a:pPr marL="1314450" lvl="2" indent="-400050">
              <a:buFont typeface="+mj-lt"/>
              <a:buAutoNum type="romanLcPeriod"/>
            </a:pPr>
            <a:r>
              <a:rPr lang="en-US" dirty="0"/>
              <a:t>Corporate targets and voluntary measures</a:t>
            </a:r>
          </a:p>
          <a:p>
            <a:pPr marL="1771650" lvl="3" indent="-400050">
              <a:buFont typeface="Arial" panose="020B0604020202020204" pitchFamily="34" charset="0"/>
              <a:buChar char="•"/>
            </a:pPr>
            <a:r>
              <a:rPr lang="en-US" dirty="0"/>
              <a:t>Kaplan and </a:t>
            </a:r>
            <a:r>
              <a:rPr lang="en-US" dirty="0" err="1"/>
              <a:t>Ramanna</a:t>
            </a:r>
            <a:r>
              <a:rPr lang="en-US" dirty="0"/>
              <a:t> (2021), Bolton and Kacperczyk (2022, 2023)</a:t>
            </a:r>
          </a:p>
          <a:p>
            <a:pPr marL="1314450" lvl="2" indent="-400050">
              <a:buFont typeface="+mj-lt"/>
              <a:buAutoNum type="romanLcPeriod"/>
            </a:pPr>
            <a:r>
              <a:rPr lang="en-US" dirty="0"/>
              <a:t>Degrowth</a:t>
            </a:r>
            <a:endParaRPr lang="en-US" b="1" dirty="0"/>
          </a:p>
          <a:p>
            <a:pPr marL="857250" lvl="1" indent="-400050">
              <a:buFont typeface="+mj-lt"/>
              <a:buAutoNum type="alphaLcPeriod"/>
            </a:pPr>
            <a:r>
              <a:rPr lang="en-US" b="1" dirty="0"/>
              <a:t>Short- and medium-term macro effects of mitigation policies</a:t>
            </a:r>
          </a:p>
          <a:p>
            <a:pPr marL="1314450" lvl="2" indent="-400050">
              <a:buFont typeface="+mj-lt"/>
              <a:buAutoNum type="romanLcPeriod"/>
            </a:pPr>
            <a:r>
              <a:rPr lang="en-US" dirty="0"/>
              <a:t>Carbon tax </a:t>
            </a:r>
          </a:p>
          <a:p>
            <a:pPr marL="1314450" lvl="2" indent="-400050">
              <a:buFont typeface="+mj-lt"/>
              <a:buAutoNum type="romanLcPeriod"/>
            </a:pPr>
            <a:r>
              <a:rPr lang="en-US" dirty="0"/>
              <a:t>Cap-and-trade</a:t>
            </a:r>
          </a:p>
          <a:p>
            <a:pPr marL="1314450" lvl="2" indent="-400050">
              <a:buFont typeface="+mj-lt"/>
              <a:buAutoNum type="romanLcPeriod"/>
            </a:pPr>
            <a:r>
              <a:rPr lang="en-US" dirty="0"/>
              <a:t>Subsidies</a:t>
            </a:r>
          </a:p>
          <a:p>
            <a:pPr marL="1314450" lvl="2" indent="-400050">
              <a:buFont typeface="+mj-lt"/>
              <a:buAutoNum type="romanLcPeriod"/>
            </a:pPr>
            <a:r>
              <a:rPr lang="en-US" dirty="0"/>
              <a:t>Industrial policy</a:t>
            </a:r>
          </a:p>
          <a:p>
            <a:pPr marL="1314450" lvl="2" indent="-400050">
              <a:buFont typeface="+mj-lt"/>
              <a:buAutoNum type="romanLcPeriod"/>
            </a:pPr>
            <a:r>
              <a:rPr lang="en-US" dirty="0"/>
              <a:t>Climate policy uncertainty</a:t>
            </a:r>
          </a:p>
          <a:p>
            <a:pPr marL="857250" lvl="1" indent="-400050">
              <a:buFont typeface="+mj-lt"/>
              <a:buAutoNum type="alphaLcPeriod"/>
            </a:pPr>
            <a:r>
              <a:rPr lang="en-US" b="1" dirty="0"/>
              <a:t>Energy security</a:t>
            </a:r>
          </a:p>
          <a:p>
            <a:pPr marL="857250" lvl="1" indent="-400050">
              <a:buFont typeface="+mj-lt"/>
              <a:buAutoNum type="alphaLcPeriod"/>
            </a:pPr>
            <a:r>
              <a:rPr lang="en-US" b="1" dirty="0"/>
              <a:t>Long-run effects (r*, TFP growth, growth of (productive) capital</a:t>
            </a:r>
          </a:p>
          <a:p>
            <a:pPr marL="857250" lvl="1" indent="-400050">
              <a:buFont typeface="+mj-lt"/>
              <a:buAutoNum type="alphaLcPeriod"/>
            </a:pPr>
            <a:r>
              <a:rPr lang="en-US" b="1" dirty="0"/>
              <a:t>Risk cascades and risk amplifiers</a:t>
            </a:r>
          </a:p>
          <a:p>
            <a:pPr marL="857250" lvl="1" indent="-400050">
              <a:buFont typeface="+mj-lt"/>
              <a:buAutoNum type="alphaLcPeriod"/>
            </a:pPr>
            <a:r>
              <a:rPr lang="en-US" b="1" dirty="0"/>
              <a:t>Tail risk</a:t>
            </a:r>
            <a:r>
              <a:rPr lang="en-US" dirty="0"/>
              <a:t> (e.g., declining </a:t>
            </a:r>
            <a:r>
              <a:rPr lang="en-US" dirty="0" err="1"/>
              <a:t>petro</a:t>
            </a:r>
            <a:r>
              <a:rPr lang="en-US" dirty="0"/>
              <a:t> states, climate migration) </a:t>
            </a:r>
            <a:endParaRPr lang="en-US" b="1" dirty="0"/>
          </a:p>
          <a:p>
            <a:pPr marL="1314450" lvl="2" indent="-400050">
              <a:buFont typeface="+mj-lt"/>
              <a:buAutoNum type="romanLcPeriod"/>
            </a:pPr>
            <a:endParaRPr lang="en-US" dirty="0"/>
          </a:p>
          <a:p>
            <a:pPr marL="1314450" lvl="2" indent="-400050">
              <a:buFont typeface="+mj-lt"/>
              <a:buAutoNum type="romanLcPeriod"/>
            </a:pPr>
            <a:endParaRPr lang="en-US" dirty="0"/>
          </a:p>
          <a:p>
            <a:pPr marL="857250" lvl="1" indent="-400050">
              <a:buFont typeface="+mj-lt"/>
              <a:buAutoNum type="alphaLcPeriod"/>
            </a:pPr>
            <a:endParaRPr lang="en-US" dirty="0"/>
          </a:p>
          <a:p>
            <a:pPr marL="857250" lvl="1" indent="-400050">
              <a:buFont typeface="+mj-lt"/>
              <a:buAutoNum type="alphaLcPeriod"/>
            </a:pPr>
            <a:endParaRPr lang="en-US" dirty="0"/>
          </a:p>
        </p:txBody>
      </p:sp>
    </p:spTree>
    <p:extLst>
      <p:ext uri="{BB962C8B-B14F-4D97-AF65-F5344CB8AC3E}">
        <p14:creationId xmlns:p14="http://schemas.microsoft.com/office/powerpoint/2010/main" val="1009996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 </a:t>
            </a:r>
            <a:r>
              <a:rPr lang="en-US" sz="1800" dirty="0">
                <a:solidFill>
                  <a:schemeClr val="bg1"/>
                </a:solidFill>
              </a:rPr>
              <a:t>Natural gas 101</a:t>
            </a: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33</a:t>
            </a:fld>
            <a:endParaRPr lang="en-US"/>
          </a:p>
        </p:txBody>
      </p:sp>
      <p:sp>
        <p:nvSpPr>
          <p:cNvPr id="9" name="TextBox 8">
            <a:extLst>
              <a:ext uri="{FF2B5EF4-FFF2-40B4-BE49-F238E27FC236}">
                <a16:creationId xmlns:a16="http://schemas.microsoft.com/office/drawing/2014/main" id="{D31EBCCC-C490-4F7E-A36E-059D15FD48FF}"/>
              </a:ext>
            </a:extLst>
          </p:cNvPr>
          <p:cNvSpPr txBox="1"/>
          <p:nvPr/>
        </p:nvSpPr>
        <p:spPr>
          <a:xfrm>
            <a:off x="343033" y="756450"/>
            <a:ext cx="2826130" cy="5632311"/>
          </a:xfrm>
          <a:prstGeom prst="rect">
            <a:avLst/>
          </a:prstGeom>
          <a:noFill/>
        </p:spPr>
        <p:txBody>
          <a:bodyPr wrap="square" rtlCol="0">
            <a:spAutoFit/>
          </a:bodyPr>
          <a:lstStyle/>
          <a:p>
            <a:r>
              <a:rPr lang="en-US" b="1" dirty="0">
                <a:solidFill>
                  <a:srgbClr val="C00000"/>
                </a:solidFill>
              </a:rPr>
              <a:t>Prices:</a:t>
            </a:r>
            <a:r>
              <a:rPr lang="en-US" dirty="0"/>
              <a:t> $/</a:t>
            </a:r>
            <a:r>
              <a:rPr lang="en-US" dirty="0" err="1"/>
              <a:t>mmBTU</a:t>
            </a:r>
            <a:endParaRPr lang="en-US" dirty="0"/>
          </a:p>
          <a:p>
            <a:endParaRPr lang="en-US" b="1" dirty="0">
              <a:solidFill>
                <a:srgbClr val="C00000"/>
              </a:solidFill>
            </a:endParaRPr>
          </a:p>
          <a:p>
            <a:r>
              <a:rPr lang="en-US" b="1" dirty="0">
                <a:solidFill>
                  <a:srgbClr val="C00000"/>
                </a:solidFill>
              </a:rPr>
              <a:t>Quantities: </a:t>
            </a:r>
          </a:p>
          <a:p>
            <a:pPr marL="285750" indent="-285750">
              <a:buFont typeface="Arial" panose="020B0604020202020204" pitchFamily="34" charset="0"/>
              <a:buChar char="•"/>
            </a:pPr>
            <a:r>
              <a:rPr lang="en-US" dirty="0"/>
              <a:t>1 Mcf (1000 cubic feet ) = 1.037 </a:t>
            </a:r>
            <a:r>
              <a:rPr lang="en-US" dirty="0" err="1"/>
              <a:t>mmBTU</a:t>
            </a:r>
            <a:endParaRPr lang="en-US" dirty="0"/>
          </a:p>
          <a:p>
            <a:pPr marL="285750" indent="-285750">
              <a:buFont typeface="Arial" panose="020B0604020202020204" pitchFamily="34" charset="0"/>
              <a:buChar char="•"/>
            </a:pPr>
            <a:r>
              <a:rPr lang="en-US" dirty="0"/>
              <a:t>In 2021, U.S. consumed 30 B </a:t>
            </a:r>
            <a:r>
              <a:rPr lang="en-US" dirty="0" err="1"/>
              <a:t>mmBtu</a:t>
            </a:r>
            <a:endParaRPr lang="en-US" dirty="0"/>
          </a:p>
          <a:p>
            <a:pPr marL="285750" indent="-285750">
              <a:buFont typeface="Arial" panose="020B0604020202020204" pitchFamily="34" charset="0"/>
              <a:buChar char="•"/>
            </a:pPr>
            <a:r>
              <a:rPr lang="en-US" dirty="0"/>
              <a:t>US Henry Hub 2021 average price = $6.45/</a:t>
            </a:r>
            <a:r>
              <a:rPr lang="en-US" dirty="0" err="1"/>
              <a:t>mmBtu</a:t>
            </a:r>
            <a:endParaRPr lang="en-US" dirty="0"/>
          </a:p>
          <a:p>
            <a:pPr marL="285750" indent="-285750">
              <a:buFont typeface="Arial" panose="020B0604020202020204" pitchFamily="34" charset="0"/>
              <a:buChar char="•"/>
            </a:pPr>
            <a:r>
              <a:rPr lang="en-US" dirty="0"/>
              <a:t>Total value = ~$200B</a:t>
            </a:r>
          </a:p>
          <a:p>
            <a:pPr marL="285750" indent="-285750">
              <a:buFont typeface="Arial" panose="020B0604020202020204" pitchFamily="34" charset="0"/>
              <a:buChar char="•"/>
            </a:pPr>
            <a:r>
              <a:rPr lang="en-US" dirty="0"/>
              <a:t>Cf:  crude oil consumption = ~$575B in 2021</a:t>
            </a:r>
          </a:p>
          <a:p>
            <a:pPr marL="285750" indent="-285750">
              <a:buFont typeface="Arial" panose="020B0604020202020204" pitchFamily="34" charset="0"/>
              <a:buChar char="•"/>
            </a:pPr>
            <a:endParaRPr lang="en-US" dirty="0"/>
          </a:p>
          <a:p>
            <a:r>
              <a:rPr lang="en-US" dirty="0"/>
              <a:t>Natural gas is difficult to transport. Two methods:</a:t>
            </a:r>
          </a:p>
          <a:p>
            <a:pPr marL="285750" indent="-285750">
              <a:buFont typeface="Arial" panose="020B0604020202020204" pitchFamily="34" charset="0"/>
              <a:buChar char="•"/>
            </a:pPr>
            <a:r>
              <a:rPr lang="en-US" dirty="0"/>
              <a:t>Pipeline</a:t>
            </a:r>
          </a:p>
          <a:p>
            <a:pPr marL="285750" indent="-285750">
              <a:buFont typeface="Arial" panose="020B0604020202020204" pitchFamily="34" charset="0"/>
              <a:buChar char="•"/>
            </a:pPr>
            <a:r>
              <a:rPr lang="en-US" dirty="0"/>
              <a:t>Liquified natural gas (LNG)</a:t>
            </a:r>
          </a:p>
        </p:txBody>
      </p:sp>
      <p:pic>
        <p:nvPicPr>
          <p:cNvPr id="2" name="Picture 1">
            <a:extLst>
              <a:ext uri="{FF2B5EF4-FFF2-40B4-BE49-F238E27FC236}">
                <a16:creationId xmlns:a16="http://schemas.microsoft.com/office/drawing/2014/main" id="{837C8D33-71E1-4362-A32C-9297C5C085D2}"/>
              </a:ext>
            </a:extLst>
          </p:cNvPr>
          <p:cNvPicPr>
            <a:picLocks noChangeAspect="1"/>
          </p:cNvPicPr>
          <p:nvPr/>
        </p:nvPicPr>
        <p:blipFill>
          <a:blip r:embed="rId2"/>
          <a:stretch>
            <a:fillRect/>
          </a:stretch>
        </p:blipFill>
        <p:spPr>
          <a:xfrm>
            <a:off x="3362267" y="430886"/>
            <a:ext cx="8829734" cy="6405362"/>
          </a:xfrm>
          <a:prstGeom prst="rect">
            <a:avLst/>
          </a:prstGeom>
        </p:spPr>
      </p:pic>
    </p:spTree>
    <p:extLst>
      <p:ext uri="{BB962C8B-B14F-4D97-AF65-F5344CB8AC3E}">
        <p14:creationId xmlns:p14="http://schemas.microsoft.com/office/powerpoint/2010/main" val="223265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 </a:t>
            </a:r>
            <a:r>
              <a:rPr lang="en-US" sz="1800" dirty="0">
                <a:solidFill>
                  <a:schemeClr val="bg1"/>
                </a:solidFill>
              </a:rPr>
              <a:t>Background: Climate Risks (Carney 2015)</a:t>
            </a: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34</a:t>
            </a:fld>
            <a:endParaRPr lang="en-US"/>
          </a:p>
        </p:txBody>
      </p:sp>
      <p:sp>
        <p:nvSpPr>
          <p:cNvPr id="3" name="TextBox 2">
            <a:extLst>
              <a:ext uri="{FF2B5EF4-FFF2-40B4-BE49-F238E27FC236}">
                <a16:creationId xmlns:a16="http://schemas.microsoft.com/office/drawing/2014/main" id="{FBB210E9-9480-4ABF-A0B7-6E5CA31EAC9F}"/>
              </a:ext>
            </a:extLst>
          </p:cNvPr>
          <p:cNvSpPr txBox="1"/>
          <p:nvPr/>
        </p:nvSpPr>
        <p:spPr>
          <a:xfrm>
            <a:off x="7220552" y="832732"/>
            <a:ext cx="3089948" cy="1477328"/>
          </a:xfrm>
          <a:prstGeom prst="rect">
            <a:avLst/>
          </a:prstGeom>
          <a:noFill/>
        </p:spPr>
        <p:txBody>
          <a:bodyPr wrap="none" rtlCol="0">
            <a:spAutoFit/>
          </a:bodyPr>
          <a:lstStyle/>
          <a:p>
            <a:r>
              <a:rPr lang="en-US" sz="1800" b="1" dirty="0">
                <a:solidFill>
                  <a:srgbClr val="C00000"/>
                </a:solidFill>
              </a:rPr>
              <a:t>Timeline of macro impacts</a:t>
            </a:r>
          </a:p>
          <a:p>
            <a:pPr marL="342900" indent="-342900">
              <a:buFont typeface="+mj-lt"/>
              <a:buAutoNum type="arabicPeriod"/>
            </a:pPr>
            <a:r>
              <a:rPr lang="en-US" sz="1800" dirty="0"/>
              <a:t>Low frequency</a:t>
            </a:r>
          </a:p>
          <a:p>
            <a:pPr marL="800100" lvl="1" indent="-342900">
              <a:buFont typeface="Arial" panose="020B0604020202020204" pitchFamily="34" charset="0"/>
              <a:buChar char="•"/>
            </a:pPr>
            <a:r>
              <a:rPr lang="en-US" dirty="0"/>
              <a:t>Long-term damages</a:t>
            </a:r>
          </a:p>
          <a:p>
            <a:pPr marL="800100" lvl="1" indent="-342900">
              <a:buFont typeface="Arial" panose="020B0604020202020204" pitchFamily="34" charset="0"/>
              <a:buChar char="•"/>
            </a:pPr>
            <a:r>
              <a:rPr lang="en-US" dirty="0"/>
              <a:t>Social Cost of Carbon</a:t>
            </a:r>
          </a:p>
          <a:p>
            <a:pPr marL="342900" indent="-342900">
              <a:buFont typeface="+mj-lt"/>
              <a:buAutoNum type="arabicPeriod"/>
            </a:pPr>
            <a:r>
              <a:rPr lang="en-US" sz="1800" dirty="0"/>
              <a:t>Business cycle frequency</a:t>
            </a:r>
            <a:endParaRPr lang="en-US" dirty="0"/>
          </a:p>
        </p:txBody>
      </p:sp>
      <p:sp>
        <p:nvSpPr>
          <p:cNvPr id="10" name="TextBox 9">
            <a:extLst>
              <a:ext uri="{FF2B5EF4-FFF2-40B4-BE49-F238E27FC236}">
                <a16:creationId xmlns:a16="http://schemas.microsoft.com/office/drawing/2014/main" id="{A322F514-3860-4843-BF03-A8726F0A74AD}"/>
              </a:ext>
            </a:extLst>
          </p:cNvPr>
          <p:cNvSpPr txBox="1"/>
          <p:nvPr/>
        </p:nvSpPr>
        <p:spPr>
          <a:xfrm>
            <a:off x="1039776" y="730662"/>
            <a:ext cx="1177951" cy="369332"/>
          </a:xfrm>
          <a:prstGeom prst="rect">
            <a:avLst/>
          </a:prstGeom>
          <a:noFill/>
        </p:spPr>
        <p:txBody>
          <a:bodyPr wrap="none" rtlCol="0">
            <a:spAutoFit/>
          </a:bodyPr>
          <a:lstStyle/>
          <a:p>
            <a:r>
              <a:rPr lang="en-US" b="1" dirty="0">
                <a:solidFill>
                  <a:srgbClr val="C00000"/>
                </a:solidFill>
              </a:rPr>
              <a:t>1. Physical</a:t>
            </a:r>
          </a:p>
        </p:txBody>
      </p:sp>
      <p:sp>
        <p:nvSpPr>
          <p:cNvPr id="11" name="TextBox 10">
            <a:extLst>
              <a:ext uri="{FF2B5EF4-FFF2-40B4-BE49-F238E27FC236}">
                <a16:creationId xmlns:a16="http://schemas.microsoft.com/office/drawing/2014/main" id="{2AB16A19-FFBD-4663-892B-8597E9EB898B}"/>
              </a:ext>
            </a:extLst>
          </p:cNvPr>
          <p:cNvSpPr txBox="1"/>
          <p:nvPr/>
        </p:nvSpPr>
        <p:spPr>
          <a:xfrm>
            <a:off x="977497" y="3198612"/>
            <a:ext cx="1361976" cy="369332"/>
          </a:xfrm>
          <a:prstGeom prst="rect">
            <a:avLst/>
          </a:prstGeom>
          <a:noFill/>
        </p:spPr>
        <p:txBody>
          <a:bodyPr wrap="none" rtlCol="0">
            <a:spAutoFit/>
          </a:bodyPr>
          <a:lstStyle/>
          <a:p>
            <a:r>
              <a:rPr lang="en-US" b="1" dirty="0">
                <a:solidFill>
                  <a:srgbClr val="C00000"/>
                </a:solidFill>
              </a:rPr>
              <a:t>2. Transition</a:t>
            </a:r>
          </a:p>
        </p:txBody>
      </p:sp>
      <p:graphicFrame>
        <p:nvGraphicFramePr>
          <p:cNvPr id="12" name="Table 3">
            <a:extLst>
              <a:ext uri="{FF2B5EF4-FFF2-40B4-BE49-F238E27FC236}">
                <a16:creationId xmlns:a16="http://schemas.microsoft.com/office/drawing/2014/main" id="{85E12B11-7661-4CD8-B174-6D4EC4B82963}"/>
              </a:ext>
            </a:extLst>
          </p:cNvPr>
          <p:cNvGraphicFramePr>
            <a:graphicFrameLocks noGrp="1"/>
          </p:cNvGraphicFramePr>
          <p:nvPr/>
        </p:nvGraphicFramePr>
        <p:xfrm>
          <a:off x="1322937" y="1062416"/>
          <a:ext cx="4928431" cy="1854200"/>
        </p:xfrm>
        <a:graphic>
          <a:graphicData uri="http://schemas.openxmlformats.org/drawingml/2006/table">
            <a:tbl>
              <a:tblPr firstRow="1" bandRow="1">
                <a:tableStyleId>{2D5ABB26-0587-4C30-8999-92F81FD0307C}</a:tableStyleId>
              </a:tblPr>
              <a:tblGrid>
                <a:gridCol w="4928431">
                  <a:extLst>
                    <a:ext uri="{9D8B030D-6E8A-4147-A177-3AD203B41FA5}">
                      <a16:colId xmlns:a16="http://schemas.microsoft.com/office/drawing/2014/main" val="4169082844"/>
                    </a:ext>
                  </a:extLst>
                </a:gridCol>
              </a:tblGrid>
              <a:tr h="370840">
                <a:tc>
                  <a:txBody>
                    <a:bodyPr/>
                    <a:lstStyle/>
                    <a:p>
                      <a:pPr algn="ctr"/>
                      <a:r>
                        <a:rPr lang="en-US" sz="1600" b="1" dirty="0">
                          <a:solidFill>
                            <a:schemeClr val="bg1"/>
                          </a:solidFill>
                        </a:rPr>
                        <a:t>Heat waves</a:t>
                      </a:r>
                    </a:p>
                  </a:txBody>
                  <a:tcPr>
                    <a:gradFill>
                      <a:gsLst>
                        <a:gs pos="6000">
                          <a:schemeClr val="accent6">
                            <a:lumMod val="85000"/>
                          </a:schemeClr>
                        </a:gs>
                        <a:gs pos="99000">
                          <a:srgbClr val="BDD0E6"/>
                        </a:gs>
                        <a:gs pos="61000">
                          <a:srgbClr val="CE9163"/>
                        </a:gs>
                        <a:gs pos="100000">
                          <a:schemeClr val="accent1">
                            <a:lumMod val="10000"/>
                            <a:lumOff val="90000"/>
                          </a:schemeClr>
                        </a:gs>
                      </a:gsLst>
                      <a:lin ang="10800000" scaled="0"/>
                    </a:gradFill>
                  </a:tcPr>
                </a:tc>
                <a:extLst>
                  <a:ext uri="{0D108BD9-81ED-4DB2-BD59-A6C34878D82A}">
                    <a16:rowId xmlns:a16="http://schemas.microsoft.com/office/drawing/2014/main" val="2468274790"/>
                  </a:ext>
                </a:extLst>
              </a:tr>
              <a:tr h="370840">
                <a:tc>
                  <a:txBody>
                    <a:bodyPr/>
                    <a:lstStyle/>
                    <a:p>
                      <a:pPr algn="ctr"/>
                      <a:r>
                        <a:rPr lang="en-US" sz="1600" b="1" dirty="0">
                          <a:solidFill>
                            <a:schemeClr val="bg1"/>
                          </a:solidFill>
                        </a:rPr>
                        <a:t>Storms</a:t>
                      </a:r>
                    </a:p>
                  </a:txBody>
                  <a:tcPr>
                    <a:gradFill>
                      <a:gsLst>
                        <a:gs pos="60000">
                          <a:srgbClr val="D8A076"/>
                        </a:gs>
                        <a:gs pos="0">
                          <a:schemeClr val="accent6">
                            <a:lumMod val="75000"/>
                          </a:schemeClr>
                        </a:gs>
                        <a:gs pos="100000">
                          <a:schemeClr val="accent1">
                            <a:lumMod val="30000"/>
                            <a:lumOff val="70000"/>
                          </a:schemeClr>
                        </a:gs>
                      </a:gsLst>
                      <a:lin ang="10800000" scaled="0"/>
                    </a:gradFill>
                  </a:tcPr>
                </a:tc>
                <a:extLst>
                  <a:ext uri="{0D108BD9-81ED-4DB2-BD59-A6C34878D82A}">
                    <a16:rowId xmlns:a16="http://schemas.microsoft.com/office/drawing/2014/main" val="2995838791"/>
                  </a:ext>
                </a:extLst>
              </a:tr>
              <a:tr h="370840">
                <a:tc>
                  <a:txBody>
                    <a:bodyPr/>
                    <a:lstStyle/>
                    <a:p>
                      <a:pPr algn="ctr"/>
                      <a:r>
                        <a:rPr lang="en-US" sz="1600" b="1" dirty="0">
                          <a:solidFill>
                            <a:schemeClr val="bg1"/>
                          </a:solidFill>
                        </a:rPr>
                        <a:t>Regional crop failures</a:t>
                      </a:r>
                    </a:p>
                  </a:txBody>
                  <a:tcPr>
                    <a:gradFill>
                      <a:gsLst>
                        <a:gs pos="41000">
                          <a:srgbClr val="D8A076"/>
                        </a:gs>
                        <a:gs pos="0">
                          <a:schemeClr val="accent6">
                            <a:lumMod val="75000"/>
                          </a:schemeClr>
                        </a:gs>
                        <a:gs pos="100000">
                          <a:schemeClr val="accent1">
                            <a:lumMod val="30000"/>
                            <a:lumOff val="70000"/>
                          </a:schemeClr>
                        </a:gs>
                      </a:gsLst>
                      <a:lin ang="10800000" scaled="0"/>
                    </a:gradFill>
                  </a:tcPr>
                </a:tc>
                <a:extLst>
                  <a:ext uri="{0D108BD9-81ED-4DB2-BD59-A6C34878D82A}">
                    <a16:rowId xmlns:a16="http://schemas.microsoft.com/office/drawing/2014/main" val="163372212"/>
                  </a:ext>
                </a:extLst>
              </a:tr>
              <a:tr h="370840">
                <a:tc>
                  <a:txBody>
                    <a:bodyPr/>
                    <a:lstStyle/>
                    <a:p>
                      <a:pPr algn="ctr"/>
                      <a:r>
                        <a:rPr lang="en-US" sz="1600" b="1" dirty="0">
                          <a:solidFill>
                            <a:schemeClr val="bg1"/>
                          </a:solidFill>
                        </a:rPr>
                        <a:t>Sea level rise</a:t>
                      </a:r>
                    </a:p>
                  </a:txBody>
                  <a:tcPr>
                    <a:gradFill>
                      <a:gsLst>
                        <a:gs pos="40000">
                          <a:srgbClr val="D8A076"/>
                        </a:gs>
                        <a:gs pos="0">
                          <a:schemeClr val="accent6">
                            <a:lumMod val="66000"/>
                          </a:schemeClr>
                        </a:gs>
                        <a:gs pos="100000">
                          <a:schemeClr val="accent1">
                            <a:lumMod val="30000"/>
                            <a:lumOff val="70000"/>
                          </a:schemeClr>
                        </a:gs>
                      </a:gsLst>
                      <a:lin ang="10800000" scaled="0"/>
                    </a:gradFill>
                  </a:tcPr>
                </a:tc>
                <a:extLst>
                  <a:ext uri="{0D108BD9-81ED-4DB2-BD59-A6C34878D82A}">
                    <a16:rowId xmlns:a16="http://schemas.microsoft.com/office/drawing/2014/main" val="3954507982"/>
                  </a:ext>
                </a:extLst>
              </a:tr>
              <a:tr h="370840">
                <a:tc>
                  <a:txBody>
                    <a:bodyPr/>
                    <a:lstStyle/>
                    <a:p>
                      <a:pPr algn="ctr"/>
                      <a:r>
                        <a:rPr lang="en-US" sz="1600" b="1" dirty="0">
                          <a:solidFill>
                            <a:schemeClr val="bg1"/>
                          </a:solidFill>
                        </a:rPr>
                        <a:t>Climate migration</a:t>
                      </a:r>
                    </a:p>
                  </a:txBody>
                  <a:tcPr>
                    <a:gradFill>
                      <a:gsLst>
                        <a:gs pos="27000">
                          <a:srgbClr val="D8A076"/>
                        </a:gs>
                        <a:gs pos="0">
                          <a:schemeClr val="accent6">
                            <a:lumMod val="56000"/>
                          </a:schemeClr>
                        </a:gs>
                        <a:gs pos="100000">
                          <a:schemeClr val="accent1">
                            <a:lumMod val="30000"/>
                            <a:lumOff val="70000"/>
                          </a:schemeClr>
                        </a:gs>
                      </a:gsLst>
                      <a:lin ang="10800000" scaled="0"/>
                    </a:gradFill>
                  </a:tcPr>
                </a:tc>
                <a:extLst>
                  <a:ext uri="{0D108BD9-81ED-4DB2-BD59-A6C34878D82A}">
                    <a16:rowId xmlns:a16="http://schemas.microsoft.com/office/drawing/2014/main" val="2046544273"/>
                  </a:ext>
                </a:extLst>
              </a:tr>
            </a:tbl>
          </a:graphicData>
        </a:graphic>
      </p:graphicFrame>
      <p:graphicFrame>
        <p:nvGraphicFramePr>
          <p:cNvPr id="13" name="Table 3">
            <a:extLst>
              <a:ext uri="{FF2B5EF4-FFF2-40B4-BE49-F238E27FC236}">
                <a16:creationId xmlns:a16="http://schemas.microsoft.com/office/drawing/2014/main" id="{AC400A8A-4595-4D34-B17A-BAA22359AF0F}"/>
              </a:ext>
            </a:extLst>
          </p:cNvPr>
          <p:cNvGraphicFramePr>
            <a:graphicFrameLocks noGrp="1"/>
          </p:cNvGraphicFramePr>
          <p:nvPr/>
        </p:nvGraphicFramePr>
        <p:xfrm>
          <a:off x="1322937" y="3567944"/>
          <a:ext cx="4928431" cy="1854200"/>
        </p:xfrm>
        <a:graphic>
          <a:graphicData uri="http://schemas.openxmlformats.org/drawingml/2006/table">
            <a:tbl>
              <a:tblPr firstRow="1" bandRow="1">
                <a:tableStyleId>{2D5ABB26-0587-4C30-8999-92F81FD0307C}</a:tableStyleId>
              </a:tblPr>
              <a:tblGrid>
                <a:gridCol w="4928431">
                  <a:extLst>
                    <a:ext uri="{9D8B030D-6E8A-4147-A177-3AD203B41FA5}">
                      <a16:colId xmlns:a16="http://schemas.microsoft.com/office/drawing/2014/main" val="416908284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Asset revaluation</a:t>
                      </a:r>
                    </a:p>
                  </a:txBody>
                  <a:tcPr>
                    <a:gradFill>
                      <a:gsLst>
                        <a:gs pos="58000">
                          <a:srgbClr val="CEC8C8"/>
                        </a:gs>
                        <a:gs pos="100000">
                          <a:srgbClr val="D8A076"/>
                        </a:gs>
                        <a:gs pos="100000">
                          <a:schemeClr val="accent6">
                            <a:lumMod val="75000"/>
                          </a:schemeClr>
                        </a:gs>
                        <a:gs pos="2000">
                          <a:schemeClr val="accent1">
                            <a:lumMod val="30000"/>
                            <a:lumOff val="70000"/>
                          </a:schemeClr>
                        </a:gs>
                      </a:gsLst>
                      <a:lin ang="10800000" scaled="0"/>
                    </a:gradFill>
                  </a:tcPr>
                </a:tc>
                <a:extLst>
                  <a:ext uri="{0D108BD9-81ED-4DB2-BD59-A6C34878D82A}">
                    <a16:rowId xmlns:a16="http://schemas.microsoft.com/office/drawing/2014/main" val="1282817838"/>
                  </a:ext>
                </a:extLst>
              </a:tr>
              <a:tr h="370840">
                <a:tc>
                  <a:txBody>
                    <a:bodyPr/>
                    <a:lstStyle/>
                    <a:p>
                      <a:pPr algn="ctr"/>
                      <a:r>
                        <a:rPr lang="en-US" sz="1600" b="1" dirty="0">
                          <a:solidFill>
                            <a:schemeClr val="bg1"/>
                          </a:solidFill>
                        </a:rPr>
                        <a:t>Energy price volatility</a:t>
                      </a:r>
                    </a:p>
                  </a:txBody>
                  <a:tcPr>
                    <a:gradFill>
                      <a:gsLst>
                        <a:gs pos="62000">
                          <a:srgbClr val="D8A076"/>
                        </a:gs>
                        <a:gs pos="100000">
                          <a:schemeClr val="accent6">
                            <a:lumMod val="50000"/>
                          </a:schemeClr>
                        </a:gs>
                        <a:gs pos="2000">
                          <a:schemeClr val="accent1">
                            <a:lumMod val="30000"/>
                            <a:lumOff val="70000"/>
                          </a:schemeClr>
                        </a:gs>
                      </a:gsLst>
                      <a:lin ang="10800000" scaled="0"/>
                    </a:gradFill>
                  </a:tcPr>
                </a:tc>
                <a:extLst>
                  <a:ext uri="{0D108BD9-81ED-4DB2-BD59-A6C34878D82A}">
                    <a16:rowId xmlns:a16="http://schemas.microsoft.com/office/drawing/2014/main" val="2995838791"/>
                  </a:ext>
                </a:extLst>
              </a:tr>
              <a:tr h="370840">
                <a:tc>
                  <a:txBody>
                    <a:bodyPr/>
                    <a:lstStyle/>
                    <a:p>
                      <a:pPr algn="ctr"/>
                      <a:r>
                        <a:rPr lang="en-US" sz="1600" b="1" dirty="0">
                          <a:solidFill>
                            <a:schemeClr val="bg1"/>
                          </a:solidFill>
                        </a:rPr>
                        <a:t>Sectoral reallocation</a:t>
                      </a:r>
                    </a:p>
                  </a:txBody>
                  <a:tcPr>
                    <a:gradFill>
                      <a:gsLst>
                        <a:gs pos="46000">
                          <a:srgbClr val="DA9661"/>
                        </a:gs>
                        <a:gs pos="100000">
                          <a:schemeClr val="accent6">
                            <a:lumMod val="75000"/>
                          </a:schemeClr>
                        </a:gs>
                        <a:gs pos="2000">
                          <a:schemeClr val="accent1">
                            <a:lumMod val="30000"/>
                            <a:lumOff val="70000"/>
                          </a:schemeClr>
                        </a:gs>
                      </a:gsLst>
                      <a:lin ang="10800000" scaled="0"/>
                    </a:gradFill>
                  </a:tcPr>
                </a:tc>
                <a:extLst>
                  <a:ext uri="{0D108BD9-81ED-4DB2-BD59-A6C34878D82A}">
                    <a16:rowId xmlns:a16="http://schemas.microsoft.com/office/drawing/2014/main" val="2765278557"/>
                  </a:ext>
                </a:extLst>
              </a:tr>
              <a:tr h="370840">
                <a:tc>
                  <a:txBody>
                    <a:bodyPr/>
                    <a:lstStyle/>
                    <a:p>
                      <a:pPr algn="ctr"/>
                      <a:r>
                        <a:rPr lang="en-US" sz="1600" b="1" dirty="0">
                          <a:solidFill>
                            <a:schemeClr val="bg1"/>
                          </a:solidFill>
                        </a:rPr>
                        <a:t>Food price volatility</a:t>
                      </a:r>
                    </a:p>
                  </a:txBody>
                  <a:tcPr>
                    <a:gradFill>
                      <a:gsLst>
                        <a:gs pos="72000">
                          <a:srgbClr val="D8A076"/>
                        </a:gs>
                        <a:gs pos="0">
                          <a:schemeClr val="accent6">
                            <a:lumMod val="75000"/>
                          </a:schemeClr>
                        </a:gs>
                        <a:gs pos="100000">
                          <a:schemeClr val="accent1">
                            <a:lumMod val="30000"/>
                            <a:lumOff val="70000"/>
                          </a:schemeClr>
                        </a:gs>
                      </a:gsLst>
                      <a:lin ang="10800000" scaled="0"/>
                    </a:gradFill>
                  </a:tcPr>
                </a:tc>
                <a:extLst>
                  <a:ext uri="{0D108BD9-81ED-4DB2-BD59-A6C34878D82A}">
                    <a16:rowId xmlns:a16="http://schemas.microsoft.com/office/drawing/2014/main" val="412041352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Policy effects</a:t>
                      </a:r>
                    </a:p>
                  </a:txBody>
                  <a:tcPr>
                    <a:gradFill>
                      <a:gsLst>
                        <a:gs pos="54000">
                          <a:srgbClr val="F2E026"/>
                        </a:gs>
                        <a:gs pos="77000">
                          <a:srgbClr val="D8A076"/>
                        </a:gs>
                        <a:gs pos="99000">
                          <a:schemeClr val="accent6">
                            <a:lumMod val="75000"/>
                          </a:schemeClr>
                        </a:gs>
                        <a:gs pos="0">
                          <a:srgbClr val="FFFF00"/>
                        </a:gs>
                      </a:gsLst>
                      <a:lin ang="10800000" scaled="0"/>
                    </a:gradFill>
                  </a:tcPr>
                </a:tc>
                <a:extLst>
                  <a:ext uri="{0D108BD9-81ED-4DB2-BD59-A6C34878D82A}">
                    <a16:rowId xmlns:a16="http://schemas.microsoft.com/office/drawing/2014/main" val="4174841878"/>
                  </a:ext>
                </a:extLst>
              </a:tr>
            </a:tbl>
          </a:graphicData>
        </a:graphic>
      </p:graphicFrame>
      <p:sp>
        <p:nvSpPr>
          <p:cNvPr id="14" name="TextBox 13">
            <a:extLst>
              <a:ext uri="{FF2B5EF4-FFF2-40B4-BE49-F238E27FC236}">
                <a16:creationId xmlns:a16="http://schemas.microsoft.com/office/drawing/2014/main" id="{48CBD20D-E010-4BD9-9AF9-63C022880CE3}"/>
              </a:ext>
            </a:extLst>
          </p:cNvPr>
          <p:cNvSpPr txBox="1"/>
          <p:nvPr/>
        </p:nvSpPr>
        <p:spPr>
          <a:xfrm>
            <a:off x="977497" y="5666562"/>
            <a:ext cx="4105226" cy="923330"/>
          </a:xfrm>
          <a:prstGeom prst="rect">
            <a:avLst/>
          </a:prstGeom>
          <a:noFill/>
        </p:spPr>
        <p:txBody>
          <a:bodyPr wrap="none" rtlCol="0">
            <a:spAutoFit/>
          </a:bodyPr>
          <a:lstStyle/>
          <a:p>
            <a:r>
              <a:rPr lang="en-US" b="1" dirty="0">
                <a:solidFill>
                  <a:srgbClr val="C00000"/>
                </a:solidFill>
              </a:rPr>
              <a:t>3. Liability</a:t>
            </a:r>
          </a:p>
          <a:p>
            <a:pPr marL="742950" lvl="1" indent="-285750">
              <a:buFont typeface="Arial" panose="020B0604020202020204" pitchFamily="34" charset="0"/>
              <a:buChar char="•"/>
            </a:pPr>
            <a:r>
              <a:rPr lang="en-US" dirty="0"/>
              <a:t>Corporate (ExxonMobil suits, etc.)</a:t>
            </a:r>
          </a:p>
          <a:p>
            <a:pPr marL="742950" lvl="1" indent="-285750">
              <a:buFont typeface="Arial" panose="020B0604020202020204" pitchFamily="34" charset="0"/>
              <a:buChar char="•"/>
            </a:pPr>
            <a:r>
              <a:rPr lang="en-US" dirty="0"/>
              <a:t>Sovereign (Loss and damage)</a:t>
            </a:r>
          </a:p>
        </p:txBody>
      </p:sp>
    </p:spTree>
    <p:extLst>
      <p:ext uri="{BB962C8B-B14F-4D97-AF65-F5344CB8AC3E}">
        <p14:creationId xmlns:p14="http://schemas.microsoft.com/office/powerpoint/2010/main" val="2383426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1800" dirty="0">
                <a:solidFill>
                  <a:schemeClr val="bg1"/>
                </a:solidFill>
              </a:rPr>
              <a:t>Background: Which climate impacts (“climate risks”)?</a:t>
            </a: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35</a:t>
            </a:fld>
            <a:endParaRPr lang="en-US"/>
          </a:p>
        </p:txBody>
      </p:sp>
      <p:sp>
        <p:nvSpPr>
          <p:cNvPr id="9" name="TextBox 8">
            <a:extLst>
              <a:ext uri="{FF2B5EF4-FFF2-40B4-BE49-F238E27FC236}">
                <a16:creationId xmlns:a16="http://schemas.microsoft.com/office/drawing/2014/main" id="{02EBA3D0-B341-4EEE-B4C8-A55A81707CDA}"/>
              </a:ext>
            </a:extLst>
          </p:cNvPr>
          <p:cNvSpPr txBox="1"/>
          <p:nvPr/>
        </p:nvSpPr>
        <p:spPr>
          <a:xfrm>
            <a:off x="1423274" y="455989"/>
            <a:ext cx="662041" cy="369332"/>
          </a:xfrm>
          <a:prstGeom prst="rect">
            <a:avLst/>
          </a:prstGeom>
          <a:noFill/>
        </p:spPr>
        <p:txBody>
          <a:bodyPr wrap="none" rtlCol="0">
            <a:spAutoFit/>
          </a:bodyPr>
          <a:lstStyle/>
          <a:p>
            <a:r>
              <a:rPr lang="en-US" b="1" dirty="0">
                <a:solidFill>
                  <a:srgbClr val="C00000"/>
                </a:solidFill>
              </a:rPr>
              <a:t>Risks</a:t>
            </a:r>
          </a:p>
        </p:txBody>
      </p:sp>
      <p:cxnSp>
        <p:nvCxnSpPr>
          <p:cNvPr id="10" name="Straight Connector 9">
            <a:extLst>
              <a:ext uri="{FF2B5EF4-FFF2-40B4-BE49-F238E27FC236}">
                <a16:creationId xmlns:a16="http://schemas.microsoft.com/office/drawing/2014/main" id="{A3E92C81-68F7-4C11-B6B6-40EA7DEDC400}"/>
              </a:ext>
            </a:extLst>
          </p:cNvPr>
          <p:cNvCxnSpPr>
            <a:cxnSpLocks/>
          </p:cNvCxnSpPr>
          <p:nvPr/>
        </p:nvCxnSpPr>
        <p:spPr>
          <a:xfrm>
            <a:off x="1619608" y="802669"/>
            <a:ext cx="0" cy="50520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0567E4-804F-4A07-B36A-0C24152432BA}"/>
              </a:ext>
            </a:extLst>
          </p:cNvPr>
          <p:cNvCxnSpPr>
            <a:cxnSpLocks/>
          </p:cNvCxnSpPr>
          <p:nvPr/>
        </p:nvCxnSpPr>
        <p:spPr>
          <a:xfrm flipH="1">
            <a:off x="1615415" y="5854700"/>
            <a:ext cx="90398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FD2E742-DF02-4131-8F23-F83805778DA7}"/>
              </a:ext>
            </a:extLst>
          </p:cNvPr>
          <p:cNvSpPr txBox="1"/>
          <p:nvPr/>
        </p:nvSpPr>
        <p:spPr>
          <a:xfrm>
            <a:off x="10660270" y="5739046"/>
            <a:ext cx="926087" cy="369332"/>
          </a:xfrm>
          <a:prstGeom prst="rect">
            <a:avLst/>
          </a:prstGeom>
          <a:noFill/>
        </p:spPr>
        <p:txBody>
          <a:bodyPr wrap="none" rtlCol="0">
            <a:spAutoFit/>
          </a:bodyPr>
          <a:lstStyle/>
          <a:p>
            <a:r>
              <a:rPr lang="en-US" b="1" dirty="0">
                <a:solidFill>
                  <a:srgbClr val="C00000"/>
                </a:solidFill>
              </a:rPr>
              <a:t>Horizon</a:t>
            </a:r>
          </a:p>
        </p:txBody>
      </p:sp>
      <p:sp>
        <p:nvSpPr>
          <p:cNvPr id="19" name="TextBox 18">
            <a:extLst>
              <a:ext uri="{FF2B5EF4-FFF2-40B4-BE49-F238E27FC236}">
                <a16:creationId xmlns:a16="http://schemas.microsoft.com/office/drawing/2014/main" id="{98B6BE90-04AF-4A0A-B359-749C54B31762}"/>
              </a:ext>
            </a:extLst>
          </p:cNvPr>
          <p:cNvSpPr txBox="1"/>
          <p:nvPr/>
        </p:nvSpPr>
        <p:spPr>
          <a:xfrm>
            <a:off x="1853075" y="4684526"/>
            <a:ext cx="1218792" cy="584775"/>
          </a:xfrm>
          <a:prstGeom prst="rect">
            <a:avLst/>
          </a:prstGeom>
          <a:solidFill>
            <a:schemeClr val="accent2">
              <a:lumMod val="20000"/>
              <a:lumOff val="80000"/>
            </a:schemeClr>
          </a:solidFill>
        </p:spPr>
        <p:txBody>
          <a:bodyPr wrap="square" rtlCol="0">
            <a:spAutoFit/>
          </a:bodyPr>
          <a:lstStyle/>
          <a:p>
            <a:r>
              <a:rPr lang="en-US" sz="1600" dirty="0"/>
              <a:t>Asset revaluation</a:t>
            </a:r>
          </a:p>
        </p:txBody>
      </p:sp>
      <p:sp>
        <p:nvSpPr>
          <p:cNvPr id="20" name="TextBox 19">
            <a:extLst>
              <a:ext uri="{FF2B5EF4-FFF2-40B4-BE49-F238E27FC236}">
                <a16:creationId xmlns:a16="http://schemas.microsoft.com/office/drawing/2014/main" id="{A82C4F12-522A-4452-8543-EEDC1C285B1E}"/>
              </a:ext>
            </a:extLst>
          </p:cNvPr>
          <p:cNvSpPr txBox="1"/>
          <p:nvPr/>
        </p:nvSpPr>
        <p:spPr>
          <a:xfrm>
            <a:off x="5119322" y="2509013"/>
            <a:ext cx="960516" cy="830997"/>
          </a:xfrm>
          <a:prstGeom prst="rect">
            <a:avLst/>
          </a:prstGeom>
          <a:solidFill>
            <a:schemeClr val="tx2">
              <a:lumMod val="20000"/>
              <a:lumOff val="80000"/>
            </a:schemeClr>
          </a:solidFill>
        </p:spPr>
        <p:txBody>
          <a:bodyPr wrap="square" rtlCol="0">
            <a:spAutoFit/>
          </a:bodyPr>
          <a:lstStyle/>
          <a:p>
            <a:r>
              <a:rPr lang="en-US" sz="1600" dirty="0"/>
              <a:t>Regional crop failures</a:t>
            </a:r>
          </a:p>
        </p:txBody>
      </p:sp>
      <p:sp>
        <p:nvSpPr>
          <p:cNvPr id="21" name="TextBox 20">
            <a:extLst>
              <a:ext uri="{FF2B5EF4-FFF2-40B4-BE49-F238E27FC236}">
                <a16:creationId xmlns:a16="http://schemas.microsoft.com/office/drawing/2014/main" id="{4820EB2F-992D-4920-BE89-587FD62CD322}"/>
              </a:ext>
            </a:extLst>
          </p:cNvPr>
          <p:cNvSpPr txBox="1"/>
          <p:nvPr/>
        </p:nvSpPr>
        <p:spPr>
          <a:xfrm>
            <a:off x="6079838" y="918714"/>
            <a:ext cx="1311816" cy="584775"/>
          </a:xfrm>
          <a:prstGeom prst="rect">
            <a:avLst/>
          </a:prstGeom>
          <a:solidFill>
            <a:srgbClr val="CCCCFF"/>
          </a:solidFill>
        </p:spPr>
        <p:txBody>
          <a:bodyPr wrap="square" rtlCol="0">
            <a:spAutoFit/>
          </a:bodyPr>
          <a:lstStyle/>
          <a:p>
            <a:r>
              <a:rPr lang="en-US" sz="1600" dirty="0"/>
              <a:t>Climate migration</a:t>
            </a:r>
          </a:p>
        </p:txBody>
      </p:sp>
      <p:sp>
        <p:nvSpPr>
          <p:cNvPr id="23" name="TextBox 22">
            <a:extLst>
              <a:ext uri="{FF2B5EF4-FFF2-40B4-BE49-F238E27FC236}">
                <a16:creationId xmlns:a16="http://schemas.microsoft.com/office/drawing/2014/main" id="{14D8FD0E-3A52-4AC9-9E17-A3DE2B2384E8}"/>
              </a:ext>
            </a:extLst>
          </p:cNvPr>
          <p:cNvSpPr txBox="1"/>
          <p:nvPr/>
        </p:nvSpPr>
        <p:spPr>
          <a:xfrm>
            <a:off x="4865809" y="4865978"/>
            <a:ext cx="819715" cy="338554"/>
          </a:xfrm>
          <a:prstGeom prst="rect">
            <a:avLst/>
          </a:prstGeom>
          <a:solidFill>
            <a:schemeClr val="tx2">
              <a:lumMod val="20000"/>
              <a:lumOff val="80000"/>
            </a:schemeClr>
          </a:solidFill>
        </p:spPr>
        <p:txBody>
          <a:bodyPr wrap="square" rtlCol="0">
            <a:spAutoFit/>
          </a:bodyPr>
          <a:lstStyle/>
          <a:p>
            <a:r>
              <a:rPr lang="en-US" sz="1600" dirty="0"/>
              <a:t>Storms</a:t>
            </a:r>
          </a:p>
        </p:txBody>
      </p:sp>
      <p:sp>
        <p:nvSpPr>
          <p:cNvPr id="26" name="TextBox 25">
            <a:extLst>
              <a:ext uri="{FF2B5EF4-FFF2-40B4-BE49-F238E27FC236}">
                <a16:creationId xmlns:a16="http://schemas.microsoft.com/office/drawing/2014/main" id="{CA36137A-75D7-4AE0-9EB1-2EB1B102AF9F}"/>
              </a:ext>
            </a:extLst>
          </p:cNvPr>
          <p:cNvSpPr txBox="1"/>
          <p:nvPr/>
        </p:nvSpPr>
        <p:spPr>
          <a:xfrm>
            <a:off x="6150093" y="3156655"/>
            <a:ext cx="1311816" cy="584775"/>
          </a:xfrm>
          <a:prstGeom prst="rect">
            <a:avLst/>
          </a:prstGeom>
          <a:solidFill>
            <a:srgbClr val="CCCCFF"/>
          </a:solidFill>
        </p:spPr>
        <p:txBody>
          <a:bodyPr wrap="square" rtlCol="0">
            <a:spAutoFit/>
          </a:bodyPr>
          <a:lstStyle/>
          <a:p>
            <a:r>
              <a:rPr lang="en-US" sz="1600" dirty="0"/>
              <a:t>Food price volatility</a:t>
            </a:r>
          </a:p>
        </p:txBody>
      </p:sp>
      <p:sp>
        <p:nvSpPr>
          <p:cNvPr id="27" name="TextBox 26">
            <a:extLst>
              <a:ext uri="{FF2B5EF4-FFF2-40B4-BE49-F238E27FC236}">
                <a16:creationId xmlns:a16="http://schemas.microsoft.com/office/drawing/2014/main" id="{001B62BF-BA04-47D0-8FC9-F663368F15A8}"/>
              </a:ext>
            </a:extLst>
          </p:cNvPr>
          <p:cNvSpPr txBox="1"/>
          <p:nvPr/>
        </p:nvSpPr>
        <p:spPr>
          <a:xfrm>
            <a:off x="8485859" y="2265630"/>
            <a:ext cx="1513725" cy="584775"/>
          </a:xfrm>
          <a:prstGeom prst="rect">
            <a:avLst/>
          </a:prstGeom>
          <a:solidFill>
            <a:srgbClr val="CCCCFF"/>
          </a:solidFill>
        </p:spPr>
        <p:txBody>
          <a:bodyPr wrap="square" rtlCol="0">
            <a:spAutoFit/>
          </a:bodyPr>
          <a:lstStyle/>
          <a:p>
            <a:r>
              <a:rPr lang="en-US" sz="1600" dirty="0"/>
              <a:t>Demographic consequences</a:t>
            </a:r>
          </a:p>
        </p:txBody>
      </p:sp>
      <p:sp>
        <p:nvSpPr>
          <p:cNvPr id="31" name="TextBox 30">
            <a:extLst>
              <a:ext uri="{FF2B5EF4-FFF2-40B4-BE49-F238E27FC236}">
                <a16:creationId xmlns:a16="http://schemas.microsoft.com/office/drawing/2014/main" id="{9C84B572-A04A-4608-AED8-221039926F46}"/>
              </a:ext>
            </a:extLst>
          </p:cNvPr>
          <p:cNvSpPr txBox="1"/>
          <p:nvPr/>
        </p:nvSpPr>
        <p:spPr>
          <a:xfrm>
            <a:off x="3071867" y="5166378"/>
            <a:ext cx="819714" cy="344977"/>
          </a:xfrm>
          <a:prstGeom prst="rect">
            <a:avLst/>
          </a:prstGeom>
          <a:solidFill>
            <a:schemeClr val="tx2">
              <a:lumMod val="20000"/>
              <a:lumOff val="80000"/>
            </a:schemeClr>
          </a:solidFill>
        </p:spPr>
        <p:txBody>
          <a:bodyPr wrap="square" rtlCol="0">
            <a:spAutoFit/>
          </a:bodyPr>
          <a:lstStyle/>
          <a:p>
            <a:r>
              <a:rPr lang="en-US" sz="1600" dirty="0"/>
              <a:t>Floods</a:t>
            </a:r>
          </a:p>
        </p:txBody>
      </p:sp>
      <p:sp>
        <p:nvSpPr>
          <p:cNvPr id="32" name="TextBox 31">
            <a:extLst>
              <a:ext uri="{FF2B5EF4-FFF2-40B4-BE49-F238E27FC236}">
                <a16:creationId xmlns:a16="http://schemas.microsoft.com/office/drawing/2014/main" id="{E4394265-5097-40CC-8267-6AADDBE28B23}"/>
              </a:ext>
            </a:extLst>
          </p:cNvPr>
          <p:cNvSpPr txBox="1"/>
          <p:nvPr/>
        </p:nvSpPr>
        <p:spPr>
          <a:xfrm>
            <a:off x="3762943" y="2137347"/>
            <a:ext cx="1311816" cy="584775"/>
          </a:xfrm>
          <a:prstGeom prst="rect">
            <a:avLst/>
          </a:prstGeom>
          <a:solidFill>
            <a:srgbClr val="CCCCFF"/>
          </a:solidFill>
        </p:spPr>
        <p:txBody>
          <a:bodyPr wrap="square" rtlCol="0">
            <a:spAutoFit/>
          </a:bodyPr>
          <a:lstStyle/>
          <a:p>
            <a:r>
              <a:rPr lang="en-US" sz="1600" dirty="0"/>
              <a:t>Geopolitical strife</a:t>
            </a:r>
          </a:p>
        </p:txBody>
      </p:sp>
      <p:sp>
        <p:nvSpPr>
          <p:cNvPr id="33" name="TextBox 32">
            <a:extLst>
              <a:ext uri="{FF2B5EF4-FFF2-40B4-BE49-F238E27FC236}">
                <a16:creationId xmlns:a16="http://schemas.microsoft.com/office/drawing/2014/main" id="{6B60FF57-AAEA-4B14-BB2D-3079228E1990}"/>
              </a:ext>
            </a:extLst>
          </p:cNvPr>
          <p:cNvSpPr txBox="1"/>
          <p:nvPr/>
        </p:nvSpPr>
        <p:spPr>
          <a:xfrm>
            <a:off x="9428028" y="600786"/>
            <a:ext cx="1214782" cy="830997"/>
          </a:xfrm>
          <a:prstGeom prst="rect">
            <a:avLst/>
          </a:prstGeom>
          <a:solidFill>
            <a:schemeClr val="tx2">
              <a:lumMod val="20000"/>
              <a:lumOff val="80000"/>
            </a:schemeClr>
          </a:solidFill>
        </p:spPr>
        <p:txBody>
          <a:bodyPr wrap="square" rtlCol="0">
            <a:spAutoFit/>
          </a:bodyPr>
          <a:lstStyle/>
          <a:p>
            <a:r>
              <a:rPr lang="en-US" sz="1600" dirty="0"/>
              <a:t>Abrupt irreversible events</a:t>
            </a:r>
          </a:p>
        </p:txBody>
      </p:sp>
      <p:sp>
        <p:nvSpPr>
          <p:cNvPr id="36" name="TextBox 35">
            <a:extLst>
              <a:ext uri="{FF2B5EF4-FFF2-40B4-BE49-F238E27FC236}">
                <a16:creationId xmlns:a16="http://schemas.microsoft.com/office/drawing/2014/main" id="{589E3D17-3C4B-4172-AD7C-92B43CF15C7E}"/>
              </a:ext>
            </a:extLst>
          </p:cNvPr>
          <p:cNvSpPr txBox="1"/>
          <p:nvPr/>
        </p:nvSpPr>
        <p:spPr>
          <a:xfrm>
            <a:off x="7391654" y="1541590"/>
            <a:ext cx="1509156" cy="338554"/>
          </a:xfrm>
          <a:prstGeom prst="rect">
            <a:avLst/>
          </a:prstGeom>
          <a:solidFill>
            <a:schemeClr val="tx2">
              <a:lumMod val="20000"/>
              <a:lumOff val="80000"/>
            </a:schemeClr>
          </a:solidFill>
        </p:spPr>
        <p:txBody>
          <a:bodyPr wrap="square" rtlCol="0">
            <a:spAutoFit/>
          </a:bodyPr>
          <a:lstStyle/>
          <a:p>
            <a:pPr algn="ctr"/>
            <a:r>
              <a:rPr lang="en-US" sz="1600" dirty="0"/>
              <a:t>Sea level rise</a:t>
            </a:r>
          </a:p>
        </p:txBody>
      </p:sp>
      <p:sp>
        <p:nvSpPr>
          <p:cNvPr id="38" name="TextBox 37">
            <a:extLst>
              <a:ext uri="{FF2B5EF4-FFF2-40B4-BE49-F238E27FC236}">
                <a16:creationId xmlns:a16="http://schemas.microsoft.com/office/drawing/2014/main" id="{7262513C-03B6-48A0-A325-BEDB68F71F06}"/>
              </a:ext>
            </a:extLst>
          </p:cNvPr>
          <p:cNvSpPr txBox="1"/>
          <p:nvPr/>
        </p:nvSpPr>
        <p:spPr>
          <a:xfrm>
            <a:off x="1961577" y="2840316"/>
            <a:ext cx="1218792" cy="584775"/>
          </a:xfrm>
          <a:prstGeom prst="rect">
            <a:avLst/>
          </a:prstGeom>
          <a:solidFill>
            <a:schemeClr val="accent2">
              <a:lumMod val="20000"/>
              <a:lumOff val="80000"/>
            </a:schemeClr>
          </a:solidFill>
        </p:spPr>
        <p:txBody>
          <a:bodyPr wrap="square" rtlCol="0">
            <a:spAutoFit/>
          </a:bodyPr>
          <a:lstStyle/>
          <a:p>
            <a:r>
              <a:rPr lang="en-US" sz="1600" dirty="0"/>
              <a:t>Energy price volatility</a:t>
            </a:r>
          </a:p>
        </p:txBody>
      </p:sp>
      <p:sp>
        <p:nvSpPr>
          <p:cNvPr id="39" name="TextBox 38">
            <a:extLst>
              <a:ext uri="{FF2B5EF4-FFF2-40B4-BE49-F238E27FC236}">
                <a16:creationId xmlns:a16="http://schemas.microsoft.com/office/drawing/2014/main" id="{42A9A0CA-B56C-4D3E-A191-A4C6F09D77AC}"/>
              </a:ext>
            </a:extLst>
          </p:cNvPr>
          <p:cNvSpPr txBox="1"/>
          <p:nvPr/>
        </p:nvSpPr>
        <p:spPr>
          <a:xfrm>
            <a:off x="4621737" y="3484597"/>
            <a:ext cx="1218792" cy="830997"/>
          </a:xfrm>
          <a:prstGeom prst="rect">
            <a:avLst/>
          </a:prstGeom>
          <a:solidFill>
            <a:schemeClr val="accent2">
              <a:lumMod val="20000"/>
              <a:lumOff val="80000"/>
            </a:schemeClr>
          </a:solidFill>
        </p:spPr>
        <p:txBody>
          <a:bodyPr wrap="square" rtlCol="0">
            <a:spAutoFit/>
          </a:bodyPr>
          <a:lstStyle/>
          <a:p>
            <a:r>
              <a:rPr lang="en-US" sz="1600" dirty="0"/>
              <a:t>Sectoral labor reallocation</a:t>
            </a:r>
          </a:p>
        </p:txBody>
      </p:sp>
      <p:sp>
        <p:nvSpPr>
          <p:cNvPr id="40" name="TextBox 39">
            <a:extLst>
              <a:ext uri="{FF2B5EF4-FFF2-40B4-BE49-F238E27FC236}">
                <a16:creationId xmlns:a16="http://schemas.microsoft.com/office/drawing/2014/main" id="{C0F7D475-BC9A-4122-BB4F-1EA2870D53A0}"/>
              </a:ext>
            </a:extLst>
          </p:cNvPr>
          <p:cNvSpPr txBox="1"/>
          <p:nvPr/>
        </p:nvSpPr>
        <p:spPr>
          <a:xfrm>
            <a:off x="2087496" y="3673452"/>
            <a:ext cx="1218792" cy="830997"/>
          </a:xfrm>
          <a:prstGeom prst="rect">
            <a:avLst/>
          </a:prstGeom>
          <a:solidFill>
            <a:schemeClr val="accent2">
              <a:lumMod val="20000"/>
              <a:lumOff val="80000"/>
            </a:schemeClr>
          </a:solidFill>
        </p:spPr>
        <p:txBody>
          <a:bodyPr wrap="square" rtlCol="0">
            <a:spAutoFit/>
          </a:bodyPr>
          <a:lstStyle/>
          <a:p>
            <a:r>
              <a:rPr lang="en-US" sz="1600" dirty="0"/>
              <a:t>Insurance market stress</a:t>
            </a:r>
          </a:p>
        </p:txBody>
      </p:sp>
      <p:sp>
        <p:nvSpPr>
          <p:cNvPr id="41" name="TextBox 40">
            <a:extLst>
              <a:ext uri="{FF2B5EF4-FFF2-40B4-BE49-F238E27FC236}">
                <a16:creationId xmlns:a16="http://schemas.microsoft.com/office/drawing/2014/main" id="{35CB7789-8D96-4B1F-827B-C26DA9DD6579}"/>
              </a:ext>
            </a:extLst>
          </p:cNvPr>
          <p:cNvSpPr txBox="1"/>
          <p:nvPr/>
        </p:nvSpPr>
        <p:spPr>
          <a:xfrm>
            <a:off x="3439146" y="2913640"/>
            <a:ext cx="1218792" cy="830997"/>
          </a:xfrm>
          <a:prstGeom prst="rect">
            <a:avLst/>
          </a:prstGeom>
          <a:solidFill>
            <a:schemeClr val="accent2">
              <a:lumMod val="20000"/>
              <a:lumOff val="80000"/>
            </a:schemeClr>
          </a:solidFill>
        </p:spPr>
        <p:txBody>
          <a:bodyPr wrap="square" rtlCol="0">
            <a:spAutoFit/>
          </a:bodyPr>
          <a:lstStyle/>
          <a:p>
            <a:r>
              <a:rPr lang="en-US" sz="1600" dirty="0"/>
              <a:t>Climate policy variability</a:t>
            </a:r>
          </a:p>
        </p:txBody>
      </p:sp>
      <p:sp>
        <p:nvSpPr>
          <p:cNvPr id="42" name="TextBox 41">
            <a:extLst>
              <a:ext uri="{FF2B5EF4-FFF2-40B4-BE49-F238E27FC236}">
                <a16:creationId xmlns:a16="http://schemas.microsoft.com/office/drawing/2014/main" id="{7E9D88F5-8E63-4AB0-AC44-BD666C6F6EA2}"/>
              </a:ext>
            </a:extLst>
          </p:cNvPr>
          <p:cNvSpPr txBox="1"/>
          <p:nvPr/>
        </p:nvSpPr>
        <p:spPr>
          <a:xfrm>
            <a:off x="3481724" y="4487267"/>
            <a:ext cx="1218792" cy="584775"/>
          </a:xfrm>
          <a:prstGeom prst="rect">
            <a:avLst/>
          </a:prstGeom>
          <a:solidFill>
            <a:schemeClr val="accent2">
              <a:lumMod val="20000"/>
              <a:lumOff val="80000"/>
            </a:schemeClr>
          </a:solidFill>
        </p:spPr>
        <p:txBody>
          <a:bodyPr wrap="square" rtlCol="0">
            <a:spAutoFit/>
          </a:bodyPr>
          <a:lstStyle/>
          <a:p>
            <a:r>
              <a:rPr lang="en-US" sz="1600" dirty="0"/>
              <a:t>Policy uncertainty</a:t>
            </a:r>
          </a:p>
        </p:txBody>
      </p:sp>
      <p:sp>
        <p:nvSpPr>
          <p:cNvPr id="43" name="TextBox 42">
            <a:extLst>
              <a:ext uri="{FF2B5EF4-FFF2-40B4-BE49-F238E27FC236}">
                <a16:creationId xmlns:a16="http://schemas.microsoft.com/office/drawing/2014/main" id="{DB0F8C81-29C1-4AEA-87D3-B8DF618A83B1}"/>
              </a:ext>
            </a:extLst>
          </p:cNvPr>
          <p:cNvSpPr txBox="1"/>
          <p:nvPr/>
        </p:nvSpPr>
        <p:spPr>
          <a:xfrm>
            <a:off x="7608934" y="2624822"/>
            <a:ext cx="819714" cy="830997"/>
          </a:xfrm>
          <a:prstGeom prst="rect">
            <a:avLst/>
          </a:prstGeom>
          <a:solidFill>
            <a:schemeClr val="tx2">
              <a:lumMod val="20000"/>
              <a:lumOff val="80000"/>
            </a:schemeClr>
          </a:solidFill>
        </p:spPr>
        <p:txBody>
          <a:bodyPr wrap="square" rtlCol="0">
            <a:spAutoFit/>
          </a:bodyPr>
          <a:lstStyle/>
          <a:p>
            <a:r>
              <a:rPr lang="en-US" sz="1600" dirty="0"/>
              <a:t>Novel health risks</a:t>
            </a:r>
          </a:p>
        </p:txBody>
      </p:sp>
      <p:sp>
        <p:nvSpPr>
          <p:cNvPr id="44" name="TextBox 43">
            <a:extLst>
              <a:ext uri="{FF2B5EF4-FFF2-40B4-BE49-F238E27FC236}">
                <a16:creationId xmlns:a16="http://schemas.microsoft.com/office/drawing/2014/main" id="{0365D853-BAC6-49B8-A286-A910EBA8C7CB}"/>
              </a:ext>
            </a:extLst>
          </p:cNvPr>
          <p:cNvSpPr txBox="1"/>
          <p:nvPr/>
        </p:nvSpPr>
        <p:spPr>
          <a:xfrm>
            <a:off x="6124401" y="2438660"/>
            <a:ext cx="1311816" cy="584775"/>
          </a:xfrm>
          <a:prstGeom prst="rect">
            <a:avLst/>
          </a:prstGeom>
          <a:solidFill>
            <a:srgbClr val="CCCCFF"/>
          </a:solidFill>
        </p:spPr>
        <p:txBody>
          <a:bodyPr wrap="square" rtlCol="0">
            <a:spAutoFit/>
          </a:bodyPr>
          <a:lstStyle/>
          <a:p>
            <a:r>
              <a:rPr lang="en-US" sz="1600" dirty="0"/>
              <a:t>Food insecurity</a:t>
            </a:r>
          </a:p>
        </p:txBody>
      </p:sp>
      <p:grpSp>
        <p:nvGrpSpPr>
          <p:cNvPr id="7" name="Group 6">
            <a:extLst>
              <a:ext uri="{FF2B5EF4-FFF2-40B4-BE49-F238E27FC236}">
                <a16:creationId xmlns:a16="http://schemas.microsoft.com/office/drawing/2014/main" id="{7C15E54E-17B4-4106-BFE1-3F3B42E9C498}"/>
              </a:ext>
            </a:extLst>
          </p:cNvPr>
          <p:cNvGrpSpPr/>
          <p:nvPr/>
        </p:nvGrpSpPr>
        <p:grpSpPr>
          <a:xfrm>
            <a:off x="8885714" y="3940583"/>
            <a:ext cx="2150386" cy="1741087"/>
            <a:chOff x="8915059" y="3741430"/>
            <a:chExt cx="2150386" cy="1741087"/>
          </a:xfrm>
        </p:grpSpPr>
        <p:grpSp>
          <p:nvGrpSpPr>
            <p:cNvPr id="4" name="Group 3">
              <a:extLst>
                <a:ext uri="{FF2B5EF4-FFF2-40B4-BE49-F238E27FC236}">
                  <a16:creationId xmlns:a16="http://schemas.microsoft.com/office/drawing/2014/main" id="{97D1C902-8474-4013-9F0E-5AA4B0F43027}"/>
                </a:ext>
              </a:extLst>
            </p:cNvPr>
            <p:cNvGrpSpPr/>
            <p:nvPr/>
          </p:nvGrpSpPr>
          <p:grpSpPr>
            <a:xfrm>
              <a:off x="8965530" y="3868074"/>
              <a:ext cx="1901869" cy="1467581"/>
              <a:chOff x="8965530" y="3868074"/>
              <a:chExt cx="1901869" cy="1467581"/>
            </a:xfrm>
          </p:grpSpPr>
          <p:sp>
            <p:nvSpPr>
              <p:cNvPr id="45" name="TextBox 44">
                <a:extLst>
                  <a:ext uri="{FF2B5EF4-FFF2-40B4-BE49-F238E27FC236}">
                    <a16:creationId xmlns:a16="http://schemas.microsoft.com/office/drawing/2014/main" id="{06D2B0AB-A1FB-493E-815C-CE0565D596B9}"/>
                  </a:ext>
                </a:extLst>
              </p:cNvPr>
              <p:cNvSpPr txBox="1"/>
              <p:nvPr/>
            </p:nvSpPr>
            <p:spPr>
              <a:xfrm>
                <a:off x="9055897" y="4231839"/>
                <a:ext cx="1545840" cy="338554"/>
              </a:xfrm>
              <a:prstGeom prst="rect">
                <a:avLst/>
              </a:prstGeom>
              <a:solidFill>
                <a:schemeClr val="tx2">
                  <a:lumMod val="20000"/>
                  <a:lumOff val="80000"/>
                </a:schemeClr>
              </a:solidFill>
            </p:spPr>
            <p:txBody>
              <a:bodyPr wrap="square" rtlCol="0">
                <a:spAutoFit/>
              </a:bodyPr>
              <a:lstStyle/>
              <a:p>
                <a:r>
                  <a:rPr lang="en-US" sz="1600" b="1" dirty="0"/>
                  <a:t>Physical risks</a:t>
                </a:r>
              </a:p>
            </p:txBody>
          </p:sp>
          <p:sp>
            <p:nvSpPr>
              <p:cNvPr id="46" name="TextBox 45">
                <a:extLst>
                  <a:ext uri="{FF2B5EF4-FFF2-40B4-BE49-F238E27FC236}">
                    <a16:creationId xmlns:a16="http://schemas.microsoft.com/office/drawing/2014/main" id="{98C8ADB2-0EB5-4DE9-A6E6-6A2A816730FA}"/>
                  </a:ext>
                </a:extLst>
              </p:cNvPr>
              <p:cNvSpPr txBox="1"/>
              <p:nvPr/>
            </p:nvSpPr>
            <p:spPr>
              <a:xfrm>
                <a:off x="9055897" y="4997101"/>
                <a:ext cx="1811502" cy="338554"/>
              </a:xfrm>
              <a:prstGeom prst="rect">
                <a:avLst/>
              </a:prstGeom>
              <a:solidFill>
                <a:schemeClr val="accent2">
                  <a:lumMod val="20000"/>
                  <a:lumOff val="80000"/>
                </a:schemeClr>
              </a:solidFill>
            </p:spPr>
            <p:txBody>
              <a:bodyPr wrap="square" rtlCol="0">
                <a:spAutoFit/>
              </a:bodyPr>
              <a:lstStyle/>
              <a:p>
                <a:r>
                  <a:rPr lang="en-US" sz="1600" b="1" dirty="0"/>
                  <a:t>Energy transition</a:t>
                </a:r>
              </a:p>
            </p:txBody>
          </p:sp>
          <p:sp>
            <p:nvSpPr>
              <p:cNvPr id="47" name="TextBox 46">
                <a:extLst>
                  <a:ext uri="{FF2B5EF4-FFF2-40B4-BE49-F238E27FC236}">
                    <a16:creationId xmlns:a16="http://schemas.microsoft.com/office/drawing/2014/main" id="{3ECCD28B-A682-4C11-84CE-FE019EA6D285}"/>
                  </a:ext>
                </a:extLst>
              </p:cNvPr>
              <p:cNvSpPr txBox="1"/>
              <p:nvPr/>
            </p:nvSpPr>
            <p:spPr>
              <a:xfrm>
                <a:off x="9068021" y="4626729"/>
                <a:ext cx="1587279" cy="338554"/>
              </a:xfrm>
              <a:prstGeom prst="rect">
                <a:avLst/>
              </a:prstGeom>
              <a:solidFill>
                <a:srgbClr val="CCCCFF"/>
              </a:solidFill>
            </p:spPr>
            <p:txBody>
              <a:bodyPr wrap="square" rtlCol="0">
                <a:spAutoFit/>
              </a:bodyPr>
              <a:lstStyle/>
              <a:p>
                <a:r>
                  <a:rPr lang="en-US" sz="1600" b="1" dirty="0"/>
                  <a:t>Human impacts</a:t>
                </a:r>
              </a:p>
            </p:txBody>
          </p:sp>
          <p:sp>
            <p:nvSpPr>
              <p:cNvPr id="2" name="TextBox 1">
                <a:extLst>
                  <a:ext uri="{FF2B5EF4-FFF2-40B4-BE49-F238E27FC236}">
                    <a16:creationId xmlns:a16="http://schemas.microsoft.com/office/drawing/2014/main" id="{8C93C86F-3EBB-4BF8-9A79-B453AACFE1A4}"/>
                  </a:ext>
                </a:extLst>
              </p:cNvPr>
              <p:cNvSpPr txBox="1"/>
              <p:nvPr/>
            </p:nvSpPr>
            <p:spPr>
              <a:xfrm>
                <a:off x="8965530" y="3868074"/>
                <a:ext cx="482633" cy="338554"/>
              </a:xfrm>
              <a:prstGeom prst="rect">
                <a:avLst/>
              </a:prstGeom>
              <a:noFill/>
            </p:spPr>
            <p:txBody>
              <a:bodyPr wrap="none" rtlCol="0">
                <a:spAutoFit/>
              </a:bodyPr>
              <a:lstStyle/>
              <a:p>
                <a:r>
                  <a:rPr lang="en-US" sz="1600" u="sng" dirty="0"/>
                  <a:t>Key</a:t>
                </a:r>
              </a:p>
            </p:txBody>
          </p:sp>
        </p:grpSp>
        <p:sp>
          <p:nvSpPr>
            <p:cNvPr id="6" name="Rectangle 5">
              <a:extLst>
                <a:ext uri="{FF2B5EF4-FFF2-40B4-BE49-F238E27FC236}">
                  <a16:creationId xmlns:a16="http://schemas.microsoft.com/office/drawing/2014/main" id="{4C0D1566-EA38-4201-BA83-0C66AF034863}"/>
                </a:ext>
              </a:extLst>
            </p:cNvPr>
            <p:cNvSpPr/>
            <p:nvPr/>
          </p:nvSpPr>
          <p:spPr>
            <a:xfrm>
              <a:off x="8915059" y="3741430"/>
              <a:ext cx="2150386" cy="17410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7499E767-7365-4379-AF16-B0F5D292C0FC}"/>
              </a:ext>
            </a:extLst>
          </p:cNvPr>
          <p:cNvSpPr txBox="1"/>
          <p:nvPr/>
        </p:nvSpPr>
        <p:spPr>
          <a:xfrm>
            <a:off x="3093381" y="3922674"/>
            <a:ext cx="1218792" cy="338554"/>
          </a:xfrm>
          <a:prstGeom prst="rect">
            <a:avLst/>
          </a:prstGeom>
          <a:solidFill>
            <a:schemeClr val="tx2">
              <a:lumMod val="20000"/>
              <a:lumOff val="80000"/>
            </a:schemeClr>
          </a:solidFill>
        </p:spPr>
        <p:txBody>
          <a:bodyPr wrap="square" rtlCol="0">
            <a:spAutoFit/>
          </a:bodyPr>
          <a:lstStyle/>
          <a:p>
            <a:r>
              <a:rPr lang="en-US" sz="1600" dirty="0"/>
              <a:t>Heat waves</a:t>
            </a:r>
          </a:p>
        </p:txBody>
      </p:sp>
      <p:sp>
        <p:nvSpPr>
          <p:cNvPr id="3" name="TextBox 2">
            <a:extLst>
              <a:ext uri="{FF2B5EF4-FFF2-40B4-BE49-F238E27FC236}">
                <a16:creationId xmlns:a16="http://schemas.microsoft.com/office/drawing/2014/main" id="{5B1B3A8C-1488-4C99-964C-B54E5AE5D722}"/>
              </a:ext>
            </a:extLst>
          </p:cNvPr>
          <p:cNvSpPr txBox="1"/>
          <p:nvPr/>
        </p:nvSpPr>
        <p:spPr>
          <a:xfrm>
            <a:off x="50727" y="6490832"/>
            <a:ext cx="3586158" cy="338554"/>
          </a:xfrm>
          <a:prstGeom prst="rect">
            <a:avLst/>
          </a:prstGeom>
          <a:noFill/>
        </p:spPr>
        <p:txBody>
          <a:bodyPr wrap="square" rtlCol="0">
            <a:spAutoFit/>
          </a:bodyPr>
          <a:lstStyle/>
          <a:p>
            <a:r>
              <a:rPr lang="en-US" sz="1600" i="1" dirty="0"/>
              <a:t>Timing and magnitudes are illustrative.</a:t>
            </a:r>
          </a:p>
        </p:txBody>
      </p:sp>
      <p:sp>
        <p:nvSpPr>
          <p:cNvPr id="12" name="TextBox 11">
            <a:extLst>
              <a:ext uri="{FF2B5EF4-FFF2-40B4-BE49-F238E27FC236}">
                <a16:creationId xmlns:a16="http://schemas.microsoft.com/office/drawing/2014/main" id="{71BFA53D-04F8-4E11-14C3-A6D4609B77AA}"/>
              </a:ext>
            </a:extLst>
          </p:cNvPr>
          <p:cNvSpPr txBox="1"/>
          <p:nvPr/>
        </p:nvSpPr>
        <p:spPr>
          <a:xfrm>
            <a:off x="2236255" y="5912230"/>
            <a:ext cx="1747979" cy="369332"/>
          </a:xfrm>
          <a:prstGeom prst="rect">
            <a:avLst/>
          </a:prstGeom>
          <a:noFill/>
        </p:spPr>
        <p:txBody>
          <a:bodyPr wrap="none" rtlCol="0">
            <a:spAutoFit/>
          </a:bodyPr>
          <a:lstStyle/>
          <a:p>
            <a:r>
              <a:rPr lang="en-US" b="1" dirty="0">
                <a:solidFill>
                  <a:srgbClr val="C00000"/>
                </a:solidFill>
              </a:rPr>
              <a:t>Monetary policy</a:t>
            </a:r>
          </a:p>
        </p:txBody>
      </p:sp>
      <p:sp>
        <p:nvSpPr>
          <p:cNvPr id="14" name="TextBox 13">
            <a:extLst>
              <a:ext uri="{FF2B5EF4-FFF2-40B4-BE49-F238E27FC236}">
                <a16:creationId xmlns:a16="http://schemas.microsoft.com/office/drawing/2014/main" id="{E1625008-40E7-9E3F-32C5-90E310451E3F}"/>
              </a:ext>
            </a:extLst>
          </p:cNvPr>
          <p:cNvSpPr txBox="1"/>
          <p:nvPr/>
        </p:nvSpPr>
        <p:spPr>
          <a:xfrm>
            <a:off x="8159411" y="5950282"/>
            <a:ext cx="2197076" cy="369332"/>
          </a:xfrm>
          <a:prstGeom prst="rect">
            <a:avLst/>
          </a:prstGeom>
          <a:noFill/>
        </p:spPr>
        <p:txBody>
          <a:bodyPr wrap="none" rtlCol="0">
            <a:spAutoFit/>
          </a:bodyPr>
          <a:lstStyle/>
          <a:p>
            <a:r>
              <a:rPr lang="en-US" b="1" dirty="0">
                <a:solidFill>
                  <a:srgbClr val="C00000"/>
                </a:solidFill>
              </a:rPr>
              <a:t>Social Cost of Carbon</a:t>
            </a:r>
          </a:p>
        </p:txBody>
      </p:sp>
      <p:sp>
        <p:nvSpPr>
          <p:cNvPr id="15" name="TextBox 14">
            <a:extLst>
              <a:ext uri="{FF2B5EF4-FFF2-40B4-BE49-F238E27FC236}">
                <a16:creationId xmlns:a16="http://schemas.microsoft.com/office/drawing/2014/main" id="{30F4567E-37CB-3B95-6D2D-7A914C2AD653}"/>
              </a:ext>
            </a:extLst>
          </p:cNvPr>
          <p:cNvSpPr txBox="1"/>
          <p:nvPr/>
        </p:nvSpPr>
        <p:spPr>
          <a:xfrm>
            <a:off x="5012690" y="5924810"/>
            <a:ext cx="2632131" cy="369332"/>
          </a:xfrm>
          <a:prstGeom prst="rect">
            <a:avLst/>
          </a:prstGeom>
          <a:noFill/>
        </p:spPr>
        <p:txBody>
          <a:bodyPr wrap="none" rtlCol="0">
            <a:spAutoFit/>
          </a:bodyPr>
          <a:lstStyle/>
          <a:p>
            <a:r>
              <a:rPr lang="en-US" b="1" dirty="0">
                <a:solidFill>
                  <a:srgbClr val="C00000"/>
                </a:solidFill>
              </a:rPr>
              <a:t>Growth, fiscal projections</a:t>
            </a:r>
          </a:p>
        </p:txBody>
      </p:sp>
    </p:spTree>
    <p:extLst>
      <p:ext uri="{BB962C8B-B14F-4D97-AF65-F5344CB8AC3E}">
        <p14:creationId xmlns:p14="http://schemas.microsoft.com/office/powerpoint/2010/main" val="2200830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itle 3">
            <a:extLst>
              <a:ext uri="{FF2B5EF4-FFF2-40B4-BE49-F238E27FC236}">
                <a16:creationId xmlns:a16="http://schemas.microsoft.com/office/drawing/2014/main" id="{DCBF68E0-0CB5-44B9-9A73-B42F61B164FB}"/>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1800" dirty="0">
                <a:solidFill>
                  <a:srgbClr val="0033CC"/>
                </a:solidFill>
              </a:rPr>
              <a:t>	</a:t>
            </a:r>
            <a:r>
              <a:rPr lang="en-US" sz="1800" dirty="0">
                <a:solidFill>
                  <a:schemeClr val="bg1"/>
                </a:solidFill>
              </a:rPr>
              <a:t>The U.S. has become a net oil exporter</a:t>
            </a:r>
          </a:p>
        </p:txBody>
      </p:sp>
      <p:pic>
        <p:nvPicPr>
          <p:cNvPr id="5" name="Picture 4" descr="Chart, line chart&#10;&#10;Description automatically generated">
            <a:extLst>
              <a:ext uri="{FF2B5EF4-FFF2-40B4-BE49-F238E27FC236}">
                <a16:creationId xmlns:a16="http://schemas.microsoft.com/office/drawing/2014/main" id="{750FA793-6007-49AD-A8C4-B0FE2932A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609" y="1026992"/>
            <a:ext cx="6002391" cy="4003657"/>
          </a:xfrm>
          <a:prstGeom prst="rect">
            <a:avLst/>
          </a:prstGeom>
        </p:spPr>
      </p:pic>
      <p:pic>
        <p:nvPicPr>
          <p:cNvPr id="7" name="Picture 6" descr="Chart, line chart&#10;&#10;Description automatically generated">
            <a:extLst>
              <a:ext uri="{FF2B5EF4-FFF2-40B4-BE49-F238E27FC236}">
                <a16:creationId xmlns:a16="http://schemas.microsoft.com/office/drawing/2014/main" id="{56A73B77-6658-4F7C-B81C-D990F88FA6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6992"/>
            <a:ext cx="6002391" cy="4003657"/>
          </a:xfrm>
          <a:prstGeom prst="rect">
            <a:avLst/>
          </a:prstGeom>
        </p:spPr>
      </p:pic>
      <p:sp>
        <p:nvSpPr>
          <p:cNvPr id="8" name="TextBox 7">
            <a:extLst>
              <a:ext uri="{FF2B5EF4-FFF2-40B4-BE49-F238E27FC236}">
                <a16:creationId xmlns:a16="http://schemas.microsoft.com/office/drawing/2014/main" id="{33670CD8-0FB5-4A1D-AE96-4DFE5C62891E}"/>
              </a:ext>
            </a:extLst>
          </p:cNvPr>
          <p:cNvSpPr txBox="1"/>
          <p:nvPr/>
        </p:nvSpPr>
        <p:spPr>
          <a:xfrm>
            <a:off x="484490" y="6134756"/>
            <a:ext cx="10234310" cy="369332"/>
          </a:xfrm>
          <a:prstGeom prst="rect">
            <a:avLst/>
          </a:prstGeom>
          <a:noFill/>
        </p:spPr>
        <p:txBody>
          <a:bodyPr wrap="square" rtlCol="0">
            <a:spAutoFit/>
          </a:bodyPr>
          <a:lstStyle/>
          <a:p>
            <a:r>
              <a:rPr lang="en-US" dirty="0"/>
              <a:t>Key references on macro impacts of oil shocks: </a:t>
            </a:r>
            <a:r>
              <a:rPr lang="en-US" dirty="0" err="1"/>
              <a:t>Känzig</a:t>
            </a:r>
            <a:r>
              <a:rPr lang="en-US" dirty="0"/>
              <a:t> (AER, 2021), Baumeister &amp; Kilian (BPEA, 2016)</a:t>
            </a:r>
          </a:p>
        </p:txBody>
      </p:sp>
    </p:spTree>
    <p:extLst>
      <p:ext uri="{BB962C8B-B14F-4D97-AF65-F5344CB8AC3E}">
        <p14:creationId xmlns:p14="http://schemas.microsoft.com/office/powerpoint/2010/main" val="3457823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1800" dirty="0">
                <a:solidFill>
                  <a:schemeClr val="bg1"/>
                </a:solidFill>
              </a:rPr>
              <a:t>IRA emissions reductions (Biden new Paris/Glasgow target: 50% reduction by 2030, rel. to 2005)</a:t>
            </a: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37</a:t>
            </a:fld>
            <a:endParaRPr lang="en-US"/>
          </a:p>
        </p:txBody>
      </p:sp>
      <p:sp>
        <p:nvSpPr>
          <p:cNvPr id="14" name="TextBox 13">
            <a:extLst>
              <a:ext uri="{FF2B5EF4-FFF2-40B4-BE49-F238E27FC236}">
                <a16:creationId xmlns:a16="http://schemas.microsoft.com/office/drawing/2014/main" id="{CCFAF2DB-F894-4B90-84A3-13EDA84B00F7}"/>
              </a:ext>
            </a:extLst>
          </p:cNvPr>
          <p:cNvSpPr txBox="1"/>
          <p:nvPr/>
        </p:nvSpPr>
        <p:spPr>
          <a:xfrm>
            <a:off x="88039" y="530355"/>
            <a:ext cx="4800951" cy="923330"/>
          </a:xfrm>
          <a:prstGeom prst="rect">
            <a:avLst/>
          </a:prstGeom>
          <a:noFill/>
        </p:spPr>
        <p:txBody>
          <a:bodyPr wrap="square" rtlCol="0">
            <a:spAutoFit/>
          </a:bodyPr>
          <a:lstStyle/>
          <a:p>
            <a:r>
              <a:rPr lang="en-US" b="1" dirty="0">
                <a:solidFill>
                  <a:srgbClr val="C00000"/>
                </a:solidFill>
              </a:rPr>
              <a:t>Rhodium</a:t>
            </a:r>
          </a:p>
          <a:p>
            <a:pPr marL="742950" lvl="1" indent="-285750">
              <a:buFont typeface="Arial" panose="020B0604020202020204" pitchFamily="34" charset="0"/>
              <a:buChar char="•"/>
            </a:pPr>
            <a:r>
              <a:rPr lang="en-US" dirty="0"/>
              <a:t>2030 projections with IRA: 32% - 42%</a:t>
            </a:r>
          </a:p>
          <a:p>
            <a:pPr marL="742950" lvl="1" indent="-285750">
              <a:buFont typeface="Arial" panose="020B0604020202020204" pitchFamily="34" charset="0"/>
              <a:buChar char="•"/>
            </a:pPr>
            <a:r>
              <a:rPr lang="en-US" dirty="0"/>
              <a:t>IRA Delta = 7pp - 10pp </a:t>
            </a:r>
          </a:p>
        </p:txBody>
      </p:sp>
      <p:pic>
        <p:nvPicPr>
          <p:cNvPr id="2" name="Picture 1">
            <a:extLst>
              <a:ext uri="{FF2B5EF4-FFF2-40B4-BE49-F238E27FC236}">
                <a16:creationId xmlns:a16="http://schemas.microsoft.com/office/drawing/2014/main" id="{363FEE2A-16F1-6979-C03F-5E35FBEB3923}"/>
              </a:ext>
            </a:extLst>
          </p:cNvPr>
          <p:cNvPicPr>
            <a:picLocks noChangeAspect="1"/>
          </p:cNvPicPr>
          <p:nvPr/>
        </p:nvPicPr>
        <p:blipFill>
          <a:blip r:embed="rId2"/>
          <a:stretch>
            <a:fillRect/>
          </a:stretch>
        </p:blipFill>
        <p:spPr>
          <a:xfrm>
            <a:off x="1793799" y="1689100"/>
            <a:ext cx="8424628" cy="5032375"/>
          </a:xfrm>
          <a:prstGeom prst="rect">
            <a:avLst/>
          </a:prstGeom>
        </p:spPr>
      </p:pic>
    </p:spTree>
    <p:extLst>
      <p:ext uri="{BB962C8B-B14F-4D97-AF65-F5344CB8AC3E}">
        <p14:creationId xmlns:p14="http://schemas.microsoft.com/office/powerpoint/2010/main" val="1414335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1800" dirty="0">
                <a:solidFill>
                  <a:schemeClr val="bg1"/>
                </a:solidFill>
              </a:rPr>
              <a:t>Fiscal costs and cost per ton: EV components (LDVs only) of IIJA &amp; IRA</a:t>
            </a: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38</a:t>
            </a:fld>
            <a:endParaRPr lang="en-US"/>
          </a:p>
        </p:txBody>
      </p:sp>
      <p:sp>
        <p:nvSpPr>
          <p:cNvPr id="12" name="TextBox 11">
            <a:extLst>
              <a:ext uri="{FF2B5EF4-FFF2-40B4-BE49-F238E27FC236}">
                <a16:creationId xmlns:a16="http://schemas.microsoft.com/office/drawing/2014/main" id="{25FF86BE-E752-487E-9E26-4D49F8EF5258}"/>
              </a:ext>
            </a:extLst>
          </p:cNvPr>
          <p:cNvSpPr txBox="1"/>
          <p:nvPr/>
        </p:nvSpPr>
        <p:spPr>
          <a:xfrm>
            <a:off x="165100" y="4959548"/>
            <a:ext cx="8160455" cy="1815882"/>
          </a:xfrm>
          <a:prstGeom prst="rect">
            <a:avLst/>
          </a:prstGeom>
          <a:noFill/>
        </p:spPr>
        <p:txBody>
          <a:bodyPr wrap="square" rtlCol="0">
            <a:spAutoFit/>
          </a:bodyPr>
          <a:lstStyle/>
          <a:p>
            <a:r>
              <a:rPr lang="en-US" sz="1600" b="1" dirty="0">
                <a:solidFill>
                  <a:srgbClr val="C00000"/>
                </a:solidFill>
              </a:rPr>
              <a:t>Incentives included:</a:t>
            </a:r>
          </a:p>
          <a:p>
            <a:pPr marL="285750" indent="-285750">
              <a:buFont typeface="Arial" panose="020B0604020202020204" pitchFamily="34" charset="0"/>
              <a:buChar char="•"/>
            </a:pPr>
            <a:r>
              <a:rPr lang="en-US" sz="1600" dirty="0"/>
              <a:t>$3750 EV purchase tax credit if FTA-sourced minerals, </a:t>
            </a:r>
            <a:r>
              <a:rPr lang="en-US" sz="1600" dirty="0" err="1"/>
              <a:t>s.t.</a:t>
            </a:r>
            <a:r>
              <a:rPr lang="en-US" sz="1600" dirty="0"/>
              <a:t> income &amp; price caps</a:t>
            </a:r>
          </a:p>
          <a:p>
            <a:pPr marL="285750" indent="-285750">
              <a:buFont typeface="Arial" panose="020B0604020202020204" pitchFamily="34" charset="0"/>
              <a:buChar char="•"/>
            </a:pPr>
            <a:r>
              <a:rPr lang="en-US" sz="1600" dirty="0"/>
              <a:t>$3750 EV purchase tax credit if battery assembled in North America , </a:t>
            </a:r>
            <a:r>
              <a:rPr lang="en-US" sz="1600" dirty="0" err="1"/>
              <a:t>s.t.</a:t>
            </a:r>
            <a:r>
              <a:rPr lang="en-US" sz="1600" dirty="0"/>
              <a:t> income &amp; price caps</a:t>
            </a:r>
          </a:p>
          <a:p>
            <a:pPr marL="285750" indent="-285750">
              <a:buFont typeface="Arial" panose="020B0604020202020204" pitchFamily="34" charset="0"/>
              <a:buChar char="•"/>
            </a:pPr>
            <a:r>
              <a:rPr lang="en-US" sz="1600" dirty="0"/>
              <a:t>$4000 used EV tax credit, </a:t>
            </a:r>
            <a:r>
              <a:rPr lang="en-US" sz="1600" dirty="0" err="1"/>
              <a:t>s.t.</a:t>
            </a:r>
            <a:r>
              <a:rPr lang="en-US" sz="1600" dirty="0"/>
              <a:t> income &amp; price caps</a:t>
            </a:r>
          </a:p>
          <a:p>
            <a:pPr marL="285750" indent="-285750">
              <a:buFont typeface="Arial" panose="020B0604020202020204" pitchFamily="34" charset="0"/>
              <a:buChar char="•"/>
            </a:pPr>
            <a:r>
              <a:rPr lang="en-US" sz="1600" dirty="0"/>
              <a:t>$5B interstate Fast charger state grants (IIJA)</a:t>
            </a:r>
          </a:p>
          <a:p>
            <a:pPr marL="285750" indent="-285750">
              <a:buFont typeface="Arial" panose="020B0604020202020204" pitchFamily="34" charset="0"/>
              <a:buChar char="•"/>
            </a:pPr>
            <a:r>
              <a:rPr lang="en-US" sz="1600" dirty="0"/>
              <a:t>$2.5B disadvantaged community charger grants (IIJA)</a:t>
            </a:r>
          </a:p>
          <a:p>
            <a:pPr marL="285750" indent="-285750">
              <a:buFont typeface="Arial" panose="020B0604020202020204" pitchFamily="34" charset="0"/>
              <a:buChar char="•"/>
            </a:pPr>
            <a:r>
              <a:rPr lang="en-US" sz="1600" dirty="0"/>
              <a:t>30% charger tax credit (available to ~99% of municipalities)</a:t>
            </a:r>
          </a:p>
        </p:txBody>
      </p:sp>
      <p:pic>
        <p:nvPicPr>
          <p:cNvPr id="3" name="Picture 2">
            <a:extLst>
              <a:ext uri="{FF2B5EF4-FFF2-40B4-BE49-F238E27FC236}">
                <a16:creationId xmlns:a16="http://schemas.microsoft.com/office/drawing/2014/main" id="{49812A04-6235-106F-B74A-97955BCC4BEF}"/>
              </a:ext>
            </a:extLst>
          </p:cNvPr>
          <p:cNvPicPr>
            <a:picLocks noChangeAspect="1"/>
          </p:cNvPicPr>
          <p:nvPr/>
        </p:nvPicPr>
        <p:blipFill>
          <a:blip r:embed="rId2"/>
          <a:stretch>
            <a:fillRect/>
          </a:stretch>
        </p:blipFill>
        <p:spPr>
          <a:xfrm>
            <a:off x="1415345" y="488741"/>
            <a:ext cx="9824154" cy="4170631"/>
          </a:xfrm>
          <a:prstGeom prst="rect">
            <a:avLst/>
          </a:prstGeom>
        </p:spPr>
      </p:pic>
      <p:sp>
        <p:nvSpPr>
          <p:cNvPr id="10" name="Rectangle 9">
            <a:extLst>
              <a:ext uri="{FF2B5EF4-FFF2-40B4-BE49-F238E27FC236}">
                <a16:creationId xmlns:a16="http://schemas.microsoft.com/office/drawing/2014/main" id="{87155CF5-68D3-27CA-9863-847F24511DA0}"/>
              </a:ext>
            </a:extLst>
          </p:cNvPr>
          <p:cNvSpPr/>
          <p:nvPr/>
        </p:nvSpPr>
        <p:spPr>
          <a:xfrm>
            <a:off x="1143000" y="3086100"/>
            <a:ext cx="10210800" cy="2667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2A2EDEE-2524-EE18-4B2A-02D073A6CD40}"/>
              </a:ext>
            </a:extLst>
          </p:cNvPr>
          <p:cNvSpPr txBox="1"/>
          <p:nvPr/>
        </p:nvSpPr>
        <p:spPr>
          <a:xfrm>
            <a:off x="8456787" y="5596393"/>
            <a:ext cx="3721100" cy="646331"/>
          </a:xfrm>
          <a:prstGeom prst="rect">
            <a:avLst/>
          </a:prstGeom>
          <a:noFill/>
        </p:spPr>
        <p:txBody>
          <a:bodyPr wrap="square" rtlCol="0">
            <a:spAutoFit/>
          </a:bodyPr>
          <a:lstStyle/>
          <a:p>
            <a:r>
              <a:rPr lang="en-US" b="1" dirty="0">
                <a:solidFill>
                  <a:srgbClr val="C00000"/>
                </a:solidFill>
              </a:rPr>
              <a:t>Back of envelope: </a:t>
            </a:r>
          </a:p>
          <a:p>
            <a:pPr lvl="1"/>
            <a:r>
              <a:rPr lang="en-US" dirty="0"/>
              <a:t>8.5m EVs x $7500 = $64B in 2030</a:t>
            </a:r>
          </a:p>
        </p:txBody>
      </p:sp>
      <p:sp>
        <p:nvSpPr>
          <p:cNvPr id="4" name="TextBox 3">
            <a:extLst>
              <a:ext uri="{FF2B5EF4-FFF2-40B4-BE49-F238E27FC236}">
                <a16:creationId xmlns:a16="http://schemas.microsoft.com/office/drawing/2014/main" id="{D78BC13D-0536-5A31-0046-0DBEDB86E0B8}"/>
              </a:ext>
            </a:extLst>
          </p:cNvPr>
          <p:cNvSpPr txBox="1"/>
          <p:nvPr/>
        </p:nvSpPr>
        <p:spPr>
          <a:xfrm>
            <a:off x="1415345" y="4613453"/>
            <a:ext cx="6102350" cy="307777"/>
          </a:xfrm>
          <a:prstGeom prst="rect">
            <a:avLst/>
          </a:prstGeom>
          <a:noFill/>
        </p:spPr>
        <p:txBody>
          <a:bodyPr wrap="square">
            <a:spAutoFit/>
          </a:bodyPr>
          <a:lstStyle/>
          <a:p>
            <a:r>
              <a:rPr lang="en-US" sz="1400" dirty="0"/>
              <a:t>Source: Cole, Droste, Knittel, Li, &amp; Stock (AER P&amp;P 2023)</a:t>
            </a:r>
          </a:p>
        </p:txBody>
      </p:sp>
      <p:sp>
        <p:nvSpPr>
          <p:cNvPr id="6" name="TextBox 5">
            <a:extLst>
              <a:ext uri="{FF2B5EF4-FFF2-40B4-BE49-F238E27FC236}">
                <a16:creationId xmlns:a16="http://schemas.microsoft.com/office/drawing/2014/main" id="{FD2D9CD6-82DD-BFF9-B51A-90D630CA6E21}"/>
              </a:ext>
            </a:extLst>
          </p:cNvPr>
          <p:cNvSpPr txBox="1"/>
          <p:nvPr/>
        </p:nvSpPr>
        <p:spPr>
          <a:xfrm>
            <a:off x="8485010" y="6129099"/>
            <a:ext cx="2868790" cy="646331"/>
          </a:xfrm>
          <a:prstGeom prst="rect">
            <a:avLst/>
          </a:prstGeom>
          <a:noFill/>
        </p:spPr>
        <p:txBody>
          <a:bodyPr wrap="square" rtlCol="0">
            <a:spAutoFit/>
          </a:bodyPr>
          <a:lstStyle/>
          <a:p>
            <a:r>
              <a:rPr lang="en-US" b="1" dirty="0">
                <a:solidFill>
                  <a:srgbClr val="C00000"/>
                </a:solidFill>
              </a:rPr>
              <a:t>More? </a:t>
            </a:r>
            <a:r>
              <a:rPr lang="en-US" dirty="0"/>
              <a:t>Mehrotra &amp; Wolfram,</a:t>
            </a:r>
          </a:p>
          <a:p>
            <a:r>
              <a:rPr lang="en-US" dirty="0"/>
              <a:t>	BPEA, Spring 2023</a:t>
            </a:r>
          </a:p>
        </p:txBody>
      </p:sp>
      <p:sp>
        <p:nvSpPr>
          <p:cNvPr id="7" name="TextBox 6">
            <a:extLst>
              <a:ext uri="{FF2B5EF4-FFF2-40B4-BE49-F238E27FC236}">
                <a16:creationId xmlns:a16="http://schemas.microsoft.com/office/drawing/2014/main" id="{63DB886D-50D1-9F00-0CCF-80ED9CC578C1}"/>
              </a:ext>
            </a:extLst>
          </p:cNvPr>
          <p:cNvSpPr txBox="1"/>
          <p:nvPr/>
        </p:nvSpPr>
        <p:spPr>
          <a:xfrm>
            <a:off x="8456786" y="5014257"/>
            <a:ext cx="3189113" cy="646331"/>
          </a:xfrm>
          <a:prstGeom prst="rect">
            <a:avLst/>
          </a:prstGeom>
          <a:noFill/>
        </p:spPr>
        <p:txBody>
          <a:bodyPr wrap="square" rtlCol="0">
            <a:spAutoFit/>
          </a:bodyPr>
          <a:lstStyle/>
          <a:p>
            <a:r>
              <a:rPr lang="en-US" b="1" dirty="0">
                <a:solidFill>
                  <a:srgbClr val="C00000"/>
                </a:solidFill>
              </a:rPr>
              <a:t>CBO/JCT score </a:t>
            </a:r>
            <a:r>
              <a:rPr lang="en-US" dirty="0"/>
              <a:t>of these IIJA</a:t>
            </a:r>
          </a:p>
          <a:p>
            <a:pPr lvl="1"/>
            <a:r>
              <a:rPr lang="en-US" dirty="0"/>
              <a:t>+ IRA provisions = $15.6B </a:t>
            </a:r>
          </a:p>
        </p:txBody>
      </p:sp>
    </p:spTree>
    <p:extLst>
      <p:ext uri="{BB962C8B-B14F-4D97-AF65-F5344CB8AC3E}">
        <p14:creationId xmlns:p14="http://schemas.microsoft.com/office/powerpoint/2010/main" val="2493435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E1954F3-6744-033E-3FA0-88C4BC7374BF}"/>
              </a:ext>
            </a:extLst>
          </p:cNvPr>
          <p:cNvSpPr txBox="1"/>
          <p:nvPr/>
        </p:nvSpPr>
        <p:spPr>
          <a:xfrm>
            <a:off x="172530" y="6241820"/>
            <a:ext cx="3542958" cy="338554"/>
          </a:xfrm>
          <a:prstGeom prst="rect">
            <a:avLst/>
          </a:prstGeom>
          <a:noFill/>
        </p:spPr>
        <p:txBody>
          <a:bodyPr wrap="none" rtlCol="0">
            <a:spAutoFit/>
          </a:bodyPr>
          <a:lstStyle/>
          <a:p>
            <a:pPr algn="l">
              <a:spcBef>
                <a:spcPts val="0"/>
              </a:spcBef>
            </a:pPr>
            <a:r>
              <a:rPr lang="en-US" dirty="0">
                <a:solidFill>
                  <a:schemeClr val="tx1"/>
                </a:solidFill>
                <a:latin typeface="+mn-lt"/>
              </a:rPr>
              <a:t>Source: Bistline et al (Science, July 2023)</a:t>
            </a:r>
          </a:p>
        </p:txBody>
      </p:sp>
      <p:sp>
        <p:nvSpPr>
          <p:cNvPr id="9" name="TextBox 8">
            <a:extLst>
              <a:ext uri="{FF2B5EF4-FFF2-40B4-BE49-F238E27FC236}">
                <a16:creationId xmlns:a16="http://schemas.microsoft.com/office/drawing/2014/main" id="{36A208C0-B768-78F6-74CF-6478EC8F1F76}"/>
              </a:ext>
            </a:extLst>
          </p:cNvPr>
          <p:cNvSpPr txBox="1"/>
          <p:nvPr/>
        </p:nvSpPr>
        <p:spPr>
          <a:xfrm>
            <a:off x="8924081" y="1503228"/>
            <a:ext cx="3267919" cy="2308324"/>
          </a:xfrm>
          <a:prstGeom prst="rect">
            <a:avLst/>
          </a:prstGeom>
          <a:noFill/>
        </p:spPr>
        <p:txBody>
          <a:bodyPr wrap="square" rtlCol="0">
            <a:spAutoFit/>
          </a:bodyPr>
          <a:lstStyle/>
          <a:p>
            <a:pPr algn="l">
              <a:spcBef>
                <a:spcPts val="0"/>
              </a:spcBef>
            </a:pPr>
            <a:r>
              <a:rPr lang="en-US" dirty="0">
                <a:solidFill>
                  <a:schemeClr val="tx1"/>
                </a:solidFill>
                <a:latin typeface="+mn-lt"/>
              </a:rPr>
              <a:t>The IRA contributes approx. 10 pp to emissions reductions in 2030, relative to 2005</a:t>
            </a:r>
          </a:p>
          <a:p>
            <a:pPr marL="285750" indent="-285750" algn="l">
              <a:spcBef>
                <a:spcPts val="0"/>
              </a:spcBef>
              <a:buFont typeface="Arial" panose="020B0604020202020204" pitchFamily="34" charset="0"/>
              <a:buChar char="•"/>
            </a:pPr>
            <a:r>
              <a:rPr lang="en-US" dirty="0">
                <a:solidFill>
                  <a:schemeClr val="tx1"/>
                </a:solidFill>
                <a:latin typeface="+mn-lt"/>
              </a:rPr>
              <a:t>No IRA: 25% - 31%</a:t>
            </a:r>
          </a:p>
          <a:p>
            <a:pPr marL="285750" indent="-285750" algn="l">
              <a:spcBef>
                <a:spcPts val="0"/>
              </a:spcBef>
              <a:buFont typeface="Arial" panose="020B0604020202020204" pitchFamily="34" charset="0"/>
              <a:buChar char="•"/>
            </a:pPr>
            <a:r>
              <a:rPr lang="en-US" dirty="0">
                <a:solidFill>
                  <a:schemeClr val="tx1"/>
                </a:solidFill>
                <a:latin typeface="+mn-lt"/>
              </a:rPr>
              <a:t>With IRA: 33% - 40%</a:t>
            </a:r>
          </a:p>
          <a:p>
            <a:pPr marL="285750" indent="-285750" algn="l">
              <a:spcBef>
                <a:spcPts val="0"/>
              </a:spcBef>
              <a:buFont typeface="Arial" panose="020B0604020202020204" pitchFamily="34" charset="0"/>
              <a:buChar char="•"/>
            </a:pPr>
            <a:endParaRPr lang="en-US" dirty="0">
              <a:solidFill>
                <a:schemeClr val="tx1"/>
              </a:solidFill>
              <a:latin typeface="+mn-lt"/>
            </a:endParaRPr>
          </a:p>
          <a:p>
            <a:pPr algn="l">
              <a:spcBef>
                <a:spcPts val="0"/>
              </a:spcBef>
            </a:pPr>
            <a:r>
              <a:rPr lang="en-US" dirty="0">
                <a:solidFill>
                  <a:schemeClr val="tx1"/>
                </a:solidFill>
                <a:latin typeface="+mn-lt"/>
              </a:rPr>
              <a:t>Different trajectories are from different models evaluated under same exogenous drivers</a:t>
            </a:r>
          </a:p>
        </p:txBody>
      </p:sp>
      <p:pic>
        <p:nvPicPr>
          <p:cNvPr id="17" name="Graphic 16">
            <a:extLst>
              <a:ext uri="{FF2B5EF4-FFF2-40B4-BE49-F238E27FC236}">
                <a16:creationId xmlns:a16="http://schemas.microsoft.com/office/drawing/2014/main" id="{6AFDE17D-C0BF-964C-E537-C490ABD0BEE9}"/>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61322"/>
          <a:stretch/>
        </p:blipFill>
        <p:spPr>
          <a:xfrm>
            <a:off x="172529" y="914083"/>
            <a:ext cx="8529001" cy="5185775"/>
          </a:xfrm>
          <a:prstGeom prst="rect">
            <a:avLst/>
          </a:prstGeom>
        </p:spPr>
      </p:pic>
      <p:pic>
        <p:nvPicPr>
          <p:cNvPr id="3" name="Graphic 2">
            <a:extLst>
              <a:ext uri="{FF2B5EF4-FFF2-40B4-BE49-F238E27FC236}">
                <a16:creationId xmlns:a16="http://schemas.microsoft.com/office/drawing/2014/main" id="{3C6ECF46-BFB8-EFE3-C211-A043BAF156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43049" y="6675437"/>
            <a:ext cx="1122332" cy="203192"/>
          </a:xfrm>
          <a:prstGeom prst="rect">
            <a:avLst/>
          </a:prstGeom>
        </p:spPr>
      </p:pic>
      <p:sp>
        <p:nvSpPr>
          <p:cNvPr id="6" name="Title 3">
            <a:extLst>
              <a:ext uri="{FF2B5EF4-FFF2-40B4-BE49-F238E27FC236}">
                <a16:creationId xmlns:a16="http://schemas.microsoft.com/office/drawing/2014/main" id="{0CC7E06C-0D98-2705-E310-4F170BF74C2B}"/>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 Transition risks in climate policy</a:t>
            </a:r>
          </a:p>
        </p:txBody>
      </p:sp>
    </p:spTree>
    <p:extLst>
      <p:ext uri="{BB962C8B-B14F-4D97-AF65-F5344CB8AC3E}">
        <p14:creationId xmlns:p14="http://schemas.microsoft.com/office/powerpoint/2010/main" val="1709407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7F8F3E-65EB-A1A3-3E81-4828D122D7FE}"/>
              </a:ext>
            </a:extLst>
          </p:cNvPr>
          <p:cNvPicPr>
            <a:picLocks noChangeAspect="1"/>
          </p:cNvPicPr>
          <p:nvPr/>
        </p:nvPicPr>
        <p:blipFill>
          <a:blip r:embed="rId2"/>
          <a:stretch>
            <a:fillRect/>
          </a:stretch>
        </p:blipFill>
        <p:spPr>
          <a:xfrm>
            <a:off x="137045" y="1578545"/>
            <a:ext cx="4060407" cy="2064357"/>
          </a:xfrm>
          <a:prstGeom prst="rect">
            <a:avLst/>
          </a:prstGeom>
        </p:spPr>
      </p:pic>
      <p:sp>
        <p:nvSpPr>
          <p:cNvPr id="4" name="TextBox 3">
            <a:extLst>
              <a:ext uri="{FF2B5EF4-FFF2-40B4-BE49-F238E27FC236}">
                <a16:creationId xmlns:a16="http://schemas.microsoft.com/office/drawing/2014/main" id="{6E8D9DA8-0FAC-3925-FEB3-35666BF5B9D0}"/>
              </a:ext>
            </a:extLst>
          </p:cNvPr>
          <p:cNvSpPr txBox="1"/>
          <p:nvPr/>
        </p:nvSpPr>
        <p:spPr>
          <a:xfrm>
            <a:off x="208000" y="1061648"/>
            <a:ext cx="4060407" cy="369332"/>
          </a:xfrm>
          <a:prstGeom prst="rect">
            <a:avLst/>
          </a:prstGeom>
          <a:noFill/>
        </p:spPr>
        <p:txBody>
          <a:bodyPr wrap="none" rtlCol="0">
            <a:spAutoFit/>
          </a:bodyPr>
          <a:lstStyle/>
          <a:p>
            <a:pPr algn="l">
              <a:spcBef>
                <a:spcPts val="0"/>
              </a:spcBef>
            </a:pPr>
            <a:r>
              <a:rPr lang="en-US" sz="1800" b="1" dirty="0">
                <a:solidFill>
                  <a:schemeClr val="tx1"/>
                </a:solidFill>
                <a:latin typeface="+mn-lt"/>
              </a:rPr>
              <a:t>CBO long-term fiscal outlook (May 2023)</a:t>
            </a:r>
            <a:endParaRPr lang="en-US" sz="1800" i="1" dirty="0">
              <a:solidFill>
                <a:schemeClr val="tx1"/>
              </a:solidFill>
              <a:latin typeface="+mn-lt"/>
            </a:endParaRPr>
          </a:p>
        </p:txBody>
      </p:sp>
      <p:sp>
        <p:nvSpPr>
          <p:cNvPr id="5" name="TextBox 4">
            <a:extLst>
              <a:ext uri="{FF2B5EF4-FFF2-40B4-BE49-F238E27FC236}">
                <a16:creationId xmlns:a16="http://schemas.microsoft.com/office/drawing/2014/main" id="{4DBC07AA-D925-6BC0-539C-A4A205689D29}"/>
              </a:ext>
            </a:extLst>
          </p:cNvPr>
          <p:cNvSpPr txBox="1"/>
          <p:nvPr/>
        </p:nvSpPr>
        <p:spPr>
          <a:xfrm>
            <a:off x="6420158" y="803200"/>
            <a:ext cx="3919471" cy="369332"/>
          </a:xfrm>
          <a:prstGeom prst="rect">
            <a:avLst/>
          </a:prstGeom>
          <a:noFill/>
        </p:spPr>
        <p:txBody>
          <a:bodyPr wrap="none" rtlCol="0">
            <a:spAutoFit/>
          </a:bodyPr>
          <a:lstStyle/>
          <a:p>
            <a:pPr algn="l">
              <a:spcBef>
                <a:spcPts val="0"/>
              </a:spcBef>
            </a:pPr>
            <a:r>
              <a:rPr lang="en-US" sz="1800" b="1" dirty="0">
                <a:solidFill>
                  <a:schemeClr val="tx1"/>
                </a:solidFill>
                <a:latin typeface="+mn-lt"/>
              </a:rPr>
              <a:t>Fiscal impacts of IRA climate provisions</a:t>
            </a:r>
            <a:endParaRPr lang="en-US" sz="1800" i="1" dirty="0">
              <a:solidFill>
                <a:schemeClr val="tx1"/>
              </a:solidFill>
              <a:latin typeface="+mn-lt"/>
            </a:endParaRPr>
          </a:p>
        </p:txBody>
      </p:sp>
      <p:graphicFrame>
        <p:nvGraphicFramePr>
          <p:cNvPr id="6" name="Table 5">
            <a:extLst>
              <a:ext uri="{FF2B5EF4-FFF2-40B4-BE49-F238E27FC236}">
                <a16:creationId xmlns:a16="http://schemas.microsoft.com/office/drawing/2014/main" id="{4269CCEA-A260-BCF2-0DF4-A1C53570DA7E}"/>
              </a:ext>
            </a:extLst>
          </p:cNvPr>
          <p:cNvGraphicFramePr>
            <a:graphicFrameLocks noGrp="1"/>
          </p:cNvGraphicFramePr>
          <p:nvPr>
            <p:extLst>
              <p:ext uri="{D42A27DB-BD31-4B8C-83A1-F6EECF244321}">
                <p14:modId xmlns:p14="http://schemas.microsoft.com/office/powerpoint/2010/main" val="2112716757"/>
              </p:ext>
            </p:extLst>
          </p:nvPr>
        </p:nvGraphicFramePr>
        <p:xfrm>
          <a:off x="4884515" y="1197795"/>
          <a:ext cx="7002683" cy="4144245"/>
        </p:xfrm>
        <a:graphic>
          <a:graphicData uri="http://schemas.openxmlformats.org/drawingml/2006/table">
            <a:tbl>
              <a:tblPr firstRow="1" bandRow="1">
                <a:tableStyleId>{5C22544A-7EE6-4342-B048-85BDC9FD1C3A}</a:tableStyleId>
              </a:tblPr>
              <a:tblGrid>
                <a:gridCol w="1990847">
                  <a:extLst>
                    <a:ext uri="{9D8B030D-6E8A-4147-A177-3AD203B41FA5}">
                      <a16:colId xmlns:a16="http://schemas.microsoft.com/office/drawing/2014/main" val="2860764077"/>
                    </a:ext>
                  </a:extLst>
                </a:gridCol>
                <a:gridCol w="1494005">
                  <a:extLst>
                    <a:ext uri="{9D8B030D-6E8A-4147-A177-3AD203B41FA5}">
                      <a16:colId xmlns:a16="http://schemas.microsoft.com/office/drawing/2014/main" val="868248536"/>
                    </a:ext>
                  </a:extLst>
                </a:gridCol>
                <a:gridCol w="1462099">
                  <a:extLst>
                    <a:ext uri="{9D8B030D-6E8A-4147-A177-3AD203B41FA5}">
                      <a16:colId xmlns:a16="http://schemas.microsoft.com/office/drawing/2014/main" val="2748926619"/>
                    </a:ext>
                  </a:extLst>
                </a:gridCol>
                <a:gridCol w="2055732">
                  <a:extLst>
                    <a:ext uri="{9D8B030D-6E8A-4147-A177-3AD203B41FA5}">
                      <a16:colId xmlns:a16="http://schemas.microsoft.com/office/drawing/2014/main" val="4157113100"/>
                    </a:ext>
                  </a:extLst>
                </a:gridCol>
              </a:tblGrid>
              <a:tr h="355485">
                <a:tc>
                  <a:txBody>
                    <a:bodyPr/>
                    <a:lstStyle/>
                    <a:p>
                      <a:r>
                        <a:rPr lang="en-US" dirty="0"/>
                        <a:t>Source/date</a:t>
                      </a:r>
                    </a:p>
                  </a:txBody>
                  <a:tcPr/>
                </a:tc>
                <a:tc>
                  <a:txBody>
                    <a:bodyPr/>
                    <a:lstStyle/>
                    <a:p>
                      <a:r>
                        <a:rPr lang="en-US" dirty="0"/>
                        <a:t>Date</a:t>
                      </a:r>
                    </a:p>
                  </a:txBody>
                  <a:tcPr/>
                </a:tc>
                <a:tc>
                  <a:txBody>
                    <a:bodyPr/>
                    <a:lstStyle/>
                    <a:p>
                      <a:r>
                        <a:rPr lang="en-US" dirty="0"/>
                        <a:t>Components</a:t>
                      </a:r>
                    </a:p>
                  </a:txBody>
                  <a:tcPr/>
                </a:tc>
                <a:tc>
                  <a:txBody>
                    <a:bodyPr/>
                    <a:lstStyle/>
                    <a:p>
                      <a:r>
                        <a:rPr lang="en-US" dirty="0"/>
                        <a:t>Amount (‘22-’31)</a:t>
                      </a:r>
                    </a:p>
                  </a:txBody>
                  <a:tcPr/>
                </a:tc>
                <a:extLst>
                  <a:ext uri="{0D108BD9-81ED-4DB2-BD59-A6C34878D82A}">
                    <a16:rowId xmlns:a16="http://schemas.microsoft.com/office/drawing/2014/main" val="703504786"/>
                  </a:ext>
                </a:extLst>
              </a:tr>
              <a:tr h="355485">
                <a:tc>
                  <a:txBody>
                    <a:bodyPr/>
                    <a:lstStyle/>
                    <a:p>
                      <a:r>
                        <a:rPr lang="en-US" sz="1600" dirty="0"/>
                        <a:t>CBO/JCT (final)</a:t>
                      </a:r>
                    </a:p>
                  </a:txBody>
                  <a:tcPr/>
                </a:tc>
                <a:tc>
                  <a:txBody>
                    <a:bodyPr/>
                    <a:lstStyle/>
                    <a:p>
                      <a:r>
                        <a:rPr lang="en-US" sz="1600" dirty="0"/>
                        <a:t>Sept. 2023</a:t>
                      </a:r>
                    </a:p>
                  </a:txBody>
                  <a:tcPr/>
                </a:tc>
                <a:tc>
                  <a:txBody>
                    <a:bodyPr/>
                    <a:lstStyle/>
                    <a:p>
                      <a:r>
                        <a:rPr lang="en-US" sz="1600" dirty="0"/>
                        <a:t>All*</a:t>
                      </a:r>
                    </a:p>
                  </a:txBody>
                  <a:tcPr/>
                </a:tc>
                <a:tc>
                  <a:txBody>
                    <a:bodyPr/>
                    <a:lstStyle/>
                    <a:p>
                      <a:r>
                        <a:rPr lang="en-US" sz="1600" b="1" dirty="0">
                          <a:solidFill>
                            <a:srgbClr val="FF0000"/>
                          </a:solidFill>
                        </a:rPr>
                        <a:t>$392B</a:t>
                      </a:r>
                    </a:p>
                  </a:txBody>
                  <a:tcPr/>
                </a:tc>
                <a:extLst>
                  <a:ext uri="{0D108BD9-81ED-4DB2-BD59-A6C34878D82A}">
                    <a16:rowId xmlns:a16="http://schemas.microsoft.com/office/drawing/2014/main" val="1560712249"/>
                  </a:ext>
                </a:extLst>
              </a:tr>
              <a:tr h="355485">
                <a:tc>
                  <a:txBody>
                    <a:bodyPr/>
                    <a:lstStyle/>
                    <a:p>
                      <a:r>
                        <a:rPr lang="en-US" sz="1600" dirty="0"/>
                        <a:t>CBO/JCT (final)</a:t>
                      </a:r>
                    </a:p>
                  </a:txBody>
                  <a:tcPr/>
                </a:tc>
                <a:tc>
                  <a:txBody>
                    <a:bodyPr/>
                    <a:lstStyle/>
                    <a:p>
                      <a:r>
                        <a:rPr lang="en-US" sz="1600" dirty="0"/>
                        <a:t>Sept. 2022</a:t>
                      </a:r>
                    </a:p>
                  </a:txBody>
                  <a:tcPr/>
                </a:tc>
                <a:tc>
                  <a:txBody>
                    <a:bodyPr/>
                    <a:lstStyle/>
                    <a:p>
                      <a:r>
                        <a:rPr lang="en-US" sz="1600" dirty="0"/>
                        <a:t>LDV tax credits</a:t>
                      </a:r>
                    </a:p>
                  </a:txBody>
                  <a:tcPr/>
                </a:tc>
                <a:tc>
                  <a:txBody>
                    <a:bodyPr/>
                    <a:lstStyle/>
                    <a:p>
                      <a:r>
                        <a:rPr lang="en-US" sz="1600" dirty="0"/>
                        <a:t>$8B</a:t>
                      </a:r>
                    </a:p>
                  </a:txBody>
                  <a:tcPr/>
                </a:tc>
                <a:extLst>
                  <a:ext uri="{0D108BD9-81ED-4DB2-BD59-A6C34878D82A}">
                    <a16:rowId xmlns:a16="http://schemas.microsoft.com/office/drawing/2014/main" val="2880905163"/>
                  </a:ext>
                </a:extLst>
              </a:tr>
              <a:tr h="355485">
                <a:tc>
                  <a:txBody>
                    <a:bodyPr/>
                    <a:lstStyle/>
                    <a:p>
                      <a:r>
                        <a:rPr lang="en-US" sz="1600" dirty="0"/>
                        <a:t>CBO/JCT (final)</a:t>
                      </a:r>
                    </a:p>
                  </a:txBody>
                  <a:tcPr/>
                </a:tc>
                <a:tc>
                  <a:txBody>
                    <a:bodyPr/>
                    <a:lstStyle/>
                    <a:p>
                      <a:r>
                        <a:rPr lang="en-US" sz="1600" dirty="0"/>
                        <a:t>Sept. 2022</a:t>
                      </a:r>
                    </a:p>
                  </a:txBody>
                  <a:tcPr/>
                </a:tc>
                <a:tc>
                  <a:txBody>
                    <a:bodyPr/>
                    <a:lstStyle/>
                    <a:p>
                      <a:r>
                        <a:rPr lang="en-US" sz="1600" dirty="0"/>
                        <a:t>H2 (45V)</a:t>
                      </a:r>
                    </a:p>
                  </a:txBody>
                  <a:tcPr/>
                </a:tc>
                <a:tc>
                  <a:txBody>
                    <a:bodyPr/>
                    <a:lstStyle/>
                    <a:p>
                      <a:r>
                        <a:rPr lang="en-US" sz="1600" dirty="0"/>
                        <a:t>$13B</a:t>
                      </a:r>
                    </a:p>
                  </a:txBody>
                  <a:tcPr/>
                </a:tc>
                <a:extLst>
                  <a:ext uri="{0D108BD9-81ED-4DB2-BD59-A6C34878D82A}">
                    <a16:rowId xmlns:a16="http://schemas.microsoft.com/office/drawing/2014/main" val="4245761738"/>
                  </a:ext>
                </a:extLst>
              </a:tr>
              <a:tr h="355485">
                <a:tc>
                  <a:txBody>
                    <a:bodyPr/>
                    <a:lstStyle/>
                    <a:p>
                      <a:r>
                        <a:rPr lang="en-US" sz="1600" dirty="0"/>
                        <a:t>Cole et al</a:t>
                      </a:r>
                    </a:p>
                  </a:txBody>
                  <a:tcPr/>
                </a:tc>
                <a:tc>
                  <a:txBody>
                    <a:bodyPr/>
                    <a:lstStyle/>
                    <a:p>
                      <a:r>
                        <a:rPr lang="en-US" sz="1600" dirty="0"/>
                        <a:t>Aug 2022</a:t>
                      </a:r>
                    </a:p>
                  </a:txBody>
                  <a:tcPr/>
                </a:tc>
                <a:tc>
                  <a:txBody>
                    <a:bodyPr/>
                    <a:lstStyle/>
                    <a:p>
                      <a:r>
                        <a:rPr lang="en-US" sz="1600" dirty="0"/>
                        <a:t>LDV tax credits</a:t>
                      </a:r>
                    </a:p>
                  </a:txBody>
                  <a:tcPr/>
                </a:tc>
                <a:tc>
                  <a:txBody>
                    <a:bodyPr/>
                    <a:lstStyle/>
                    <a:p>
                      <a:r>
                        <a:rPr lang="en-US" sz="1600" dirty="0"/>
                        <a:t>$440B</a:t>
                      </a:r>
                    </a:p>
                  </a:txBody>
                  <a:tcPr/>
                </a:tc>
                <a:extLst>
                  <a:ext uri="{0D108BD9-81ED-4DB2-BD59-A6C34878D82A}">
                    <a16:rowId xmlns:a16="http://schemas.microsoft.com/office/drawing/2014/main" val="3966186731"/>
                  </a:ext>
                </a:extLst>
              </a:tr>
              <a:tr h="355485">
                <a:tc>
                  <a:txBody>
                    <a:bodyPr/>
                    <a:lstStyle/>
                    <a:p>
                      <a:r>
                        <a:rPr lang="en-US" sz="1600" dirty="0"/>
                        <a:t>Credit Suisse</a:t>
                      </a:r>
                    </a:p>
                  </a:txBody>
                  <a:tcPr/>
                </a:tc>
                <a:tc>
                  <a:txBody>
                    <a:bodyPr/>
                    <a:lstStyle/>
                    <a:p>
                      <a:r>
                        <a:rPr lang="en-US" sz="1600" dirty="0"/>
                        <a:t>Nov 2022</a:t>
                      </a:r>
                    </a:p>
                  </a:txBody>
                  <a:tcPr/>
                </a:tc>
                <a:tc>
                  <a:txBody>
                    <a:bodyPr/>
                    <a:lstStyle/>
                    <a:p>
                      <a:r>
                        <a:rPr lang="en-US" sz="1600" dirty="0"/>
                        <a:t>All*</a:t>
                      </a:r>
                    </a:p>
                  </a:txBody>
                  <a:tcPr/>
                </a:tc>
                <a:tc>
                  <a:txBody>
                    <a:bodyPr/>
                    <a:lstStyle/>
                    <a:p>
                      <a:r>
                        <a:rPr lang="en-US" sz="1600" dirty="0"/>
                        <a:t>$800B</a:t>
                      </a:r>
                    </a:p>
                  </a:txBody>
                  <a:tcPr/>
                </a:tc>
                <a:extLst>
                  <a:ext uri="{0D108BD9-81ED-4DB2-BD59-A6C34878D82A}">
                    <a16:rowId xmlns:a16="http://schemas.microsoft.com/office/drawing/2014/main" val="1406810734"/>
                  </a:ext>
                </a:extLst>
              </a:tr>
              <a:tr h="355485">
                <a:tc>
                  <a:txBody>
                    <a:bodyPr/>
                    <a:lstStyle/>
                    <a:p>
                      <a:r>
                        <a:rPr lang="en-US" sz="1600" dirty="0"/>
                        <a:t>Bistline, Mehrotra, Wolfram (BPEA)</a:t>
                      </a:r>
                    </a:p>
                  </a:txBody>
                  <a:tcPr/>
                </a:tc>
                <a:tc>
                  <a:txBody>
                    <a:bodyPr/>
                    <a:lstStyle/>
                    <a:p>
                      <a:r>
                        <a:rPr lang="en-US" sz="1600" dirty="0"/>
                        <a:t>March 2023</a:t>
                      </a:r>
                    </a:p>
                  </a:txBody>
                  <a:tcPr/>
                </a:tc>
                <a:tc>
                  <a:txBody>
                    <a:bodyPr/>
                    <a:lstStyle/>
                    <a:p>
                      <a:r>
                        <a:rPr lang="en-US" sz="1600" dirty="0"/>
                        <a:t>All*</a:t>
                      </a:r>
                    </a:p>
                  </a:txBody>
                  <a:tcPr/>
                </a:tc>
                <a:tc>
                  <a:txBody>
                    <a:bodyPr/>
                    <a:lstStyle/>
                    <a:p>
                      <a:r>
                        <a:rPr lang="en-US" sz="1600" dirty="0"/>
                        <a:t>$800B</a:t>
                      </a:r>
                    </a:p>
                  </a:txBody>
                  <a:tcPr/>
                </a:tc>
                <a:extLst>
                  <a:ext uri="{0D108BD9-81ED-4DB2-BD59-A6C34878D82A}">
                    <a16:rowId xmlns:a16="http://schemas.microsoft.com/office/drawing/2014/main" val="502194385"/>
                  </a:ext>
                </a:extLst>
              </a:tr>
              <a:tr h="355485">
                <a:tc>
                  <a:txBody>
                    <a:bodyPr/>
                    <a:lstStyle/>
                    <a:p>
                      <a:r>
                        <a:rPr lang="en-US" sz="1600" dirty="0"/>
                        <a:t>JCT</a:t>
                      </a:r>
                    </a:p>
                  </a:txBody>
                  <a:tcPr/>
                </a:tc>
                <a:tc>
                  <a:txBody>
                    <a:bodyPr/>
                    <a:lstStyle/>
                    <a:p>
                      <a:r>
                        <a:rPr lang="en-US" sz="1600" dirty="0"/>
                        <a:t>May 2023</a:t>
                      </a:r>
                    </a:p>
                  </a:txBody>
                  <a:tcPr/>
                </a:tc>
                <a:tc>
                  <a:txBody>
                    <a:bodyPr/>
                    <a:lstStyle/>
                    <a:p>
                      <a:r>
                        <a:rPr lang="en-US" sz="1600" dirty="0"/>
                        <a:t>All*</a:t>
                      </a:r>
                    </a:p>
                  </a:txBody>
                  <a:tcPr/>
                </a:tc>
                <a:tc>
                  <a:txBody>
                    <a:bodyPr/>
                    <a:lstStyle/>
                    <a:p>
                      <a:r>
                        <a:rPr lang="en-US" sz="1600" dirty="0"/>
                        <a:t>$660B</a:t>
                      </a:r>
                    </a:p>
                  </a:txBody>
                  <a:tcPr/>
                </a:tc>
                <a:extLst>
                  <a:ext uri="{0D108BD9-81ED-4DB2-BD59-A6C34878D82A}">
                    <a16:rowId xmlns:a16="http://schemas.microsoft.com/office/drawing/2014/main" val="1431638196"/>
                  </a:ext>
                </a:extLst>
              </a:tr>
              <a:tr h="355485">
                <a:tc>
                  <a:txBody>
                    <a:bodyPr/>
                    <a:lstStyle/>
                    <a:p>
                      <a:r>
                        <a:rPr lang="en-US" sz="1600" dirty="0"/>
                        <a:t>JCT</a:t>
                      </a:r>
                    </a:p>
                  </a:txBody>
                  <a:tcPr/>
                </a:tc>
                <a:tc>
                  <a:txBody>
                    <a:bodyPr/>
                    <a:lstStyle/>
                    <a:p>
                      <a:r>
                        <a:rPr lang="en-US" sz="1600" dirty="0"/>
                        <a:t>May 2023</a:t>
                      </a:r>
                    </a:p>
                  </a:txBody>
                  <a:tcPr/>
                </a:tc>
                <a:tc>
                  <a:txBody>
                    <a:bodyPr/>
                    <a:lstStyle/>
                    <a:p>
                      <a:r>
                        <a:rPr lang="en-US" sz="1600" dirty="0"/>
                        <a:t>LDV tax credits</a:t>
                      </a:r>
                    </a:p>
                  </a:txBody>
                  <a:tcPr/>
                </a:tc>
                <a:tc>
                  <a:txBody>
                    <a:bodyPr/>
                    <a:lstStyle/>
                    <a:p>
                      <a:r>
                        <a:rPr lang="en-US" sz="1600" dirty="0"/>
                        <a:t>$99B (23-33)</a:t>
                      </a:r>
                    </a:p>
                  </a:txBody>
                  <a:tcPr/>
                </a:tc>
                <a:extLst>
                  <a:ext uri="{0D108BD9-81ED-4DB2-BD59-A6C34878D82A}">
                    <a16:rowId xmlns:a16="http://schemas.microsoft.com/office/drawing/2014/main" val="430689925"/>
                  </a:ext>
                </a:extLst>
              </a:tr>
              <a:tr h="355485">
                <a:tc>
                  <a:txBody>
                    <a:bodyPr/>
                    <a:lstStyle/>
                    <a:p>
                      <a:r>
                        <a:rPr lang="en-US" sz="1600" dirty="0"/>
                        <a:t>Bistline &amp; Blandford</a:t>
                      </a:r>
                    </a:p>
                  </a:txBody>
                  <a:tcPr/>
                </a:tc>
                <a:tc>
                  <a:txBody>
                    <a:bodyPr/>
                    <a:lstStyle/>
                    <a:p>
                      <a:r>
                        <a:rPr lang="en-US" sz="1600" dirty="0"/>
                        <a:t>Nov 2023</a:t>
                      </a:r>
                    </a:p>
                  </a:txBody>
                  <a:tcPr/>
                </a:tc>
                <a:tc>
                  <a:txBody>
                    <a:bodyPr/>
                    <a:lstStyle/>
                    <a:p>
                      <a:r>
                        <a:rPr lang="en-US" sz="1600" dirty="0"/>
                        <a:t>H2 (45V)</a:t>
                      </a:r>
                    </a:p>
                  </a:txBody>
                  <a:tcPr/>
                </a:tc>
                <a:tc>
                  <a:txBody>
                    <a:bodyPr/>
                    <a:lstStyle/>
                    <a:p>
                      <a:r>
                        <a:rPr lang="en-US" sz="1600" dirty="0"/>
                        <a:t>$390-$750B (lifetime)</a:t>
                      </a:r>
                    </a:p>
                  </a:txBody>
                  <a:tcPr/>
                </a:tc>
                <a:extLst>
                  <a:ext uri="{0D108BD9-81ED-4DB2-BD59-A6C34878D82A}">
                    <a16:rowId xmlns:a16="http://schemas.microsoft.com/office/drawing/2014/main" val="1588314297"/>
                  </a:ext>
                </a:extLst>
              </a:tr>
              <a:tr h="355485">
                <a:tc>
                  <a:txBody>
                    <a:bodyPr/>
                    <a:lstStyle/>
                    <a:p>
                      <a:r>
                        <a:rPr lang="en-US" sz="1600" dirty="0"/>
                        <a:t>Bistline et al (2024)</a:t>
                      </a:r>
                    </a:p>
                  </a:txBody>
                  <a:tcPr/>
                </a:tc>
                <a:tc>
                  <a:txBody>
                    <a:bodyPr/>
                    <a:lstStyle/>
                    <a:p>
                      <a:r>
                        <a:rPr lang="en-US" sz="1600" dirty="0"/>
                        <a:t>Nov 2023</a:t>
                      </a:r>
                    </a:p>
                  </a:txBody>
                  <a:tcPr/>
                </a:tc>
                <a:tc>
                  <a:txBody>
                    <a:bodyPr/>
                    <a:lstStyle/>
                    <a:p>
                      <a:r>
                        <a:rPr lang="en-US" sz="1600" dirty="0"/>
                        <a:t>All*</a:t>
                      </a:r>
                    </a:p>
                  </a:txBody>
                  <a:tcPr/>
                </a:tc>
                <a:tc>
                  <a:txBody>
                    <a:bodyPr/>
                    <a:lstStyle/>
                    <a:p>
                      <a:r>
                        <a:rPr lang="en-US" sz="1600" b="1" dirty="0">
                          <a:solidFill>
                            <a:srgbClr val="FF0000"/>
                          </a:solidFill>
                        </a:rPr>
                        <a:t>$1.6T (23-33)</a:t>
                      </a:r>
                    </a:p>
                  </a:txBody>
                  <a:tcPr/>
                </a:tc>
                <a:extLst>
                  <a:ext uri="{0D108BD9-81ED-4DB2-BD59-A6C34878D82A}">
                    <a16:rowId xmlns:a16="http://schemas.microsoft.com/office/drawing/2014/main" val="3661276380"/>
                  </a:ext>
                </a:extLst>
              </a:tr>
            </a:tbl>
          </a:graphicData>
        </a:graphic>
      </p:graphicFrame>
      <p:sp>
        <p:nvSpPr>
          <p:cNvPr id="7" name="TextBox 6">
            <a:extLst>
              <a:ext uri="{FF2B5EF4-FFF2-40B4-BE49-F238E27FC236}">
                <a16:creationId xmlns:a16="http://schemas.microsoft.com/office/drawing/2014/main" id="{385031D3-01D3-BC36-D2C8-5D2E24D5EB32}"/>
              </a:ext>
            </a:extLst>
          </p:cNvPr>
          <p:cNvSpPr txBox="1"/>
          <p:nvPr/>
        </p:nvSpPr>
        <p:spPr>
          <a:xfrm>
            <a:off x="4884515" y="5372274"/>
            <a:ext cx="7002683" cy="830997"/>
          </a:xfrm>
          <a:prstGeom prst="rect">
            <a:avLst/>
          </a:prstGeom>
          <a:noFill/>
        </p:spPr>
        <p:txBody>
          <a:bodyPr wrap="square" rtlCol="0">
            <a:spAutoFit/>
          </a:bodyPr>
          <a:lstStyle/>
          <a:p>
            <a:pPr algn="l">
              <a:spcBef>
                <a:spcPts val="0"/>
              </a:spcBef>
            </a:pPr>
            <a:r>
              <a:rPr lang="en-US" dirty="0">
                <a:solidFill>
                  <a:schemeClr val="tx1"/>
                </a:solidFill>
                <a:latin typeface="+mn-lt"/>
              </a:rPr>
              <a:t>* “All” includes power sector and transportation tax credits, capped manufacturing credits, clean fuel credits, and 45Q and 45V credits, however in early estimates 45Q and 45V modeling was limited.  </a:t>
            </a:r>
            <a:endParaRPr lang="en-US" i="1" dirty="0">
              <a:solidFill>
                <a:schemeClr val="tx1"/>
              </a:solidFill>
              <a:latin typeface="+mn-lt"/>
            </a:endParaRPr>
          </a:p>
        </p:txBody>
      </p:sp>
      <p:sp>
        <p:nvSpPr>
          <p:cNvPr id="9" name="TextBox 8">
            <a:extLst>
              <a:ext uri="{FF2B5EF4-FFF2-40B4-BE49-F238E27FC236}">
                <a16:creationId xmlns:a16="http://schemas.microsoft.com/office/drawing/2014/main" id="{7B2283CD-4B78-261C-F4D0-90DA4D8ACBC8}"/>
              </a:ext>
            </a:extLst>
          </p:cNvPr>
          <p:cNvSpPr txBox="1"/>
          <p:nvPr/>
        </p:nvSpPr>
        <p:spPr>
          <a:xfrm>
            <a:off x="271772" y="4164117"/>
            <a:ext cx="3925680" cy="1754326"/>
          </a:xfrm>
          <a:prstGeom prst="rect">
            <a:avLst/>
          </a:prstGeom>
          <a:solidFill>
            <a:schemeClr val="accent6">
              <a:lumMod val="20000"/>
              <a:lumOff val="80000"/>
            </a:schemeClr>
          </a:solidFill>
        </p:spPr>
        <p:txBody>
          <a:bodyPr wrap="square">
            <a:spAutoFit/>
          </a:bodyPr>
          <a:lstStyle/>
          <a:p>
            <a:pPr algn="l">
              <a:spcBef>
                <a:spcPts val="0"/>
              </a:spcBef>
            </a:pPr>
            <a:r>
              <a:rPr lang="en-US" sz="1800" b="1" dirty="0">
                <a:solidFill>
                  <a:schemeClr val="tx1"/>
                </a:solidFill>
                <a:latin typeface="+mn-lt"/>
              </a:rPr>
              <a:t>IRA cost factors</a:t>
            </a:r>
          </a:p>
          <a:p>
            <a:pPr marL="285750" indent="-285750" algn="l">
              <a:spcBef>
                <a:spcPts val="0"/>
              </a:spcBef>
              <a:buFont typeface="Arial" panose="020B0604020202020204" pitchFamily="34" charset="0"/>
              <a:buChar char="•"/>
            </a:pPr>
            <a:r>
              <a:rPr lang="en-US" sz="1800" dirty="0">
                <a:solidFill>
                  <a:schemeClr val="tx1"/>
                </a:solidFill>
                <a:latin typeface="+mn-lt"/>
              </a:rPr>
              <a:t>The main tax credits are uncapped</a:t>
            </a:r>
          </a:p>
          <a:p>
            <a:pPr marL="285750" indent="-285750" algn="l">
              <a:spcBef>
                <a:spcPts val="0"/>
              </a:spcBef>
              <a:buFont typeface="Arial" panose="020B0604020202020204" pitchFamily="34" charset="0"/>
              <a:buChar char="•"/>
            </a:pPr>
            <a:r>
              <a:rPr lang="en-US" sz="1800" dirty="0">
                <a:solidFill>
                  <a:schemeClr val="tx1"/>
                </a:solidFill>
                <a:latin typeface="+mn-lt"/>
              </a:rPr>
              <a:t>EPA tailpipe rule &amp; power plant rules proposed post-IRA, not yet finalized</a:t>
            </a:r>
          </a:p>
          <a:p>
            <a:pPr marL="285750" indent="-285750" algn="l">
              <a:spcBef>
                <a:spcPts val="0"/>
              </a:spcBef>
              <a:buFont typeface="Arial" panose="020B0604020202020204" pitchFamily="34" charset="0"/>
              <a:buChar char="•"/>
            </a:pPr>
            <a:r>
              <a:rPr lang="en-US" sz="1800" dirty="0">
                <a:solidFill>
                  <a:schemeClr val="tx1"/>
                </a:solidFill>
                <a:latin typeface="+mn-lt"/>
              </a:rPr>
              <a:t>Hard to model CCS (45Q) and H2 (45V) take-up</a:t>
            </a:r>
          </a:p>
        </p:txBody>
      </p:sp>
      <p:pic>
        <p:nvPicPr>
          <p:cNvPr id="8" name="Graphic 7">
            <a:extLst>
              <a:ext uri="{FF2B5EF4-FFF2-40B4-BE49-F238E27FC236}">
                <a16:creationId xmlns:a16="http://schemas.microsoft.com/office/drawing/2014/main" id="{BB0BA40A-A250-EA53-21AC-6FA1F79051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43048" y="6675437"/>
            <a:ext cx="1122332" cy="203192"/>
          </a:xfrm>
          <a:prstGeom prst="rect">
            <a:avLst/>
          </a:prstGeom>
        </p:spPr>
      </p:pic>
      <p:sp>
        <p:nvSpPr>
          <p:cNvPr id="2" name="Title 3">
            <a:extLst>
              <a:ext uri="{FF2B5EF4-FFF2-40B4-BE49-F238E27FC236}">
                <a16:creationId xmlns:a16="http://schemas.microsoft.com/office/drawing/2014/main" id="{1988FBE7-C490-D11F-C911-5996BE3E47C3}"/>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 Transition risks in fiscal policy</a:t>
            </a:r>
          </a:p>
        </p:txBody>
      </p:sp>
    </p:spTree>
    <p:extLst>
      <p:ext uri="{BB962C8B-B14F-4D97-AF65-F5344CB8AC3E}">
        <p14:creationId xmlns:p14="http://schemas.microsoft.com/office/powerpoint/2010/main" val="704249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itle 3">
            <a:extLst>
              <a:ext uri="{FF2B5EF4-FFF2-40B4-BE49-F238E27FC236}">
                <a16:creationId xmlns:a16="http://schemas.microsoft.com/office/drawing/2014/main" id="{852DDF97-2CF3-4DFB-B86C-BD90CD9D5C9A}"/>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1800" dirty="0">
                <a:solidFill>
                  <a:schemeClr val="bg1"/>
                </a:solidFill>
              </a:rPr>
              <a:t>Economists have a key role to play in guiding climate-related policy: climate fiscal policy, &amp; monetary</a:t>
            </a:r>
          </a:p>
        </p:txBody>
      </p:sp>
      <p:sp>
        <p:nvSpPr>
          <p:cNvPr id="7" name="TextBox 6">
            <a:extLst>
              <a:ext uri="{FF2B5EF4-FFF2-40B4-BE49-F238E27FC236}">
                <a16:creationId xmlns:a16="http://schemas.microsoft.com/office/drawing/2014/main" id="{ED8BDF06-0374-4BA1-899A-F2BDA81E1838}"/>
              </a:ext>
            </a:extLst>
          </p:cNvPr>
          <p:cNvSpPr txBox="1"/>
          <p:nvPr/>
        </p:nvSpPr>
        <p:spPr>
          <a:xfrm>
            <a:off x="428405" y="556916"/>
            <a:ext cx="10002709" cy="2862322"/>
          </a:xfrm>
          <a:prstGeom prst="rect">
            <a:avLst/>
          </a:prstGeom>
          <a:noFill/>
        </p:spPr>
        <p:txBody>
          <a:bodyPr wrap="square" rtlCol="0">
            <a:spAutoFit/>
          </a:bodyPr>
          <a:lstStyle/>
          <a:p>
            <a:r>
              <a:rPr lang="en-US" b="1" dirty="0">
                <a:solidFill>
                  <a:srgbClr val="C00000"/>
                </a:solidFill>
              </a:rPr>
              <a:t>This paper: a survey of climate &amp; macro</a:t>
            </a:r>
          </a:p>
          <a:p>
            <a:pPr lvl="1"/>
            <a:r>
              <a:rPr lang="en-US" b="1" dirty="0">
                <a:solidFill>
                  <a:srgbClr val="C00000"/>
                </a:solidFill>
              </a:rPr>
              <a:t>Where can scarce commodity - economic research – be allocated for greatest impact?</a:t>
            </a:r>
            <a:endParaRPr lang="en-US" dirty="0"/>
          </a:p>
          <a:p>
            <a:endParaRPr lang="en-US" b="1" dirty="0">
              <a:solidFill>
                <a:srgbClr val="C00000"/>
              </a:solidFill>
            </a:endParaRPr>
          </a:p>
          <a:p>
            <a:r>
              <a:rPr lang="en-US" b="1" dirty="0">
                <a:solidFill>
                  <a:srgbClr val="C00000"/>
                </a:solidFill>
              </a:rPr>
              <a:t>Multiple dimensions of the growing macro-climate </a:t>
            </a:r>
            <a:r>
              <a:rPr lang="en-US" b="1" dirty="0" err="1">
                <a:solidFill>
                  <a:srgbClr val="C00000"/>
                </a:solidFill>
              </a:rPr>
              <a:t>literaturer</a:t>
            </a:r>
            <a:endParaRPr lang="en-US" dirty="0">
              <a:solidFill>
                <a:srgbClr val="C00000"/>
              </a:solidFill>
            </a:endParaRPr>
          </a:p>
          <a:p>
            <a:pPr marL="800100" lvl="1" indent="-342900">
              <a:buFont typeface="+mj-lt"/>
              <a:buAutoNum type="arabicPeriod"/>
            </a:pPr>
            <a:r>
              <a:rPr lang="en-US" dirty="0"/>
              <a:t>Micro -&gt; macro</a:t>
            </a:r>
          </a:p>
          <a:p>
            <a:pPr marL="800100" lvl="1" indent="-342900">
              <a:buFont typeface="+mj-lt"/>
              <a:buAutoNum type="arabicPeriod"/>
            </a:pPr>
            <a:r>
              <a:rPr lang="en-US" dirty="0"/>
              <a:t>Risks: physical/transitional (Carney 2015)</a:t>
            </a:r>
          </a:p>
          <a:p>
            <a:pPr marL="800100" lvl="1" indent="-342900">
              <a:buFont typeface="+mj-lt"/>
              <a:buAutoNum type="arabicPeriod"/>
            </a:pPr>
            <a:r>
              <a:rPr lang="en-US" dirty="0"/>
              <a:t>Positive-normative: Economic impacts of CC -&gt; policy design</a:t>
            </a:r>
          </a:p>
          <a:p>
            <a:pPr marL="800100" lvl="1" indent="-342900">
              <a:buFont typeface="+mj-lt"/>
              <a:buAutoNum type="arabicPeriod"/>
            </a:pPr>
            <a:r>
              <a:rPr lang="en-US" dirty="0"/>
              <a:t>Policy perspective: climate policy/fiscal policy/monetary policy</a:t>
            </a:r>
          </a:p>
          <a:p>
            <a:pPr marL="800100" lvl="1" indent="-342900">
              <a:buFont typeface="+mj-lt"/>
              <a:buAutoNum type="arabicPeriod"/>
            </a:pPr>
            <a:r>
              <a:rPr lang="en-US" dirty="0"/>
              <a:t>Horizon: &lt;10 years/10-50 years/&gt;50 years</a:t>
            </a:r>
          </a:p>
          <a:p>
            <a:pPr marL="800100" lvl="1" indent="-342900">
              <a:buFont typeface="+mj-lt"/>
              <a:buAutoNum type="arabicPeriod"/>
            </a:pPr>
            <a:r>
              <a:rPr lang="en-US" dirty="0"/>
              <a:t>Trends -&gt; volatility -&gt; uncertainty -&gt; deep uncertainty/tail risks </a:t>
            </a:r>
          </a:p>
        </p:txBody>
      </p:sp>
    </p:spTree>
    <p:extLst>
      <p:ext uri="{BB962C8B-B14F-4D97-AF65-F5344CB8AC3E}">
        <p14:creationId xmlns:p14="http://schemas.microsoft.com/office/powerpoint/2010/main" val="3574670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itle 3">
            <a:extLst>
              <a:ext uri="{FF2B5EF4-FFF2-40B4-BE49-F238E27FC236}">
                <a16:creationId xmlns:a16="http://schemas.microsoft.com/office/drawing/2014/main" id="{852DDF97-2CF3-4DFB-B86C-BD90CD9D5C9A}"/>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1800" dirty="0">
                <a:solidFill>
                  <a:schemeClr val="bg1"/>
                </a:solidFill>
              </a:rPr>
              <a:t>Economists have a key role to play in guiding climate-related policy: climate fiscal policy, &amp; monetary</a:t>
            </a:r>
          </a:p>
        </p:txBody>
      </p:sp>
      <p:sp>
        <p:nvSpPr>
          <p:cNvPr id="7" name="TextBox 6">
            <a:extLst>
              <a:ext uri="{FF2B5EF4-FFF2-40B4-BE49-F238E27FC236}">
                <a16:creationId xmlns:a16="http://schemas.microsoft.com/office/drawing/2014/main" id="{ED8BDF06-0374-4BA1-899A-F2BDA81E1838}"/>
              </a:ext>
            </a:extLst>
          </p:cNvPr>
          <p:cNvSpPr txBox="1"/>
          <p:nvPr/>
        </p:nvSpPr>
        <p:spPr>
          <a:xfrm>
            <a:off x="428405" y="556916"/>
            <a:ext cx="10002709" cy="2862322"/>
          </a:xfrm>
          <a:prstGeom prst="rect">
            <a:avLst/>
          </a:prstGeom>
          <a:noFill/>
        </p:spPr>
        <p:txBody>
          <a:bodyPr wrap="square" rtlCol="0">
            <a:spAutoFit/>
          </a:bodyPr>
          <a:lstStyle/>
          <a:p>
            <a:r>
              <a:rPr lang="en-US" b="1" dirty="0">
                <a:solidFill>
                  <a:srgbClr val="C00000"/>
                </a:solidFill>
              </a:rPr>
              <a:t>This paper: a survey of climate &amp; macro</a:t>
            </a:r>
          </a:p>
          <a:p>
            <a:pPr lvl="1"/>
            <a:r>
              <a:rPr lang="en-US" b="1" dirty="0">
                <a:solidFill>
                  <a:srgbClr val="C00000"/>
                </a:solidFill>
              </a:rPr>
              <a:t>Where can scarce commodity - economic research – be allocated for greatest impact?</a:t>
            </a:r>
            <a:endParaRPr lang="en-US" dirty="0"/>
          </a:p>
          <a:p>
            <a:endParaRPr lang="en-US" b="1" dirty="0">
              <a:solidFill>
                <a:srgbClr val="C00000"/>
              </a:solidFill>
            </a:endParaRPr>
          </a:p>
          <a:p>
            <a:r>
              <a:rPr lang="en-US" b="1" dirty="0">
                <a:solidFill>
                  <a:srgbClr val="C00000"/>
                </a:solidFill>
              </a:rPr>
              <a:t>Multiple dimensions of the growing macro-climate </a:t>
            </a:r>
            <a:r>
              <a:rPr lang="en-US" b="1" dirty="0" err="1">
                <a:solidFill>
                  <a:srgbClr val="C00000"/>
                </a:solidFill>
              </a:rPr>
              <a:t>literaturer</a:t>
            </a:r>
            <a:endParaRPr lang="en-US" dirty="0">
              <a:solidFill>
                <a:srgbClr val="C00000"/>
              </a:solidFill>
            </a:endParaRPr>
          </a:p>
          <a:p>
            <a:pPr marL="800100" lvl="1" indent="-342900">
              <a:buFont typeface="+mj-lt"/>
              <a:buAutoNum type="arabicPeriod"/>
            </a:pPr>
            <a:r>
              <a:rPr lang="en-US" dirty="0"/>
              <a:t>Micro -&gt; macro</a:t>
            </a:r>
          </a:p>
          <a:p>
            <a:pPr marL="800100" lvl="1" indent="-342900">
              <a:buFont typeface="+mj-lt"/>
              <a:buAutoNum type="arabicPeriod"/>
            </a:pPr>
            <a:r>
              <a:rPr lang="en-US" dirty="0"/>
              <a:t>Risks: physical/transitional (Carney 2015)</a:t>
            </a:r>
          </a:p>
          <a:p>
            <a:pPr marL="800100" lvl="1" indent="-342900">
              <a:buFont typeface="+mj-lt"/>
              <a:buAutoNum type="arabicPeriod"/>
            </a:pPr>
            <a:r>
              <a:rPr lang="en-US" dirty="0"/>
              <a:t>Positive-normative: Economic impacts of CC -&gt; policy design</a:t>
            </a:r>
          </a:p>
          <a:p>
            <a:pPr marL="800100" lvl="1" indent="-342900">
              <a:buFont typeface="+mj-lt"/>
              <a:buAutoNum type="arabicPeriod"/>
            </a:pPr>
            <a:r>
              <a:rPr lang="en-US" dirty="0"/>
              <a:t>Policy perspective: climate policy/fiscal policy/monetary policy</a:t>
            </a:r>
          </a:p>
          <a:p>
            <a:pPr marL="800100" lvl="1" indent="-342900">
              <a:buFont typeface="+mj-lt"/>
              <a:buAutoNum type="arabicPeriod"/>
            </a:pPr>
            <a:r>
              <a:rPr lang="en-US" dirty="0"/>
              <a:t>Horizon: &lt;10 years/10-50 years/&gt;50 years</a:t>
            </a:r>
          </a:p>
          <a:p>
            <a:pPr marL="800100" lvl="1" indent="-342900">
              <a:buFont typeface="+mj-lt"/>
              <a:buAutoNum type="arabicPeriod"/>
            </a:pPr>
            <a:r>
              <a:rPr lang="en-US" dirty="0"/>
              <a:t>Trends -&gt; volatility -&gt; uncertainty -&gt; deep uncertainty/tail risks </a:t>
            </a:r>
          </a:p>
        </p:txBody>
      </p:sp>
      <p:sp>
        <p:nvSpPr>
          <p:cNvPr id="3" name="TextBox 2">
            <a:extLst>
              <a:ext uri="{FF2B5EF4-FFF2-40B4-BE49-F238E27FC236}">
                <a16:creationId xmlns:a16="http://schemas.microsoft.com/office/drawing/2014/main" id="{7005CC76-77C7-5647-447B-BC36242DDE48}"/>
              </a:ext>
            </a:extLst>
          </p:cNvPr>
          <p:cNvSpPr txBox="1"/>
          <p:nvPr/>
        </p:nvSpPr>
        <p:spPr>
          <a:xfrm>
            <a:off x="428405" y="3438763"/>
            <a:ext cx="10002709" cy="3416320"/>
          </a:xfrm>
          <a:prstGeom prst="rect">
            <a:avLst/>
          </a:prstGeom>
          <a:noFill/>
        </p:spPr>
        <p:txBody>
          <a:bodyPr wrap="square" rtlCol="0">
            <a:spAutoFit/>
          </a:bodyPr>
          <a:lstStyle/>
          <a:p>
            <a:r>
              <a:rPr lang="en-US" b="1" dirty="0">
                <a:solidFill>
                  <a:srgbClr val="C00000"/>
                </a:solidFill>
              </a:rPr>
              <a:t>Organizing framework </a:t>
            </a:r>
          </a:p>
          <a:p>
            <a:pPr marL="285750" indent="-285750">
              <a:buFont typeface="Arial" panose="020B0604020202020204" pitchFamily="34" charset="0"/>
              <a:buChar char="•"/>
            </a:pPr>
            <a:r>
              <a:rPr lang="en-US" dirty="0"/>
              <a:t>Physical and transition risks (Carney (2015))</a:t>
            </a:r>
          </a:p>
          <a:p>
            <a:pPr marL="285750" indent="-285750">
              <a:buFont typeface="Arial" panose="020B0604020202020204" pitchFamily="34" charset="0"/>
              <a:buChar char="•"/>
            </a:pPr>
            <a:r>
              <a:rPr lang="en-US" dirty="0"/>
              <a:t>capacious definition of transition risks to incorporate human/economic/institutional aspects of the energy transition (beyond narrow policy risk interpretation)</a:t>
            </a:r>
          </a:p>
          <a:p>
            <a:endParaRPr lang="en-US" dirty="0"/>
          </a:p>
          <a:p>
            <a:pPr lvl="1"/>
            <a:r>
              <a:rPr lang="en-US" b="1" dirty="0">
                <a:solidFill>
                  <a:srgbClr val="C00000"/>
                </a:solidFill>
              </a:rPr>
              <a:t>Physical risks:</a:t>
            </a:r>
          </a:p>
          <a:p>
            <a:pPr marL="1257300" lvl="2" indent="-342900">
              <a:buFont typeface="+mj-lt"/>
              <a:buAutoNum type="arabicPeriod"/>
            </a:pPr>
            <a:r>
              <a:rPr lang="en-US" dirty="0"/>
              <a:t>Physical risks: Economic damages and macro impacts of climate change</a:t>
            </a:r>
          </a:p>
          <a:p>
            <a:pPr marL="1257300" lvl="2" indent="-342900">
              <a:buFont typeface="+mj-lt"/>
              <a:buAutoNum type="arabicPeriod"/>
            </a:pPr>
            <a:endParaRPr lang="en-US" b="1" dirty="0"/>
          </a:p>
          <a:p>
            <a:pPr lvl="1"/>
            <a:r>
              <a:rPr lang="en-US" b="1" dirty="0">
                <a:solidFill>
                  <a:srgbClr val="C00000"/>
                </a:solidFill>
              </a:rPr>
              <a:t>Transition risks:</a:t>
            </a:r>
          </a:p>
          <a:p>
            <a:pPr marL="1257300" lvl="2" indent="-342900">
              <a:buFont typeface="+mj-lt"/>
              <a:buAutoNum type="arabicPeriod" startAt="2"/>
            </a:pPr>
            <a:r>
              <a:rPr lang="en-US" dirty="0"/>
              <a:t>Mitigation risk: Macroeconomics of mitigation policy and the energy transition</a:t>
            </a:r>
          </a:p>
          <a:p>
            <a:pPr marL="1257300" lvl="2" indent="-342900">
              <a:buFont typeface="+mj-lt"/>
              <a:buAutoNum type="arabicPeriod" startAt="2"/>
            </a:pPr>
            <a:r>
              <a:rPr lang="en-US" dirty="0"/>
              <a:t>Adaptation risk: Macroeconomics of climate adaptation</a:t>
            </a:r>
          </a:p>
          <a:p>
            <a:pPr marL="1257300" lvl="2" indent="-342900">
              <a:buFont typeface="+mj-lt"/>
              <a:buAutoNum type="arabicPeriod" startAt="2"/>
            </a:pPr>
            <a:r>
              <a:rPr lang="en-US" dirty="0"/>
              <a:t>Implications for fiscal and monetary policy</a:t>
            </a:r>
          </a:p>
        </p:txBody>
      </p:sp>
    </p:spTree>
    <p:extLst>
      <p:ext uri="{BB962C8B-B14F-4D97-AF65-F5344CB8AC3E}">
        <p14:creationId xmlns:p14="http://schemas.microsoft.com/office/powerpoint/2010/main" val="1210417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5" name="TextBox 4">
            <a:extLst>
              <a:ext uri="{FF2B5EF4-FFF2-40B4-BE49-F238E27FC236}">
                <a16:creationId xmlns:a16="http://schemas.microsoft.com/office/drawing/2014/main" id="{77DF551D-3761-2875-30BD-2647F9080DE8}"/>
              </a:ext>
            </a:extLst>
          </p:cNvPr>
          <p:cNvSpPr txBox="1"/>
          <p:nvPr/>
        </p:nvSpPr>
        <p:spPr>
          <a:xfrm>
            <a:off x="497981" y="652167"/>
            <a:ext cx="10002709" cy="369332"/>
          </a:xfrm>
          <a:prstGeom prst="rect">
            <a:avLst/>
          </a:prstGeom>
          <a:noFill/>
        </p:spPr>
        <p:txBody>
          <a:bodyPr wrap="square" rtlCol="0">
            <a:spAutoFit/>
          </a:bodyPr>
          <a:lstStyle/>
          <a:p>
            <a:pPr marL="342900" indent="-342900">
              <a:buFont typeface="+mj-lt"/>
              <a:buAutoNum type="arabicPeriod"/>
            </a:pPr>
            <a:r>
              <a:rPr lang="en-US" b="1" dirty="0">
                <a:solidFill>
                  <a:srgbClr val="C00000"/>
                </a:solidFill>
              </a:rPr>
              <a:t>Declare victory (truce?) on the SCC, Carbon Price of Warming, and Target-Consistent Price</a:t>
            </a:r>
          </a:p>
        </p:txBody>
      </p:sp>
      <p:sp>
        <p:nvSpPr>
          <p:cNvPr id="10" name="Title 3">
            <a:extLst>
              <a:ext uri="{FF2B5EF4-FFF2-40B4-BE49-F238E27FC236}">
                <a16:creationId xmlns:a16="http://schemas.microsoft.com/office/drawing/2014/main" id="{5DFF07BB-F2EA-8C0B-E494-94B61477B0F7}"/>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1800" dirty="0">
                <a:solidFill>
                  <a:schemeClr val="bg1"/>
                </a:solidFill>
              </a:rPr>
              <a:t>High-level takeaways</a:t>
            </a:r>
          </a:p>
        </p:txBody>
      </p:sp>
      <p:cxnSp>
        <p:nvCxnSpPr>
          <p:cNvPr id="17" name="Straight Connector 16">
            <a:extLst>
              <a:ext uri="{FF2B5EF4-FFF2-40B4-BE49-F238E27FC236}">
                <a16:creationId xmlns:a16="http://schemas.microsoft.com/office/drawing/2014/main" id="{05E51D6F-ED6E-3064-1D75-D78A529333D5}"/>
              </a:ext>
            </a:extLst>
          </p:cNvPr>
          <p:cNvCxnSpPr>
            <a:cxnSpLocks/>
          </p:cNvCxnSpPr>
          <p:nvPr/>
        </p:nvCxnSpPr>
        <p:spPr>
          <a:xfrm flipV="1">
            <a:off x="0" y="1116750"/>
            <a:ext cx="12192000" cy="5689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585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5" name="TextBox 4">
            <a:extLst>
              <a:ext uri="{FF2B5EF4-FFF2-40B4-BE49-F238E27FC236}">
                <a16:creationId xmlns:a16="http://schemas.microsoft.com/office/drawing/2014/main" id="{77DF551D-3761-2875-30BD-2647F9080DE8}"/>
              </a:ext>
            </a:extLst>
          </p:cNvPr>
          <p:cNvSpPr txBox="1"/>
          <p:nvPr/>
        </p:nvSpPr>
        <p:spPr>
          <a:xfrm>
            <a:off x="497981" y="652167"/>
            <a:ext cx="10002709" cy="369332"/>
          </a:xfrm>
          <a:prstGeom prst="rect">
            <a:avLst/>
          </a:prstGeom>
          <a:noFill/>
        </p:spPr>
        <p:txBody>
          <a:bodyPr wrap="square" rtlCol="0">
            <a:spAutoFit/>
          </a:bodyPr>
          <a:lstStyle/>
          <a:p>
            <a:pPr marL="342900" indent="-342900">
              <a:buFont typeface="+mj-lt"/>
              <a:buAutoNum type="arabicPeriod"/>
            </a:pPr>
            <a:r>
              <a:rPr lang="en-US" b="1" dirty="0">
                <a:solidFill>
                  <a:srgbClr val="C00000"/>
                </a:solidFill>
              </a:rPr>
              <a:t>Declare victory (truce?) on the SCC, Carbon Price of Warming, and Target-Consistent Price</a:t>
            </a:r>
          </a:p>
        </p:txBody>
      </p:sp>
      <p:sp>
        <p:nvSpPr>
          <p:cNvPr id="7" name="TextBox 6">
            <a:extLst>
              <a:ext uri="{FF2B5EF4-FFF2-40B4-BE49-F238E27FC236}">
                <a16:creationId xmlns:a16="http://schemas.microsoft.com/office/drawing/2014/main" id="{98A5BC55-EAFA-6330-6A97-6D4C694F9033}"/>
              </a:ext>
            </a:extLst>
          </p:cNvPr>
          <p:cNvSpPr txBox="1"/>
          <p:nvPr/>
        </p:nvSpPr>
        <p:spPr>
          <a:xfrm>
            <a:off x="497981" y="1319564"/>
            <a:ext cx="6265597" cy="4524315"/>
          </a:xfrm>
          <a:prstGeom prst="rect">
            <a:avLst/>
          </a:prstGeom>
          <a:noFill/>
        </p:spPr>
        <p:txBody>
          <a:bodyPr wrap="square" rtlCol="0">
            <a:spAutoFit/>
          </a:bodyPr>
          <a:lstStyle/>
          <a:p>
            <a:r>
              <a:rPr lang="en-US" b="1" dirty="0">
                <a:solidFill>
                  <a:srgbClr val="C00000"/>
                </a:solidFill>
              </a:rPr>
              <a:t>Key tensions</a:t>
            </a:r>
          </a:p>
          <a:p>
            <a:pPr marL="342900" indent="-342900">
              <a:buFont typeface="+mj-lt"/>
              <a:buAutoNum type="arabicPeriod"/>
            </a:pPr>
            <a:r>
              <a:rPr lang="en-US" dirty="0"/>
              <a:t>Quality of IAMs as policy guides </a:t>
            </a:r>
          </a:p>
          <a:p>
            <a:pPr marL="800100" lvl="1" indent="-342900">
              <a:buFont typeface="Arial" panose="020B0604020202020204" pitchFamily="34" charset="0"/>
              <a:buChar char="•"/>
            </a:pPr>
            <a:r>
              <a:rPr lang="en-US" dirty="0"/>
              <a:t>Pindyck 2013, Stern (2016), Stern-Stiglitz-Taylor (2022)…</a:t>
            </a:r>
          </a:p>
          <a:p>
            <a:pPr marL="800100" lvl="1" indent="-342900">
              <a:buFont typeface="+mj-lt"/>
              <a:buAutoNum type="alphaLcPeriod"/>
            </a:pPr>
            <a:r>
              <a:rPr lang="en-US" dirty="0"/>
              <a:t>Limitations of damage functions</a:t>
            </a:r>
          </a:p>
          <a:p>
            <a:pPr marL="1257300" lvl="2" indent="-342900">
              <a:buFont typeface="Arial" panose="020B0604020202020204" pitchFamily="34" charset="0"/>
              <a:buChar char="•"/>
            </a:pPr>
            <a:r>
              <a:rPr lang="en-US" dirty="0"/>
              <a:t>Top-down: focuses on GDP</a:t>
            </a:r>
          </a:p>
          <a:p>
            <a:pPr marL="1257300" lvl="2" indent="-342900">
              <a:buFont typeface="Arial" panose="020B0604020202020204" pitchFamily="34" charset="0"/>
              <a:buChar char="•"/>
            </a:pPr>
            <a:r>
              <a:rPr lang="en-US" dirty="0"/>
              <a:t>Bottom-up: excludes many damages</a:t>
            </a:r>
          </a:p>
          <a:p>
            <a:pPr marL="800100" lvl="1" indent="-342900">
              <a:buFont typeface="+mj-lt"/>
              <a:buAutoNum type="alphaLcPeriod"/>
            </a:pPr>
            <a:r>
              <a:rPr lang="en-US" dirty="0"/>
              <a:t>Structure doesn’t capture uncertainty (Barnett et al (2022))</a:t>
            </a:r>
          </a:p>
          <a:p>
            <a:pPr marL="800100" lvl="1" indent="-342900">
              <a:buFont typeface="+mj-lt"/>
              <a:buAutoNum type="alphaLcPeriod"/>
            </a:pPr>
            <a:r>
              <a:rPr lang="en-US" dirty="0"/>
              <a:t>Discounting debate</a:t>
            </a:r>
          </a:p>
          <a:p>
            <a:pPr marL="342900" indent="-342900">
              <a:buFont typeface="+mj-lt"/>
              <a:buAutoNum type="arabicPeriod"/>
            </a:pPr>
            <a:r>
              <a:rPr lang="en-US" dirty="0"/>
              <a:t>Challenge premise: warming in perpetuity v. temperature ceiling (=&gt; uncertain carbon budget)</a:t>
            </a:r>
          </a:p>
          <a:p>
            <a:pPr marL="800100" lvl="1" indent="-342900">
              <a:buFont typeface="Arial" panose="020B0604020202020204" pitchFamily="34" charset="0"/>
              <a:buChar char="•"/>
            </a:pPr>
            <a:r>
              <a:rPr lang="en-US" dirty="0"/>
              <a:t>Carbon price = Hotelling with modifications</a:t>
            </a:r>
          </a:p>
          <a:p>
            <a:pPr marL="800100" lvl="1" indent="-342900">
              <a:buFont typeface="Arial" panose="020B0604020202020204" pitchFamily="34" charset="0"/>
              <a:buChar char="•"/>
            </a:pPr>
            <a:r>
              <a:rPr lang="en-US" dirty="0"/>
              <a:t>Cost-benefit v. cost-effectiveness approach</a:t>
            </a:r>
          </a:p>
          <a:p>
            <a:pPr marL="342900" indent="-342900">
              <a:buFont typeface="+mj-lt"/>
              <a:buAutoNum type="arabicPeriod"/>
            </a:pPr>
            <a:r>
              <a:rPr lang="en-US" dirty="0"/>
              <a:t>Historically low SCC’s (DICE) rejected by climate science community</a:t>
            </a:r>
          </a:p>
          <a:p>
            <a:pPr marL="800100" lvl="1" indent="-342900">
              <a:buFont typeface="Arial" panose="020B0604020202020204" pitchFamily="34" charset="0"/>
              <a:buChar char="•"/>
            </a:pPr>
            <a:r>
              <a:rPr lang="en-US" dirty="0"/>
              <a:t>Rising et al (2022), Bastien-Olvera &amp; Moore (2022)</a:t>
            </a:r>
          </a:p>
        </p:txBody>
      </p:sp>
      <p:sp>
        <p:nvSpPr>
          <p:cNvPr id="10" name="Title 3">
            <a:extLst>
              <a:ext uri="{FF2B5EF4-FFF2-40B4-BE49-F238E27FC236}">
                <a16:creationId xmlns:a16="http://schemas.microsoft.com/office/drawing/2014/main" id="{5DFF07BB-F2EA-8C0B-E494-94B61477B0F7}"/>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1800" dirty="0">
                <a:solidFill>
                  <a:schemeClr val="bg1"/>
                </a:solidFill>
              </a:rPr>
              <a:t>High-level takeaways</a:t>
            </a:r>
          </a:p>
        </p:txBody>
      </p:sp>
      <p:cxnSp>
        <p:nvCxnSpPr>
          <p:cNvPr id="17" name="Straight Connector 16">
            <a:extLst>
              <a:ext uri="{FF2B5EF4-FFF2-40B4-BE49-F238E27FC236}">
                <a16:creationId xmlns:a16="http://schemas.microsoft.com/office/drawing/2014/main" id="{05E51D6F-ED6E-3064-1D75-D78A529333D5}"/>
              </a:ext>
            </a:extLst>
          </p:cNvPr>
          <p:cNvCxnSpPr>
            <a:cxnSpLocks/>
          </p:cNvCxnSpPr>
          <p:nvPr/>
        </p:nvCxnSpPr>
        <p:spPr>
          <a:xfrm flipV="1">
            <a:off x="0" y="1116750"/>
            <a:ext cx="12192000" cy="5689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746007"/>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6562</TotalTime>
  <Words>11155</Words>
  <Application>Microsoft Office PowerPoint</Application>
  <PresentationFormat>Widescreen</PresentationFormat>
  <Paragraphs>521</Paragraphs>
  <Slides>38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Stock, James H.</dc:creator>
  <cp:lastModifiedBy>Stock, James H.</cp:lastModifiedBy>
  <cp:revision>1226</cp:revision>
  <dcterms:created xsi:type="dcterms:W3CDTF">2019-12-01T20:26:42Z</dcterms:created>
  <dcterms:modified xsi:type="dcterms:W3CDTF">2023-11-27T10:59:19Z</dcterms:modified>
</cp:coreProperties>
</file>