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395" r:id="rId2"/>
    <p:sldId id="430" r:id="rId3"/>
    <p:sldId id="431" r:id="rId4"/>
    <p:sldId id="432" r:id="rId5"/>
    <p:sldId id="433" r:id="rId6"/>
    <p:sldId id="434" r:id="rId7"/>
    <p:sldId id="436" r:id="rId8"/>
    <p:sldId id="438" r:id="rId9"/>
    <p:sldId id="435" r:id="rId10"/>
    <p:sldId id="437" r:id="rId11"/>
    <p:sldId id="443" r:id="rId12"/>
    <p:sldId id="442" r:id="rId13"/>
    <p:sldId id="441" r:id="rId14"/>
    <p:sldId id="440" r:id="rId15"/>
    <p:sldId id="439" r:id="rId16"/>
    <p:sldId id="445" r:id="rId17"/>
    <p:sldId id="444" r:id="rId18"/>
    <p:sldId id="451" r:id="rId19"/>
    <p:sldId id="450" r:id="rId20"/>
    <p:sldId id="449" r:id="rId21"/>
    <p:sldId id="448" r:id="rId22"/>
    <p:sldId id="447" r:id="rId23"/>
    <p:sldId id="468" r:id="rId24"/>
    <p:sldId id="469" r:id="rId25"/>
    <p:sldId id="470" r:id="rId26"/>
    <p:sldId id="471" r:id="rId27"/>
    <p:sldId id="453" r:id="rId28"/>
    <p:sldId id="452" r:id="rId29"/>
    <p:sldId id="446" r:id="rId30"/>
    <p:sldId id="456" r:id="rId31"/>
    <p:sldId id="454" r:id="rId32"/>
    <p:sldId id="455" r:id="rId33"/>
    <p:sldId id="458" r:id="rId34"/>
    <p:sldId id="461" r:id="rId35"/>
    <p:sldId id="460" r:id="rId36"/>
    <p:sldId id="459" r:id="rId37"/>
    <p:sldId id="462" r:id="rId38"/>
    <p:sldId id="467" r:id="rId39"/>
    <p:sldId id="466" r:id="rId40"/>
    <p:sldId id="465" r:id="rId41"/>
    <p:sldId id="464" r:id="rId4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0000"/>
    <a:srgbClr val="425284"/>
    <a:srgbClr val="4C547A"/>
    <a:srgbClr val="FFCCCC"/>
    <a:srgbClr val="CC3300"/>
    <a:srgbClr val="D72F0D"/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899" autoAdjust="0"/>
    <p:restoredTop sz="76681" autoAdjust="0"/>
  </p:normalViewPr>
  <p:slideViewPr>
    <p:cSldViewPr snapToGrid="0">
      <p:cViewPr varScale="1">
        <p:scale>
          <a:sx n="95" d="100"/>
          <a:sy n="95" d="100"/>
        </p:scale>
        <p:origin x="22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979A6A-D16F-484D-B845-8711066E0E45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59CF309-D4E4-4BE7-B556-CB2C86511F0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00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2072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93778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22745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326763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55534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7041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00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7646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2748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811589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5215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82474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17195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43894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12689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18219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48123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56963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13587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29348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59353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397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858405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93942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00775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06504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3806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455410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3957883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268521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230400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6822474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1945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58714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95224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18944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5898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04651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777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09687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59CF309-D4E4-4BE7-B556-CB2C86511F0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09779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CF062-41FF-4EB2-AB1F-9BCDA4920A9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9E173BE-9B72-42A8-AC8F-971E5D5631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031266-BF0D-4B69-BB9D-64A4101DD7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C5A8E3-8926-4B83-A00C-44A558E79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919B16-BB45-476B-A24B-B1D4F86DFE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8087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B46F55-2780-48C7-901C-48FDCE07C2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58D49A-542C-48A7-B9BA-E962AA05A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529F1B-C495-4A85-9352-57416EAF9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C54965-BA80-4446-9B39-5CA7AE834D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8EC61F-DAF8-4DEB-8219-E02EC90071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420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E8E6199-28CB-4639-8814-844FD5A6218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5837D26-163F-4645-98BF-23AB337867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ABDAFE-A698-4256-A58F-7402648317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A8BCD17-31C0-403D-B5EC-AF0305B052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F115B-0714-4411-B867-77B107A246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709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6FD40-32A6-449E-995A-1A13A87D3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AE0BF4-5DAC-477A-A174-002A005BEC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D5F6914-4ADD-451D-A5E1-918B199376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1ED750-FCEF-4122-AF80-85070F86B5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43171-21C0-44FE-A83C-E684E7149C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5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0E228-0A6E-473E-A58C-DF39241CE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D420B1-6DB8-4CE6-BEF9-2B04CF3AB4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EABF26-5A9D-4ABA-84C1-6EFBD6EFBB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EFED18-082F-4EF0-85CD-DF29A3AB40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99A0AF-4FB7-4DFB-BE47-54E81DA7C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3733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C9FABB-59C8-48F6-B1EB-4C7E2E0B95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BD020B-FFD4-46F4-9BD0-05FC123987E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23570E-ED69-473D-91D4-07D64A73BE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DADA63-5562-4B40-AF84-734A5BFAD6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A383C35-8ACC-4751-A731-C9D24B99A3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70E69-4EE2-40D6-860A-D6337FE7B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70802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6C6555-F3E7-4606-A4AE-975DE5A3C0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2B07553-5312-4F6A-A996-AA1FEDC98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BA8BB84-ADF3-44AB-9373-5C97BD147D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6CDDCB-558B-4776-9980-FE2EA11D69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4D41EC-3A8F-45F5-8A52-6D994E41D91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4D44D5-1D23-40B6-8FFC-DE18844180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8ADCE6-116C-412E-A9BE-30982D0CF8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297D95-677E-45CA-BD8C-E54A0832A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458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48A27-BA15-4144-8B24-3520B5CFFB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36B3E5-D9A9-4F48-8AFA-A8E4BDB43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FB18057-94CE-43E3-A949-11092DDFA7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EC6531C-4722-4C16-871D-0980D0874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625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EEF990-34CD-45DA-815B-F8E06D2BEA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2DCE4F-260C-43C4-9B15-1CB19ED588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76E8BA-E80E-4FD2-A174-AAAFF77D0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24045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703243-1367-4459-BEA8-93AA790AA9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21814-5C36-4827-8F9E-58925F0510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D19414-7C8C-4CE3-A9EA-43FEF156B7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75F800-1F52-490E-8A66-748E318852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ED51-3197-4330-AB54-1B10E65037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E8A058-D416-4F96-B408-AD3D780C5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9483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941403-60AA-4DC0-90DA-01A3E0E8E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5929C66-643A-42A5-B423-69E30F18AA6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5D43E1E-27F9-428E-AD09-D3A70F3B18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BBD268E-1D14-4EBD-88F6-B138FBEFC0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E10F0D6-0D7F-4385-9745-6F6C753A6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6B4426-DC8E-4571-8D97-A0805BC92A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3378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4BC2B0-9F83-4F1B-BCDF-2025509AA1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556A978-B766-479F-AFC0-B67568F74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34E103-00E7-4AB3-925C-806D69003C9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92589F-DA23-4A5E-AA04-2500BF76DF6D}" type="datetimeFigureOut">
              <a:rPr lang="en-US" smtClean="0"/>
              <a:t>2/11/2021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7F51A3-2A2B-49FA-986F-3FA8AA9CBC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8E66C-B80C-4C3A-877B-97ED30D960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D9BEA2-4CE1-413E-953E-1541132B34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19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endParaRPr lang="en-US" sz="2200" dirty="0">
              <a:solidFill>
                <a:schemeClr val="bg1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6D2E587-0647-4CAC-9125-147096D2BFCE}"/>
              </a:ext>
            </a:extLst>
          </p:cNvPr>
          <p:cNvSpPr txBox="1"/>
          <p:nvPr/>
        </p:nvSpPr>
        <p:spPr>
          <a:xfrm>
            <a:off x="559038" y="1008350"/>
            <a:ext cx="4654095" cy="48628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Macrodynamics During</a:t>
            </a:r>
          </a:p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</a:rPr>
              <a:t>the COVID Crisis</a:t>
            </a: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3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James H. Stock, Harvard University</a:t>
            </a:r>
          </a:p>
          <a:p>
            <a:r>
              <a:rPr lang="en-US" sz="2200" b="1" dirty="0">
                <a:solidFill>
                  <a:schemeClr val="accent1">
                    <a:lumMod val="75000"/>
                  </a:schemeClr>
                </a:solidFill>
              </a:rPr>
              <a:t>Mark W. Watson, Princeton University</a:t>
            </a:r>
          </a:p>
          <a:p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en-US" sz="2200" b="1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en-US" sz="2800" dirty="0"/>
              <a:t>Forecasting Club of New York</a:t>
            </a:r>
          </a:p>
          <a:p>
            <a:r>
              <a:rPr lang="en-US" sz="2800" dirty="0"/>
              <a:t>February 11, 2021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04112F7-CA87-4F33-BBEE-8636B5B426C9}"/>
              </a:ext>
            </a:extLst>
          </p:cNvPr>
          <p:cNvSpPr txBox="1"/>
          <p:nvPr/>
        </p:nvSpPr>
        <p:spPr>
          <a:xfrm>
            <a:off x="0" y="6427113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endParaRPr lang="en-US" sz="2200" dirty="0">
              <a:solidFill>
                <a:schemeClr val="bg1"/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C29BA85-7018-4DFE-B434-D0E250C05BB2}"/>
              </a:ext>
            </a:extLst>
          </p:cNvPr>
          <p:cNvGrpSpPr/>
          <p:nvPr/>
        </p:nvGrpSpPr>
        <p:grpSpPr>
          <a:xfrm>
            <a:off x="5817996" y="796363"/>
            <a:ext cx="6048028" cy="3243074"/>
            <a:chOff x="6235544" y="796363"/>
            <a:chExt cx="5630480" cy="3024189"/>
          </a:xfrm>
        </p:grpSpPr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75862F0E-766B-4B9C-A1CB-6D6518A5C9D0}"/>
                </a:ext>
              </a:extLst>
            </p:cNvPr>
            <p:cNvGrpSpPr/>
            <p:nvPr/>
          </p:nvGrpSpPr>
          <p:grpSpPr>
            <a:xfrm>
              <a:off x="6235544" y="796363"/>
              <a:ext cx="4665893" cy="2952750"/>
              <a:chOff x="6873642" y="751854"/>
              <a:chExt cx="4665893" cy="2952750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id="{98257BD3-9620-4FDD-BE8B-F7EF7BF7DDD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7739" t="9107" r="7224" b="10149"/>
              <a:stretch/>
            </p:blipFill>
            <p:spPr>
              <a:xfrm>
                <a:off x="6873642" y="751854"/>
                <a:ext cx="4665893" cy="2952750"/>
              </a:xfrm>
              <a:prstGeom prst="rect">
                <a:avLst/>
              </a:prstGeom>
            </p:spPr>
          </p:pic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636A1212-A192-4CC8-9A89-A9C13E40C804}"/>
                  </a:ext>
                </a:extLst>
              </p:cNvPr>
              <p:cNvSpPr txBox="1"/>
              <p:nvPr/>
            </p:nvSpPr>
            <p:spPr>
              <a:xfrm>
                <a:off x="9421358" y="1368877"/>
                <a:ext cx="1390702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600" b="1" dirty="0">
                    <a:solidFill>
                      <a:schemeClr val="tx2">
                        <a:lumMod val="75000"/>
                      </a:schemeClr>
                    </a:solidFill>
                  </a:rPr>
                  <a:t>New UI claims</a:t>
                </a:r>
              </a:p>
            </p:txBody>
          </p:sp>
        </p:grp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B97299F0-A93D-4BC1-97FD-081618CB12AF}"/>
                </a:ext>
              </a:extLst>
            </p:cNvPr>
            <p:cNvSpPr txBox="1"/>
            <p:nvPr/>
          </p:nvSpPr>
          <p:spPr>
            <a:xfrm>
              <a:off x="10841576" y="854462"/>
              <a:ext cx="102444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47 quarters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9ED93ED3-F891-48C0-A562-89ABE9B64850}"/>
                </a:ext>
              </a:extLst>
            </p:cNvPr>
            <p:cNvSpPr txBox="1"/>
            <p:nvPr/>
          </p:nvSpPr>
          <p:spPr>
            <a:xfrm>
              <a:off x="10901437" y="3512775"/>
              <a:ext cx="864276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</a:rPr>
                <a:t>41 weeks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65192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10</a:t>
            </a:fld>
            <a:endParaRPr lang="en-US"/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61D684B8-A9A4-44F8-BB91-08FB06C8F4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764963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11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5AD9CAB-00D5-4A14-B65C-C09E333993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1951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12</a:t>
            </a:fld>
            <a:endParaRPr lang="en-US"/>
          </a:p>
        </p:txBody>
      </p:sp>
      <p:pic>
        <p:nvPicPr>
          <p:cNvPr id="5" name="Picture 4" descr="Graphical user interface, chart, histogram&#10;&#10;Description automatically generated">
            <a:extLst>
              <a:ext uri="{FF2B5EF4-FFF2-40B4-BE49-F238E27FC236}">
                <a16:creationId xmlns:a16="http://schemas.microsoft.com/office/drawing/2014/main" id="{8931EFEB-735B-4390-869B-C3B4805846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0695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13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1E1EDBE-B76B-40D5-9D40-020F9B9B2F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6027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14</a:t>
            </a:fld>
            <a:endParaRPr lang="en-US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35622EA8-6398-45F9-BF45-BA70D2EB9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9250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15</a:t>
            </a:fld>
            <a:endParaRPr lang="en-US"/>
          </a:p>
        </p:txBody>
      </p:sp>
      <p:pic>
        <p:nvPicPr>
          <p:cNvPr id="5" name="Picture 4" descr="Chart&#10;&#10;Description automatically generated">
            <a:extLst>
              <a:ext uri="{FF2B5EF4-FFF2-40B4-BE49-F238E27FC236}">
                <a16:creationId xmlns:a16="http://schemas.microsoft.com/office/drawing/2014/main" id="{273E5541-0301-4B02-AEF9-BEF905F873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192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16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34C19E97-3EDB-49C8-9D43-F1B93F9DFC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8940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DB71AE71-84B1-4DFC-B456-412F2B8033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021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18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AD337F40-55CD-4916-9CE8-BADD12FBBF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2398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19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7CA7177E-4398-4EBC-B10E-0EEE1F2FEB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8359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Motivating questions and analytical framework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656F3-D044-4407-8C3E-283B46638A0A}"/>
              </a:ext>
            </a:extLst>
          </p:cNvPr>
          <p:cNvSpPr txBox="1"/>
          <p:nvPr/>
        </p:nvSpPr>
        <p:spPr>
          <a:xfrm>
            <a:off x="335666" y="854462"/>
            <a:ext cx="8631978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Have macrodynamics changed during the COVID crisis?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If so, is there a low-dimensional way to characterize the changes?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What are implications for the post-pandemic recovery?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r>
              <a:rPr lang="en-US" sz="1600" dirty="0"/>
              <a:t>(Methods) how can we do macroeconometrics post-pandemic?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r>
              <a:rPr lang="en-US" sz="1600" b="1" dirty="0"/>
              <a:t>Framework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135 variable dynamic factor model, estimated by principal components (real activity variables)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Estimate 3 “old” factors and factor loadings over 1984m1-2019m12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Use old factor loadings to construct 2020 values of “old” factors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Given 2020 values of factors, do old factor loadings explain the movements of observed variables?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Is there a new pandemic factor (yes)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Check if factor dynamics have changed (1-step ahead POOS forecasts using pre-2019 factor VAR)</a:t>
            </a:r>
          </a:p>
          <a:p>
            <a:endParaRPr lang="en-US" sz="1600" dirty="0"/>
          </a:p>
          <a:p>
            <a:r>
              <a:rPr lang="en-US" sz="1600" b="1" dirty="0"/>
              <a:t>What are implications for post-pandemic recovery?</a:t>
            </a:r>
          </a:p>
          <a:p>
            <a:endParaRPr lang="en-US" sz="1600" b="1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2717730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20</a:t>
            </a:fld>
            <a:endParaRPr lang="en-US"/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8196243C-86F5-496E-BEA4-8E14376AF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4517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21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27BDE1D5-8F2C-4A92-9888-B78E101892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7311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22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D8107D61-BA51-45A5-9E6C-6F674428E4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947209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23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CED8F2F3-2A28-4B94-B84F-6987569F27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614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24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770C4461-2B24-4B51-9051-4775393695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035893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 descr="Chart, line chart&#10;&#10;Description automatically generated">
            <a:extLst>
              <a:ext uri="{FF2B5EF4-FFF2-40B4-BE49-F238E27FC236}">
                <a16:creationId xmlns:a16="http://schemas.microsoft.com/office/drawing/2014/main" id="{341B2994-4CAD-420D-A373-4D5BBD7209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859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26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F5E5B832-76C2-4F7A-81E4-008853091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81315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27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8DE486DC-A1B0-4A08-B95B-BF1234B1DE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4546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28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301DC5D0-DC52-4A5C-9F4F-2E773890E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936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29</a:t>
            </a:fld>
            <a:endParaRPr lang="en-US"/>
          </a:p>
        </p:txBody>
      </p:sp>
      <p:pic>
        <p:nvPicPr>
          <p:cNvPr id="7" name="Picture 6" descr="Chart, line chart&#10;&#10;Description automatically generated">
            <a:extLst>
              <a:ext uri="{FF2B5EF4-FFF2-40B4-BE49-F238E27FC236}">
                <a16:creationId xmlns:a16="http://schemas.microsoft.com/office/drawing/2014/main" id="{F2D16E73-A1DA-4237-89CA-1C88F73393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0663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A656F3-D044-4407-8C3E-283B46638A0A}"/>
              </a:ext>
            </a:extLst>
          </p:cNvPr>
          <p:cNvSpPr txBox="1"/>
          <p:nvPr/>
        </p:nvSpPr>
        <p:spPr>
          <a:xfrm>
            <a:off x="335666" y="854462"/>
            <a:ext cx="7145610" cy="526297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135 monthly macro time series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PCE (23)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Retail sales (19)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Personal income (14)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Establishment survey (30)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Household survey (13)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Industrial production (36)</a:t>
            </a:r>
          </a:p>
          <a:p>
            <a:endParaRPr lang="en-US" sz="1600" dirty="0"/>
          </a:p>
          <a:p>
            <a:r>
              <a:rPr lang="en-US" sz="1600" dirty="0"/>
              <a:t>Transform to stationarity (mainly growth rates)</a:t>
            </a:r>
          </a:p>
          <a:p>
            <a:r>
              <a:rPr lang="en-US" sz="1600" dirty="0"/>
              <a:t>Standardize over 1984m1-2019m12</a:t>
            </a:r>
          </a:p>
          <a:p>
            <a:endParaRPr lang="en-US" sz="1600" dirty="0"/>
          </a:p>
          <a:p>
            <a:r>
              <a:rPr lang="en-US" sz="1600" b="1" dirty="0"/>
              <a:t>Factor estimation: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Three full-sample factors, estimated by principal components 1984m1-2019m12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 single “2020” factor: = 0 &lt;=2019m12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Estimation: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factor 1-3 values for 2020 using pre-2020 factor loadings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residual of each series from its “old factor” common component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Compute principal component of </a:t>
            </a:r>
            <a:r>
              <a:rPr lang="en-US" sz="1600" dirty="0" err="1"/>
              <a:t>residualized</a:t>
            </a:r>
            <a:r>
              <a:rPr lang="en-US" sz="1600" dirty="0"/>
              <a:t> series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49722857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30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B3D75A7D-AE66-4F78-AD9F-C93B48329B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92528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and “</a:t>
            </a:r>
            <a:r>
              <a:rPr lang="en-US" sz="2200" dirty="0" err="1">
                <a:solidFill>
                  <a:schemeClr val="bg1"/>
                </a:solidFill>
              </a:rPr>
              <a:t>old+new</a:t>
            </a:r>
            <a:r>
              <a:rPr lang="en-US" sz="2200" dirty="0">
                <a:solidFill>
                  <a:schemeClr val="bg1"/>
                </a:solidFill>
              </a:rPr>
              <a:t>” factors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31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DBBDD248-5C96-41B9-AE68-BB4BC6DEFB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66042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Factor dynamics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32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E50FF8CA-A26A-4FBD-92DE-7BD508494B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98540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Factor dynamics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33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E799E980-2B1E-4AC9-AE1A-E82399201A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786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Factor dynamics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34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C1CD84AE-7E7D-4100-AD2F-D6F7D75C72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88359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Factor dynamics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35</a:t>
            </a:fld>
            <a:endParaRPr lang="en-US"/>
          </a:p>
        </p:txBody>
      </p:sp>
      <p:pic>
        <p:nvPicPr>
          <p:cNvPr id="5" name="Picture 4" descr="Chart, line chart, histogram&#10;&#10;Description automatically generated">
            <a:extLst>
              <a:ext uri="{FF2B5EF4-FFF2-40B4-BE49-F238E27FC236}">
                <a16:creationId xmlns:a16="http://schemas.microsoft.com/office/drawing/2014/main" id="{820AA437-4972-4CA0-B66C-87FD82EED5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9348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Projections: post-pandemic recovery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36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A93FC769-48CE-4224-A30F-8EC2865B8F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87227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Projections: post-pandemic recovery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37</a:t>
            </a:fld>
            <a:endParaRPr lang="en-US"/>
          </a:p>
        </p:txBody>
      </p:sp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3B3B5391-A61B-4669-82D6-0A6D4D11C1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940724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Projections: post-pandemic recovery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38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558B751E-3A4E-4849-A006-6C807F0CBA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26361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Projections: post-pandemic recovery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39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8C7F4271-40B7-429F-BDE5-6944BB5021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4924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570F820-C8A3-4534-9803-FDE3775584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3159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Projections: post-pandemic recovery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4" descr="Chart, line chart&#10;&#10;Description automatically generated">
            <a:extLst>
              <a:ext uri="{FF2B5EF4-FFF2-40B4-BE49-F238E27FC236}">
                <a16:creationId xmlns:a16="http://schemas.microsoft.com/office/drawing/2014/main" id="{DBAA6F53-0D91-4BF7-81FD-5AC5F005A1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752238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41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11F3AFF-4491-4B7D-8C41-9DE7BE30ACCC}"/>
              </a:ext>
            </a:extLst>
          </p:cNvPr>
          <p:cNvSpPr txBox="1"/>
          <p:nvPr/>
        </p:nvSpPr>
        <p:spPr>
          <a:xfrm>
            <a:off x="335666" y="854462"/>
            <a:ext cx="6196120" cy="50167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600" dirty="0"/>
              <a:t>Have macrodynamics changed during the COVID crisis?  </a:t>
            </a:r>
          </a:p>
          <a:p>
            <a:r>
              <a:rPr lang="en-US" sz="1600" b="1" dirty="0"/>
              <a:t>	Not, it seems, the “old” dynamics – but a new factor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r>
              <a:rPr lang="en-US" sz="1600" dirty="0"/>
              <a:t>2.     If so, is there a low-dimensional way to characterize the changes? </a:t>
            </a:r>
          </a:p>
          <a:p>
            <a:r>
              <a:rPr lang="en-US" sz="1600" b="1" dirty="0"/>
              <a:t>	Yes, a single new COVID (sectoral shift) factor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r>
              <a:rPr lang="en-US" sz="1600" dirty="0"/>
              <a:t>3.    What are implications for the post-pandemic recovery? </a:t>
            </a:r>
          </a:p>
          <a:p>
            <a:r>
              <a:rPr lang="en-US" sz="1600" b="1" dirty="0"/>
              <a:t>	Pre-pandemic dynamics seem OK at explaining “old” factors</a:t>
            </a: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  <a:p>
            <a:r>
              <a:rPr lang="en-US" sz="1600" dirty="0"/>
              <a:t>4.    (Methods) how can we do macroeconometrics post-pandemic? </a:t>
            </a:r>
          </a:p>
          <a:p>
            <a:pPr lvl="1"/>
            <a:r>
              <a:rPr lang="en-US" sz="1600" b="1" dirty="0"/>
              <a:t>	Maybe, DFM setup with transient factor…</a:t>
            </a:r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What are implications for post-pandemic recovery?</a:t>
            </a:r>
          </a:p>
          <a:p>
            <a:r>
              <a:rPr lang="en-US" sz="1600" dirty="0"/>
              <a:t>	TBD…</a:t>
            </a:r>
          </a:p>
          <a:p>
            <a:pPr marL="342900" indent="-342900">
              <a:buFont typeface="+mj-lt"/>
              <a:buAutoNum type="arabicPeriod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812606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5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A2C0969-8377-4EE1-B669-1685213DE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91996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6</a:t>
            </a:fld>
            <a:endParaRPr lang="en-US"/>
          </a:p>
        </p:txBody>
      </p:sp>
      <p:pic>
        <p:nvPicPr>
          <p:cNvPr id="5" name="Picture 4" descr="A picture containing chart&#10;&#10;Description automatically generated">
            <a:extLst>
              <a:ext uri="{FF2B5EF4-FFF2-40B4-BE49-F238E27FC236}">
                <a16:creationId xmlns:a16="http://schemas.microsoft.com/office/drawing/2014/main" id="{65DAA94C-6343-45DD-9A94-D2DDD3D4EB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79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7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4FCF3F7-4AFF-4F33-940B-163FAAD1E0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4581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8</a:t>
            </a:fld>
            <a:endParaRPr lang="en-US"/>
          </a:p>
        </p:txBody>
      </p:sp>
      <p:pic>
        <p:nvPicPr>
          <p:cNvPr id="5" name="Picture 4" descr="Graphical user interface&#10;&#10;Description automatically generated">
            <a:extLst>
              <a:ext uri="{FF2B5EF4-FFF2-40B4-BE49-F238E27FC236}">
                <a16:creationId xmlns:a16="http://schemas.microsoft.com/office/drawing/2014/main" id="{7F724242-EC5F-4CD1-A1E5-8B9FC25A75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9995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F44E186-25FC-448C-AE13-A7060921A05B}"/>
              </a:ext>
            </a:extLst>
          </p:cNvPr>
          <p:cNvSpPr txBox="1"/>
          <p:nvPr/>
        </p:nvSpPr>
        <p:spPr>
          <a:xfrm>
            <a:off x="0" y="0"/>
            <a:ext cx="12192000" cy="430887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1"/>
            <a:r>
              <a:rPr lang="en-US" sz="2200" dirty="0">
                <a:solidFill>
                  <a:schemeClr val="bg1"/>
                </a:solidFill>
              </a:rPr>
              <a:t>Data and common component for “old” factors – selected series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848F725-BCC8-4F48-974C-24DBF8C65E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D9BEA2-4CE1-413E-953E-1541132B3424}" type="slidenum">
              <a:rPr lang="en-US" smtClean="0"/>
              <a:t>9</a:t>
            </a:fld>
            <a:endParaRPr lang="en-US"/>
          </a:p>
        </p:txBody>
      </p:sp>
      <p:pic>
        <p:nvPicPr>
          <p:cNvPr id="5" name="Picture 4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6E8BE38D-1AE5-4A8C-B818-9F275216FFF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337" y="681037"/>
            <a:ext cx="7553325" cy="5495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94096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6488</TotalTime>
  <Words>866</Words>
  <Application>Microsoft Office PowerPoint</Application>
  <PresentationFormat>Widescreen</PresentationFormat>
  <Paragraphs>192</Paragraphs>
  <Slides>41</Slides>
  <Notes>41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785</cp:revision>
  <dcterms:created xsi:type="dcterms:W3CDTF">2020-04-09T09:29:04Z</dcterms:created>
  <dcterms:modified xsi:type="dcterms:W3CDTF">2021-02-11T20:50:59Z</dcterms:modified>
</cp:coreProperties>
</file>