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6"/>
  </p:notesMasterIdLst>
  <p:sldIdLst>
    <p:sldId id="860" r:id="rId2"/>
    <p:sldId id="1152" r:id="rId3"/>
    <p:sldId id="1155" r:id="rId4"/>
    <p:sldId id="612" r:id="rId5"/>
    <p:sldId id="1112" r:id="rId6"/>
    <p:sldId id="1061" r:id="rId7"/>
    <p:sldId id="451" r:id="rId8"/>
    <p:sldId id="1064" r:id="rId9"/>
    <p:sldId id="620" r:id="rId10"/>
    <p:sldId id="621" r:id="rId11"/>
    <p:sldId id="622" r:id="rId12"/>
    <p:sldId id="431" r:id="rId13"/>
    <p:sldId id="454" r:id="rId14"/>
    <p:sldId id="628" r:id="rId15"/>
    <p:sldId id="738" r:id="rId16"/>
    <p:sldId id="737" r:id="rId17"/>
    <p:sldId id="732" r:id="rId18"/>
    <p:sldId id="736" r:id="rId19"/>
    <p:sldId id="735" r:id="rId20"/>
    <p:sldId id="614" r:id="rId21"/>
    <p:sldId id="1066" r:id="rId22"/>
    <p:sldId id="729" r:id="rId23"/>
    <p:sldId id="1055" r:id="rId24"/>
    <p:sldId id="1058" r:id="rId25"/>
    <p:sldId id="717" r:id="rId26"/>
    <p:sldId id="1059" r:id="rId27"/>
    <p:sldId id="301" r:id="rId28"/>
    <p:sldId id="1107" r:id="rId29"/>
    <p:sldId id="1108" r:id="rId30"/>
    <p:sldId id="1109" r:id="rId31"/>
    <p:sldId id="1153" r:id="rId32"/>
    <p:sldId id="291" r:id="rId33"/>
    <p:sldId id="1116" r:id="rId34"/>
    <p:sldId id="1124" r:id="rId35"/>
    <p:sldId id="1125" r:id="rId36"/>
    <p:sldId id="1126" r:id="rId37"/>
    <p:sldId id="1127" r:id="rId38"/>
    <p:sldId id="1128" r:id="rId39"/>
    <p:sldId id="1117" r:id="rId40"/>
    <p:sldId id="1118" r:id="rId41"/>
    <p:sldId id="1119" r:id="rId42"/>
    <p:sldId id="1115" r:id="rId43"/>
    <p:sldId id="863" r:id="rId44"/>
    <p:sldId id="307" r:id="rId45"/>
    <p:sldId id="340" r:id="rId46"/>
    <p:sldId id="864" r:id="rId47"/>
    <p:sldId id="370" r:id="rId48"/>
    <p:sldId id="371" r:id="rId49"/>
    <p:sldId id="417" r:id="rId50"/>
    <p:sldId id="865" r:id="rId51"/>
    <p:sldId id="308" r:id="rId52"/>
    <p:sldId id="312" r:id="rId53"/>
    <p:sldId id="866" r:id="rId54"/>
    <p:sldId id="374" r:id="rId55"/>
    <p:sldId id="376" r:id="rId56"/>
    <p:sldId id="379" r:id="rId57"/>
    <p:sldId id="378" r:id="rId58"/>
    <p:sldId id="381" r:id="rId59"/>
    <p:sldId id="377" r:id="rId60"/>
    <p:sldId id="384" r:id="rId61"/>
    <p:sldId id="385" r:id="rId62"/>
    <p:sldId id="386" r:id="rId63"/>
    <p:sldId id="387" r:id="rId64"/>
    <p:sldId id="388" r:id="rId65"/>
    <p:sldId id="389" r:id="rId66"/>
    <p:sldId id="411" r:id="rId67"/>
    <p:sldId id="410" r:id="rId68"/>
    <p:sldId id="414" r:id="rId69"/>
    <p:sldId id="413" r:id="rId70"/>
    <p:sldId id="412" r:id="rId71"/>
    <p:sldId id="415" r:id="rId72"/>
    <p:sldId id="416" r:id="rId73"/>
    <p:sldId id="310" r:id="rId74"/>
    <p:sldId id="1052" r:id="rId75"/>
    <p:sldId id="1129" r:id="rId76"/>
    <p:sldId id="1131" r:id="rId77"/>
    <p:sldId id="1130" r:id="rId78"/>
    <p:sldId id="1134" r:id="rId79"/>
    <p:sldId id="1135" r:id="rId80"/>
    <p:sldId id="1136" r:id="rId81"/>
    <p:sldId id="459" r:id="rId82"/>
    <p:sldId id="1140" r:id="rId83"/>
    <p:sldId id="1139" r:id="rId84"/>
    <p:sldId id="1141" r:id="rId85"/>
    <p:sldId id="1156" r:id="rId86"/>
    <p:sldId id="1154" r:id="rId87"/>
    <p:sldId id="439" r:id="rId88"/>
    <p:sldId id="453" r:id="rId89"/>
    <p:sldId id="1149" r:id="rId90"/>
    <p:sldId id="1146" r:id="rId91"/>
    <p:sldId id="1143" r:id="rId92"/>
    <p:sldId id="1145" r:id="rId93"/>
    <p:sldId id="1147" r:id="rId94"/>
    <p:sldId id="1148" r:id="rId95"/>
    <p:sldId id="1114" r:id="rId96"/>
    <p:sldId id="1101" r:id="rId97"/>
    <p:sldId id="1065" r:id="rId98"/>
    <p:sldId id="739" r:id="rId99"/>
    <p:sldId id="740" r:id="rId100"/>
    <p:sldId id="741" r:id="rId101"/>
    <p:sldId id="743" r:id="rId102"/>
    <p:sldId id="742" r:id="rId103"/>
    <p:sldId id="744" r:id="rId104"/>
    <p:sldId id="749" r:id="rId10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9900"/>
    <a:srgbClr val="B00000"/>
    <a:srgbClr val="B0003C"/>
    <a:srgbClr val="33889F"/>
    <a:srgbClr val="339966"/>
    <a:srgbClr val="4BACC6"/>
    <a:srgbClr val="3792AB"/>
    <a:srgbClr val="6AE4F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1/23/2024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1/23/2024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1/23/2024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arbonpricingdashboard.worldbank.org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ff.org/cpc/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f.org/cpc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f.org/cpc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f.org/cpc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7" Type="http://schemas.openxmlformats.org/officeDocument/2006/relationships/image" Target="../media/image45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44.wmf"/><Relationship Id="rId4" Type="http://schemas.openxmlformats.org/officeDocument/2006/relationships/oleObject" Target="../embeddings/oleObject6.bin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1741448" y="876594"/>
            <a:ext cx="8709103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C00000"/>
                </a:solidFill>
              </a:rPr>
              <a:t>IMF short course on:</a:t>
            </a:r>
          </a:p>
          <a:p>
            <a:pPr algn="ctr"/>
            <a:endParaRPr lang="en-US" sz="3600" dirty="0"/>
          </a:p>
          <a:p>
            <a:pPr algn="ctr"/>
            <a:r>
              <a:rPr lang="en-US" sz="4000" b="1" dirty="0">
                <a:solidFill>
                  <a:srgbClr val="B00000"/>
                </a:solidFill>
              </a:rPr>
              <a:t>The Macroeconomic Impact of </a:t>
            </a:r>
          </a:p>
          <a:p>
            <a:pPr algn="ctr"/>
            <a:r>
              <a:rPr lang="en-US" sz="4000" b="1" dirty="0">
                <a:solidFill>
                  <a:srgbClr val="B00000"/>
                </a:solidFill>
              </a:rPr>
              <a:t>Carbon Pricing</a:t>
            </a:r>
          </a:p>
          <a:p>
            <a:pPr algn="ctr"/>
            <a:endParaRPr lang="en-US" sz="2000" i="1" dirty="0"/>
          </a:p>
          <a:p>
            <a:pPr algn="ctr"/>
            <a:r>
              <a:rPr lang="en-US" sz="3200" dirty="0"/>
              <a:t>James H. Stock </a:t>
            </a:r>
          </a:p>
          <a:p>
            <a:pPr algn="ctr"/>
            <a:r>
              <a:rPr lang="en-US" sz="2600" dirty="0"/>
              <a:t>Economics Department, Harvard University</a:t>
            </a:r>
          </a:p>
          <a:p>
            <a:pPr algn="ctr"/>
            <a:r>
              <a:rPr lang="en-US" sz="2600" dirty="0"/>
              <a:t>Harvard Kennedy School</a:t>
            </a:r>
          </a:p>
          <a:p>
            <a:pPr algn="ctr"/>
            <a:r>
              <a:rPr lang="en-US" sz="2600" dirty="0"/>
              <a:t>Salata Institute for Climate &amp; Sustainability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13337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International Monetary Fund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9DE5B01-F9F6-4780-8B5F-09EB13E3C371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January 22, 2024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6FD8B2-5CFB-26D0-2CC5-427928AA6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7693" y="5421824"/>
            <a:ext cx="3175400" cy="8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Carbon tax in power sector: incentive for substituting clean for dirty power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9D3423-A35D-4FAC-95E9-5B215826C2AC}"/>
              </a:ext>
            </a:extLst>
          </p:cNvPr>
          <p:cNvSpPr txBox="1"/>
          <p:nvPr/>
        </p:nvSpPr>
        <p:spPr>
          <a:xfrm>
            <a:off x="411050" y="552540"/>
            <a:ext cx="618630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Carbon tax and cap-and-trade: Static case/no uncertainty</a:t>
            </a:r>
          </a:p>
          <a:p>
            <a:endParaRPr lang="en-US" sz="1600" b="1" dirty="0"/>
          </a:p>
          <a:p>
            <a:r>
              <a:rPr lang="en-US" sz="1600" b="1" dirty="0"/>
              <a:t>Suppose there are two sources of power: coal and solar</a:t>
            </a:r>
          </a:p>
          <a:p>
            <a:r>
              <a:rPr lang="en-US" sz="1600" b="1" dirty="0"/>
              <a:t>		</a:t>
            </a:r>
            <a:r>
              <a:rPr lang="en-US" sz="1600" b="1" dirty="0">
                <a:solidFill>
                  <a:srgbClr val="C00000"/>
                </a:solidFill>
              </a:rPr>
              <a:t>(b) Carbon tax or cap &amp; trade with auctioned allowances</a:t>
            </a:r>
            <a:r>
              <a:rPr lang="en-US" sz="1600" b="1" dirty="0"/>
              <a:t>	</a:t>
            </a:r>
            <a:endParaRPr lang="en-US" sz="1600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84CB638-B483-4A36-9EAF-D2C6CFA3DFA9}"/>
              </a:ext>
            </a:extLst>
          </p:cNvPr>
          <p:cNvCxnSpPr>
            <a:cxnSpLocks/>
          </p:cNvCxnSpPr>
          <p:nvPr/>
        </p:nvCxnSpPr>
        <p:spPr>
          <a:xfrm>
            <a:off x="4956896" y="2011132"/>
            <a:ext cx="2172342" cy="2114078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7D6D59-9B69-4C8B-9283-AD3AE7D76D02}"/>
              </a:ext>
            </a:extLst>
          </p:cNvPr>
          <p:cNvSpPr txBox="1"/>
          <p:nvPr/>
        </p:nvSpPr>
        <p:spPr>
          <a:xfrm>
            <a:off x="7337201" y="4091502"/>
            <a:ext cx="116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83E20B-E868-420B-A2C2-4E510F8BFB44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063974" y="3156847"/>
            <a:ext cx="107509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D2E5D1-8245-4B57-8C18-D33CF0A80EDE}"/>
              </a:ext>
            </a:extLst>
          </p:cNvPr>
          <p:cNvCxnSpPr>
            <a:cxnSpLocks/>
          </p:cNvCxnSpPr>
          <p:nvPr/>
        </p:nvCxnSpPr>
        <p:spPr>
          <a:xfrm flipH="1">
            <a:off x="660501" y="3114197"/>
            <a:ext cx="5295456" cy="60805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751E39-15FC-4D3B-B7AA-B76B736AF2D0}"/>
              </a:ext>
            </a:extLst>
          </p:cNvPr>
          <p:cNvGrpSpPr/>
          <p:nvPr/>
        </p:nvGrpSpPr>
        <p:grpSpPr>
          <a:xfrm>
            <a:off x="247071" y="1662663"/>
            <a:ext cx="10152902" cy="3849702"/>
            <a:chOff x="247071" y="1662663"/>
            <a:chExt cx="10152902" cy="384970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0A7618-36EE-4BF1-8521-3D79B864E5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87783" y="2367827"/>
              <a:ext cx="2159241" cy="1982272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5B24965-6603-4264-9E32-536E1A2A6F9B}"/>
                </a:ext>
              </a:extLst>
            </p:cNvPr>
            <p:cNvGrpSpPr/>
            <p:nvPr/>
          </p:nvGrpSpPr>
          <p:grpSpPr>
            <a:xfrm>
              <a:off x="247071" y="1662663"/>
              <a:ext cx="10152902" cy="3849702"/>
              <a:chOff x="247071" y="1662663"/>
              <a:chExt cx="10152902" cy="3849702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A7D6405-1946-496B-886E-71D1F828A221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10152902" cy="3849702"/>
                <a:chOff x="3674395" y="691673"/>
                <a:chExt cx="12464583" cy="3849702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7053EF3-A96E-4604-814E-2F1E3A66231C}"/>
                    </a:ext>
                  </a:extLst>
                </p:cNvPr>
                <p:cNvSpPr txBox="1"/>
                <p:nvPr/>
              </p:nvSpPr>
              <p:spPr>
                <a:xfrm>
                  <a:off x="8651517" y="1197443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S-coal</a:t>
                  </a:r>
                </a:p>
              </p:txBody>
            </p:sp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C80C2745-4173-4881-A0A6-BF0715B719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1B40FB20-B98B-4A80-ABF6-28E5C6A723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3983338"/>
                  <a:ext cx="10132238" cy="3670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534413A-E044-4EDF-9B5E-34A5B80B7A8F}"/>
                    </a:ext>
                  </a:extLst>
                </p:cNvPr>
                <p:cNvSpPr txBox="1"/>
                <p:nvPr/>
              </p:nvSpPr>
              <p:spPr>
                <a:xfrm>
                  <a:off x="13843377" y="3956600"/>
                  <a:ext cx="229560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FF0981D-BDB4-4175-99A3-4A2DB338259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D5BD35F-5202-4FCC-B4B4-D1492EF9C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8344" y="2465993"/>
                <a:ext cx="2274953" cy="1820688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3634AA4-FB57-4A9A-B209-BF1FE6649209}"/>
              </a:ext>
            </a:extLst>
          </p:cNvPr>
          <p:cNvSpPr txBox="1"/>
          <p:nvPr/>
        </p:nvSpPr>
        <p:spPr>
          <a:xfrm>
            <a:off x="5917819" y="4977654"/>
            <a:ext cx="507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6DE2F-BBB8-403B-B292-E42B98A74F15}"/>
              </a:ext>
            </a:extLst>
          </p:cNvPr>
          <p:cNvSpPr txBox="1"/>
          <p:nvPr/>
        </p:nvSpPr>
        <p:spPr>
          <a:xfrm>
            <a:off x="262472" y="303693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68E05A-2744-11AF-E4F1-1BE179055AAE}"/>
              </a:ext>
            </a:extLst>
          </p:cNvPr>
          <p:cNvCxnSpPr>
            <a:cxnSpLocks/>
          </p:cNvCxnSpPr>
          <p:nvPr/>
        </p:nvCxnSpPr>
        <p:spPr>
          <a:xfrm flipH="1">
            <a:off x="3578530" y="2428599"/>
            <a:ext cx="3773301" cy="193003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088DF97-80CC-EBD2-007C-E181E87E6D86}"/>
              </a:ext>
            </a:extLst>
          </p:cNvPr>
          <p:cNvSpPr txBox="1"/>
          <p:nvPr/>
        </p:nvSpPr>
        <p:spPr>
          <a:xfrm>
            <a:off x="7481768" y="2157571"/>
            <a:ext cx="250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S-total = S-coal + S-solar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4A2AF3-1E04-E57A-FB5C-B8D3EE9AE8E1}"/>
              </a:ext>
            </a:extLst>
          </p:cNvPr>
          <p:cNvSpPr txBox="1"/>
          <p:nvPr/>
        </p:nvSpPr>
        <p:spPr>
          <a:xfrm>
            <a:off x="2352613" y="2157604"/>
            <a:ext cx="9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S-solar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32D5D42-1D52-D23C-3258-BF4474C795EA}"/>
              </a:ext>
            </a:extLst>
          </p:cNvPr>
          <p:cNvCxnSpPr>
            <a:cxnSpLocks/>
          </p:cNvCxnSpPr>
          <p:nvPr/>
        </p:nvCxnSpPr>
        <p:spPr>
          <a:xfrm>
            <a:off x="4286013" y="3175002"/>
            <a:ext cx="70667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DEFC54C-F54A-D4AE-612D-D75DF6F273EB}"/>
              </a:ext>
            </a:extLst>
          </p:cNvPr>
          <p:cNvCxnSpPr>
            <a:cxnSpLocks/>
          </p:cNvCxnSpPr>
          <p:nvPr/>
        </p:nvCxnSpPr>
        <p:spPr>
          <a:xfrm>
            <a:off x="2386065" y="3151472"/>
            <a:ext cx="46022" cy="1776118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42C21EE-475F-9AC0-2F45-1EF2564C881A}"/>
              </a:ext>
            </a:extLst>
          </p:cNvPr>
          <p:cNvSpPr txBox="1"/>
          <p:nvPr/>
        </p:nvSpPr>
        <p:spPr>
          <a:xfrm>
            <a:off x="4043119" y="4968663"/>
            <a:ext cx="626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Q*-coal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1C0F65-2485-61A9-39C6-55B58FEAF6A5}"/>
              </a:ext>
            </a:extLst>
          </p:cNvPr>
          <p:cNvSpPr txBox="1"/>
          <p:nvPr/>
        </p:nvSpPr>
        <p:spPr>
          <a:xfrm>
            <a:off x="2233246" y="5011922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Q*-solar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4D8A8-D023-2A7C-F6B2-512C2287252C}"/>
              </a:ext>
            </a:extLst>
          </p:cNvPr>
          <p:cNvSpPr txBox="1"/>
          <p:nvPr/>
        </p:nvSpPr>
        <p:spPr>
          <a:xfrm>
            <a:off x="2744374" y="3414479"/>
            <a:ext cx="795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tax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BC132F76-8452-F563-B7C8-0448E776101F}"/>
              </a:ext>
            </a:extLst>
          </p:cNvPr>
          <p:cNvSpPr/>
          <p:nvPr/>
        </p:nvSpPr>
        <p:spPr>
          <a:xfrm>
            <a:off x="3145252" y="3036937"/>
            <a:ext cx="153013" cy="823663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749B911-B870-62B1-AA88-F559086FB7C9}"/>
              </a:ext>
            </a:extLst>
          </p:cNvPr>
          <p:cNvCxnSpPr>
            <a:cxnSpLocks/>
          </p:cNvCxnSpPr>
          <p:nvPr/>
        </p:nvCxnSpPr>
        <p:spPr>
          <a:xfrm flipH="1">
            <a:off x="631394" y="2674286"/>
            <a:ext cx="4957098" cy="21416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0B7954E-1F34-363F-6320-0110849C3B16}"/>
              </a:ext>
            </a:extLst>
          </p:cNvPr>
          <p:cNvSpPr txBox="1"/>
          <p:nvPr/>
        </p:nvSpPr>
        <p:spPr>
          <a:xfrm>
            <a:off x="240106" y="2509458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F86B333-D0A8-F26C-B87F-7E804F169C2C}"/>
              </a:ext>
            </a:extLst>
          </p:cNvPr>
          <p:cNvCxnSpPr>
            <a:cxnSpLocks/>
          </p:cNvCxnSpPr>
          <p:nvPr/>
        </p:nvCxnSpPr>
        <p:spPr>
          <a:xfrm>
            <a:off x="5648442" y="2713958"/>
            <a:ext cx="89329" cy="2212798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6887137-DFA9-ED1B-7F41-494A0CF89028}"/>
              </a:ext>
            </a:extLst>
          </p:cNvPr>
          <p:cNvSpPr txBox="1"/>
          <p:nvPr/>
        </p:nvSpPr>
        <p:spPr>
          <a:xfrm>
            <a:off x="5535740" y="4982474"/>
            <a:ext cx="507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2D6CBAE-D729-B26A-25ED-DC956F4C6EC7}"/>
              </a:ext>
            </a:extLst>
          </p:cNvPr>
          <p:cNvCxnSpPr>
            <a:cxnSpLocks/>
          </p:cNvCxnSpPr>
          <p:nvPr/>
        </p:nvCxnSpPr>
        <p:spPr>
          <a:xfrm>
            <a:off x="3036127" y="2711158"/>
            <a:ext cx="89329" cy="2212798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E18FDD2-561D-6E0F-332C-F1A20231759D}"/>
              </a:ext>
            </a:extLst>
          </p:cNvPr>
          <p:cNvCxnSpPr>
            <a:cxnSpLocks/>
          </p:cNvCxnSpPr>
          <p:nvPr/>
        </p:nvCxnSpPr>
        <p:spPr>
          <a:xfrm>
            <a:off x="3643498" y="2697079"/>
            <a:ext cx="89329" cy="2212798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D50E4C7-1007-7226-84CD-BFCBEB62A5C0}"/>
              </a:ext>
            </a:extLst>
          </p:cNvPr>
          <p:cNvSpPr txBox="1"/>
          <p:nvPr/>
        </p:nvSpPr>
        <p:spPr>
          <a:xfrm>
            <a:off x="2904651" y="4982908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Q’-solar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45661CA-65D2-4716-6704-2A64DCD10E51}"/>
              </a:ext>
            </a:extLst>
          </p:cNvPr>
          <p:cNvSpPr txBox="1"/>
          <p:nvPr/>
        </p:nvSpPr>
        <p:spPr>
          <a:xfrm>
            <a:off x="3527352" y="4979132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Q’-coal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2CB763E-A045-0782-570C-E27E44240063}"/>
              </a:ext>
            </a:extLst>
          </p:cNvPr>
          <p:cNvSpPr txBox="1"/>
          <p:nvPr/>
        </p:nvSpPr>
        <p:spPr>
          <a:xfrm>
            <a:off x="6055287" y="2187943"/>
            <a:ext cx="66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S’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186A940-ED14-BCFF-791B-AA3540BC6E5A}"/>
              </a:ext>
            </a:extLst>
          </p:cNvPr>
          <p:cNvSpPr txBox="1"/>
          <p:nvPr/>
        </p:nvSpPr>
        <p:spPr>
          <a:xfrm>
            <a:off x="3465187" y="2135580"/>
            <a:ext cx="867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S’-coal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86C16ED-C089-1767-32F2-A87D5067FA6A}"/>
              </a:ext>
            </a:extLst>
          </p:cNvPr>
          <p:cNvCxnSpPr/>
          <p:nvPr/>
        </p:nvCxnSpPr>
        <p:spPr>
          <a:xfrm>
            <a:off x="2533135" y="4707924"/>
            <a:ext cx="502992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73BE493-14DF-E622-AB9C-5105E9C89931}"/>
              </a:ext>
            </a:extLst>
          </p:cNvPr>
          <p:cNvCxnSpPr>
            <a:cxnSpLocks/>
          </p:cNvCxnSpPr>
          <p:nvPr/>
        </p:nvCxnSpPr>
        <p:spPr>
          <a:xfrm flipH="1">
            <a:off x="3732827" y="4720280"/>
            <a:ext cx="586858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62A7D74-CF58-09F1-89D9-039A35E3C4C2}"/>
              </a:ext>
            </a:extLst>
          </p:cNvPr>
          <p:cNvSpPr txBox="1"/>
          <p:nvPr/>
        </p:nvSpPr>
        <p:spPr>
          <a:xfrm flipH="1">
            <a:off x="411050" y="5617328"/>
            <a:ext cx="9507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Demand for electricity is demand for electrons regardless of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Consumer price goes </a:t>
            </a:r>
            <a:r>
              <a:rPr lang="en-US" sz="1600" b="1" dirty="0">
                <a:solidFill>
                  <a:srgbClr val="C00000"/>
                </a:solidFill>
              </a:rPr>
              <a:t>up</a:t>
            </a:r>
            <a:r>
              <a:rPr lang="en-US" sz="1600" dirty="0"/>
              <a:t>, total quantity </a:t>
            </a:r>
            <a:r>
              <a:rPr lang="en-US" sz="1600" b="1" dirty="0">
                <a:solidFill>
                  <a:srgbClr val="C00000"/>
                </a:solidFill>
              </a:rPr>
              <a:t>decreases</a:t>
            </a:r>
            <a:r>
              <a:rPr lang="en-US" sz="1600" dirty="0"/>
              <a:t>, quantity of solar increases, quantity of coal declines by more than quantity of solar increases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Price of additional solar generation, and closing coal plants, is borne by electricity customers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68B00BE-7B35-5FF0-C197-ECEAC5043E80}"/>
              </a:ext>
            </a:extLst>
          </p:cNvPr>
          <p:cNvCxnSpPr>
            <a:cxnSpLocks/>
          </p:cNvCxnSpPr>
          <p:nvPr/>
        </p:nvCxnSpPr>
        <p:spPr>
          <a:xfrm flipH="1">
            <a:off x="5761858" y="4707924"/>
            <a:ext cx="40962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D5FED8D-56DF-ECC5-08CB-674AD2D03E6B}"/>
              </a:ext>
            </a:extLst>
          </p:cNvPr>
          <p:cNvCxnSpPr>
            <a:cxnSpLocks/>
          </p:cNvCxnSpPr>
          <p:nvPr/>
        </p:nvCxnSpPr>
        <p:spPr>
          <a:xfrm flipH="1">
            <a:off x="1680914" y="2493540"/>
            <a:ext cx="2132192" cy="1892644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70B9735-88D0-C754-97C8-C34A535C9DD3}"/>
              </a:ext>
            </a:extLst>
          </p:cNvPr>
          <p:cNvCxnSpPr>
            <a:cxnSpLocks/>
          </p:cNvCxnSpPr>
          <p:nvPr/>
        </p:nvCxnSpPr>
        <p:spPr>
          <a:xfrm flipH="1">
            <a:off x="2533135" y="2428599"/>
            <a:ext cx="3530839" cy="1902466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B7A8369-4FA2-D58F-1225-5998BF1C4462}"/>
              </a:ext>
            </a:extLst>
          </p:cNvPr>
          <p:cNvSpPr txBox="1"/>
          <p:nvPr/>
        </p:nvSpPr>
        <p:spPr>
          <a:xfrm>
            <a:off x="8253925" y="2675815"/>
            <a:ext cx="35607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Emissions reductions come from </a:t>
            </a:r>
            <a:r>
              <a:rPr lang="en-US" sz="1600" i="1" dirty="0"/>
              <a:t>both</a:t>
            </a:r>
            <a:r>
              <a:rPr lang="en-US" sz="1600" dirty="0"/>
              <a:t> substitution in production of power (generally, energy services) </a:t>
            </a:r>
            <a:r>
              <a:rPr lang="en-US" sz="1600" i="1" dirty="0"/>
              <a:t>and</a:t>
            </a:r>
            <a:r>
              <a:rPr lang="en-US" sz="1600" dirty="0"/>
              <a:t> demand effect of a change in the price of power.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more inelastic is power demand, the more important is the substitution in production channel</a:t>
            </a:r>
          </a:p>
        </p:txBody>
      </p:sp>
    </p:spTree>
    <p:extLst>
      <p:ext uri="{BB962C8B-B14F-4D97-AF65-F5344CB8AC3E}">
        <p14:creationId xmlns:p14="http://schemas.microsoft.com/office/powerpoint/2010/main" val="320342962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3.png">
            <a:extLst>
              <a:ext uri="{FF2B5EF4-FFF2-40B4-BE49-F238E27FC236}">
                <a16:creationId xmlns:a16="http://schemas.microsoft.com/office/drawing/2014/main" id="{EF7AECC0-29F9-4E07-8F10-18E06224D5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8652" y="1118235"/>
            <a:ext cx="6323078" cy="5519233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100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D96472-B4DF-4B52-AADF-3348D3B11688}"/>
              </a:ext>
            </a:extLst>
          </p:cNvPr>
          <p:cNvSpPr txBox="1"/>
          <p:nvPr/>
        </p:nvSpPr>
        <p:spPr>
          <a:xfrm>
            <a:off x="6281256" y="1852079"/>
            <a:ext cx="404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Eventually, a carbon price and a CES end up in (nearly) the same place</a:t>
            </a:r>
          </a:p>
        </p:txBody>
      </p:sp>
    </p:spTree>
    <p:extLst>
      <p:ext uri="{BB962C8B-B14F-4D97-AF65-F5344CB8AC3E}">
        <p14:creationId xmlns:p14="http://schemas.microsoft.com/office/powerpoint/2010/main" val="173711082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101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D96472-B4DF-4B52-AADF-3348D3B11688}"/>
              </a:ext>
            </a:extLst>
          </p:cNvPr>
          <p:cNvSpPr txBox="1"/>
          <p:nvPr/>
        </p:nvSpPr>
        <p:spPr>
          <a:xfrm>
            <a:off x="1603536" y="1065723"/>
            <a:ext cx="8222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greater the correlation between </a:t>
            </a:r>
            <a:r>
              <a:rPr lang="en-US" i="1" dirty="0"/>
              <a:t>c</a:t>
            </a:r>
            <a:r>
              <a:rPr lang="en-US" dirty="0"/>
              <a:t> and </a:t>
            </a:r>
            <a:r>
              <a:rPr lang="en-US" i="1" dirty="0"/>
              <a:t>e</a:t>
            </a:r>
            <a:r>
              <a:rPr lang="en-US" dirty="0"/>
              <a:t> in the FF fleet, the less the difference between a carbon price and a CES</a:t>
            </a:r>
          </a:p>
        </p:txBody>
      </p:sp>
      <p:pic>
        <p:nvPicPr>
          <p:cNvPr id="10" name="image2.png">
            <a:extLst>
              <a:ext uri="{FF2B5EF4-FFF2-40B4-BE49-F238E27FC236}">
                <a16:creationId xmlns:a16="http://schemas.microsoft.com/office/drawing/2014/main" id="{1CF451EA-0DBE-4A48-9802-14B7AFC583E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651" y="2346892"/>
            <a:ext cx="4983359" cy="4333096"/>
          </a:xfrm>
          <a:prstGeom prst="rect">
            <a:avLst/>
          </a:prstGeom>
        </p:spPr>
      </p:pic>
      <p:pic>
        <p:nvPicPr>
          <p:cNvPr id="11" name="image4.png">
            <a:extLst>
              <a:ext uri="{FF2B5EF4-FFF2-40B4-BE49-F238E27FC236}">
                <a16:creationId xmlns:a16="http://schemas.microsoft.com/office/drawing/2014/main" id="{5796DD91-6D1D-46A8-8207-2DEF2D5AD89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8009" y="2346893"/>
            <a:ext cx="4983359" cy="433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4209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71800B-DFD5-4A7D-B9DD-AF28B45AA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134" y="1954100"/>
            <a:ext cx="5022574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EB77AD-BA96-4BD6-95BB-014BED71D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59" y="1954100"/>
            <a:ext cx="5017409" cy="457200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102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F04EC0-D4F5-4319-B048-5C156E48B605}"/>
              </a:ext>
            </a:extLst>
          </p:cNvPr>
          <p:cNvSpPr txBox="1"/>
          <p:nvPr/>
        </p:nvSpPr>
        <p:spPr>
          <a:xfrm>
            <a:off x="699893" y="925226"/>
            <a:ext cx="953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2019 natural gas prices, </a:t>
            </a:r>
            <a:r>
              <a:rPr lang="en-US" dirty="0" err="1"/>
              <a:t>corr</a:t>
            </a:r>
            <a:r>
              <a:rPr lang="en-US" dirty="0"/>
              <a:t>(</a:t>
            </a:r>
            <a:r>
              <a:rPr lang="en-US" i="1" dirty="0" err="1"/>
              <a:t>e</a:t>
            </a:r>
            <a:r>
              <a:rPr lang="en-US" dirty="0" err="1"/>
              <a:t>,</a:t>
            </a:r>
            <a:r>
              <a:rPr lang="en-US" i="1" dirty="0" err="1"/>
              <a:t>c</a:t>
            </a:r>
            <a:r>
              <a:rPr lang="en-US" dirty="0"/>
              <a:t>) = 0.66: a CT and CES largely sweep out the same generators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high natural gas prices, </a:t>
            </a:r>
            <a:r>
              <a:rPr lang="en-US" dirty="0" err="1"/>
              <a:t>corr</a:t>
            </a:r>
            <a:r>
              <a:rPr lang="en-US" dirty="0"/>
              <a:t>(</a:t>
            </a:r>
            <a:r>
              <a:rPr lang="en-US" i="1" dirty="0" err="1"/>
              <a:t>e</a:t>
            </a:r>
            <a:r>
              <a:rPr lang="en-US" dirty="0" err="1"/>
              <a:t>,</a:t>
            </a:r>
            <a:r>
              <a:rPr lang="en-US" i="1" dirty="0" err="1"/>
              <a:t>c</a:t>
            </a:r>
            <a:r>
              <a:rPr lang="en-US" dirty="0"/>
              <a:t>) = -0.33: a CT sweeps out coal, a CES sweeps out gas</a:t>
            </a:r>
          </a:p>
        </p:txBody>
      </p:sp>
    </p:spTree>
    <p:extLst>
      <p:ext uri="{BB962C8B-B14F-4D97-AF65-F5344CB8AC3E}">
        <p14:creationId xmlns:p14="http://schemas.microsoft.com/office/powerpoint/2010/main" val="421701763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87E3AC-B31C-41D6-A52E-F173DB2A8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34" y="2143890"/>
            <a:ext cx="4899925" cy="44326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2A67F8-D882-49D0-85D5-1B03981F0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001" y="2143890"/>
            <a:ext cx="4908052" cy="4432665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103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A122E0-16CD-4367-9B71-9AAE6F6F3EA2}"/>
              </a:ext>
            </a:extLst>
          </p:cNvPr>
          <p:cNvSpPr txBox="1"/>
          <p:nvPr/>
        </p:nvSpPr>
        <p:spPr>
          <a:xfrm>
            <a:off x="4196266" y="1774558"/>
            <a:ext cx="3533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Emissions along the reduction path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A8F20A-F615-4312-9CDC-29F0FB3DCA55}"/>
              </a:ext>
            </a:extLst>
          </p:cNvPr>
          <p:cNvSpPr txBox="1"/>
          <p:nvPr/>
        </p:nvSpPr>
        <p:spPr>
          <a:xfrm>
            <a:off x="699893" y="925226"/>
            <a:ext cx="953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2019 natural gas prices, </a:t>
            </a:r>
            <a:r>
              <a:rPr lang="en-US" dirty="0" err="1"/>
              <a:t>corr</a:t>
            </a:r>
            <a:r>
              <a:rPr lang="en-US" dirty="0"/>
              <a:t>(</a:t>
            </a:r>
            <a:r>
              <a:rPr lang="en-US" i="1" dirty="0" err="1"/>
              <a:t>e</a:t>
            </a:r>
            <a:r>
              <a:rPr lang="en-US" dirty="0" err="1"/>
              <a:t>,</a:t>
            </a:r>
            <a:r>
              <a:rPr lang="en-US" i="1" dirty="0" err="1"/>
              <a:t>c</a:t>
            </a:r>
            <a:r>
              <a:rPr lang="en-US" dirty="0"/>
              <a:t>) = 0.66: a CT and CES largely sweep out the same generators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high natural gas prices, </a:t>
            </a:r>
            <a:r>
              <a:rPr lang="en-US" dirty="0" err="1"/>
              <a:t>corr</a:t>
            </a:r>
            <a:r>
              <a:rPr lang="en-US" dirty="0"/>
              <a:t>(</a:t>
            </a:r>
            <a:r>
              <a:rPr lang="en-US" i="1" dirty="0" err="1"/>
              <a:t>e</a:t>
            </a:r>
            <a:r>
              <a:rPr lang="en-US" dirty="0" err="1"/>
              <a:t>,</a:t>
            </a:r>
            <a:r>
              <a:rPr lang="en-US" i="1" dirty="0" err="1"/>
              <a:t>c</a:t>
            </a:r>
            <a:r>
              <a:rPr lang="en-US" dirty="0"/>
              <a:t>) = -0.33: a CT sweeps out coal, a CES sweeps out gas</a:t>
            </a:r>
          </a:p>
        </p:txBody>
      </p:sp>
    </p:spTree>
    <p:extLst>
      <p:ext uri="{BB962C8B-B14F-4D97-AF65-F5344CB8AC3E}">
        <p14:creationId xmlns:p14="http://schemas.microsoft.com/office/powerpoint/2010/main" val="230550904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Investment &amp; production tax credits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104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A8F20A-F615-4312-9CDC-29F0FB3DCA55}"/>
              </a:ext>
            </a:extLst>
          </p:cNvPr>
          <p:cNvSpPr txBox="1"/>
          <p:nvPr/>
        </p:nvSpPr>
        <p:spPr>
          <a:xfrm>
            <a:off x="247311" y="675844"/>
            <a:ext cx="9530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PTC provides a given subsidy per MWh of clean generation (e.g., $0.023/kWh)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ITC pays for a given percentage of clean investment (e.g., 30%)</a:t>
            </a:r>
          </a:p>
        </p:txBody>
      </p:sp>
      <p:pic>
        <p:nvPicPr>
          <p:cNvPr id="11" name="object 3">
            <a:extLst>
              <a:ext uri="{FF2B5EF4-FFF2-40B4-BE49-F238E27FC236}">
                <a16:creationId xmlns:a16="http://schemas.microsoft.com/office/drawing/2014/main" id="{DCC024FD-095D-4423-89C0-2DC397B7DEC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2471" y="2334057"/>
            <a:ext cx="6817177" cy="45074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41F398-BA50-4013-8BAB-FF15085A9CDD}"/>
              </a:ext>
            </a:extLst>
          </p:cNvPr>
          <p:cNvSpPr txBox="1"/>
          <p:nvPr/>
        </p:nvSpPr>
        <p:spPr>
          <a:xfrm>
            <a:off x="247311" y="1807157"/>
            <a:ext cx="48557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Comparisons: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PTC incentivizes maintenance and choosing productive sites; but the owner has similar incentives under the ITC.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PTC allows wind &amp; solar to bid in at negative prices while they are operating – can cause problems for baseload sources like nuclear which must continue to run but potentially at a loss – leading to nuclear subsidies as an unintended consequence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Negative prices are an occasional problem now, when natural gas (or coal) is the marginal producer (so it sets the market price in wholesale markets)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 in the future negative marginal pricing (or zero pricing) will be more frequent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Complicated grid economics! Storage?</a:t>
            </a:r>
          </a:p>
        </p:txBody>
      </p:sp>
    </p:spTree>
    <p:extLst>
      <p:ext uri="{BB962C8B-B14F-4D97-AF65-F5344CB8AC3E}">
        <p14:creationId xmlns:p14="http://schemas.microsoft.com/office/powerpoint/2010/main" val="2475133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Carbon tax in power sector: incentive for substituting clean for dirty power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9D3423-A35D-4FAC-95E9-5B215826C2AC}"/>
              </a:ext>
            </a:extLst>
          </p:cNvPr>
          <p:cNvSpPr txBox="1"/>
          <p:nvPr/>
        </p:nvSpPr>
        <p:spPr>
          <a:xfrm>
            <a:off x="411050" y="552540"/>
            <a:ext cx="618630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Carbon tax and cap-and-trade: Static case/no uncertainty</a:t>
            </a:r>
          </a:p>
          <a:p>
            <a:endParaRPr lang="en-US" sz="1600" b="1" dirty="0"/>
          </a:p>
          <a:p>
            <a:r>
              <a:rPr lang="en-US" sz="1600" b="1" dirty="0"/>
              <a:t>Suppose there are two sources of power: coal and solar</a:t>
            </a:r>
          </a:p>
          <a:p>
            <a:r>
              <a:rPr lang="en-US" sz="1600" b="1" dirty="0"/>
              <a:t>		</a:t>
            </a:r>
            <a:r>
              <a:rPr lang="en-US" sz="1600" b="1" dirty="0">
                <a:solidFill>
                  <a:srgbClr val="C00000"/>
                </a:solidFill>
              </a:rPr>
              <a:t>(c) Subsidy for solar through production tax credit (PTC)</a:t>
            </a:r>
            <a:r>
              <a:rPr lang="en-US" sz="1600" b="1" dirty="0"/>
              <a:t>	</a:t>
            </a:r>
            <a:endParaRPr lang="en-US" sz="1600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84CB638-B483-4A36-9EAF-D2C6CFA3DFA9}"/>
              </a:ext>
            </a:extLst>
          </p:cNvPr>
          <p:cNvCxnSpPr>
            <a:cxnSpLocks/>
          </p:cNvCxnSpPr>
          <p:nvPr/>
        </p:nvCxnSpPr>
        <p:spPr>
          <a:xfrm>
            <a:off x="4956896" y="2011132"/>
            <a:ext cx="2172342" cy="2114078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7D6D59-9B69-4C8B-9283-AD3AE7D76D02}"/>
              </a:ext>
            </a:extLst>
          </p:cNvPr>
          <p:cNvSpPr txBox="1"/>
          <p:nvPr/>
        </p:nvSpPr>
        <p:spPr>
          <a:xfrm>
            <a:off x="7337201" y="4091502"/>
            <a:ext cx="116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83E20B-E868-420B-A2C2-4E510F8BFB44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063974" y="3156847"/>
            <a:ext cx="107509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D2E5D1-8245-4B57-8C18-D33CF0A80EDE}"/>
              </a:ext>
            </a:extLst>
          </p:cNvPr>
          <p:cNvCxnSpPr>
            <a:cxnSpLocks/>
          </p:cNvCxnSpPr>
          <p:nvPr/>
        </p:nvCxnSpPr>
        <p:spPr>
          <a:xfrm flipH="1">
            <a:off x="660501" y="3114197"/>
            <a:ext cx="5295456" cy="60805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751E39-15FC-4D3B-B7AA-B76B736AF2D0}"/>
              </a:ext>
            </a:extLst>
          </p:cNvPr>
          <p:cNvGrpSpPr/>
          <p:nvPr/>
        </p:nvGrpSpPr>
        <p:grpSpPr>
          <a:xfrm>
            <a:off x="247071" y="1662663"/>
            <a:ext cx="10152902" cy="3849702"/>
            <a:chOff x="247071" y="1662663"/>
            <a:chExt cx="10152902" cy="384970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0A7618-36EE-4BF1-8521-3D79B864E5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87783" y="2367827"/>
              <a:ext cx="2159241" cy="1982272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5B24965-6603-4264-9E32-536E1A2A6F9B}"/>
                </a:ext>
              </a:extLst>
            </p:cNvPr>
            <p:cNvGrpSpPr/>
            <p:nvPr/>
          </p:nvGrpSpPr>
          <p:grpSpPr>
            <a:xfrm>
              <a:off x="247071" y="1662663"/>
              <a:ext cx="10152902" cy="3849702"/>
              <a:chOff x="247071" y="1662663"/>
              <a:chExt cx="10152902" cy="3849702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A7D6405-1946-496B-886E-71D1F828A221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10152902" cy="3849702"/>
                <a:chOff x="3674395" y="691673"/>
                <a:chExt cx="12464583" cy="3849702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7053EF3-A96E-4604-814E-2F1E3A66231C}"/>
                    </a:ext>
                  </a:extLst>
                </p:cNvPr>
                <p:cNvSpPr txBox="1"/>
                <p:nvPr/>
              </p:nvSpPr>
              <p:spPr>
                <a:xfrm>
                  <a:off x="8651517" y="1197443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S-coal</a:t>
                  </a:r>
                </a:p>
              </p:txBody>
            </p:sp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C80C2745-4173-4881-A0A6-BF0715B719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1B40FB20-B98B-4A80-ABF6-28E5C6A723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3983338"/>
                  <a:ext cx="10132238" cy="3670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534413A-E044-4EDF-9B5E-34A5B80B7A8F}"/>
                    </a:ext>
                  </a:extLst>
                </p:cNvPr>
                <p:cNvSpPr txBox="1"/>
                <p:nvPr/>
              </p:nvSpPr>
              <p:spPr>
                <a:xfrm>
                  <a:off x="13843377" y="3956600"/>
                  <a:ext cx="229560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FF0981D-BDB4-4175-99A3-4A2DB338259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D5BD35F-5202-4FCC-B4B4-D1492EF9C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8344" y="2465993"/>
                <a:ext cx="2274953" cy="1820688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3634AA4-FB57-4A9A-B209-BF1FE6649209}"/>
              </a:ext>
            </a:extLst>
          </p:cNvPr>
          <p:cNvSpPr txBox="1"/>
          <p:nvPr/>
        </p:nvSpPr>
        <p:spPr>
          <a:xfrm>
            <a:off x="5917819" y="4977654"/>
            <a:ext cx="507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6DE2F-BBB8-403B-B292-E42B98A74F15}"/>
              </a:ext>
            </a:extLst>
          </p:cNvPr>
          <p:cNvSpPr txBox="1"/>
          <p:nvPr/>
        </p:nvSpPr>
        <p:spPr>
          <a:xfrm>
            <a:off x="262472" y="303693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68E05A-2744-11AF-E4F1-1BE179055AAE}"/>
              </a:ext>
            </a:extLst>
          </p:cNvPr>
          <p:cNvCxnSpPr>
            <a:cxnSpLocks/>
          </p:cNvCxnSpPr>
          <p:nvPr/>
        </p:nvCxnSpPr>
        <p:spPr>
          <a:xfrm flipH="1">
            <a:off x="3578530" y="2428599"/>
            <a:ext cx="3773301" cy="193003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088DF97-80CC-EBD2-007C-E181E87E6D86}"/>
              </a:ext>
            </a:extLst>
          </p:cNvPr>
          <p:cNvSpPr txBox="1"/>
          <p:nvPr/>
        </p:nvSpPr>
        <p:spPr>
          <a:xfrm>
            <a:off x="7481768" y="2157571"/>
            <a:ext cx="250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S-total = S-coal + S-solar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4A2AF3-1E04-E57A-FB5C-B8D3EE9AE8E1}"/>
              </a:ext>
            </a:extLst>
          </p:cNvPr>
          <p:cNvSpPr txBox="1"/>
          <p:nvPr/>
        </p:nvSpPr>
        <p:spPr>
          <a:xfrm>
            <a:off x="2352613" y="2157604"/>
            <a:ext cx="9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S-solar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32D5D42-1D52-D23C-3258-BF4474C795EA}"/>
              </a:ext>
            </a:extLst>
          </p:cNvPr>
          <p:cNvCxnSpPr>
            <a:cxnSpLocks/>
          </p:cNvCxnSpPr>
          <p:nvPr/>
        </p:nvCxnSpPr>
        <p:spPr>
          <a:xfrm>
            <a:off x="4301136" y="3175002"/>
            <a:ext cx="55544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DEFC54C-F54A-D4AE-612D-D75DF6F273EB}"/>
              </a:ext>
            </a:extLst>
          </p:cNvPr>
          <p:cNvCxnSpPr>
            <a:cxnSpLocks/>
          </p:cNvCxnSpPr>
          <p:nvPr/>
        </p:nvCxnSpPr>
        <p:spPr>
          <a:xfrm>
            <a:off x="2386065" y="3151472"/>
            <a:ext cx="46022" cy="1776118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42C21EE-475F-9AC0-2F45-1EF2564C881A}"/>
              </a:ext>
            </a:extLst>
          </p:cNvPr>
          <p:cNvSpPr txBox="1"/>
          <p:nvPr/>
        </p:nvSpPr>
        <p:spPr>
          <a:xfrm>
            <a:off x="4043119" y="4968663"/>
            <a:ext cx="626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Q*-coal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1C0F65-2485-61A9-39C6-55B58FEAF6A5}"/>
              </a:ext>
            </a:extLst>
          </p:cNvPr>
          <p:cNvSpPr txBox="1"/>
          <p:nvPr/>
        </p:nvSpPr>
        <p:spPr>
          <a:xfrm>
            <a:off x="2233246" y="5011922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Q*-solar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4D8A8-D023-2A7C-F6B2-512C2287252C}"/>
              </a:ext>
            </a:extLst>
          </p:cNvPr>
          <p:cNvSpPr txBox="1"/>
          <p:nvPr/>
        </p:nvSpPr>
        <p:spPr>
          <a:xfrm>
            <a:off x="1589066" y="3700977"/>
            <a:ext cx="7533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PTC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BC132F76-8452-F563-B7C8-0448E776101F}"/>
              </a:ext>
            </a:extLst>
          </p:cNvPr>
          <p:cNvSpPr/>
          <p:nvPr/>
        </p:nvSpPr>
        <p:spPr>
          <a:xfrm>
            <a:off x="2095293" y="3311852"/>
            <a:ext cx="153013" cy="823663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275B4A-DC78-07AE-61BB-FAAF8B50C784}"/>
              </a:ext>
            </a:extLst>
          </p:cNvPr>
          <p:cNvCxnSpPr>
            <a:cxnSpLocks/>
          </p:cNvCxnSpPr>
          <p:nvPr/>
        </p:nvCxnSpPr>
        <p:spPr>
          <a:xfrm flipH="1">
            <a:off x="1964172" y="2506778"/>
            <a:ext cx="2132192" cy="1892644"/>
          </a:xfrm>
          <a:prstGeom prst="line">
            <a:avLst/>
          </a:prstGeom>
          <a:ln w="31750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AFBB9F-3F10-9A4D-26B1-77DE40BD2BC1}"/>
              </a:ext>
            </a:extLst>
          </p:cNvPr>
          <p:cNvCxnSpPr>
            <a:cxnSpLocks/>
          </p:cNvCxnSpPr>
          <p:nvPr/>
        </p:nvCxnSpPr>
        <p:spPr>
          <a:xfrm flipH="1">
            <a:off x="4471367" y="2590793"/>
            <a:ext cx="3530839" cy="1902466"/>
          </a:xfrm>
          <a:prstGeom prst="line">
            <a:avLst/>
          </a:prstGeom>
          <a:ln w="31750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749B911-B870-62B1-AA88-F559086FB7C9}"/>
              </a:ext>
            </a:extLst>
          </p:cNvPr>
          <p:cNvCxnSpPr>
            <a:cxnSpLocks/>
          </p:cNvCxnSpPr>
          <p:nvPr/>
        </p:nvCxnSpPr>
        <p:spPr>
          <a:xfrm flipH="1">
            <a:off x="644942" y="3448366"/>
            <a:ext cx="5806806" cy="84314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0B7954E-1F34-363F-6320-0110849C3B16}"/>
              </a:ext>
            </a:extLst>
          </p:cNvPr>
          <p:cNvSpPr txBox="1"/>
          <p:nvPr/>
        </p:nvSpPr>
        <p:spPr>
          <a:xfrm>
            <a:off x="253895" y="333805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F86B333-D0A8-F26C-B87F-7E804F169C2C}"/>
              </a:ext>
            </a:extLst>
          </p:cNvPr>
          <p:cNvCxnSpPr>
            <a:cxnSpLocks/>
          </p:cNvCxnSpPr>
          <p:nvPr/>
        </p:nvCxnSpPr>
        <p:spPr>
          <a:xfrm>
            <a:off x="6415424" y="3490523"/>
            <a:ext cx="88189" cy="1513849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6887137-DFA9-ED1B-7F41-494A0CF89028}"/>
              </a:ext>
            </a:extLst>
          </p:cNvPr>
          <p:cNvSpPr txBox="1"/>
          <p:nvPr/>
        </p:nvSpPr>
        <p:spPr>
          <a:xfrm>
            <a:off x="6415424" y="4992024"/>
            <a:ext cx="507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2D6CBAE-D729-B26A-25ED-DC956F4C6EC7}"/>
              </a:ext>
            </a:extLst>
          </p:cNvPr>
          <p:cNvCxnSpPr>
            <a:cxnSpLocks/>
          </p:cNvCxnSpPr>
          <p:nvPr/>
        </p:nvCxnSpPr>
        <p:spPr>
          <a:xfrm>
            <a:off x="3036127" y="3490523"/>
            <a:ext cx="0" cy="147814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E18FDD2-561D-6E0F-332C-F1A20231759D}"/>
              </a:ext>
            </a:extLst>
          </p:cNvPr>
          <p:cNvCxnSpPr>
            <a:cxnSpLocks/>
            <a:endCxn id="52" idx="0"/>
          </p:cNvCxnSpPr>
          <p:nvPr/>
        </p:nvCxnSpPr>
        <p:spPr>
          <a:xfrm>
            <a:off x="3854621" y="3532680"/>
            <a:ext cx="0" cy="1446452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D50E4C7-1007-7226-84CD-BFCBEB62A5C0}"/>
              </a:ext>
            </a:extLst>
          </p:cNvPr>
          <p:cNvSpPr txBox="1"/>
          <p:nvPr/>
        </p:nvSpPr>
        <p:spPr>
          <a:xfrm>
            <a:off x="2904651" y="4982908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Q’-solar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45661CA-65D2-4716-6704-2A64DCD10E51}"/>
              </a:ext>
            </a:extLst>
          </p:cNvPr>
          <p:cNvSpPr txBox="1"/>
          <p:nvPr/>
        </p:nvSpPr>
        <p:spPr>
          <a:xfrm>
            <a:off x="3527352" y="4979132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Q’-coal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2CB763E-A045-0782-570C-E27E44240063}"/>
              </a:ext>
            </a:extLst>
          </p:cNvPr>
          <p:cNvSpPr txBox="1"/>
          <p:nvPr/>
        </p:nvSpPr>
        <p:spPr>
          <a:xfrm>
            <a:off x="7784998" y="2673645"/>
            <a:ext cx="826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S’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186A940-ED14-BCFF-791B-AA3540BC6E5A}"/>
              </a:ext>
            </a:extLst>
          </p:cNvPr>
          <p:cNvSpPr txBox="1"/>
          <p:nvPr/>
        </p:nvSpPr>
        <p:spPr>
          <a:xfrm>
            <a:off x="3465188" y="2135580"/>
            <a:ext cx="9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S’-solar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86C16ED-C089-1767-32F2-A87D5067FA6A}"/>
              </a:ext>
            </a:extLst>
          </p:cNvPr>
          <p:cNvCxnSpPr/>
          <p:nvPr/>
        </p:nvCxnSpPr>
        <p:spPr>
          <a:xfrm>
            <a:off x="2533135" y="4707924"/>
            <a:ext cx="502992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73BE493-14DF-E622-AB9C-5105E9C89931}"/>
              </a:ext>
            </a:extLst>
          </p:cNvPr>
          <p:cNvCxnSpPr>
            <a:cxnSpLocks/>
          </p:cNvCxnSpPr>
          <p:nvPr/>
        </p:nvCxnSpPr>
        <p:spPr>
          <a:xfrm flipH="1">
            <a:off x="3922003" y="4720280"/>
            <a:ext cx="397682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62A7D74-CF58-09F1-89D9-039A35E3C4C2}"/>
              </a:ext>
            </a:extLst>
          </p:cNvPr>
          <p:cNvSpPr txBox="1"/>
          <p:nvPr/>
        </p:nvSpPr>
        <p:spPr>
          <a:xfrm flipH="1">
            <a:off x="411050" y="5617328"/>
            <a:ext cx="11191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Demand for electricity is demand for electrons regardless of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Consumer price goes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down</a:t>
            </a:r>
            <a:r>
              <a:rPr lang="en-US" sz="1600" dirty="0"/>
              <a:t>, total quantity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increases</a:t>
            </a:r>
            <a:r>
              <a:rPr lang="en-US" sz="1600" dirty="0"/>
              <a:t>, quantity of solar increases, quantity of coal declines by less than quantity of solar increases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Price of additional solar generation, and closing coal plants, is borne by taxpayer (future generations, if deficit financed)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9D42AF6-2B18-374E-4FD9-A8D9CA581252}"/>
              </a:ext>
            </a:extLst>
          </p:cNvPr>
          <p:cNvCxnSpPr>
            <a:cxnSpLocks/>
          </p:cNvCxnSpPr>
          <p:nvPr/>
        </p:nvCxnSpPr>
        <p:spPr>
          <a:xfrm>
            <a:off x="6194486" y="4699686"/>
            <a:ext cx="220938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98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Carbon pricing fundamentals: how standards with tradable allowances work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4B7E3-C1C2-4A85-B3AE-EE65E9C54839}"/>
              </a:ext>
            </a:extLst>
          </p:cNvPr>
          <p:cNvSpPr txBox="1"/>
          <p:nvPr/>
        </p:nvSpPr>
        <p:spPr>
          <a:xfrm>
            <a:off x="469383" y="515964"/>
            <a:ext cx="11253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Standards: how the tradable allowance system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Standards regulate on a per-unit of output basis (miles per gallon; tons CO2/MWh; % clean per MWh, etc.)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Example: Clean Electricity Standard (CES) with an 80% clean mandate administered by US EPA, trading clean energy credits (CECs)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3B55707-7CED-4F7F-B7FA-4A0491D16F83}"/>
              </a:ext>
            </a:extLst>
          </p:cNvPr>
          <p:cNvGrpSpPr/>
          <p:nvPr/>
        </p:nvGrpSpPr>
        <p:grpSpPr>
          <a:xfrm>
            <a:off x="816496" y="1505367"/>
            <a:ext cx="9806210" cy="3446938"/>
            <a:chOff x="577957" y="3015098"/>
            <a:chExt cx="9806210" cy="3446938"/>
          </a:xfrm>
        </p:grpSpPr>
        <p:pic>
          <p:nvPicPr>
            <p:cNvPr id="4100" name="Picture 4" descr="Two Coal Plants Close in Texas, as Trump Admin Pushes Pro-Coal Agenda |  Greentech Media">
              <a:extLst>
                <a:ext uri="{FF2B5EF4-FFF2-40B4-BE49-F238E27FC236}">
                  <a16:creationId xmlns:a16="http://schemas.microsoft.com/office/drawing/2014/main" id="{B54C283A-D2E7-4382-936B-289EA087A4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6598" y="3015098"/>
              <a:ext cx="1948032" cy="12891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>
              <a:extLst>
                <a:ext uri="{FF2B5EF4-FFF2-40B4-BE49-F238E27FC236}">
                  <a16:creationId xmlns:a16="http://schemas.microsoft.com/office/drawing/2014/main" id="{03F71994-62F7-4A8A-A6BA-F24C6D0102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4006" y="3542231"/>
              <a:ext cx="2350161" cy="1216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Chevy Bolt vs Volt: Which Electric Car Is Best For You?">
              <a:extLst>
                <a:ext uri="{FF2B5EF4-FFF2-40B4-BE49-F238E27FC236}">
                  <a16:creationId xmlns:a16="http://schemas.microsoft.com/office/drawing/2014/main" id="{7CC666A9-5F96-48E9-8C29-3A1A7F76C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4811" y="5285484"/>
              <a:ext cx="2088553" cy="1176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F9465C2-E72A-4AA4-8787-B6C4FEB6322F}"/>
                </a:ext>
              </a:extLst>
            </p:cNvPr>
            <p:cNvCxnSpPr>
              <a:cxnSpLocks/>
            </p:cNvCxnSpPr>
            <p:nvPr/>
          </p:nvCxnSpPr>
          <p:spPr>
            <a:xfrm>
              <a:off x="2925184" y="6092704"/>
              <a:ext cx="4955596" cy="0"/>
            </a:xfrm>
            <a:prstGeom prst="straightConnector1">
              <a:avLst/>
            </a:prstGeom>
            <a:ln w="254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82ECF41-0AA4-411C-9781-E318BECD3D12}"/>
                </a:ext>
              </a:extLst>
            </p:cNvPr>
            <p:cNvSpPr txBox="1"/>
            <p:nvPr/>
          </p:nvSpPr>
          <p:spPr>
            <a:xfrm>
              <a:off x="3752693" y="6092704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4 MWh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6A5303B-C061-4D41-A49A-85DC515A9572}"/>
                </a:ext>
              </a:extLst>
            </p:cNvPr>
            <p:cNvCxnSpPr>
              <a:cxnSpLocks/>
            </p:cNvCxnSpPr>
            <p:nvPr/>
          </p:nvCxnSpPr>
          <p:spPr>
            <a:xfrm>
              <a:off x="3645560" y="4264170"/>
              <a:ext cx="4315806" cy="1220170"/>
            </a:xfrm>
            <a:prstGeom prst="straightConnector1">
              <a:avLst/>
            </a:prstGeom>
            <a:ln w="254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B92A32-35B2-460B-8B86-A21F00FBB933}"/>
                </a:ext>
              </a:extLst>
            </p:cNvPr>
            <p:cNvSpPr txBox="1"/>
            <p:nvPr/>
          </p:nvSpPr>
          <p:spPr>
            <a:xfrm>
              <a:off x="6068823" y="5159286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1 MWh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E244BAB1-9D81-4C73-84C5-57123D0220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0884" y="4371695"/>
              <a:ext cx="0" cy="712783"/>
            </a:xfrm>
            <a:prstGeom prst="straightConnector1">
              <a:avLst/>
            </a:prstGeom>
            <a:ln w="31750">
              <a:solidFill>
                <a:schemeClr val="accent3">
                  <a:lumMod val="7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3245261-AF91-4C12-86FB-2E8A0C8365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7856" y="4084419"/>
              <a:ext cx="4303510" cy="1322"/>
            </a:xfrm>
            <a:prstGeom prst="straightConnector1">
              <a:avLst/>
            </a:prstGeom>
            <a:ln w="31750">
              <a:solidFill>
                <a:schemeClr val="accent3">
                  <a:lumMod val="7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0891DB1-6073-487F-8E18-98E78723E6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82912" y="4428020"/>
              <a:ext cx="4897868" cy="936748"/>
            </a:xfrm>
            <a:prstGeom prst="straightConnector1">
              <a:avLst/>
            </a:prstGeom>
            <a:ln w="31750">
              <a:solidFill>
                <a:schemeClr val="accent3">
                  <a:lumMod val="7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4E4155-BD77-4BA9-A3E4-5EF9E3F6A03B}"/>
                </a:ext>
              </a:extLst>
            </p:cNvPr>
            <p:cNvSpPr txBox="1"/>
            <p:nvPr/>
          </p:nvSpPr>
          <p:spPr>
            <a:xfrm>
              <a:off x="2333734" y="4389276"/>
              <a:ext cx="884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3">
                      <a:lumMod val="75000"/>
                    </a:schemeClr>
                  </a:solidFill>
                </a:rPr>
                <a:t>0.8 CEC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83A58F-F6CC-4246-84AC-74A056D4D73E}"/>
                </a:ext>
              </a:extLst>
            </p:cNvPr>
            <p:cNvSpPr txBox="1"/>
            <p:nvPr/>
          </p:nvSpPr>
          <p:spPr>
            <a:xfrm>
              <a:off x="3098468" y="4792726"/>
              <a:ext cx="9763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3">
                      <a:lumMod val="75000"/>
                    </a:schemeClr>
                  </a:solidFill>
                </a:rPr>
                <a:t>3.2 CECs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88862B7-F4B5-42FA-862C-558247230D6C}"/>
                </a:ext>
              </a:extLst>
            </p:cNvPr>
            <p:cNvSpPr txBox="1"/>
            <p:nvPr/>
          </p:nvSpPr>
          <p:spPr>
            <a:xfrm>
              <a:off x="4527065" y="3736658"/>
              <a:ext cx="884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3">
                      <a:lumMod val="75000"/>
                    </a:schemeClr>
                  </a:solidFill>
                </a:rPr>
                <a:t>0.8 CEC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EEF46C-AFF2-4BF1-858B-3AD8D3B38D83}"/>
                </a:ext>
              </a:extLst>
            </p:cNvPr>
            <p:cNvSpPr txBox="1"/>
            <p:nvPr/>
          </p:nvSpPr>
          <p:spPr>
            <a:xfrm>
              <a:off x="577957" y="4178953"/>
              <a:ext cx="1031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1">
                      <a:lumMod val="75000"/>
                    </a:schemeClr>
                  </a:solidFill>
                </a:rPr>
                <a:t>$ for CEC</a:t>
              </a:r>
            </a:p>
          </p:txBody>
        </p:sp>
        <p:cxnSp>
          <p:nvCxnSpPr>
            <p:cNvPr id="52" name="Connector: Curved 51">
              <a:extLst>
                <a:ext uri="{FF2B5EF4-FFF2-40B4-BE49-F238E27FC236}">
                  <a16:creationId xmlns:a16="http://schemas.microsoft.com/office/drawing/2014/main" id="{45E72BF0-757B-4992-A6A5-7F991468199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280323" y="4357463"/>
              <a:ext cx="953485" cy="655699"/>
            </a:xfrm>
            <a:prstGeom prst="curvedConnector3">
              <a:avLst>
                <a:gd name="adj1" fmla="val 50000"/>
              </a:avLst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6354560-A0A1-4F61-AF56-C658BAB44D31}"/>
              </a:ext>
            </a:extLst>
          </p:cNvPr>
          <p:cNvSpPr txBox="1"/>
          <p:nvPr/>
        </p:nvSpPr>
        <p:spPr>
          <a:xfrm>
            <a:off x="457846" y="5042931"/>
            <a:ext cx="115612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CES in effect is a tax on fossil generation &amp; a subsidy to renewable generation, where the tax &amp; subsidy net out systemwide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Price of CEC adjusts so that demand for fossil generation equals 20% of market; importance of pass-through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This results in a (possibly small) increase in consumer electricity price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If the CEC price &gt; 0 then the CEC is binding – so the additional clean build would not have happened on its own (more expensive)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Even if solar is cheaper than coal, solar needs to be accompanied by storage and/or transmission buildout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That price increase can be partially or fully offset by tax credits to renewable producers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Theory: Goulder, Hafstead, &amp; Williams (</a:t>
            </a:r>
            <a:r>
              <a:rPr lang="en-US" sz="1600" i="1" dirty="0"/>
              <a:t>JEP</a:t>
            </a:r>
            <a:r>
              <a:rPr lang="en-US" sz="1600" dirty="0"/>
              <a:t> 2016), Goulder-Hafstead (book, 2019)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A0D816-F535-5C04-85DA-7AFCDCB9A6E7}"/>
              </a:ext>
            </a:extLst>
          </p:cNvPr>
          <p:cNvSpPr txBox="1"/>
          <p:nvPr/>
        </p:nvSpPr>
        <p:spPr>
          <a:xfrm>
            <a:off x="3496504" y="3764184"/>
            <a:ext cx="30310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Solar farm produces 4 MWh of clean power =&gt; generates 4 CECs, &amp; must retire 0.8x4 = 3.2 CECs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B2B1D8-D864-450F-9787-D394DBA367D5}"/>
              </a:ext>
            </a:extLst>
          </p:cNvPr>
          <p:cNvSpPr txBox="1"/>
          <p:nvPr/>
        </p:nvSpPr>
        <p:spPr>
          <a:xfrm>
            <a:off x="3896395" y="1529415"/>
            <a:ext cx="4565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Coal plant generates 1 </a:t>
            </a:r>
            <a:r>
              <a:rPr lang="en-US" sz="1600" dirty="0" err="1">
                <a:solidFill>
                  <a:srgbClr val="C00000"/>
                </a:solidFill>
              </a:rPr>
              <a:t>MWSh</a:t>
            </a:r>
            <a:r>
              <a:rPr lang="en-US" sz="1600" dirty="0">
                <a:solidFill>
                  <a:srgbClr val="C00000"/>
                </a:solidFill>
              </a:rPr>
              <a:t>, must retire 0.8x1 = 0.8 CECs, which it must buy on the market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529567-5BF9-06D7-6F8D-54CF819F19B7}"/>
              </a:ext>
            </a:extLst>
          </p:cNvPr>
          <p:cNvSpPr txBox="1"/>
          <p:nvPr/>
        </p:nvSpPr>
        <p:spPr>
          <a:xfrm>
            <a:off x="10715766" y="1855858"/>
            <a:ext cx="1316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EPA retires credits but does not buy/sell CECs, so no fiscal impact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D31614-7962-5D28-5B8B-662D6A892D2F}"/>
              </a:ext>
            </a:extLst>
          </p:cNvPr>
          <p:cNvSpPr txBox="1"/>
          <p:nvPr/>
        </p:nvSpPr>
        <p:spPr>
          <a:xfrm>
            <a:off x="10631855" y="3537160"/>
            <a:ext cx="1316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Bump in electricity price to pay for more expensive solar</a:t>
            </a:r>
          </a:p>
        </p:txBody>
      </p:sp>
      <p:pic>
        <p:nvPicPr>
          <p:cNvPr id="14" name="Picture 13" descr="A person standing in front of solar panels&#10;&#10;Description automatically generated">
            <a:extLst>
              <a:ext uri="{FF2B5EF4-FFF2-40B4-BE49-F238E27FC236}">
                <a16:creationId xmlns:a16="http://schemas.microsoft.com/office/drawing/2014/main" id="{57BD3BD0-4937-21BC-92E0-7BE835E0C0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26" y="3681941"/>
            <a:ext cx="2161976" cy="121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87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 fundamentals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74756" y="619926"/>
            <a:ext cx="109790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Cash flows and prices under various carbon pricing strategies</a:t>
            </a:r>
          </a:p>
          <a:p>
            <a:endParaRPr lang="en-US" sz="1600" dirty="0"/>
          </a:p>
          <a:p>
            <a:r>
              <a:rPr lang="en-US" sz="1600" dirty="0"/>
              <a:t>Example: generation is by coal or solar (only); C&amp;T &amp; CES assume 80% emissions reduction relative to all-coal.</a:t>
            </a:r>
          </a:p>
          <a:p>
            <a:r>
              <a:rPr lang="en-US" sz="1600" dirty="0"/>
              <a:t>Static accounting and prices: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C&amp;T permits are auctioned off, C&amp;T is equivalent to a carbon tax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the only fossil fuel generation is coal (undifferentiated) </a:t>
            </a:r>
            <a:r>
              <a:rPr lang="en-US" sz="1600" i="1" dirty="0"/>
              <a:t>and</a:t>
            </a:r>
            <a:r>
              <a:rPr lang="en-US" sz="1600" dirty="0"/>
              <a:t> if demand is inelastic (a good approximation for electricity), then C&amp;T with permits given to generators is equivalent to 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demand is elastic, then CES is equivalent to carbon tax with an output subsidy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71E3E60F-9358-4069-ADA6-B6BDDFA29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216396"/>
              </p:ext>
            </p:extLst>
          </p:nvPr>
        </p:nvGraphicFramePr>
        <p:xfrm>
          <a:off x="1542528" y="3342216"/>
          <a:ext cx="8461282" cy="2317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0757">
                  <a:extLst>
                    <a:ext uri="{9D8B030D-6E8A-4147-A177-3AD203B41FA5}">
                      <a16:colId xmlns:a16="http://schemas.microsoft.com/office/drawing/2014/main" val="3375182958"/>
                    </a:ext>
                  </a:extLst>
                </a:gridCol>
                <a:gridCol w="2333524">
                  <a:extLst>
                    <a:ext uri="{9D8B030D-6E8A-4147-A177-3AD203B41FA5}">
                      <a16:colId xmlns:a16="http://schemas.microsoft.com/office/drawing/2014/main" val="2958619344"/>
                    </a:ext>
                  </a:extLst>
                </a:gridCol>
                <a:gridCol w="2088239">
                  <a:extLst>
                    <a:ext uri="{9D8B030D-6E8A-4147-A177-3AD203B41FA5}">
                      <a16:colId xmlns:a16="http://schemas.microsoft.com/office/drawing/2014/main" val="615752112"/>
                    </a:ext>
                  </a:extLst>
                </a:gridCol>
                <a:gridCol w="2218762">
                  <a:extLst>
                    <a:ext uri="{9D8B030D-6E8A-4147-A177-3AD203B41FA5}">
                      <a16:colId xmlns:a16="http://schemas.microsoft.com/office/drawing/2014/main" val="1374189948"/>
                    </a:ext>
                  </a:extLst>
                </a:gridCol>
              </a:tblGrid>
              <a:tr h="56788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Who?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Carbon tax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Cap &amp; trade with permits auctioned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Clean electricity standard (80%)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779274"/>
                  </a:ext>
                </a:extLst>
              </a:tr>
              <a:tr h="377131">
                <a:tc>
                  <a:txBody>
                    <a:bodyPr/>
                    <a:lstStyle/>
                    <a:p>
                      <a:r>
                        <a:rPr lang="en-US" sz="1600" dirty="0"/>
                        <a:t>Coal generator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-$32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900780"/>
                  </a:ext>
                </a:extLst>
              </a:tr>
              <a:tr h="377131">
                <a:tc>
                  <a:txBody>
                    <a:bodyPr/>
                    <a:lstStyle/>
                    <a:p>
                      <a:r>
                        <a:rPr lang="en-US" sz="1600" dirty="0"/>
                        <a:t>Solar generator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+$8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822803"/>
                  </a:ext>
                </a:extLst>
              </a:tr>
              <a:tr h="607158">
                <a:tc>
                  <a:txBody>
                    <a:bodyPr/>
                    <a:lstStyle/>
                    <a:p>
                      <a:r>
                        <a:rPr lang="en-US" sz="1600" dirty="0"/>
                        <a:t>Ratepayer: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Up to cover $40 +</a:t>
                      </a:r>
                    </a:p>
                    <a:p>
                      <a:pPr algn="ctr"/>
                      <a:r>
                        <a:rPr lang="en-US" sz="1600" dirty="0"/>
                        <a:t>new wind system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Up to cover $40 +</a:t>
                      </a:r>
                    </a:p>
                    <a:p>
                      <a:pPr algn="ctr"/>
                      <a:r>
                        <a:rPr lang="en-US" sz="1600" dirty="0"/>
                        <a:t>new wind system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Up to cover new wind system 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937443"/>
                  </a:ext>
                </a:extLst>
              </a:tr>
              <a:tr h="377131">
                <a:tc>
                  <a:txBody>
                    <a:bodyPr/>
                    <a:lstStyle/>
                    <a:p>
                      <a:r>
                        <a:rPr lang="en-US" sz="1600" dirty="0"/>
                        <a:t>Government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84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692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Carbon tax in power sector: incentive for substituting clean for dirty power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14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9D3423-A35D-4FAC-95E9-5B215826C2AC}"/>
              </a:ext>
            </a:extLst>
          </p:cNvPr>
          <p:cNvSpPr txBox="1"/>
          <p:nvPr/>
        </p:nvSpPr>
        <p:spPr>
          <a:xfrm>
            <a:off x="411050" y="552540"/>
            <a:ext cx="892032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Carbon tax and cap-and-trade: Static case/no uncertainty</a:t>
            </a:r>
          </a:p>
          <a:p>
            <a:endParaRPr lang="en-US" sz="1600" b="1" dirty="0"/>
          </a:p>
          <a:p>
            <a:r>
              <a:rPr lang="en-US" sz="1600" b="1" dirty="0"/>
              <a:t>Suppose there are two sources of power: coal and solar</a:t>
            </a:r>
          </a:p>
          <a:p>
            <a:r>
              <a:rPr lang="en-US" sz="1600" b="1" dirty="0"/>
              <a:t>		</a:t>
            </a:r>
            <a:r>
              <a:rPr lang="en-US" sz="1600" b="1" dirty="0">
                <a:solidFill>
                  <a:srgbClr val="C00000"/>
                </a:solidFill>
              </a:rPr>
              <a:t>(d) Tax-and-subsidy scheme through Renewable Portfolio Standard (RPS) with tradable RECs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			</a:t>
            </a:r>
            <a:r>
              <a:rPr lang="en-US" sz="1600" b="1" i="1" dirty="0">
                <a:solidFill>
                  <a:srgbClr val="C00000"/>
                </a:solidFill>
              </a:rPr>
              <a:t>equivalently</a:t>
            </a:r>
            <a:r>
              <a:rPr lang="en-US" sz="1600" b="1" dirty="0">
                <a:solidFill>
                  <a:srgbClr val="C00000"/>
                </a:solidFill>
              </a:rPr>
              <a:t>: Clean Energy Standard (CES) with Clean Energy Credits (CECs)</a:t>
            </a:r>
            <a:r>
              <a:rPr lang="en-US" sz="1600" b="1" dirty="0"/>
              <a:t>	</a:t>
            </a:r>
            <a:endParaRPr lang="en-US" sz="1600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84CB638-B483-4A36-9EAF-D2C6CFA3DFA9}"/>
              </a:ext>
            </a:extLst>
          </p:cNvPr>
          <p:cNvCxnSpPr>
            <a:cxnSpLocks/>
          </p:cNvCxnSpPr>
          <p:nvPr/>
        </p:nvCxnSpPr>
        <p:spPr>
          <a:xfrm>
            <a:off x="4956896" y="2011132"/>
            <a:ext cx="2172342" cy="2114078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7D6D59-9B69-4C8B-9283-AD3AE7D76D02}"/>
              </a:ext>
            </a:extLst>
          </p:cNvPr>
          <p:cNvSpPr txBox="1"/>
          <p:nvPr/>
        </p:nvSpPr>
        <p:spPr>
          <a:xfrm>
            <a:off x="7337201" y="4091502"/>
            <a:ext cx="116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83E20B-E868-420B-A2C2-4E510F8BFB44}"/>
              </a:ext>
            </a:extLst>
          </p:cNvPr>
          <p:cNvCxnSpPr>
            <a:cxnSpLocks/>
          </p:cNvCxnSpPr>
          <p:nvPr/>
        </p:nvCxnSpPr>
        <p:spPr>
          <a:xfrm>
            <a:off x="6063170" y="3142077"/>
            <a:ext cx="107509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D2E5D1-8245-4B57-8C18-D33CF0A80EDE}"/>
              </a:ext>
            </a:extLst>
          </p:cNvPr>
          <p:cNvCxnSpPr>
            <a:cxnSpLocks/>
          </p:cNvCxnSpPr>
          <p:nvPr/>
        </p:nvCxnSpPr>
        <p:spPr>
          <a:xfrm flipH="1">
            <a:off x="660501" y="3114197"/>
            <a:ext cx="5295456" cy="60805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751E39-15FC-4D3B-B7AA-B76B736AF2D0}"/>
              </a:ext>
            </a:extLst>
          </p:cNvPr>
          <p:cNvGrpSpPr/>
          <p:nvPr/>
        </p:nvGrpSpPr>
        <p:grpSpPr>
          <a:xfrm>
            <a:off x="247071" y="1662663"/>
            <a:ext cx="10152902" cy="3849702"/>
            <a:chOff x="247071" y="1662663"/>
            <a:chExt cx="10152902" cy="384970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0A7618-36EE-4BF1-8521-3D79B864E5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87783" y="2367827"/>
              <a:ext cx="2159241" cy="1982272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5B24965-6603-4264-9E32-536E1A2A6F9B}"/>
                </a:ext>
              </a:extLst>
            </p:cNvPr>
            <p:cNvGrpSpPr/>
            <p:nvPr/>
          </p:nvGrpSpPr>
          <p:grpSpPr>
            <a:xfrm>
              <a:off x="247071" y="1662663"/>
              <a:ext cx="10152902" cy="3849702"/>
              <a:chOff x="247071" y="1662663"/>
              <a:chExt cx="10152902" cy="3849702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A7D6405-1946-496B-886E-71D1F828A221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10152902" cy="3849702"/>
                <a:chOff x="3674395" y="691673"/>
                <a:chExt cx="12464583" cy="3849702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7053EF3-A96E-4604-814E-2F1E3A66231C}"/>
                    </a:ext>
                  </a:extLst>
                </p:cNvPr>
                <p:cNvSpPr txBox="1"/>
                <p:nvPr/>
              </p:nvSpPr>
              <p:spPr>
                <a:xfrm>
                  <a:off x="8651517" y="1197443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S-coal</a:t>
                  </a:r>
                </a:p>
              </p:txBody>
            </p:sp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C80C2745-4173-4881-A0A6-BF0715B719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1B40FB20-B98B-4A80-ABF6-28E5C6A723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3983338"/>
                  <a:ext cx="10132238" cy="3670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534413A-E044-4EDF-9B5E-34A5B80B7A8F}"/>
                    </a:ext>
                  </a:extLst>
                </p:cNvPr>
                <p:cNvSpPr txBox="1"/>
                <p:nvPr/>
              </p:nvSpPr>
              <p:spPr>
                <a:xfrm>
                  <a:off x="13843377" y="3956600"/>
                  <a:ext cx="229560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FF0981D-BDB4-4175-99A3-4A2DB338259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D5BD35F-5202-4FCC-B4B4-D1492EF9C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8344" y="2465993"/>
                <a:ext cx="2274953" cy="1820688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3634AA4-FB57-4A9A-B209-BF1FE6649209}"/>
              </a:ext>
            </a:extLst>
          </p:cNvPr>
          <p:cNvSpPr txBox="1"/>
          <p:nvPr/>
        </p:nvSpPr>
        <p:spPr>
          <a:xfrm>
            <a:off x="5927359" y="4968663"/>
            <a:ext cx="507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6DE2F-BBB8-403B-B292-E42B98A74F15}"/>
              </a:ext>
            </a:extLst>
          </p:cNvPr>
          <p:cNvSpPr txBox="1"/>
          <p:nvPr/>
        </p:nvSpPr>
        <p:spPr>
          <a:xfrm>
            <a:off x="262472" y="303693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68E05A-2744-11AF-E4F1-1BE179055AAE}"/>
              </a:ext>
            </a:extLst>
          </p:cNvPr>
          <p:cNvCxnSpPr>
            <a:cxnSpLocks/>
          </p:cNvCxnSpPr>
          <p:nvPr/>
        </p:nvCxnSpPr>
        <p:spPr>
          <a:xfrm flipH="1">
            <a:off x="3578530" y="2428599"/>
            <a:ext cx="3773301" cy="193003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088DF97-80CC-EBD2-007C-E181E87E6D86}"/>
              </a:ext>
            </a:extLst>
          </p:cNvPr>
          <p:cNvSpPr txBox="1"/>
          <p:nvPr/>
        </p:nvSpPr>
        <p:spPr>
          <a:xfrm>
            <a:off x="7481768" y="2157571"/>
            <a:ext cx="250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S-total = S-coal + S-solar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4A2AF3-1E04-E57A-FB5C-B8D3EE9AE8E1}"/>
              </a:ext>
            </a:extLst>
          </p:cNvPr>
          <p:cNvSpPr txBox="1"/>
          <p:nvPr/>
        </p:nvSpPr>
        <p:spPr>
          <a:xfrm>
            <a:off x="2352613" y="2157604"/>
            <a:ext cx="9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S-solar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32D5D42-1D52-D23C-3258-BF4474C795EA}"/>
              </a:ext>
            </a:extLst>
          </p:cNvPr>
          <p:cNvCxnSpPr>
            <a:cxnSpLocks/>
          </p:cNvCxnSpPr>
          <p:nvPr/>
        </p:nvCxnSpPr>
        <p:spPr>
          <a:xfrm>
            <a:off x="4286013" y="3175002"/>
            <a:ext cx="70667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DEFC54C-F54A-D4AE-612D-D75DF6F273EB}"/>
              </a:ext>
            </a:extLst>
          </p:cNvPr>
          <p:cNvCxnSpPr>
            <a:cxnSpLocks/>
          </p:cNvCxnSpPr>
          <p:nvPr/>
        </p:nvCxnSpPr>
        <p:spPr>
          <a:xfrm>
            <a:off x="2386065" y="3151472"/>
            <a:ext cx="46022" cy="1776118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42C21EE-475F-9AC0-2F45-1EF2564C881A}"/>
              </a:ext>
            </a:extLst>
          </p:cNvPr>
          <p:cNvSpPr txBox="1"/>
          <p:nvPr/>
        </p:nvSpPr>
        <p:spPr>
          <a:xfrm>
            <a:off x="4149869" y="4970503"/>
            <a:ext cx="626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Q*-coal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1C0F65-2485-61A9-39C6-55B58FEAF6A5}"/>
              </a:ext>
            </a:extLst>
          </p:cNvPr>
          <p:cNvSpPr txBox="1"/>
          <p:nvPr/>
        </p:nvSpPr>
        <p:spPr>
          <a:xfrm>
            <a:off x="2233246" y="5011922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Q*-solar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275B4A-DC78-07AE-61BB-FAAF8B50C784}"/>
              </a:ext>
            </a:extLst>
          </p:cNvPr>
          <p:cNvCxnSpPr>
            <a:cxnSpLocks/>
          </p:cNvCxnSpPr>
          <p:nvPr/>
        </p:nvCxnSpPr>
        <p:spPr>
          <a:xfrm flipH="1">
            <a:off x="1588597" y="2440393"/>
            <a:ext cx="2132192" cy="1892644"/>
          </a:xfrm>
          <a:prstGeom prst="line">
            <a:avLst/>
          </a:prstGeom>
          <a:ln w="3175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AFBB9F-3F10-9A4D-26B1-77DE40BD2BC1}"/>
              </a:ext>
            </a:extLst>
          </p:cNvPr>
          <p:cNvCxnSpPr>
            <a:cxnSpLocks/>
          </p:cNvCxnSpPr>
          <p:nvPr/>
        </p:nvCxnSpPr>
        <p:spPr>
          <a:xfrm flipH="1">
            <a:off x="3797968" y="2306591"/>
            <a:ext cx="3497319" cy="1816447"/>
          </a:xfrm>
          <a:prstGeom prst="line">
            <a:avLst/>
          </a:prstGeom>
          <a:ln w="3175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749B911-B870-62B1-AA88-F559086FB7C9}"/>
              </a:ext>
            </a:extLst>
          </p:cNvPr>
          <p:cNvCxnSpPr>
            <a:cxnSpLocks/>
          </p:cNvCxnSpPr>
          <p:nvPr/>
        </p:nvCxnSpPr>
        <p:spPr>
          <a:xfrm flipH="1">
            <a:off x="660501" y="3002541"/>
            <a:ext cx="5206043" cy="50759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0B7954E-1F34-363F-6320-0110849C3B16}"/>
              </a:ext>
            </a:extLst>
          </p:cNvPr>
          <p:cNvSpPr txBox="1"/>
          <p:nvPr/>
        </p:nvSpPr>
        <p:spPr>
          <a:xfrm>
            <a:off x="320881" y="2845513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F86B333-D0A8-F26C-B87F-7E804F169C2C}"/>
              </a:ext>
            </a:extLst>
          </p:cNvPr>
          <p:cNvCxnSpPr>
            <a:cxnSpLocks/>
          </p:cNvCxnSpPr>
          <p:nvPr/>
        </p:nvCxnSpPr>
        <p:spPr>
          <a:xfrm>
            <a:off x="5943577" y="3036937"/>
            <a:ext cx="91414" cy="1890462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6887137-DFA9-ED1B-7F41-494A0CF89028}"/>
              </a:ext>
            </a:extLst>
          </p:cNvPr>
          <p:cNvSpPr txBox="1"/>
          <p:nvPr/>
        </p:nvSpPr>
        <p:spPr>
          <a:xfrm>
            <a:off x="5686362" y="4962215"/>
            <a:ext cx="507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2D6CBAE-D729-B26A-25ED-DC956F4C6EC7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3031076" y="3053300"/>
            <a:ext cx="56771" cy="1949908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E18FDD2-561D-6E0F-332C-F1A20231759D}"/>
              </a:ext>
            </a:extLst>
          </p:cNvPr>
          <p:cNvCxnSpPr>
            <a:cxnSpLocks/>
          </p:cNvCxnSpPr>
          <p:nvPr/>
        </p:nvCxnSpPr>
        <p:spPr>
          <a:xfrm>
            <a:off x="4016599" y="2995751"/>
            <a:ext cx="10583" cy="1897165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D50E4C7-1007-7226-84CD-BFCBEB62A5C0}"/>
              </a:ext>
            </a:extLst>
          </p:cNvPr>
          <p:cNvSpPr txBox="1"/>
          <p:nvPr/>
        </p:nvSpPr>
        <p:spPr>
          <a:xfrm>
            <a:off x="2760578" y="5003208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Q’-solar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45661CA-65D2-4716-6704-2A64DCD10E51}"/>
              </a:ext>
            </a:extLst>
          </p:cNvPr>
          <p:cNvSpPr txBox="1"/>
          <p:nvPr/>
        </p:nvSpPr>
        <p:spPr>
          <a:xfrm>
            <a:off x="3765836" y="4952862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Q’-coal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2CB763E-A045-0782-570C-E27E44240063}"/>
              </a:ext>
            </a:extLst>
          </p:cNvPr>
          <p:cNvSpPr txBox="1"/>
          <p:nvPr/>
        </p:nvSpPr>
        <p:spPr>
          <a:xfrm>
            <a:off x="6846085" y="2047094"/>
            <a:ext cx="826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S’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186A940-ED14-BCFF-791B-AA3540BC6E5A}"/>
              </a:ext>
            </a:extLst>
          </p:cNvPr>
          <p:cNvSpPr txBox="1"/>
          <p:nvPr/>
        </p:nvSpPr>
        <p:spPr>
          <a:xfrm>
            <a:off x="3465188" y="2135580"/>
            <a:ext cx="9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S’-solar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86C16ED-C089-1767-32F2-A87D5067FA6A}"/>
              </a:ext>
            </a:extLst>
          </p:cNvPr>
          <p:cNvCxnSpPr/>
          <p:nvPr/>
        </p:nvCxnSpPr>
        <p:spPr>
          <a:xfrm>
            <a:off x="2533135" y="4707924"/>
            <a:ext cx="502992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73BE493-14DF-E622-AB9C-5105E9C89931}"/>
              </a:ext>
            </a:extLst>
          </p:cNvPr>
          <p:cNvCxnSpPr>
            <a:cxnSpLocks/>
          </p:cNvCxnSpPr>
          <p:nvPr/>
        </p:nvCxnSpPr>
        <p:spPr>
          <a:xfrm flipH="1">
            <a:off x="4043119" y="4720280"/>
            <a:ext cx="276566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62A7D74-CF58-09F1-89D9-039A35E3C4C2}"/>
              </a:ext>
            </a:extLst>
          </p:cNvPr>
          <p:cNvSpPr txBox="1"/>
          <p:nvPr/>
        </p:nvSpPr>
        <p:spPr>
          <a:xfrm flipH="1">
            <a:off x="411050" y="5617328"/>
            <a:ext cx="11191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Demand for electricity is demand for electrons regardless of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Consumer price goes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down</a:t>
            </a:r>
            <a:r>
              <a:rPr lang="en-US" sz="1600" dirty="0"/>
              <a:t>, total quantity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increases</a:t>
            </a:r>
            <a:r>
              <a:rPr lang="en-US" sz="1600" dirty="0"/>
              <a:t>, quantity of solar increases, quantity of coal declines by less than quantity of solar increases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Price of additional solar generation, and closing coal plants, is borne by taxpayer (future generations, if deficit financed)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9D42AF6-2B18-374E-4FD9-A8D9CA581252}"/>
              </a:ext>
            </a:extLst>
          </p:cNvPr>
          <p:cNvCxnSpPr>
            <a:cxnSpLocks/>
          </p:cNvCxnSpPr>
          <p:nvPr/>
        </p:nvCxnSpPr>
        <p:spPr>
          <a:xfrm flipH="1">
            <a:off x="6034991" y="4699686"/>
            <a:ext cx="15949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F9BD3C-96C5-59E1-0870-20CD6B769A67}"/>
              </a:ext>
            </a:extLst>
          </p:cNvPr>
          <p:cNvCxnSpPr>
            <a:cxnSpLocks/>
          </p:cNvCxnSpPr>
          <p:nvPr/>
        </p:nvCxnSpPr>
        <p:spPr>
          <a:xfrm flipH="1">
            <a:off x="2471456" y="2506778"/>
            <a:ext cx="2132192" cy="1892644"/>
          </a:xfrm>
          <a:prstGeom prst="line">
            <a:avLst/>
          </a:prstGeom>
          <a:ln w="3175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32DB4DF-9775-970F-FB99-C496F6D4EAF3}"/>
              </a:ext>
            </a:extLst>
          </p:cNvPr>
          <p:cNvSpPr txBox="1"/>
          <p:nvPr/>
        </p:nvSpPr>
        <p:spPr>
          <a:xfrm>
            <a:off x="7206272" y="2597966"/>
            <a:ext cx="49857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Portfolio standards</a:t>
            </a:r>
            <a:r>
              <a:rPr lang="en-US" sz="1600" dirty="0"/>
              <a:t> regulate the fraction of generation (kWh) from specific sources (“Renewable”, “Clean”,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Intensity standards </a:t>
            </a:r>
            <a:r>
              <a:rPr lang="en-US" sz="1600" dirty="0"/>
              <a:t>= Tradable Performance Standards (TPS) regulate emissions per unit of output (kWh)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With only coal &amp; solar, RPS &amp; TPS are equivalent; but they aren’t with solar, coal, &amp; gas</a:t>
            </a:r>
          </a:p>
        </p:txBody>
      </p:sp>
    </p:spTree>
    <p:extLst>
      <p:ext uri="{BB962C8B-B14F-4D97-AF65-F5344CB8AC3E}">
        <p14:creationId xmlns:p14="http://schemas.microsoft.com/office/powerpoint/2010/main" val="3529000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15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7" name="object 3">
            <a:extLst>
              <a:ext uri="{FF2B5EF4-FFF2-40B4-BE49-F238E27FC236}">
                <a16:creationId xmlns:a16="http://schemas.microsoft.com/office/drawing/2014/main" id="{5883F676-37A8-4FFF-B6E5-EB576FFDBB3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5055" y="630127"/>
            <a:ext cx="9261889" cy="6091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76F258-7935-4359-B8B0-35A6859D9DEE}"/>
              </a:ext>
            </a:extLst>
          </p:cNvPr>
          <p:cNvSpPr txBox="1"/>
          <p:nvPr/>
        </p:nvSpPr>
        <p:spPr>
          <a:xfrm>
            <a:off x="537317" y="6413698"/>
            <a:ext cx="3753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Stock and Stuart (NBER WP 28677, 2021)</a:t>
            </a:r>
          </a:p>
        </p:txBody>
      </p:sp>
    </p:spTree>
    <p:extLst>
      <p:ext uri="{BB962C8B-B14F-4D97-AF65-F5344CB8AC3E}">
        <p14:creationId xmlns:p14="http://schemas.microsoft.com/office/powerpoint/2010/main" val="2603165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16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CFC701CC-01CE-4C2A-ACE8-CCE37EE012C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3123" y="640740"/>
            <a:ext cx="9245753" cy="608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23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17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03C8DA75-90E0-4D3F-9893-EDDD3B1127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014" y="632391"/>
            <a:ext cx="9241971" cy="60890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C9D9E2-E3EB-2610-20C2-90AF04525D3E}"/>
              </a:ext>
            </a:extLst>
          </p:cNvPr>
          <p:cNvSpPr txBox="1"/>
          <p:nvPr/>
        </p:nvSpPr>
        <p:spPr>
          <a:xfrm>
            <a:off x="10716287" y="2755707"/>
            <a:ext cx="1275025" cy="7386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Assume CCS is treated as “clean”</a:t>
            </a:r>
          </a:p>
        </p:txBody>
      </p:sp>
    </p:spTree>
    <p:extLst>
      <p:ext uri="{BB962C8B-B14F-4D97-AF65-F5344CB8AC3E}">
        <p14:creationId xmlns:p14="http://schemas.microsoft.com/office/powerpoint/2010/main" val="1248378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18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5C3FE3BA-03DD-4206-9B08-FEB27D6AEED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1629" y="638198"/>
            <a:ext cx="9476755" cy="62198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1263AC-573A-9BDC-D7E5-E14FCE0C04B6}"/>
              </a:ext>
            </a:extLst>
          </p:cNvPr>
          <p:cNvSpPr txBox="1"/>
          <p:nvPr/>
        </p:nvSpPr>
        <p:spPr>
          <a:xfrm>
            <a:off x="10730371" y="3429000"/>
            <a:ext cx="1275025" cy="7386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Partial crediting for natural </a:t>
            </a:r>
            <a:r>
              <a:rPr lang="en-US" sz="1400" b="1" dirty="0" err="1">
                <a:solidFill>
                  <a:srgbClr val="C00000"/>
                </a:solidFill>
              </a:rPr>
              <a:t>gass</a:t>
            </a:r>
            <a:endParaRPr 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81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Different policy instruments yield different price wedges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19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76ACC93A-2FE2-4DBA-8B2D-AC781C089E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0931" y="631771"/>
            <a:ext cx="9210137" cy="60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83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Course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482742" y="625784"/>
            <a:ext cx="812785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CH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I. Introduction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Big picture: Substitution v. energy efficiency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Big picture: Carbon policy menu</a:t>
            </a: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794670-99DF-4F00-9448-69A13216E94E}"/>
              </a:ext>
            </a:extLst>
          </p:cNvPr>
          <p:cNvSpPr txBox="1"/>
          <p:nvPr/>
        </p:nvSpPr>
        <p:spPr>
          <a:xfrm>
            <a:off x="482742" y="4788544"/>
            <a:ext cx="8127858" cy="1815882"/>
          </a:xfrm>
          <a:prstGeom prst="rect">
            <a:avLst/>
          </a:prstGeom>
          <a:solidFill>
            <a:srgbClr val="F2DEEB"/>
          </a:solidFill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III. Empirical evidence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Methods: LP, SVAR, LP-IV, SVAR-IV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Stock-Watson (EJ 2018), Plagborg-Møller &amp; Wolf (ECMA 2022)</a:t>
            </a:r>
            <a:endParaRPr lang="de-CH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Carbon tax: Metcalf-Stock (2023)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 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&amp; trade: K</a:t>
            </a:r>
            <a:r>
              <a:rPr lang="de-CH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nzig</a:t>
            </a: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(2021)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 policy uncertainty 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Concluding remarks</a:t>
            </a:r>
            <a:endParaRPr lang="de-CH" sz="1600" kern="12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38E79-732B-4014-B4D5-2009C4CAA072}"/>
              </a:ext>
            </a:extLst>
          </p:cNvPr>
          <p:cNvSpPr txBox="1"/>
          <p:nvPr/>
        </p:nvSpPr>
        <p:spPr>
          <a:xfrm>
            <a:off x="482742" y="1586684"/>
            <a:ext cx="8127858" cy="3046988"/>
          </a:xfrm>
          <a:prstGeom prst="rect">
            <a:avLst/>
          </a:prstGeom>
          <a:solidFill>
            <a:srgbClr val="E5FED2"/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B00000"/>
                </a:solidFill>
                <a:effectLst/>
                <a:ea typeface="Times New Roman" panose="02020603050405020304" pitchFamily="18" charset="0"/>
              </a:rPr>
              <a:t>II. Elements of macro of carbon pricing </a:t>
            </a:r>
            <a:endParaRPr lang="en-US" sz="16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de-CH" sz="1600" dirty="0">
                <a:ea typeface="Times New Roman" panose="02020603050405020304" pitchFamily="18" charset="0"/>
              </a:rPr>
              <a:t>Macro of carbon pricing: Nordhaus (1982)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de-CH" sz="1600" dirty="0">
                <a:ea typeface="Times New Roman" panose="02020603050405020304" pitchFamily="18" charset="0"/>
              </a:rPr>
              <a:t>Carbon pricing and variants: comparative statics</a:t>
            </a:r>
            <a:endParaRPr lang="en-US" sz="1600" dirty="0"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Carbon tax, cap &amp; trade: demand restraint, substitution of factors of production</a:t>
            </a:r>
            <a:endParaRPr lang="en-US" sz="1600" dirty="0"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Clean energy standards; production tax credits</a:t>
            </a:r>
          </a:p>
          <a:p>
            <a:pPr marL="285750" indent="-285750">
              <a:buFont typeface="+mj-lt"/>
              <a:buAutoNum type="alphaUcPeriod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CT v. C&amp;T: Differences in practice (ref: Stavins NBER-EEPE 2022)</a:t>
            </a:r>
            <a:endParaRPr lang="de-CH" sz="1600" kern="12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Administration, allowance allocation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Static uncertainty (Weitzman)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Investment under uncertainty</a:t>
            </a:r>
          </a:p>
          <a:p>
            <a:pPr marL="285750" indent="-285750">
              <a:buFont typeface="+mj-lt"/>
              <a:buAutoNum type="alphaUcPeriod"/>
            </a:pPr>
            <a:r>
              <a:rPr lang="de-CH" sz="1600" kern="1200" dirty="0">
                <a:effectLst/>
                <a:ea typeface="Calibri" panose="020F0502020204030204" pitchFamily="34" charset="0"/>
              </a:rPr>
              <a:t>Macro costs of carbon pricing – conventional toolkit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CGE models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[DICE (Nordhaus (1992) ) -&gt; IAMs]</a:t>
            </a:r>
          </a:p>
        </p:txBody>
      </p:sp>
    </p:spTree>
    <p:extLst>
      <p:ext uri="{BB962C8B-B14F-4D97-AF65-F5344CB8AC3E}">
        <p14:creationId xmlns:p14="http://schemas.microsoft.com/office/powerpoint/2010/main" val="1766619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 fundamentals: Actual carbon pricing policies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20</a:t>
            </a:fld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C0477B-EAC8-88EB-744C-389785C11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7459" y="551329"/>
            <a:ext cx="6011982" cy="62360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2E8254-F01B-072B-69C7-F4912E7F4CFD}"/>
              </a:ext>
            </a:extLst>
          </p:cNvPr>
          <p:cNvSpPr txBox="1"/>
          <p:nvPr/>
        </p:nvSpPr>
        <p:spPr>
          <a:xfrm>
            <a:off x="412376" y="723938"/>
            <a:ext cx="452269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In practice, </a:t>
            </a:r>
            <a:r>
              <a:rPr lang="en-US" sz="1600" dirty="0"/>
              <a:t>23% of global emissions covered by a carbon price (WB </a:t>
            </a:r>
            <a:r>
              <a:rPr lang="en-US" sz="1600" dirty="0">
                <a:hlinkClick r:id="rId3"/>
              </a:rPr>
              <a:t>Carbon Pricing Dashboard</a:t>
            </a:r>
            <a:r>
              <a:rPr lang="en-US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37257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IIC. Carbon pricing fundamentals: Differences between CT and C&amp;T in practice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21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511D27-B36E-4A26-A19C-4D525AE6B27A}"/>
              </a:ext>
            </a:extLst>
          </p:cNvPr>
          <p:cNvSpPr txBox="1"/>
          <p:nvPr/>
        </p:nvSpPr>
        <p:spPr>
          <a:xfrm>
            <a:off x="606136" y="843677"/>
            <a:ext cx="829167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Selected differences between carbon tax and cap &amp; trade in practice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de-CH" sz="1600" dirty="0">
                <a:ea typeface="Times New Roman" panose="02020603050405020304" pitchFamily="18" charset="0"/>
              </a:rPr>
              <a:t>	</a:t>
            </a:r>
            <a:r>
              <a:rPr lang="de-CH" sz="1600" i="1" dirty="0">
                <a:ea typeface="Times New Roman" panose="02020603050405020304" pitchFamily="18" charset="0"/>
              </a:rPr>
              <a:t>ref:</a:t>
            </a:r>
            <a:r>
              <a:rPr lang="de-CH" sz="1600" dirty="0">
                <a:ea typeface="Times New Roman" panose="02020603050405020304" pitchFamily="18" charset="0"/>
              </a:rPr>
              <a:t> Stavins (NBER EEPE 2022)</a:t>
            </a:r>
          </a:p>
          <a:p>
            <a:endParaRPr lang="de-CH" sz="1600" dirty="0"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CH" sz="1600" dirty="0">
                <a:ea typeface="Times New Roman" panose="02020603050405020304" pitchFamily="18" charset="0"/>
              </a:rPr>
              <a:t>Administration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Point of regulation: emitter (C&amp;T) v. upstream option with 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Both require border adjustment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Allowance allocation in C&amp;T typically has grandfathering (public subsidy to reduce end costs to consumer – reduces total demand reduction effect)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Assessment, review, and resetting process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Term nature of C&amp;T and standards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Opens process to recurring political economy forces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de-CH" sz="1600" dirty="0"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Uncertainty: aggregate and sectoral shocks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Macro: effect of future supply and demand shocks differ CT v. C&amp;T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With shocks to aggregate demand or aggregate supply, C&amp;T allowance prices are countercyclical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Energy-sector shocks – more complicated (EU ETS &amp; Ukraine)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Micro/welfare: uncertainty, no investment/innovation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Weitzman (1974),…, Karp &amp; Traeger (2018),…, Aldy &amp; Armitage (2022)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Uncertainty with investment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Pindyck (1988, 1991), Dixit &amp; Pindyck (2012)</a:t>
            </a:r>
          </a:p>
        </p:txBody>
      </p:sp>
    </p:spTree>
    <p:extLst>
      <p:ext uri="{BB962C8B-B14F-4D97-AF65-F5344CB8AC3E}">
        <p14:creationId xmlns:p14="http://schemas.microsoft.com/office/powerpoint/2010/main" val="3374085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22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61504" y="762129"/>
            <a:ext cx="88533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Cap &amp; trade in practice: Multiple sources of price volatility</a:t>
            </a:r>
          </a:p>
          <a:p>
            <a:r>
              <a:rPr lang="en-US" sz="1600" dirty="0"/>
              <a:t>(i) Regional Greenhouse Gas Initiative (10 East-coast States) - RGGI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547369-B38F-4F88-ADD2-2ACD25A4C5B7}"/>
              </a:ext>
            </a:extLst>
          </p:cNvPr>
          <p:cNvSpPr txBox="1"/>
          <p:nvPr/>
        </p:nvSpPr>
        <p:spPr>
          <a:xfrm>
            <a:off x="1437860" y="1897760"/>
            <a:ext cx="2932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RGGI emissions caps</a:t>
            </a:r>
            <a:endParaRPr lang="en-US" sz="2000" dirty="0"/>
          </a:p>
        </p:txBody>
      </p:sp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91696429-1602-4C88-BDD2-B6D30990C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95256"/>
            <a:ext cx="6499635" cy="31409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889474F-8973-4236-9E59-DA2DFF8D5082}"/>
              </a:ext>
            </a:extLst>
          </p:cNvPr>
          <p:cNvSpPr txBox="1"/>
          <p:nvPr/>
        </p:nvSpPr>
        <p:spPr>
          <a:xfrm>
            <a:off x="7231265" y="1897760"/>
            <a:ext cx="3967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RGGI tradable allowance prices</a:t>
            </a: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6689DD-33EF-4C8E-A605-BBCF69E42699}"/>
              </a:ext>
            </a:extLst>
          </p:cNvPr>
          <p:cNvSpPr txBox="1"/>
          <p:nvPr/>
        </p:nvSpPr>
        <p:spPr>
          <a:xfrm>
            <a:off x="215347" y="6144663"/>
            <a:ext cx="107144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 2009, the US Congress considered economy-wide CO2 cap &amp; trade legislation (Waxman-Markey), which was defeated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2050CF22-3818-4621-BB3B-9AEA127901A7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 fundamentals: Allowance price variability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8F9160-1F44-190E-2734-FF670E1F4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235" y="2427052"/>
            <a:ext cx="4818384" cy="30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90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61504" y="762129"/>
            <a:ext cx="88533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Cap &amp; trade in practice: Multiple sources of price volatility</a:t>
            </a:r>
          </a:p>
          <a:p>
            <a:r>
              <a:rPr lang="en-US" sz="1600" dirty="0"/>
              <a:t>(ii) EU Emissions Trading System (ETS) carbon permit price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89474F-8973-4236-9E59-DA2DFF8D5082}"/>
              </a:ext>
            </a:extLst>
          </p:cNvPr>
          <p:cNvSpPr txBox="1"/>
          <p:nvPr/>
        </p:nvSpPr>
        <p:spPr>
          <a:xfrm>
            <a:off x="3298950" y="1664782"/>
            <a:ext cx="5594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ova" panose="020B0504020202020204" pitchFamily="34" charset="0"/>
              </a:rPr>
              <a:t>EU ETS carbon permit price (€/metric ton CO2) </a:t>
            </a:r>
            <a:endParaRPr lang="en-US" sz="2000"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16E51B3C-AA29-4F7A-B61D-324FB573F7C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 fundamentals: Allowance price variability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43AE9A-5E04-37CE-F0B0-7B9DDC197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622" y="2064892"/>
            <a:ext cx="7746756" cy="47931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305F6F-16F2-1F2A-5216-D529AE026D0E}"/>
              </a:ext>
            </a:extLst>
          </p:cNvPr>
          <p:cNvSpPr txBox="1"/>
          <p:nvPr/>
        </p:nvSpPr>
        <p:spPr>
          <a:xfrm>
            <a:off x="9982200" y="5635050"/>
            <a:ext cx="1801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Trading Economics, 1/17/24</a:t>
            </a:r>
          </a:p>
        </p:txBody>
      </p:sp>
    </p:spTree>
    <p:extLst>
      <p:ext uri="{BB962C8B-B14F-4D97-AF65-F5344CB8AC3E}">
        <p14:creationId xmlns:p14="http://schemas.microsoft.com/office/powerpoint/2010/main" val="36169897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pricing: Issues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24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DEEC1-B2CA-43C9-A402-5B2E5DCC0C1D}"/>
              </a:ext>
            </a:extLst>
          </p:cNvPr>
          <p:cNvSpPr txBox="1"/>
          <p:nvPr/>
        </p:nvSpPr>
        <p:spPr>
          <a:xfrm>
            <a:off x="268466" y="752713"/>
            <a:ext cx="1086497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Issues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Price uncertainty under tradable allowance programs (cap &amp; trade, standards) retards green investment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real options theory of investment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Are carbon taxes regressive?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Depends on how revenues are used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Per-capita redistribution (“fee &amp; dividend”)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Metcalf (</a:t>
            </a:r>
            <a:r>
              <a:rPr lang="en-US" sz="1600" i="1" dirty="0"/>
              <a:t>Energy Policy</a:t>
            </a:r>
            <a:r>
              <a:rPr lang="en-US" sz="1600" dirty="0"/>
              <a:t> 2019) (survey with references) 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Political economy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Visible taxation is politically unpopular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C&amp;T, standards have problem of diffuse benefits but concentrated entities bearing transition costs (owners &amp; employees of coal plants are not the same as owners &amp; employees of wind &amp; solar)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What rate?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CT ≠ SCC with tax distortions or with leakage</a:t>
            </a:r>
          </a:p>
          <a:p>
            <a:pPr marL="857250" lvl="1" indent="-400050">
              <a:buFont typeface="Arial" panose="020B0604020202020204" pitchFamily="34" charset="0"/>
              <a:buChar char="•"/>
            </a:pPr>
            <a:r>
              <a:rPr lang="en-US" sz="1600" dirty="0"/>
              <a:t>Domestic or global damages?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Without CBAM, incentives for international relocation (leakage + economic inefficiency)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600" dirty="0"/>
              <a:t>Carbon pricing (especially taxes) is bad for economic growth &amp; employment (address later)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600" b="1" dirty="0"/>
              <a:t>Carbon pricing increases energy prices</a:t>
            </a:r>
          </a:p>
          <a:p>
            <a:pPr marL="400050" indent="-400050">
              <a:buFont typeface="+mj-lt"/>
              <a:buAutoNum type="romanLcPeriod"/>
            </a:pPr>
            <a:r>
              <a:rPr lang="en-US" sz="1600" b="1" dirty="0"/>
              <a:t>Carbon pricing won’t produce necessary emissions reductions</a:t>
            </a:r>
          </a:p>
          <a:p>
            <a:endParaRPr lang="en-US" sz="1600" b="1" dirty="0"/>
          </a:p>
          <a:p>
            <a:r>
              <a:rPr lang="en-US" sz="1600" i="1" dirty="0"/>
              <a:t>Recent references</a:t>
            </a:r>
            <a:r>
              <a:rPr lang="en-US" sz="1600" dirty="0"/>
              <a:t>: many including Green (2021a,b), Gordon (2023) [, Stock (2022)]</a:t>
            </a:r>
          </a:p>
        </p:txBody>
      </p:sp>
    </p:spTree>
    <p:extLst>
      <p:ext uri="{BB962C8B-B14F-4D97-AF65-F5344CB8AC3E}">
        <p14:creationId xmlns:p14="http://schemas.microsoft.com/office/powerpoint/2010/main" val="3557776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95EE1F6-164E-42E9-B489-14BF82284DF8}"/>
              </a:ext>
            </a:extLst>
          </p:cNvPr>
          <p:cNvGrpSpPr>
            <a:grpSpLocks noChangeAspect="1"/>
          </p:cNvGrpSpPr>
          <p:nvPr/>
        </p:nvGrpSpPr>
        <p:grpSpPr>
          <a:xfrm>
            <a:off x="191378" y="2103909"/>
            <a:ext cx="11732156" cy="3864629"/>
            <a:chOff x="430307" y="2356056"/>
            <a:chExt cx="11789076" cy="3883379"/>
          </a:xfrm>
        </p:grpSpPr>
        <p:pic>
          <p:nvPicPr>
            <p:cNvPr id="3" name="Picture 2" descr="Map&#10;&#10;Description automatically generated">
              <a:extLst>
                <a:ext uri="{FF2B5EF4-FFF2-40B4-BE49-F238E27FC236}">
                  <a16:creationId xmlns:a16="http://schemas.microsoft.com/office/drawing/2014/main" id="{A36DAAC5-0369-4562-A2AF-7AEA8C110C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86" t="36534" r="41151" b="42573"/>
            <a:stretch/>
          </p:blipFill>
          <p:spPr>
            <a:xfrm>
              <a:off x="4060091" y="2806483"/>
              <a:ext cx="3377808" cy="3131737"/>
            </a:xfrm>
            <a:prstGeom prst="rect">
              <a:avLst/>
            </a:prstGeom>
          </p:spPr>
        </p:pic>
        <p:pic>
          <p:nvPicPr>
            <p:cNvPr id="10" name="Picture 9" descr="Map&#10;&#10;Description automatically generated">
              <a:extLst>
                <a:ext uri="{FF2B5EF4-FFF2-40B4-BE49-F238E27FC236}">
                  <a16:creationId xmlns:a16="http://schemas.microsoft.com/office/drawing/2014/main" id="{68F203A0-58A0-4F3F-8D22-0FFF75C32B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86" t="8784" r="41151" b="67107"/>
            <a:stretch/>
          </p:blipFill>
          <p:spPr>
            <a:xfrm>
              <a:off x="430307" y="2356056"/>
              <a:ext cx="3629784" cy="3883379"/>
            </a:xfrm>
            <a:prstGeom prst="rect">
              <a:avLst/>
            </a:prstGeom>
          </p:spPr>
        </p:pic>
        <p:pic>
          <p:nvPicPr>
            <p:cNvPr id="11" name="Picture 10" descr="Map&#10;&#10;Description automatically generated">
              <a:extLst>
                <a:ext uri="{FF2B5EF4-FFF2-40B4-BE49-F238E27FC236}">
                  <a16:creationId xmlns:a16="http://schemas.microsoft.com/office/drawing/2014/main" id="{22E31F66-9BE5-42A9-BAB5-30E344939B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86" t="58404" r="29082" b="17804"/>
            <a:stretch/>
          </p:blipFill>
          <p:spPr>
            <a:xfrm>
              <a:off x="7437899" y="2534457"/>
              <a:ext cx="4781484" cy="3570830"/>
            </a:xfrm>
            <a:prstGeom prst="rect">
              <a:avLst/>
            </a:prstGeom>
          </p:spPr>
        </p:pic>
      </p:grpSp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(vii) Carbon pricing increases energy prices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25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DEEC1-B2CA-43C9-A402-5B2E5DCC0C1D}"/>
              </a:ext>
            </a:extLst>
          </p:cNvPr>
          <p:cNvSpPr txBox="1"/>
          <p:nvPr/>
        </p:nvSpPr>
        <p:spPr>
          <a:xfrm>
            <a:off x="268466" y="752713"/>
            <a:ext cx="1086497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C00000"/>
                </a:solidFill>
              </a:rPr>
              <a:t>Initial reaction – isn’t that the point? </a:t>
            </a:r>
            <a:r>
              <a:rPr lang="en-US" dirty="0"/>
              <a:t>But that reaction assumes the no-tax price is at private marginal cost</a:t>
            </a:r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C00000"/>
                </a:solidFill>
              </a:rPr>
              <a:t>Estimates of retail prices of electricity, gas, &amp; gasoline minus social marginal cost (in ¢/kWh equivalent)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Source: Borenstein &amp; Bushnell (NBER WP 29118, August 2021)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Social marginal cost = private marginal cost + external costs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External costs: carbon cost; air pollution; not driving externalities for gasoline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Prices are estimates of residential marginal prices (subtracting off fixed component)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4D671B-4166-4631-B2D9-A9A1D5179FBF}"/>
              </a:ext>
            </a:extLst>
          </p:cNvPr>
          <p:cNvSpPr txBox="1"/>
          <p:nvPr/>
        </p:nvSpPr>
        <p:spPr>
          <a:xfrm>
            <a:off x="268466" y="5998903"/>
            <a:ext cx="10864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Major implication for “electrify everything” - electricity prices are already “too high” in much of the country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Favors CES or tax credits, or combination, over (sectoral) carbon tax or C&amp;T</a:t>
            </a:r>
          </a:p>
        </p:txBody>
      </p:sp>
    </p:spTree>
    <p:extLst>
      <p:ext uri="{BB962C8B-B14F-4D97-AF65-F5344CB8AC3E}">
        <p14:creationId xmlns:p14="http://schemas.microsoft.com/office/powerpoint/2010/main" val="7625576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19062" y="513092"/>
            <a:ext cx="11768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Growing evidence that existing carbon taxes have small effect on emissions (Green (2021a), Metcalf-Stock (2023))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But most CT’s – like the EU CT – cover mainly the transportation sector, where demand is inelastic &amp; few substitutes are available.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In the power sector, low-carbon substitutes are available, so emissions elasticities are likely much larger than in the general CT literature.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674BBF-704D-4FB3-8728-5210C7B749C0}"/>
              </a:ext>
            </a:extLst>
          </p:cNvPr>
          <p:cNvSpPr txBox="1">
            <a:spLocks/>
          </p:cNvSpPr>
          <p:nvPr/>
        </p:nvSpPr>
        <p:spPr bwMode="auto">
          <a:xfrm>
            <a:off x="0" y="-3516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(viii) Carbon pricing won’t produce necessary emissions reductions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305031-A31A-4AC5-9A6C-473874DB46C3}"/>
              </a:ext>
            </a:extLst>
          </p:cNvPr>
          <p:cNvSpPr/>
          <p:nvPr/>
        </p:nvSpPr>
        <p:spPr>
          <a:xfrm>
            <a:off x="3506089" y="1428064"/>
            <a:ext cx="51798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Pre-IRA Carbon Tax Simulations for the US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E2912E-0E04-4C07-A7EE-E7C948310735}"/>
              </a:ext>
            </a:extLst>
          </p:cNvPr>
          <p:cNvGrpSpPr/>
          <p:nvPr/>
        </p:nvGrpSpPr>
        <p:grpSpPr>
          <a:xfrm>
            <a:off x="440454" y="2497731"/>
            <a:ext cx="3509262" cy="2920428"/>
            <a:chOff x="1110181" y="2151375"/>
            <a:chExt cx="6728620" cy="43274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5DC12E-C125-4DEA-9E01-EFA6A3096B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87"/>
            <a:stretch/>
          </p:blipFill>
          <p:spPr bwMode="auto">
            <a:xfrm>
              <a:off x="1110181" y="2151375"/>
              <a:ext cx="6728620" cy="432743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61917617-E2A1-435E-897A-AB37E34CF6BC}"/>
                </a:ext>
              </a:extLst>
            </p:cNvPr>
            <p:cNvSpPr/>
            <p:nvPr/>
          </p:nvSpPr>
          <p:spPr>
            <a:xfrm>
              <a:off x="3414617" y="3400498"/>
              <a:ext cx="141316" cy="145474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rgbClr val="B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27A49DB-048B-4A92-8CC8-146FB5F22D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35" y="2381090"/>
            <a:ext cx="3071965" cy="2236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D831B5-8FED-42B2-A193-9DF2F1D0D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7850" y="2381090"/>
            <a:ext cx="3239697" cy="42925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1F59E15-2FB0-43AB-8EE8-626BAD20FCF1}"/>
              </a:ext>
            </a:extLst>
          </p:cNvPr>
          <p:cNvSpPr txBox="1"/>
          <p:nvPr/>
        </p:nvSpPr>
        <p:spPr>
          <a:xfrm>
            <a:off x="487243" y="1805050"/>
            <a:ext cx="3674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(a) EIA (2021):</a:t>
            </a:r>
          </a:p>
          <a:p>
            <a:pPr algn="ctr"/>
            <a:r>
              <a:rPr lang="en-US" sz="1400" dirty="0"/>
              <a:t>Reference case and $25 &amp; $35 carbon tax cases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0644F9-879D-4945-98F7-FEB5E178FB3A}"/>
              </a:ext>
            </a:extLst>
          </p:cNvPr>
          <p:cNvSpPr txBox="1"/>
          <p:nvPr/>
        </p:nvSpPr>
        <p:spPr>
          <a:xfrm>
            <a:off x="5171682" y="1810083"/>
            <a:ext cx="2359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(b) Stock &amp; Stuart (2021):</a:t>
            </a:r>
          </a:p>
          <a:p>
            <a:pPr algn="ctr"/>
            <a:r>
              <a:rPr lang="en-US" sz="1400" dirty="0"/>
              <a:t>BAU &amp; TPS, power sector only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5F4B1B-9E59-4003-B5B5-0EB44F1465BB}"/>
              </a:ext>
            </a:extLst>
          </p:cNvPr>
          <p:cNvSpPr txBox="1"/>
          <p:nvPr/>
        </p:nvSpPr>
        <p:spPr>
          <a:xfrm>
            <a:off x="9186743" y="1814211"/>
            <a:ext cx="2367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(c) RFF (2021):</a:t>
            </a:r>
          </a:p>
          <a:p>
            <a:pPr algn="ctr"/>
            <a:r>
              <a:rPr lang="en-US" sz="1400" dirty="0"/>
              <a:t>BAU and $15 carbon tax cases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9D61F0-C598-4B67-8CE0-3E75057D2FD3}"/>
              </a:ext>
            </a:extLst>
          </p:cNvPr>
          <p:cNvSpPr txBox="1"/>
          <p:nvPr/>
        </p:nvSpPr>
        <p:spPr>
          <a:xfrm>
            <a:off x="9186743" y="4152376"/>
            <a:ext cx="253024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>
                <a:solidFill>
                  <a:schemeClr val="accent6">
                    <a:lumMod val="75000"/>
                  </a:schemeClr>
                </a:solidFill>
              </a:rPr>
              <a:t>$15 Carbon tax excluding gasoline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B4FFAA4-EDFB-45CE-913B-07EEA8009581}"/>
              </a:ext>
            </a:extLst>
          </p:cNvPr>
          <p:cNvCxnSpPr/>
          <p:nvPr/>
        </p:nvCxnSpPr>
        <p:spPr>
          <a:xfrm flipV="1">
            <a:off x="10647530" y="3776512"/>
            <a:ext cx="706270" cy="333653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Chart, line chart&#10;&#10;Description automatically generated">
            <a:extLst>
              <a:ext uri="{FF2B5EF4-FFF2-40B4-BE49-F238E27FC236}">
                <a16:creationId xmlns:a16="http://schemas.microsoft.com/office/drawing/2014/main" id="{132D0729-176A-4190-9FF8-7B1DA836CF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34" y="4601996"/>
            <a:ext cx="3070019" cy="223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92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99508" y="785748"/>
            <a:ext cx="997541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Computable general equilibrium models with climate policy capabilities: examples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Jorgenson (2013)</a:t>
            </a:r>
            <a:endParaRPr lang="en-US" sz="1600" dirty="0">
              <a:solidFill>
                <a:srgbClr val="33889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Goulder and Hafstead, </a:t>
            </a:r>
            <a:r>
              <a:rPr lang="en-US" sz="1600" i="1" dirty="0"/>
              <a:t>Confronting the Climate Challenge</a:t>
            </a:r>
            <a:r>
              <a:rPr lang="en-US" sz="1600" dirty="0"/>
              <a:t> (2018) (</a:t>
            </a:r>
            <a:r>
              <a:rPr lang="en-US" sz="1600" dirty="0">
                <a:solidFill>
                  <a:srgbClr val="33889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RFF Carbon Pricing Calculator</a:t>
            </a:r>
            <a:r>
              <a:rPr lang="en-US" sz="1600" dirty="0">
                <a:solidFill>
                  <a:srgbClr val="33889F"/>
                </a:solidFill>
              </a:rPr>
              <a:t>)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IMF GMMET model (Carton et al IMF WP/23/269) (CGE + New Keynesian short-run macrodynamics)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G-CUBED (McKibbin – </a:t>
            </a:r>
            <a:r>
              <a:rPr lang="en-US" sz="1600" dirty="0" err="1"/>
              <a:t>Wilcoxen</a:t>
            </a:r>
            <a:r>
              <a:rPr lang="en-US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…</a:t>
            </a:r>
          </a:p>
          <a:p>
            <a:pPr marL="342900" indent="-342900">
              <a:buFont typeface="+mj-lt"/>
              <a:buAutoNum type="alphaLcParenR"/>
            </a:pPr>
            <a:endParaRPr lang="en-US" dirty="0">
              <a:solidFill>
                <a:srgbClr val="33889F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Basic structure (CGE)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Production function(s) depend on K, L, E [,M, S]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Exogenous technical change or no technical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Optimal household decisions on labor supply and investment given wages, returns, taxes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International trade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(Fairly) detailed energy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Public sector – options for revenue recycling (reduce corporate tax rate, lump-sum, etc.)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EFB5E2-8736-4872-9E24-48FDD344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27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3E25DD5-C87B-46BA-BF7D-DCD9E8A71D70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IID. Macro costs of carbon pricing – conventional toolkit</a:t>
            </a:r>
          </a:p>
        </p:txBody>
      </p:sp>
    </p:spTree>
    <p:extLst>
      <p:ext uri="{BB962C8B-B14F-4D97-AF65-F5344CB8AC3E}">
        <p14:creationId xmlns:p14="http://schemas.microsoft.com/office/powerpoint/2010/main" val="12852460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BAC6B4-5353-1EC6-5E7D-2E7FFF823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354" y="1813918"/>
            <a:ext cx="10805287" cy="50235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88493" y="644369"/>
            <a:ext cx="8275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Economy-wide carbon tax of $40/ton @5%/year GDP with per-capita rebate (“tax &amp; dividend”) starting in 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EFB5E2-8736-4872-9E24-48FDD344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28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3E25DD5-C87B-46BA-BF7D-DCD9E8A71D70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Impacts of a carbon tax: E3 model (Goulder-Hafstead) - results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D552D2-6995-D368-CF00-1BDCD3941F58}"/>
              </a:ext>
            </a:extLst>
          </p:cNvPr>
          <p:cNvSpPr txBox="1"/>
          <p:nvPr/>
        </p:nvSpPr>
        <p:spPr>
          <a:xfrm flipH="1">
            <a:off x="6095998" y="6515924"/>
            <a:ext cx="5637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RFF Carbon Pricing Calculator at </a:t>
            </a:r>
            <a:r>
              <a:rPr lang="en-US" sz="1400" dirty="0">
                <a:hlinkClick r:id="rId3"/>
              </a:rPr>
              <a:t>https://www.rff.org/cpc/</a:t>
            </a:r>
            <a:endParaRPr lang="en-US" sz="14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4E0BE79-7B74-59DD-38D1-04ED32CC9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004641"/>
              </p:ext>
            </p:extLst>
          </p:nvPr>
        </p:nvGraphicFramePr>
        <p:xfrm>
          <a:off x="5861539" y="1229144"/>
          <a:ext cx="424375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22">
                  <a:extLst>
                    <a:ext uri="{9D8B030D-6E8A-4147-A177-3AD203B41FA5}">
                      <a16:colId xmlns:a16="http://schemas.microsoft.com/office/drawing/2014/main" val="3799742208"/>
                    </a:ext>
                  </a:extLst>
                </a:gridCol>
                <a:gridCol w="2922932">
                  <a:extLst>
                    <a:ext uri="{9D8B030D-6E8A-4147-A177-3AD203B41FA5}">
                      <a16:colId xmlns:a16="http://schemas.microsoft.com/office/drawing/2014/main" val="21717477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Change, 2035, relative to BAU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453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Emissions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-39.5%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495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GDP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98771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E8E3115-47A6-EC25-B439-3190F5673C68}"/>
              </a:ext>
            </a:extLst>
          </p:cNvPr>
          <p:cNvSpPr txBox="1"/>
          <p:nvPr/>
        </p:nvSpPr>
        <p:spPr>
          <a:xfrm>
            <a:off x="1472944" y="5052646"/>
            <a:ext cx="6387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C00000"/>
                </a:solidFill>
              </a:rPr>
              <a:t>Digression: estimated 46% reduction in 2030, relative to 2005, is deeper than any of the IRA estimates in Bistline et al (Science 2023) and almost achieves the 50-52% Paris NDC.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928A24C-73AE-A8D1-E710-885466455F8D}"/>
              </a:ext>
            </a:extLst>
          </p:cNvPr>
          <p:cNvCxnSpPr>
            <a:cxnSpLocks/>
          </p:cNvCxnSpPr>
          <p:nvPr/>
        </p:nvCxnSpPr>
        <p:spPr>
          <a:xfrm flipV="1">
            <a:off x="5345723" y="4751642"/>
            <a:ext cx="2637693" cy="301004"/>
          </a:xfrm>
          <a:prstGeom prst="straightConnector1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674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CA13BB-D739-456F-6ED5-A60DC36BF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95" y="1797734"/>
            <a:ext cx="10964805" cy="50489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88493" y="644369"/>
            <a:ext cx="8275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Economy-wide carbon tax of $40/ton @5%/year GDP with per-capita rebate (“tax &amp; dividend”) starting in 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EFB5E2-8736-4872-9E24-48FDD344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29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3E25DD5-C87B-46BA-BF7D-DCD9E8A71D70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Impacts of a carbon tax: E3 model (Goulder-Hafstead) - results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9C23EC3-8914-EF7E-2F64-3D5D5971D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890033"/>
              </p:ext>
            </p:extLst>
          </p:nvPr>
        </p:nvGraphicFramePr>
        <p:xfrm>
          <a:off x="5861539" y="1229144"/>
          <a:ext cx="424375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22">
                  <a:extLst>
                    <a:ext uri="{9D8B030D-6E8A-4147-A177-3AD203B41FA5}">
                      <a16:colId xmlns:a16="http://schemas.microsoft.com/office/drawing/2014/main" val="3799742208"/>
                    </a:ext>
                  </a:extLst>
                </a:gridCol>
                <a:gridCol w="2922932">
                  <a:extLst>
                    <a:ext uri="{9D8B030D-6E8A-4147-A177-3AD203B41FA5}">
                      <a16:colId xmlns:a16="http://schemas.microsoft.com/office/drawing/2014/main" val="21717477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Change, 2035, relative to BAU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453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Emissions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-39.5%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495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GDP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-1.5%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98771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19E4ACA-11B3-485D-2227-B4C423D581B6}"/>
              </a:ext>
            </a:extLst>
          </p:cNvPr>
          <p:cNvSpPr txBox="1"/>
          <p:nvPr/>
        </p:nvSpPr>
        <p:spPr>
          <a:xfrm flipH="1">
            <a:off x="6095998" y="6515924"/>
            <a:ext cx="5637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RFF Carbon Pricing Calculator at </a:t>
            </a:r>
            <a:r>
              <a:rPr lang="en-US" sz="1400" dirty="0">
                <a:hlinkClick r:id="rId3"/>
              </a:rPr>
              <a:t>https://www.rff.org/cpc/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62194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IA. Big picture: Kaya identity for the US: 1990-2022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3512C5D-F7F6-455B-8352-4B5181FABD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1841" y="1104654"/>
          <a:ext cx="3035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35160" imgH="609480" progId="Equation.DSMT4">
                  <p:embed/>
                </p:oleObj>
              </mc:Choice>
              <mc:Fallback>
                <p:oleObj name="Equation" r:id="rId2" imgW="3035160" imgH="609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3512C5D-F7F6-455B-8352-4B5181FABD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21841" y="1104654"/>
                        <a:ext cx="30353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AE887DF-5989-40E6-A7B3-0F4F46DBB615}"/>
              </a:ext>
            </a:extLst>
          </p:cNvPr>
          <p:cNvSpPr txBox="1"/>
          <p:nvPr/>
        </p:nvSpPr>
        <p:spPr>
          <a:xfrm>
            <a:off x="541691" y="4237412"/>
            <a:ext cx="4311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U.S. data: long-span growth at annual rates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985AE41-4F6F-CF63-9690-C377B99B1DF0}"/>
              </a:ext>
            </a:extLst>
          </p:cNvPr>
          <p:cNvGraphicFramePr>
            <a:graphicFrameLocks noGrp="1"/>
          </p:cNvGraphicFramePr>
          <p:nvPr/>
        </p:nvGraphicFramePr>
        <p:xfrm>
          <a:off x="249350" y="4656618"/>
          <a:ext cx="4603586" cy="14206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11486">
                  <a:extLst>
                    <a:ext uri="{9D8B030D-6E8A-4147-A177-3AD203B41FA5}">
                      <a16:colId xmlns:a16="http://schemas.microsoft.com/office/drawing/2014/main" val="267596273"/>
                    </a:ext>
                  </a:extLst>
                </a:gridCol>
                <a:gridCol w="738420">
                  <a:extLst>
                    <a:ext uri="{9D8B030D-6E8A-4147-A177-3AD203B41FA5}">
                      <a16:colId xmlns:a16="http://schemas.microsoft.com/office/drawing/2014/main" val="2093337381"/>
                    </a:ext>
                  </a:extLst>
                </a:gridCol>
                <a:gridCol w="738420">
                  <a:extLst>
                    <a:ext uri="{9D8B030D-6E8A-4147-A177-3AD203B41FA5}">
                      <a16:colId xmlns:a16="http://schemas.microsoft.com/office/drawing/2014/main" val="275097022"/>
                    </a:ext>
                  </a:extLst>
                </a:gridCol>
                <a:gridCol w="738420">
                  <a:extLst>
                    <a:ext uri="{9D8B030D-6E8A-4147-A177-3AD203B41FA5}">
                      <a16:colId xmlns:a16="http://schemas.microsoft.com/office/drawing/2014/main" val="3573580809"/>
                    </a:ext>
                  </a:extLst>
                </a:gridCol>
                <a:gridCol w="820347">
                  <a:extLst>
                    <a:ext uri="{9D8B030D-6E8A-4147-A177-3AD203B41FA5}">
                      <a16:colId xmlns:a16="http://schemas.microsoft.com/office/drawing/2014/main" val="2587621334"/>
                    </a:ext>
                  </a:extLst>
                </a:gridCol>
                <a:gridCol w="656493">
                  <a:extLst>
                    <a:ext uri="{9D8B030D-6E8A-4147-A177-3AD203B41FA5}">
                      <a16:colId xmlns:a16="http://schemas.microsoft.com/office/drawing/2014/main" val="2853350570"/>
                    </a:ext>
                  </a:extLst>
                </a:gridCol>
              </a:tblGrid>
              <a:tr h="355157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CO2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CO2/E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E/GDP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GDP/Pop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Pop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0400510"/>
                  </a:ext>
                </a:extLst>
              </a:tr>
              <a:tr h="355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1990-2005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1.2%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-1.9%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2.0%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1.1%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469509"/>
                  </a:ext>
                </a:extLst>
              </a:tr>
              <a:tr h="355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2005-2022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-1.1%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-1.1%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-1.7%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1.0%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0.7%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6148138"/>
                  </a:ext>
                </a:extLst>
              </a:tr>
              <a:tr h="355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Difference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-2.3%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-1.2%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-1.0%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-0.4%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2025812"/>
                  </a:ext>
                </a:extLst>
              </a:tr>
            </a:tbl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A1762114-3742-4966-6FB9-FA60212226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1841" y="2373178"/>
          <a:ext cx="3556000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55720" imgH="1333440" progId="Equation.DSMT4">
                  <p:embed/>
                </p:oleObj>
              </mc:Choice>
              <mc:Fallback>
                <p:oleObj name="Equation" r:id="rId4" imgW="3555720" imgH="133344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A1762114-3742-4966-6FB9-FA6021222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1841" y="2373178"/>
                        <a:ext cx="3556000" cy="133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C74CEB2-459B-0A59-243D-F4922EB949D6}"/>
              </a:ext>
            </a:extLst>
          </p:cNvPr>
          <p:cNvSpPr txBox="1"/>
          <p:nvPr/>
        </p:nvSpPr>
        <p:spPr>
          <a:xfrm>
            <a:off x="261491" y="609432"/>
            <a:ext cx="145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Kaya identity: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A8DBB6-AA09-E22C-7D61-CF4DC4BE5825}"/>
              </a:ext>
            </a:extLst>
          </p:cNvPr>
          <p:cNvSpPr txBox="1"/>
          <p:nvPr/>
        </p:nvSpPr>
        <p:spPr>
          <a:xfrm>
            <a:off x="249350" y="1858739"/>
            <a:ext cx="1666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growth rates: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454166-A5D5-C36C-0C99-351A824D8F92}"/>
              </a:ext>
            </a:extLst>
          </p:cNvPr>
          <p:cNvSpPr txBox="1"/>
          <p:nvPr/>
        </p:nvSpPr>
        <p:spPr>
          <a:xfrm>
            <a:off x="750277" y="6356350"/>
            <a:ext cx="95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How does this relate to carbon pricing? </a:t>
            </a:r>
            <a:r>
              <a:rPr lang="en-US" dirty="0"/>
              <a:t>The main action comes from CO2/Energy, not Energy/GDP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19DEBA-2119-5824-1E20-D6790374A4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8621" y="709990"/>
            <a:ext cx="7199586" cy="515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461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6A9B4C-702A-4461-2FA2-995CFDAA1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811" y="1317699"/>
            <a:ext cx="8648374" cy="51982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88493" y="644369"/>
            <a:ext cx="8275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Economy-wide carbon tax of $40/ton @5%/year GDP with per-capita rebate (“tax &amp; dividend”) starting in 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EFB5E2-8736-4872-9E24-48FDD344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30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3E25DD5-C87B-46BA-BF7D-DCD9E8A71D70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Impacts of a carbon tax: E3 model (Goulder-Hafstead) - 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E4ACA-11B3-485D-2227-B4C423D581B6}"/>
              </a:ext>
            </a:extLst>
          </p:cNvPr>
          <p:cNvSpPr txBox="1"/>
          <p:nvPr/>
        </p:nvSpPr>
        <p:spPr>
          <a:xfrm flipH="1">
            <a:off x="6095998" y="6515924"/>
            <a:ext cx="5637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RFF Carbon Pricing Calculator at </a:t>
            </a:r>
            <a:r>
              <a:rPr lang="en-US" sz="1400" dirty="0">
                <a:hlinkClick r:id="rId3"/>
              </a:rPr>
              <a:t>https://www.rff.org/cpc/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BFFDE0-28AB-579B-6EDC-AC5C6E312AD3}"/>
              </a:ext>
            </a:extLst>
          </p:cNvPr>
          <p:cNvSpPr txBox="1"/>
          <p:nvPr/>
        </p:nvSpPr>
        <p:spPr>
          <a:xfrm>
            <a:off x="5169878" y="3429000"/>
            <a:ext cx="2977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Delta ≈ 8 bp/year</a:t>
            </a:r>
          </a:p>
        </p:txBody>
      </p:sp>
    </p:spTree>
    <p:extLst>
      <p:ext uri="{BB962C8B-B14F-4D97-AF65-F5344CB8AC3E}">
        <p14:creationId xmlns:p14="http://schemas.microsoft.com/office/powerpoint/2010/main" val="30001519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Course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31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482742" y="625784"/>
            <a:ext cx="812785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CH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I. Introduction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Big picture: Substitution v. energy efficiency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Big picture: Carbon policy menu</a:t>
            </a: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794670-99DF-4F00-9448-69A13216E94E}"/>
              </a:ext>
            </a:extLst>
          </p:cNvPr>
          <p:cNvSpPr txBox="1"/>
          <p:nvPr/>
        </p:nvSpPr>
        <p:spPr>
          <a:xfrm>
            <a:off x="482742" y="4788544"/>
            <a:ext cx="8127858" cy="1815882"/>
          </a:xfrm>
          <a:prstGeom prst="rect">
            <a:avLst/>
          </a:prstGeom>
          <a:solidFill>
            <a:srgbClr val="F2DEEB"/>
          </a:solidFill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III. Empirical evidence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Methods: LP, SVAR, LP-IV, SVAR-IV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Stock-Watson (EJ 2018), Plagborg-Møller &amp; Wolf (ECMA 2022)</a:t>
            </a:r>
            <a:endParaRPr lang="de-CH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Carbon tax: Metcalf-Stock (2023)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 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&amp; trade: K</a:t>
            </a:r>
            <a:r>
              <a:rPr lang="de-CH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nzig</a:t>
            </a: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(2021)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 policy uncertainty 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Concluding remarks</a:t>
            </a:r>
            <a:endParaRPr lang="de-CH" sz="1600" kern="12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38E79-732B-4014-B4D5-2009C4CAA072}"/>
              </a:ext>
            </a:extLst>
          </p:cNvPr>
          <p:cNvSpPr txBox="1"/>
          <p:nvPr/>
        </p:nvSpPr>
        <p:spPr>
          <a:xfrm>
            <a:off x="482742" y="1586684"/>
            <a:ext cx="8127858" cy="3046988"/>
          </a:xfrm>
          <a:prstGeom prst="rect">
            <a:avLst/>
          </a:prstGeom>
          <a:solidFill>
            <a:srgbClr val="E5FED2"/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B00000"/>
                </a:solidFill>
                <a:effectLst/>
                <a:ea typeface="Times New Roman" panose="02020603050405020304" pitchFamily="18" charset="0"/>
              </a:rPr>
              <a:t>II. Elements of macro of carbon pricing </a:t>
            </a:r>
            <a:endParaRPr lang="en-US" sz="16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de-CH" sz="1600" dirty="0">
                <a:ea typeface="Times New Roman" panose="02020603050405020304" pitchFamily="18" charset="0"/>
              </a:rPr>
              <a:t>Macro of carbon pricing: Nordhaus (1982)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de-CH" sz="1600" dirty="0">
                <a:ea typeface="Times New Roman" panose="02020603050405020304" pitchFamily="18" charset="0"/>
              </a:rPr>
              <a:t>Carbon pricing and variants: comparative statics</a:t>
            </a:r>
            <a:endParaRPr lang="en-US" sz="1600" dirty="0"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Carbon tax, cap &amp; trade: demand restraint, substitution of factors of production</a:t>
            </a:r>
            <a:endParaRPr lang="en-US" sz="1600" dirty="0"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Clean energy standards; production tax credits</a:t>
            </a:r>
          </a:p>
          <a:p>
            <a:pPr marL="285750" indent="-285750">
              <a:buFont typeface="+mj-lt"/>
              <a:buAutoNum type="alphaUcPeriod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CT v. C&amp;T: Differences in practice (ref: Stavins NBER-EEPE 2022)</a:t>
            </a:r>
            <a:endParaRPr lang="de-CH" sz="1600" kern="12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Administration, allowance allocation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Static uncertainty (Weitzman)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Investment under uncertainty</a:t>
            </a:r>
          </a:p>
          <a:p>
            <a:pPr marL="285750" indent="-285750">
              <a:buFont typeface="+mj-lt"/>
              <a:buAutoNum type="alphaUcPeriod"/>
            </a:pPr>
            <a:r>
              <a:rPr lang="de-CH" sz="1600" kern="1200" dirty="0">
                <a:effectLst/>
                <a:ea typeface="Calibri" panose="020F0502020204030204" pitchFamily="34" charset="0"/>
              </a:rPr>
              <a:t>Macro costs of carbon pricing – conventional toolkit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CGE models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[DICE (Nordhaus (1992) ) -&gt; IAMs]</a:t>
            </a:r>
          </a:p>
        </p:txBody>
      </p:sp>
    </p:spTree>
    <p:extLst>
      <p:ext uri="{BB962C8B-B14F-4D97-AF65-F5344CB8AC3E}">
        <p14:creationId xmlns:p14="http://schemas.microsoft.com/office/powerpoint/2010/main" val="12123601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645780" y="842905"/>
            <a:ext cx="1027277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Structural VARs (SVARs), Local Projections (LP), and IV variants (SVAR-IV, LP-IV)</a:t>
            </a:r>
          </a:p>
          <a:p>
            <a:endParaRPr lang="en-US" dirty="0"/>
          </a:p>
          <a:p>
            <a:r>
              <a:rPr lang="en-US" sz="1600" dirty="0"/>
              <a:t>References: Stock &amp; Watson (</a:t>
            </a:r>
            <a:r>
              <a:rPr lang="en-US" sz="1600" i="1" dirty="0"/>
              <a:t>EJ</a:t>
            </a:r>
            <a:r>
              <a:rPr lang="en-US" sz="1600" dirty="0"/>
              <a:t>, 2018), Plagborg-Møller and Wolf (</a:t>
            </a:r>
            <a:r>
              <a:rPr lang="en-US" sz="1600" i="1" dirty="0"/>
              <a:t>ECMA</a:t>
            </a:r>
            <a:r>
              <a:rPr lang="en-US" sz="1600" dirty="0"/>
              <a:t> 2021) + references therein</a:t>
            </a:r>
          </a:p>
          <a:p>
            <a:endParaRPr lang="en-US" sz="1600" dirty="0"/>
          </a:p>
          <a:p>
            <a:r>
              <a:rPr lang="en-US" b="1" dirty="0">
                <a:solidFill>
                  <a:srgbClr val="C00000"/>
                </a:solidFill>
              </a:rPr>
              <a:t>Key ideas: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SVARs identify structural impulse response functions (IRFs) given key identification assumption (invertibility + identification of structural shock)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LP is a single-equation method which also estimates structural IRFs given some identification assumptions.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Some in the literature claim – incorrectly, see below – that that LP is more robust than VAR because it requires specifying only a single equation – so avoids misspecification of the other equations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SW (2018) [Stock (2008), Ramey (2016)] extend standard IV identification ideas to SVARs and to LP, and provide conditions (either invertibility or conditions on instrument) under which both SVAR-IV and LP-IV consistently estimate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P-M &amp; W (2021) show: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Under stationarity and using the same identification method: SVAR = LP nonparametrically in population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same estimand regardless of whether the identification assumption is correct or (true) model is linear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Nonparametrics</a:t>
            </a:r>
            <a:r>
              <a:rPr lang="en-US" sz="1600" dirty="0"/>
              <a:t>: no. of lags -&gt; infinity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Extend SW (2018) IV results to show SVAR-IV and LP-IV equivalence under invertibility, and suggests alternative method (proxy VAR) which is more robust to non-invertibility.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32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IIIA. Time series methods</a:t>
            </a:r>
          </a:p>
        </p:txBody>
      </p:sp>
    </p:spTree>
    <p:extLst>
      <p:ext uri="{BB962C8B-B14F-4D97-AF65-F5344CB8AC3E}">
        <p14:creationId xmlns:p14="http://schemas.microsoft.com/office/powerpoint/2010/main" val="2167073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33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Time series methods: Implementation math</a:t>
            </a:r>
          </a:p>
        </p:txBody>
      </p:sp>
      <p:pic>
        <p:nvPicPr>
          <p:cNvPr id="5" name="Picture 4" descr="A white sheet with black text&#10;&#10;Description automatically generated">
            <a:extLst>
              <a:ext uri="{FF2B5EF4-FFF2-40B4-BE49-F238E27FC236}">
                <a16:creationId xmlns:a16="http://schemas.microsoft.com/office/drawing/2014/main" id="{E9FADDE4-0F44-F663-C8F2-6025F71CF8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" b="24615"/>
          <a:stretch/>
        </p:blipFill>
        <p:spPr>
          <a:xfrm>
            <a:off x="1658471" y="831070"/>
            <a:ext cx="8875058" cy="510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241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34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Time series methods: Implementation math</a:t>
            </a:r>
          </a:p>
        </p:txBody>
      </p:sp>
      <p:pic>
        <p:nvPicPr>
          <p:cNvPr id="4" name="Picture 3" descr="A screenshot of a math problem&#10;&#10;Description automatically generated">
            <a:extLst>
              <a:ext uri="{FF2B5EF4-FFF2-40B4-BE49-F238E27FC236}">
                <a16:creationId xmlns:a16="http://schemas.microsoft.com/office/drawing/2014/main" id="{1B582BA0-66D0-9828-3341-D5CE4E033C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03"/>
          <a:stretch/>
        </p:blipFill>
        <p:spPr>
          <a:xfrm>
            <a:off x="1658471" y="867508"/>
            <a:ext cx="8875058" cy="419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508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35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Time series methods: Implementation math</a:t>
            </a:r>
          </a:p>
        </p:txBody>
      </p:sp>
      <p:pic>
        <p:nvPicPr>
          <p:cNvPr id="5" name="Picture 4" descr="A screenshot of a math problem&#10;&#10;Description automatically generated">
            <a:extLst>
              <a:ext uri="{FF2B5EF4-FFF2-40B4-BE49-F238E27FC236}">
                <a16:creationId xmlns:a16="http://schemas.microsoft.com/office/drawing/2014/main" id="{198F7DB0-84D0-0FCD-1B4C-AA4A2C8CF4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22"/>
          <a:stretch/>
        </p:blipFill>
        <p:spPr>
          <a:xfrm>
            <a:off x="1658471" y="858058"/>
            <a:ext cx="8875058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555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36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Time series methods: Implementation math</a:t>
            </a:r>
          </a:p>
        </p:txBody>
      </p:sp>
      <p:pic>
        <p:nvPicPr>
          <p:cNvPr id="4" name="Picture 3" descr="A screenshot of a math problem&#10;&#10;Description automatically generated">
            <a:extLst>
              <a:ext uri="{FF2B5EF4-FFF2-40B4-BE49-F238E27FC236}">
                <a16:creationId xmlns:a16="http://schemas.microsoft.com/office/drawing/2014/main" id="{81C45EC1-BF70-F698-B282-5617421CCC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21"/>
          <a:stretch/>
        </p:blipFill>
        <p:spPr>
          <a:xfrm>
            <a:off x="1658471" y="772868"/>
            <a:ext cx="8875058" cy="576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670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37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Time series methods: Implementation math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734FACA7-5097-B93C-FA13-F6287D1ABA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7"/>
          <a:stretch/>
        </p:blipFill>
        <p:spPr>
          <a:xfrm>
            <a:off x="1658471" y="588596"/>
            <a:ext cx="8875058" cy="576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934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38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Time series methods: Implementation math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FC28460D-0186-8848-9D80-881317490C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82"/>
          <a:stretch/>
        </p:blipFill>
        <p:spPr>
          <a:xfrm>
            <a:off x="1658471" y="637198"/>
            <a:ext cx="8875058" cy="60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21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39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Time series methods: Implementation math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77BC24CA-E2C9-AE43-4C67-B267668849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86"/>
          <a:stretch/>
        </p:blipFill>
        <p:spPr>
          <a:xfrm>
            <a:off x="1658471" y="987012"/>
            <a:ext cx="8875058" cy="479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45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IB. Big picture: Carbon policy options (partial list)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4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DEEC1-B2CA-43C9-A402-5B2E5DCC0C1D}"/>
              </a:ext>
            </a:extLst>
          </p:cNvPr>
          <p:cNvSpPr txBox="1"/>
          <p:nvPr/>
        </p:nvSpPr>
        <p:spPr>
          <a:xfrm>
            <a:off x="488828" y="751344"/>
            <a:ext cx="1086497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Externalities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Greenhouse gas externality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Innovation externality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Other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Financial market failures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Network externalities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Chicken-and-egg (e.g., EVs and charging stations)</a:t>
            </a:r>
          </a:p>
          <a:p>
            <a:endParaRPr lang="en-US" sz="1600" dirty="0"/>
          </a:p>
          <a:p>
            <a:r>
              <a:rPr lang="en-US" b="1" dirty="0">
                <a:solidFill>
                  <a:srgbClr val="C00000"/>
                </a:solidFill>
              </a:rPr>
              <a:t>Economy-wide or sectoral policies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Carbon tax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Cap &amp; trade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Tradeable performance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Innovation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Green investment incentives (green industrial policy)</a:t>
            </a:r>
          </a:p>
          <a:p>
            <a:endParaRPr lang="en-US" sz="1600" dirty="0"/>
          </a:p>
          <a:p>
            <a:r>
              <a:rPr lang="en-US" b="1" dirty="0">
                <a:solidFill>
                  <a:srgbClr val="C00000"/>
                </a:solidFill>
              </a:rPr>
              <a:t>Sectoral policies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Clean electricity standard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Renewable portfolio standard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Low-carbon fuel standard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Green consumption subsidies (e.g., EV tax credits)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Information provision (e.g., energy efficiency labels)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Specialized: transmission policies, charging station policies,…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Supply side policies (fossil fuel leasing)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D908D3-6B02-FC95-E46E-9C99DFBCCC80}"/>
              </a:ext>
            </a:extLst>
          </p:cNvPr>
          <p:cNvSpPr txBox="1"/>
          <p:nvPr/>
        </p:nvSpPr>
        <p:spPr>
          <a:xfrm>
            <a:off x="4114800" y="3013501"/>
            <a:ext cx="73738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The focus of this course is the macro impact of carbon pricing – but carbon pricing is only one tool in the decarbonization toolkit, and other (large) policies could have macro consequences too.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AC6079F2-04B1-AA81-FC95-5CB6F9E896AA}"/>
              </a:ext>
            </a:extLst>
          </p:cNvPr>
          <p:cNvSpPr/>
          <p:nvPr/>
        </p:nvSpPr>
        <p:spPr>
          <a:xfrm>
            <a:off x="3669323" y="3141784"/>
            <a:ext cx="377373" cy="574430"/>
          </a:xfrm>
          <a:prstGeom prst="rightBrac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5446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40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Time series methods: Implementation math</a:t>
            </a:r>
          </a:p>
        </p:txBody>
      </p:sp>
      <p:pic>
        <p:nvPicPr>
          <p:cNvPr id="4" name="Picture 3" descr="A white sheet with black text&#10;&#10;Description automatically generated">
            <a:extLst>
              <a:ext uri="{FF2B5EF4-FFF2-40B4-BE49-F238E27FC236}">
                <a16:creationId xmlns:a16="http://schemas.microsoft.com/office/drawing/2014/main" id="{4B322EF1-9F0F-EC55-CB48-6C611668AA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1658471" y="595312"/>
            <a:ext cx="887505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347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41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Time series methods: Invertibility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9ED103ED-667E-71A7-1A31-859D164FC0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5" b="65944"/>
          <a:stretch/>
        </p:blipFill>
        <p:spPr>
          <a:xfrm>
            <a:off x="1658471" y="3304991"/>
            <a:ext cx="8875058" cy="2353041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93E339E9-29EF-D556-D0DF-88BE566601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8" b="58974"/>
          <a:stretch/>
        </p:blipFill>
        <p:spPr>
          <a:xfrm>
            <a:off x="1259886" y="1110731"/>
            <a:ext cx="8875058" cy="184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191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657503" y="596721"/>
            <a:ext cx="1027277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B00000"/>
                </a:solidFill>
              </a:rPr>
              <a:t>A fair number of studies examine carbon tax effect on emissions: partial list</a:t>
            </a:r>
          </a:p>
          <a:p>
            <a:pPr lvl="1"/>
            <a:r>
              <a:rPr lang="en-US" sz="1600" dirty="0"/>
              <a:t>Lin and Li (2011) – Scandinavia + Netherlands</a:t>
            </a:r>
          </a:p>
          <a:p>
            <a:pPr lvl="1"/>
            <a:r>
              <a:rPr lang="en-US" sz="1600" dirty="0"/>
              <a:t>Rivers and </a:t>
            </a:r>
            <a:r>
              <a:rPr lang="en-US" sz="1600" dirty="0" err="1"/>
              <a:t>Schaufele</a:t>
            </a:r>
            <a:r>
              <a:rPr lang="en-US" sz="1600" dirty="0"/>
              <a:t> (2012) – BC transportation emissions</a:t>
            </a:r>
          </a:p>
          <a:p>
            <a:pPr lvl="1"/>
            <a:r>
              <a:rPr lang="en-US" sz="1600" dirty="0"/>
              <a:t>Murray and Rivers (2015) – review of older literature on BC carbon tax</a:t>
            </a:r>
          </a:p>
          <a:p>
            <a:pPr lvl="1"/>
            <a:r>
              <a:rPr lang="en-US" sz="1600" dirty="0"/>
              <a:t>Haites et. al. (2018) – carbon pricing generally, effectiveness and political economy</a:t>
            </a:r>
          </a:p>
          <a:p>
            <a:pPr lvl="1"/>
            <a:r>
              <a:rPr lang="en-US" sz="1600" dirty="0"/>
              <a:t>Dolphin, Pollitt, and Newberry (2019) – political economy of carbon tax rates (not effectiveness)</a:t>
            </a:r>
          </a:p>
          <a:p>
            <a:pPr lvl="1"/>
            <a:r>
              <a:rPr lang="en-US" sz="1600" dirty="0"/>
              <a:t>Pretis (2019) – BC </a:t>
            </a:r>
          </a:p>
          <a:p>
            <a:pPr lvl="1"/>
            <a:r>
              <a:rPr lang="en-US" sz="1600" dirty="0"/>
              <a:t>Andersson (2019) – Sweden (carbon tax + VAT on fuel)</a:t>
            </a:r>
          </a:p>
          <a:p>
            <a:pPr lvl="1"/>
            <a:r>
              <a:rPr lang="en-US" sz="1600" dirty="0" err="1"/>
              <a:t>Runst</a:t>
            </a:r>
            <a:r>
              <a:rPr lang="en-US" sz="1600" dirty="0"/>
              <a:t> and </a:t>
            </a:r>
            <a:r>
              <a:rPr lang="en-US" sz="1600" dirty="0" err="1"/>
              <a:t>Thonipara</a:t>
            </a:r>
            <a:r>
              <a:rPr lang="en-US" sz="1600" dirty="0"/>
              <a:t> (2019) – Swedish residential sector</a:t>
            </a:r>
          </a:p>
          <a:p>
            <a:pPr lvl="1"/>
            <a:r>
              <a:rPr lang="en-US" sz="1600" dirty="0"/>
              <a:t>Hajek et al (2019), energy sector emissions (SWE, FIN, DNK, IRE, SLO)</a:t>
            </a:r>
          </a:p>
          <a:p>
            <a:pPr lvl="1"/>
            <a:r>
              <a:rPr lang="en-US" sz="1600" dirty="0"/>
              <a:t>He at al (2019) OECD environmental taxes</a:t>
            </a:r>
          </a:p>
          <a:p>
            <a:pPr lvl="1"/>
            <a:r>
              <a:rPr lang="en-US" sz="1600" dirty="0" err="1"/>
              <a:t>Fauceglia</a:t>
            </a:r>
            <a:r>
              <a:rPr lang="en-US" sz="1600" dirty="0"/>
              <a:t> et al. (2019) – Swiss industry</a:t>
            </a:r>
          </a:p>
          <a:p>
            <a:pPr lvl="1"/>
            <a:r>
              <a:rPr lang="en-US" sz="1600" dirty="0" err="1"/>
              <a:t>Abrell</a:t>
            </a:r>
            <a:r>
              <a:rPr lang="en-US" sz="1600" dirty="0"/>
              <a:t> et al. (2019) – UK Carbon Price Support on top of EU-ETS, plant-level</a:t>
            </a:r>
          </a:p>
          <a:p>
            <a:pPr lvl="1"/>
            <a:r>
              <a:rPr lang="en-US" sz="1600" dirty="0"/>
              <a:t>Rafaty, Dolphin, Pretis (2020) - OECD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rgbClr val="B00000"/>
                </a:solidFill>
              </a:rPr>
              <a:t>Fewer study the effect on GDP and employment</a:t>
            </a:r>
          </a:p>
          <a:p>
            <a:pPr lvl="1"/>
            <a:r>
              <a:rPr lang="en-US" sz="1600" dirty="0"/>
              <a:t>Elgie and McClay (2013) – BC income </a:t>
            </a:r>
          </a:p>
          <a:p>
            <a:pPr lvl="1"/>
            <a:r>
              <a:rPr lang="en-US" sz="1600" dirty="0"/>
              <a:t>Yamazaki (2017), Yip (2018) – BC employment</a:t>
            </a:r>
          </a:p>
          <a:p>
            <a:pPr lvl="1"/>
            <a:r>
              <a:rPr lang="en-US" sz="1600" dirty="0"/>
              <a:t>Metcalf (2015, 2019) – BC (2015) and EU (2019)</a:t>
            </a:r>
          </a:p>
          <a:p>
            <a:pPr lvl="1"/>
            <a:r>
              <a:rPr lang="en-US" sz="1600" dirty="0"/>
              <a:t>Bernard et. al. (2018) – BC carbon tax and provincial income (VAR on with-tax fuel price)</a:t>
            </a:r>
          </a:p>
          <a:p>
            <a:pPr lvl="1"/>
            <a:r>
              <a:rPr lang="en-US" sz="1600" dirty="0" err="1"/>
              <a:t>Olale</a:t>
            </a:r>
            <a:r>
              <a:rPr lang="en-US" sz="1600" dirty="0"/>
              <a:t> et. al. (2019) – BC carbon tax and net farm income</a:t>
            </a:r>
          </a:p>
          <a:p>
            <a:pPr lvl="1"/>
            <a:r>
              <a:rPr lang="en-US" sz="1600" dirty="0" err="1"/>
              <a:t>Mundaca</a:t>
            </a:r>
            <a:r>
              <a:rPr lang="en-US" sz="1600" dirty="0"/>
              <a:t> (2017) – eliminating fuel tax subsidies in Middle East/North Africa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42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IIIB. Case study: Macro effects of a carbon tax - Literature review</a:t>
            </a:r>
          </a:p>
        </p:txBody>
      </p:sp>
    </p:spTree>
    <p:extLst>
      <p:ext uri="{BB962C8B-B14F-4D97-AF65-F5344CB8AC3E}">
        <p14:creationId xmlns:p14="http://schemas.microsoft.com/office/powerpoint/2010/main" val="41872738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58531" y="536508"/>
            <a:ext cx="1099526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Data set: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EU + Iceland + Norway + Switzerland (n = 31) – all countries in the European emissions trading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Of which, 15 also have a carbon tax, almost entirely on emissions not covered by the 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Annual, 1985 - 2018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EU ETS started in 2005 (power sector and certain energy-intensive industries) (subsequently expanded to aviation)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Sources: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Carbon prices: World Bank (new carbon price data)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Carbon tax rates are real local currency, scaled to 2018 USD using 2018 PPP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Some countries have multiple tax rates, WB data set has highest and lowest rate and fuels to which it applies; we used the highest rate (typically this is the rate on gasoline &amp; diesel)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Weighted for coverage of tax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Sensitivity check with new data from Dolphin et al (2020)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GDP, population: World Bank except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Norway – we use mainland GDP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Ireland – we use Ireland official statistics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Employment: Eurostat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Fuel prices and fuel taxes: IEA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Emissions: Eurostat; Dolphin et al (2019) as robustness check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emissions in road transport, commercial &amp; institutional, and household sectors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Alternatively, emissions from fuel consumption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914BD6-A5FA-4B3F-9171-19352EA20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43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F83346D-9A35-4432-B6E9-43C551F7EA24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Case study: Macro effects of EU Carbon tax (Metcalf-Stock, AEJ-Macro 2023)*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46A22F-7DFF-4514-983D-475442F5CE3A}"/>
              </a:ext>
            </a:extLst>
          </p:cNvPr>
          <p:cNvSpPr txBox="1"/>
          <p:nvPr/>
        </p:nvSpPr>
        <p:spPr>
          <a:xfrm>
            <a:off x="125555" y="6507373"/>
            <a:ext cx="81320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*G. Metcalf &amp; JH Stock, “</a:t>
            </a:r>
            <a:r>
              <a:rPr lang="en-US" sz="1400" kern="1400" dirty="0">
                <a:solidFill>
                  <a:srgbClr val="000000"/>
                </a:solidFill>
                <a:effectLst/>
                <a:ea typeface="Cambria" panose="02040503050406030204" pitchFamily="18" charset="0"/>
              </a:rPr>
              <a:t>The Macroeconomic Impact of Europe’s Carbon Taxes,” AEJ-Macro (2023)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600923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63B6477-ADAE-4544-B5C2-46D35E81BA54}"/>
              </a:ext>
            </a:extLst>
          </p:cNvPr>
          <p:cNvSpPr txBox="1"/>
          <p:nvPr/>
        </p:nvSpPr>
        <p:spPr>
          <a:xfrm>
            <a:off x="298937" y="773723"/>
            <a:ext cx="37519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B00000"/>
                </a:solidFill>
              </a:rPr>
              <a:t>Carbon taxes in 2018 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dirty="0"/>
              <a:t>Source: World Bank</a:t>
            </a:r>
          </a:p>
          <a:p>
            <a:endParaRPr lang="en-US" dirty="0"/>
          </a:p>
          <a:p>
            <a:r>
              <a:rPr lang="en-US" sz="1400" u="sng" dirty="0"/>
              <a:t>https://carbonpricingdashboard.worldbank.org/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5C086B7-B489-48E6-A843-E95994DEE75D}"/>
              </a:ext>
            </a:extLst>
          </p:cNvPr>
          <p:cNvGraphicFramePr>
            <a:graphicFrameLocks noGrp="1"/>
          </p:cNvGraphicFramePr>
          <p:nvPr/>
        </p:nvGraphicFramePr>
        <p:xfrm>
          <a:off x="4150336" y="773723"/>
          <a:ext cx="6792714" cy="585397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30408">
                  <a:extLst>
                    <a:ext uri="{9D8B030D-6E8A-4147-A177-3AD203B41FA5}">
                      <a16:colId xmlns:a16="http://schemas.microsoft.com/office/drawing/2014/main" val="1456780535"/>
                    </a:ext>
                  </a:extLst>
                </a:gridCol>
                <a:gridCol w="1153891">
                  <a:extLst>
                    <a:ext uri="{9D8B030D-6E8A-4147-A177-3AD203B41FA5}">
                      <a16:colId xmlns:a16="http://schemas.microsoft.com/office/drawing/2014/main" val="1433926891"/>
                    </a:ext>
                  </a:extLst>
                </a:gridCol>
                <a:gridCol w="1841989">
                  <a:extLst>
                    <a:ext uri="{9D8B030D-6E8A-4147-A177-3AD203B41FA5}">
                      <a16:colId xmlns:a16="http://schemas.microsoft.com/office/drawing/2014/main" val="1317893573"/>
                    </a:ext>
                  </a:extLst>
                </a:gridCol>
                <a:gridCol w="1866426">
                  <a:extLst>
                    <a:ext uri="{9D8B030D-6E8A-4147-A177-3AD203B41FA5}">
                      <a16:colId xmlns:a16="http://schemas.microsoft.com/office/drawing/2014/main" val="1584496245"/>
                    </a:ext>
                  </a:extLst>
                </a:gridCol>
              </a:tblGrid>
              <a:tr h="9040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Country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Year of Adoption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Rate in 2018 (USD)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Coverage  (2019)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3320950856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Finland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$70.65   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0.36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335500179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0.16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0.04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767099006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Norway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49.30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0.62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455830911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Sweden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128.91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1896108916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Denmark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24.92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3943722694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Slovenia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1996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29.74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0.24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862641404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Estonia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3.65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1791185650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Latvia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9.01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308905911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Switzerland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80.70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750416317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Ireland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24.92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4155640183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Iceland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25.88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3273008907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UK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25.71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350038423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Spain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30.87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3317476540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France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57.57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1529562841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Portugal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11.54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56302285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E9E727-AB4C-4836-A59A-A404EED08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44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BDCC4AA-9848-46A8-B362-1F7453A3788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History and Coverage</a:t>
            </a:r>
          </a:p>
        </p:txBody>
      </p:sp>
    </p:spTree>
    <p:extLst>
      <p:ext uri="{BB962C8B-B14F-4D97-AF65-F5344CB8AC3E}">
        <p14:creationId xmlns:p14="http://schemas.microsoft.com/office/powerpoint/2010/main" val="16264177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275491" y="794301"/>
            <a:ext cx="332349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B00000"/>
                </a:solidFill>
              </a:rPr>
              <a:t>Carbon tax history for the 15 countries with carbon taxes</a:t>
            </a:r>
            <a:endParaRPr lang="en-US" sz="2000" dirty="0">
              <a:solidFill>
                <a:srgbClr val="B00000"/>
              </a:solidFill>
            </a:endParaRPr>
          </a:p>
          <a:p>
            <a:endParaRPr lang="en-US" sz="2000" dirty="0"/>
          </a:p>
          <a:p>
            <a:r>
              <a:rPr lang="en-US" dirty="0"/>
              <a:t>Data source: World Bank (carbon price data in press)</a:t>
            </a:r>
          </a:p>
          <a:p>
            <a:endParaRPr lang="en-US" dirty="0"/>
          </a:p>
          <a:p>
            <a:r>
              <a:rPr lang="en-US" dirty="0"/>
              <a:t>Carbon tax rates are real local currency, scaled to 2018 USD using 2018 PPP</a:t>
            </a:r>
          </a:p>
          <a:p>
            <a:endParaRPr lang="en-US" dirty="0"/>
          </a:p>
          <a:p>
            <a:r>
              <a:rPr lang="en-US" dirty="0"/>
              <a:t>GDP growth: World Bank (except as noted below)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914BD6-A5FA-4B3F-9171-19352EA20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7E384-E358-4625-9D95-3D4369C18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984" y="601064"/>
            <a:ext cx="8593015" cy="6256935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AE6EC943-8817-4233-A2F3-084C7AD66B8B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Considerable Variation in Tax Rates Across Countries and Time</a:t>
            </a:r>
          </a:p>
        </p:txBody>
      </p:sp>
    </p:spTree>
    <p:extLst>
      <p:ext uri="{BB962C8B-B14F-4D97-AF65-F5344CB8AC3E}">
        <p14:creationId xmlns:p14="http://schemas.microsoft.com/office/powerpoint/2010/main" val="1889202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88173-0358-4F49-B243-1B2155CF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46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F01A1A2-8C90-4D82-B5EC-EE89DA109CB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Data description</a:t>
            </a: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46A079DC-8FDD-4A9F-992E-E7AB9B994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45" y="430886"/>
            <a:ext cx="8832509" cy="64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918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3ABAEE2B-9520-4969-A5A8-2C3AFCAC1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46" y="430886"/>
            <a:ext cx="8832508" cy="64271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88173-0358-4F49-B243-1B2155CF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47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F01A1A2-8C90-4D82-B5EC-EE89DA109CB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Data description</a:t>
            </a:r>
          </a:p>
        </p:txBody>
      </p:sp>
    </p:spTree>
    <p:extLst>
      <p:ext uri="{BB962C8B-B14F-4D97-AF65-F5344CB8AC3E}">
        <p14:creationId xmlns:p14="http://schemas.microsoft.com/office/powerpoint/2010/main" val="24190463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88173-0358-4F49-B243-1B2155CF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48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F01A1A2-8C90-4D82-B5EC-EE89DA109CB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Data description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CA11966A-6077-4E3D-8EB1-32E88C587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45" y="430886"/>
            <a:ext cx="8832509" cy="64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550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BCD98B-BA3C-4D14-97F8-2413F4F42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312" y="633342"/>
            <a:ext cx="8548687" cy="622465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AF2D90-82F6-40D4-A126-B36FFC24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4F26D6-14CA-446E-A0E5-C3151A7981E3}"/>
              </a:ext>
            </a:extLst>
          </p:cNvPr>
          <p:cNvSpPr txBox="1"/>
          <p:nvPr/>
        </p:nvSpPr>
        <p:spPr>
          <a:xfrm>
            <a:off x="312527" y="998844"/>
            <a:ext cx="333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33CC"/>
                </a:solidFill>
              </a:rPr>
              <a:t>Sweden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B02C8124-080E-41A9-96E3-8513AC7E00EC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Data description</a:t>
            </a:r>
          </a:p>
        </p:txBody>
      </p:sp>
    </p:spTree>
    <p:extLst>
      <p:ext uri="{BB962C8B-B14F-4D97-AF65-F5344CB8AC3E}">
        <p14:creationId xmlns:p14="http://schemas.microsoft.com/office/powerpoint/2010/main" val="2123641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Course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482742" y="625784"/>
            <a:ext cx="812785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CH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I. Introduction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Big picture: Substitution v. energy efficiency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Big picture: Carbon policy menu</a:t>
            </a: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794670-99DF-4F00-9448-69A13216E94E}"/>
              </a:ext>
            </a:extLst>
          </p:cNvPr>
          <p:cNvSpPr txBox="1"/>
          <p:nvPr/>
        </p:nvSpPr>
        <p:spPr>
          <a:xfrm>
            <a:off x="482742" y="4788544"/>
            <a:ext cx="8127858" cy="1815882"/>
          </a:xfrm>
          <a:prstGeom prst="rect">
            <a:avLst/>
          </a:prstGeom>
          <a:solidFill>
            <a:srgbClr val="F2DEEB"/>
          </a:solidFill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III. Empirical evidence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Methods: LP, SVAR, LP-IV, SVAR-IV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Stock-Watson (EJ 2018), Plagborg-Møller &amp; Wolf (ECMA 2022)</a:t>
            </a:r>
            <a:endParaRPr lang="de-CH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Carbon tax: Metcalf-Stock (2023)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 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&amp; trade: K</a:t>
            </a:r>
            <a:r>
              <a:rPr lang="de-CH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nzig</a:t>
            </a: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(2021)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 policy uncertainty </a:t>
            </a:r>
          </a:p>
          <a:p>
            <a:pPr marL="342900" indent="-342900">
              <a:buFont typeface="+mj-lt"/>
              <a:buAutoNum type="alphaUcPeriod"/>
            </a:pP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Concluding remarks</a:t>
            </a:r>
            <a:endParaRPr lang="de-CH" sz="1600" kern="12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38E79-732B-4014-B4D5-2009C4CAA072}"/>
              </a:ext>
            </a:extLst>
          </p:cNvPr>
          <p:cNvSpPr txBox="1"/>
          <p:nvPr/>
        </p:nvSpPr>
        <p:spPr>
          <a:xfrm>
            <a:off x="482742" y="1586684"/>
            <a:ext cx="8127858" cy="3046988"/>
          </a:xfrm>
          <a:prstGeom prst="rect">
            <a:avLst/>
          </a:prstGeom>
          <a:solidFill>
            <a:srgbClr val="E5FED2"/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B00000"/>
                </a:solidFill>
                <a:effectLst/>
                <a:ea typeface="Times New Roman" panose="02020603050405020304" pitchFamily="18" charset="0"/>
              </a:rPr>
              <a:t>II. Elements of macro of carbon pricing </a:t>
            </a:r>
            <a:endParaRPr lang="en-US" sz="16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de-CH" sz="1600" dirty="0">
                <a:ea typeface="Times New Roman" panose="02020603050405020304" pitchFamily="18" charset="0"/>
              </a:rPr>
              <a:t>Macro of carbon pricing: Nordhaus (1982)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de-CH" sz="1600" dirty="0">
                <a:ea typeface="Times New Roman" panose="02020603050405020304" pitchFamily="18" charset="0"/>
              </a:rPr>
              <a:t>Carbon pricing and variants: comparative statics</a:t>
            </a:r>
            <a:endParaRPr lang="en-US" sz="1600" dirty="0"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Carbon tax, cap &amp; trade: demand restraint, substitution of factors of production</a:t>
            </a:r>
            <a:endParaRPr lang="en-US" sz="1600" dirty="0"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Clean energy standards; production tax credits</a:t>
            </a:r>
          </a:p>
          <a:p>
            <a:pPr marL="285750" indent="-285750">
              <a:buFont typeface="+mj-lt"/>
              <a:buAutoNum type="alphaUcPeriod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CT v. C&amp;T: Differences in practice (ref: Stavins NBER-EEPE 2022)</a:t>
            </a:r>
            <a:endParaRPr lang="de-CH" sz="1600" kern="12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Administration, allowance allocation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Static uncertainty (Weitzman)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Investment under uncertainty</a:t>
            </a:r>
          </a:p>
          <a:p>
            <a:pPr marL="285750" indent="-285750">
              <a:buFont typeface="+mj-lt"/>
              <a:buAutoNum type="alphaUcPeriod"/>
            </a:pPr>
            <a:r>
              <a:rPr lang="de-CH" sz="1600" kern="1200" dirty="0">
                <a:effectLst/>
                <a:ea typeface="Calibri" panose="020F0502020204030204" pitchFamily="34" charset="0"/>
              </a:rPr>
              <a:t>Macro costs of carbon pricing – conventional toolkit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CGE models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1600" dirty="0">
                <a:ea typeface="Times New Roman" panose="02020603050405020304" pitchFamily="18" charset="0"/>
              </a:rPr>
              <a:t>[DICE (Nordhaus (1992) ) -&gt; IAMs]</a:t>
            </a:r>
          </a:p>
        </p:txBody>
      </p:sp>
    </p:spTree>
    <p:extLst>
      <p:ext uri="{BB962C8B-B14F-4D97-AF65-F5344CB8AC3E}">
        <p14:creationId xmlns:p14="http://schemas.microsoft.com/office/powerpoint/2010/main" val="4164673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AF2D90-82F6-40D4-A126-B36FFC24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8C2781-85EC-4507-B845-A66C6B58D971}"/>
              </a:ext>
            </a:extLst>
          </p:cNvPr>
          <p:cNvGrpSpPr/>
          <p:nvPr/>
        </p:nvGrpSpPr>
        <p:grpSpPr>
          <a:xfrm>
            <a:off x="218766" y="731350"/>
            <a:ext cx="11619273" cy="5216813"/>
            <a:chOff x="985684" y="1145410"/>
            <a:chExt cx="13142518" cy="521681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B22FF4D-E294-4255-B545-159AC78AB7CF}"/>
                </a:ext>
              </a:extLst>
            </p:cNvPr>
            <p:cNvSpPr txBox="1"/>
            <p:nvPr/>
          </p:nvSpPr>
          <p:spPr>
            <a:xfrm>
              <a:off x="985684" y="1145410"/>
              <a:ext cx="13142518" cy="5216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dirty="0"/>
                <a:t>Estimand:  cumulative dynamic causal effect of change in tax rate on real variables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dirty="0"/>
            </a:p>
            <a:p>
              <a:pPr>
                <a:lnSpc>
                  <a:spcPct val="150000"/>
                </a:lnSpc>
              </a:pPr>
              <a:r>
                <a:rPr lang="en-US" b="1" dirty="0">
                  <a:solidFill>
                    <a:srgbClr val="B00000"/>
                  </a:solidFill>
                </a:rPr>
                <a:t>Local projections (panel)</a:t>
              </a:r>
            </a:p>
            <a:p>
              <a:pPr lvl="1">
                <a:lnSpc>
                  <a:spcPct val="150000"/>
                </a:lnSpc>
              </a:pPr>
              <a:r>
                <a:rPr lang="en-US" i="1" dirty="0"/>
                <a:t>Note:            is h-period ahead cumulative impulse response function in VAR jargon</a:t>
              </a:r>
            </a:p>
            <a:p>
              <a:pPr>
                <a:lnSpc>
                  <a:spcPct val="150000"/>
                </a:lnSpc>
              </a:pPr>
              <a:endParaRPr lang="en-US" b="1" dirty="0">
                <a:solidFill>
                  <a:srgbClr val="C0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b="1" dirty="0">
                  <a:solidFill>
                    <a:srgbClr val="C00000"/>
                  </a:solidFill>
                </a:rPr>
                <a:t>Identification condition</a:t>
              </a:r>
              <a:r>
                <a:rPr lang="en-US" i="1" dirty="0"/>
                <a:t>:</a:t>
              </a:r>
            </a:p>
            <a:p>
              <a:pPr lvl="1">
                <a:lnSpc>
                  <a:spcPct val="150000"/>
                </a:lnSpc>
              </a:pPr>
              <a:endParaRPr lang="en-US" i="1" dirty="0"/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b="1" i="1" dirty="0">
                  <a:solidFill>
                    <a:srgbClr val="B00000"/>
                  </a:solidFill>
                </a:rPr>
                <a:t>In words</a:t>
              </a:r>
              <a:r>
                <a:rPr lang="en-US" b="1" dirty="0">
                  <a:solidFill>
                    <a:srgbClr val="B00000"/>
                  </a:solidFill>
                </a:rPr>
                <a:t>: </a:t>
              </a:r>
              <a:r>
                <a:rPr lang="en-US" dirty="0"/>
                <a:t>Because tax rates are set in advance, this year’s tax rate can’t depend on this year’s macro shocks – which is what makes up </a:t>
              </a:r>
              <a:r>
                <a:rPr lang="en-US" i="1" dirty="0" err="1"/>
                <a:t>u</a:t>
              </a:r>
              <a:r>
                <a:rPr lang="en-US" i="1" baseline="-25000" dirty="0" err="1"/>
                <a:t>t</a:t>
              </a:r>
              <a:r>
                <a:rPr lang="en-US" dirty="0" err="1"/>
                <a:t>.</a:t>
              </a:r>
              <a:endParaRPr lang="en-US" dirty="0"/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b="1" i="1" dirty="0">
                  <a:solidFill>
                    <a:srgbClr val="B00000"/>
                  </a:solidFill>
                </a:rPr>
                <a:t>Identification is coming from the time series variation: </a:t>
              </a:r>
              <a:r>
                <a:rPr lang="en-US" dirty="0"/>
                <a:t>think “SVAR”, not “event study”</a:t>
              </a:r>
            </a:p>
            <a:p>
              <a:endParaRPr lang="en-US" b="1" dirty="0">
                <a:solidFill>
                  <a:srgbClr val="B00000"/>
                </a:solidFill>
              </a:endParaRPr>
            </a:p>
            <a:p>
              <a:r>
                <a:rPr lang="en-US" b="1" dirty="0">
                  <a:solidFill>
                    <a:srgbClr val="B00000"/>
                  </a:solidFill>
                </a:rPr>
                <a:t>Panel SVAR (sensitivity check): </a:t>
              </a:r>
              <a:r>
                <a:rPr lang="en-US" dirty="0"/>
                <a:t>Same identifying assumption as LP – estimates same IRF as LP [PM-W (2021)] for long lags but estimates will differ in sample, with different SEs, and IRF estimates are different (LP v. VAR) for horizons &gt; included no. of lags</a:t>
              </a:r>
            </a:p>
            <a:p>
              <a:endParaRPr lang="en-US" b="1" dirty="0">
                <a:solidFill>
                  <a:srgbClr val="33889F"/>
                </a:solidFill>
              </a:endParaRPr>
            </a:p>
            <a:p>
              <a:r>
                <a:rPr lang="en-US" b="1" dirty="0">
                  <a:solidFill>
                    <a:srgbClr val="B00000"/>
                  </a:solidFill>
                </a:rPr>
                <a:t>Restricted or unrestricted: </a:t>
              </a:r>
              <a:r>
                <a:rPr lang="en-US" dirty="0"/>
                <a:t>Impose zero long-run effect on growth rate (restricted), or not (unrestricted)</a:t>
              </a:r>
            </a:p>
          </p:txBody>
        </p:sp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D7EE6AC9-0440-4D13-8D00-B4BB95CB616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8975365"/>
                </p:ext>
              </p:extLst>
            </p:nvPr>
          </p:nvGraphicFramePr>
          <p:xfrm>
            <a:off x="4609448" y="1784451"/>
            <a:ext cx="7313543" cy="355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7315200" imgH="355320" progId="Equation.DSMT4">
                    <p:embed/>
                  </p:oleObj>
                </mc:Choice>
                <mc:Fallback>
                  <p:oleObj name="Equation" r:id="rId2" imgW="7315200" imgH="355320" progId="Equation.DSMT4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D7EE6AC9-0440-4D13-8D00-B4BB95CB616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609448" y="1784451"/>
                          <a:ext cx="7313543" cy="355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A1E99263-2BCE-4E3F-A0A1-6A9820742D3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31884650"/>
                </p:ext>
              </p:extLst>
            </p:nvPr>
          </p:nvGraphicFramePr>
          <p:xfrm>
            <a:off x="4037544" y="3032580"/>
            <a:ext cx="8457349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8458200" imgH="380880" progId="Equation.DSMT4">
                    <p:embed/>
                  </p:oleObj>
                </mc:Choice>
                <mc:Fallback>
                  <p:oleObj name="Equation" r:id="rId4" imgW="8458200" imgH="38088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A1E99263-2BCE-4E3F-A0A1-6A9820742D3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037544" y="3032580"/>
                          <a:ext cx="8457349" cy="381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Title 3">
            <a:extLst>
              <a:ext uri="{FF2B5EF4-FFF2-40B4-BE49-F238E27FC236}">
                <a16:creationId xmlns:a16="http://schemas.microsoft.com/office/drawing/2014/main" id="{6998FF0E-B9E9-429F-8079-B9F95A17838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Methods: Regressions and identifying assumptions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813AEE9-3549-4750-BD1F-C461BBA49E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7618766"/>
              </p:ext>
            </p:extLst>
          </p:nvPr>
        </p:nvGraphicFramePr>
        <p:xfrm>
          <a:off x="1419864" y="1834563"/>
          <a:ext cx="44767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07960" imgH="355320" progId="Equation.DSMT4">
                  <p:embed/>
                </p:oleObj>
              </mc:Choice>
              <mc:Fallback>
                <p:oleObj name="Equation" r:id="rId6" imgW="507960" imgH="35532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813AEE9-3549-4750-BD1F-C461BBA4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19864" y="1834563"/>
                        <a:ext cx="447675" cy="360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40844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528916" y="944189"/>
            <a:ext cx="11134167" cy="300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B00000"/>
                </a:solidFill>
              </a:rPr>
              <a:t>Regression and Simulation Details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All regressions include country &amp; year fixed effects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Carbon tax enters weighted by coverage share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Standard errors: heteroskedasticity-robust for SVAR and LP [Montiel Olea and Plagborg-Møller (2021)]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Effects calibrated to $40 carbon tax at 0% real increase; tax covers 30 percent of emissions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Tax innovations are solved from IRF of tax shock to tax rate IRF (Sims (1986) method)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4 lags of control variables used (base case) (BIC selects 2, AIC selects 4 in VAR)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E0AC28-8781-49DD-97AF-880DC503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94A63D-D082-40BE-915D-95A8E943F8F3}"/>
              </a:ext>
            </a:extLst>
          </p:cNvPr>
          <p:cNvSpPr txBox="1">
            <a:spLocks/>
          </p:cNvSpPr>
          <p:nvPr/>
        </p:nvSpPr>
        <p:spPr bwMode="auto">
          <a:xfrm>
            <a:off x="0" y="-4156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Methods: Additional Details</a:t>
            </a:r>
          </a:p>
        </p:txBody>
      </p:sp>
    </p:spTree>
    <p:extLst>
      <p:ext uri="{BB962C8B-B14F-4D97-AF65-F5344CB8AC3E}">
        <p14:creationId xmlns:p14="http://schemas.microsoft.com/office/powerpoint/2010/main" val="34803247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52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Tests of parallel paths restriction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2BB93D2-2016-4012-BB9F-1031A679CA9A}"/>
              </a:ext>
            </a:extLst>
          </p:cNvPr>
          <p:cNvGraphicFramePr>
            <a:graphicFrameLocks noGrp="1"/>
          </p:cNvGraphicFramePr>
          <p:nvPr/>
        </p:nvGraphicFramePr>
        <p:xfrm>
          <a:off x="4771293" y="664068"/>
          <a:ext cx="5588138" cy="580707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87049">
                  <a:extLst>
                    <a:ext uri="{9D8B030D-6E8A-4147-A177-3AD203B41FA5}">
                      <a16:colId xmlns:a16="http://schemas.microsoft.com/office/drawing/2014/main" val="3077325743"/>
                    </a:ext>
                  </a:extLst>
                </a:gridCol>
                <a:gridCol w="1387957">
                  <a:extLst>
                    <a:ext uri="{9D8B030D-6E8A-4147-A177-3AD203B41FA5}">
                      <a16:colId xmlns:a16="http://schemas.microsoft.com/office/drawing/2014/main" val="1572950319"/>
                    </a:ext>
                  </a:extLst>
                </a:gridCol>
                <a:gridCol w="1410651">
                  <a:extLst>
                    <a:ext uri="{9D8B030D-6E8A-4147-A177-3AD203B41FA5}">
                      <a16:colId xmlns:a16="http://schemas.microsoft.com/office/drawing/2014/main" val="2139929778"/>
                    </a:ext>
                  </a:extLst>
                </a:gridCol>
                <a:gridCol w="1402481">
                  <a:extLst>
                    <a:ext uri="{9D8B030D-6E8A-4147-A177-3AD203B41FA5}">
                      <a16:colId xmlns:a16="http://schemas.microsoft.com/office/drawing/2014/main" val="2059176608"/>
                    </a:ext>
                  </a:extLst>
                </a:gridCol>
              </a:tblGrid>
              <a:tr h="43348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GDP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Employment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Emissions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557281203"/>
                  </a:ext>
                </a:extLst>
              </a:tr>
              <a:tr h="569569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LP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0.33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0.75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-0.63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-2.09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420538779"/>
                  </a:ext>
                </a:extLst>
              </a:tr>
              <a:tr h="51806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SVAR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1.34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0.62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-1.26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3293277366"/>
                  </a:ext>
                </a:extLst>
              </a:tr>
              <a:tr h="339861">
                <a:tc gridSpan="4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Revenue Recycling Countries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901301"/>
                  </a:ext>
                </a:extLst>
              </a:tr>
              <a:tr h="53244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0.05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-0.72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-0.95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1893927337"/>
                  </a:ext>
                </a:extLst>
              </a:tr>
              <a:tr h="50185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SVAR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1.39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0.17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-0.40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2444062472"/>
                  </a:ext>
                </a:extLst>
              </a:tr>
              <a:tr h="339861">
                <a:tc gridSpan="4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Large Carbon Tax Countries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923103"/>
                  </a:ext>
                </a:extLst>
              </a:tr>
              <a:tr h="55556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-0.41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-0.53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1671989405"/>
                  </a:ext>
                </a:extLst>
              </a:tr>
              <a:tr h="527539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SVAR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1.00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1.23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-0.34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557624721"/>
                  </a:ext>
                </a:extLst>
              </a:tr>
              <a:tr h="339861">
                <a:tc gridSpan="4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Scandinavian Countries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129010"/>
                  </a:ext>
                </a:extLst>
              </a:tr>
              <a:tr h="63315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-0.44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0.80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0.19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58831195"/>
                  </a:ext>
                </a:extLst>
              </a:tr>
              <a:tr h="515815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SVAR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0.95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1.04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0.30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0.16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397173692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BC1A6ED-D158-44F8-9EB9-C3A6075A071B}"/>
              </a:ext>
            </a:extLst>
          </p:cNvPr>
          <p:cNvSpPr txBox="1"/>
          <p:nvPr/>
        </p:nvSpPr>
        <p:spPr>
          <a:xfrm>
            <a:off x="539261" y="867508"/>
            <a:ext cx="345263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t</a:t>
            </a:r>
            <a:r>
              <a:rPr lang="en-US" b="1" dirty="0"/>
              <a:t>-statistics</a:t>
            </a:r>
            <a:r>
              <a:rPr lang="en-US" dirty="0"/>
              <a:t> testing long-run effect of change carbon tax </a:t>
            </a:r>
            <a:r>
              <a:rPr lang="en-US" i="1" dirty="0">
                <a:solidFill>
                  <a:srgbClr val="B00000"/>
                </a:solidFill>
              </a:rPr>
              <a:t>level</a:t>
            </a:r>
            <a:r>
              <a:rPr lang="en-US" dirty="0"/>
              <a:t> on the </a:t>
            </a:r>
            <a:r>
              <a:rPr lang="en-US" i="1" dirty="0">
                <a:solidFill>
                  <a:srgbClr val="B00000"/>
                </a:solidFill>
              </a:rPr>
              <a:t>growth rate</a:t>
            </a:r>
            <a:r>
              <a:rPr lang="en-US" dirty="0"/>
              <a:t> of </a:t>
            </a:r>
            <a:r>
              <a:rPr lang="en-US" i="1" dirty="0"/>
              <a:t>y</a:t>
            </a:r>
            <a:r>
              <a:rPr lang="en-US" dirty="0"/>
              <a:t> = 0 </a:t>
            </a:r>
          </a:p>
          <a:p>
            <a:r>
              <a:rPr lang="en-US" dirty="0"/>
              <a:t>(</a:t>
            </a:r>
            <a:r>
              <a:rPr lang="en-US" i="1" dirty="0"/>
              <a:t>p</a:t>
            </a:r>
            <a:r>
              <a:rPr lang="en-US" dirty="0"/>
              <a:t>-values in second line)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SVAR, this is implied long-run IRF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LP, this is 8-year effect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Fail to reject “parallel paths” restriction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B00000"/>
                </a:solidFill>
              </a:rPr>
              <a:t>Results shown below impose the “parallel paths” restriction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Results not imposing parallel paths restriction are very similar but with larger SEs especially at longer lags</a:t>
            </a:r>
          </a:p>
        </p:txBody>
      </p:sp>
    </p:spTree>
    <p:extLst>
      <p:ext uri="{BB962C8B-B14F-4D97-AF65-F5344CB8AC3E}">
        <p14:creationId xmlns:p14="http://schemas.microsoft.com/office/powerpoint/2010/main" val="19639513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8F55D4-BE43-4563-A5D5-3E23328F5A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940" y="430887"/>
            <a:ext cx="8818060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576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Linear Projection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  <a:r>
              <a:rPr lang="en-US" sz="2000" dirty="0">
                <a:solidFill>
                  <a:srgbClr val="0033CC"/>
                </a:solidFill>
              </a:rPr>
              <a:t>	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53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GDP growth</a:t>
            </a:r>
          </a:p>
        </p:txBody>
      </p:sp>
    </p:spTree>
    <p:extLst>
      <p:ext uri="{BB962C8B-B14F-4D97-AF65-F5344CB8AC3E}">
        <p14:creationId xmlns:p14="http://schemas.microsoft.com/office/powerpoint/2010/main" val="30293097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F84C1F-FD3A-4D44-93EF-C5235CD5BE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940" y="430887"/>
            <a:ext cx="8818060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576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SVAR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  <a:r>
              <a:rPr lang="en-US" sz="2000" dirty="0">
                <a:solidFill>
                  <a:srgbClr val="0033CC"/>
                </a:solidFill>
              </a:rPr>
              <a:t>	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54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GDP growth</a:t>
            </a:r>
          </a:p>
        </p:txBody>
      </p:sp>
    </p:spTree>
    <p:extLst>
      <p:ext uri="{BB962C8B-B14F-4D97-AF65-F5344CB8AC3E}">
        <p14:creationId xmlns:p14="http://schemas.microsoft.com/office/powerpoint/2010/main" val="27166039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2411CD-4DF3-4922-B90B-B155AAB56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dirty="0"/>
              <a:t>This cumulative IRF is the estimated effect of the tax increase on the </a:t>
            </a:r>
            <a:r>
              <a:rPr lang="en-US" i="1" dirty="0"/>
              <a:t>level</a:t>
            </a:r>
            <a:r>
              <a:rPr lang="en-US" dirty="0"/>
              <a:t> of log(GDP), imposing the “parallel path” assumption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is the empirical counterpart to the CGE counterfactual</a:t>
            </a:r>
          </a:p>
          <a:p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55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GDP log level</a:t>
            </a:r>
          </a:p>
        </p:txBody>
      </p:sp>
    </p:spTree>
    <p:extLst>
      <p:ext uri="{BB962C8B-B14F-4D97-AF65-F5344CB8AC3E}">
        <p14:creationId xmlns:p14="http://schemas.microsoft.com/office/powerpoint/2010/main" val="24432807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3737425-D302-4BA0-8191-2B5A15F52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SVAR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dirty="0"/>
              <a:t>This cumulative IRF is the estimated effect of the tax increase on the </a:t>
            </a:r>
            <a:r>
              <a:rPr lang="en-US" i="1" dirty="0"/>
              <a:t>level</a:t>
            </a:r>
            <a:r>
              <a:rPr lang="en-US" dirty="0"/>
              <a:t> of log(GDP), imposing the “parallel path” assumption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is the empirical counterpart to the CGE counterfactual</a:t>
            </a:r>
          </a:p>
          <a:p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56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GDP log level</a:t>
            </a:r>
          </a:p>
        </p:txBody>
      </p:sp>
    </p:spTree>
    <p:extLst>
      <p:ext uri="{BB962C8B-B14F-4D97-AF65-F5344CB8AC3E}">
        <p14:creationId xmlns:p14="http://schemas.microsoft.com/office/powerpoint/2010/main" val="22919491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D4CF1B1B-B884-495E-ADEA-E5DF19C03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57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Employment growth</a:t>
            </a:r>
          </a:p>
        </p:txBody>
      </p:sp>
    </p:spTree>
    <p:extLst>
      <p:ext uri="{BB962C8B-B14F-4D97-AF65-F5344CB8AC3E}">
        <p14:creationId xmlns:p14="http://schemas.microsoft.com/office/powerpoint/2010/main" val="10166292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17E9F55D-E5C8-4468-94BC-3EDC621AC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58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Manufacturing employment growth</a:t>
            </a:r>
          </a:p>
        </p:txBody>
      </p:sp>
    </p:spTree>
    <p:extLst>
      <p:ext uri="{BB962C8B-B14F-4D97-AF65-F5344CB8AC3E}">
        <p14:creationId xmlns:p14="http://schemas.microsoft.com/office/powerpoint/2010/main" val="3448185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0132F647-2586-4368-BA52-1BFB930A2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Cumulative IRF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dirty="0"/>
              <a:t>This cumulative IRF is the estimated effect of the tax increase on the </a:t>
            </a:r>
            <a:r>
              <a:rPr lang="en-US" i="1" dirty="0"/>
              <a:t>level</a:t>
            </a:r>
            <a:r>
              <a:rPr lang="en-US" dirty="0"/>
              <a:t> of log(emissions), imposing the “parallel path” assumption</a:t>
            </a:r>
          </a:p>
          <a:p>
            <a:endParaRPr lang="en-US" sz="2000" dirty="0"/>
          </a:p>
          <a:p>
            <a:r>
              <a:rPr lang="en-US" sz="2000" dirty="0"/>
              <a:t>Emissions series: </a:t>
            </a:r>
          </a:p>
          <a:p>
            <a:pPr lvl="1"/>
            <a:r>
              <a:rPr lang="en-US" b="1" dirty="0">
                <a:solidFill>
                  <a:srgbClr val="B00000"/>
                </a:solidFill>
              </a:rPr>
              <a:t>Emissions in sectors exposed to the carbon tax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59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Emissions log level</a:t>
            </a:r>
          </a:p>
        </p:txBody>
      </p:sp>
    </p:spTree>
    <p:extLst>
      <p:ext uri="{BB962C8B-B14F-4D97-AF65-F5344CB8AC3E}">
        <p14:creationId xmlns:p14="http://schemas.microsoft.com/office/powerpoint/2010/main" val="1378849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IIA. Carbon pricing fundamentals: Nordhaus (1982)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6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DEEC1-B2CA-43C9-A402-5B2E5DCC0C1D}"/>
              </a:ext>
            </a:extLst>
          </p:cNvPr>
          <p:cNvSpPr txBox="1"/>
          <p:nvPr/>
        </p:nvSpPr>
        <p:spPr>
          <a:xfrm>
            <a:off x="268466" y="689054"/>
            <a:ext cx="1086497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Economic policy for mitigating emissions emerged when low-carbon energy was prohibitively expensive</a:t>
            </a:r>
            <a:endParaRPr lang="en-US" dirty="0">
              <a:solidFill>
                <a:srgbClr val="C00000"/>
              </a:solidFill>
            </a:endParaRPr>
          </a:p>
          <a:p>
            <a:endParaRPr lang="en-US" sz="1600" dirty="0"/>
          </a:p>
          <a:p>
            <a:r>
              <a:rPr lang="en-US" sz="1600" dirty="0"/>
              <a:t>Nordhaus (</a:t>
            </a:r>
            <a:r>
              <a:rPr lang="en-US" sz="1600" i="1" dirty="0"/>
              <a:t>AER</a:t>
            </a:r>
            <a:r>
              <a:rPr lang="en-US" sz="1600" dirty="0"/>
              <a:t> P&amp;P 1982):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where </a:t>
            </a:r>
          </a:p>
          <a:p>
            <a:r>
              <a:rPr lang="en-US" sz="1600" i="1" dirty="0"/>
              <a:t>	f</a:t>
            </a:r>
            <a:r>
              <a:rPr lang="en-US" sz="1600" dirty="0"/>
              <a:t> = economy-wide production function assuming energy use is proportional to emissions</a:t>
            </a:r>
          </a:p>
          <a:p>
            <a:r>
              <a:rPr lang="en-US" sz="1600" dirty="0"/>
              <a:t>	</a:t>
            </a:r>
            <a:r>
              <a:rPr lang="en-US" sz="1600" i="1" dirty="0"/>
              <a:t>h</a:t>
            </a:r>
            <a:r>
              <a:rPr lang="en-US" sz="1600" dirty="0"/>
              <a:t> = damage function from cumulative CO2 emissions</a:t>
            </a:r>
          </a:p>
          <a:p>
            <a:r>
              <a:rPr lang="en-US" sz="1600" dirty="0"/>
              <a:t>	</a:t>
            </a:r>
            <a:r>
              <a:rPr lang="en-US" sz="1600" i="1" dirty="0"/>
              <a:t>b</a:t>
            </a:r>
            <a:r>
              <a:rPr lang="en-US" sz="1600" dirty="0"/>
              <a:t> = CO2 Earth uptake rate (close to zero – very long half-life in atmosphere)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B00000"/>
                </a:solidFill>
              </a:rPr>
              <a:t>Social planner optimal steady state</a:t>
            </a:r>
            <a:r>
              <a:rPr lang="en-US" sz="1600" dirty="0"/>
              <a:t>: Let </a:t>
            </a:r>
            <a:r>
              <a:rPr lang="en-US" sz="1600" i="1" dirty="0"/>
              <a:t>q</a:t>
            </a:r>
            <a:r>
              <a:rPr lang="en-US" sz="1600" dirty="0"/>
              <a:t>(</a:t>
            </a:r>
            <a:r>
              <a:rPr lang="en-US" sz="1600" i="1" dirty="0"/>
              <a:t>t</a:t>
            </a:r>
            <a:r>
              <a:rPr lang="en-US" sz="1600" dirty="0"/>
              <a:t>) = shadow value of carbon = incremental consumption cost from increment in emissions. In steady state along the optimal path,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In words:		Shadow cost of carbon = marginal cost of abatement = marginal NPV of damages</a:t>
            </a:r>
          </a:p>
          <a:p>
            <a:r>
              <a:rPr lang="en-US" sz="1600" dirty="0"/>
              <a:t>That is:		Carbon price = marginal cost of abatement = SCC (dynamic version of Pigouvian taxation)</a:t>
            </a:r>
          </a:p>
          <a:p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sz="1600" b="1" dirty="0">
                <a:solidFill>
                  <a:srgbClr val="B00000"/>
                </a:solidFill>
              </a:rPr>
              <a:t>Key features</a:t>
            </a:r>
            <a:r>
              <a:rPr lang="en-US" sz="1600" dirty="0"/>
              <a:t>: 	o Basic idea: Marginal cost = marginal benefit</a:t>
            </a:r>
          </a:p>
          <a:p>
            <a:r>
              <a:rPr lang="en-US" sz="1600" dirty="0"/>
              <a:t>			o Single energy source, single externality, single policy tool (carbon price)</a:t>
            </a:r>
          </a:p>
          <a:p>
            <a:r>
              <a:rPr lang="en-US" sz="1600" dirty="0"/>
              <a:t>			o No technical progress (exogenous or endogenous)</a:t>
            </a:r>
          </a:p>
          <a:p>
            <a:r>
              <a:rPr lang="en-US" sz="1600" dirty="0"/>
              <a:t>			=&gt; economics of self-restraint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3A6FD016-7945-4FD1-902F-47BCBA7D43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4163160"/>
              </p:ext>
            </p:extLst>
          </p:nvPr>
        </p:nvGraphicFramePr>
        <p:xfrm>
          <a:off x="2871762" y="1105198"/>
          <a:ext cx="52197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219640" imgH="1282680" progId="Equation.DSMT4">
                  <p:embed/>
                </p:oleObj>
              </mc:Choice>
              <mc:Fallback>
                <p:oleObj name="Equation" r:id="rId2" imgW="5219640" imgH="12826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3A6FD016-7945-4FD1-902F-47BCBA7D43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71762" y="1105198"/>
                        <a:ext cx="5219700" cy="1282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40DF278-F6F2-4F85-933E-858D574A3B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524273"/>
              </p:ext>
            </p:extLst>
          </p:nvPr>
        </p:nvGraphicFramePr>
        <p:xfrm>
          <a:off x="2871762" y="4273187"/>
          <a:ext cx="2425700" cy="562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25680" imgH="558720" progId="Equation.DSMT4">
                  <p:embed/>
                </p:oleObj>
              </mc:Choice>
              <mc:Fallback>
                <p:oleObj name="Equation" r:id="rId4" imgW="2425680" imgH="5587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40DF278-F6F2-4F85-933E-858D574A3B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71762" y="4273187"/>
                        <a:ext cx="2425700" cy="562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20682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C333D911-7612-4E2C-8208-9DA388AD9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Cumulative IRF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dirty="0"/>
              <a:t>This cumulative IRF is the estimated effect of the tax increase on the </a:t>
            </a:r>
            <a:r>
              <a:rPr lang="en-US" i="1" dirty="0"/>
              <a:t>level</a:t>
            </a:r>
            <a:r>
              <a:rPr lang="en-US" dirty="0"/>
              <a:t> of log(emissions), imposing the “parallel path” assumption</a:t>
            </a:r>
          </a:p>
          <a:p>
            <a:endParaRPr lang="en-US" sz="2000" dirty="0"/>
          </a:p>
          <a:p>
            <a:r>
              <a:rPr lang="en-US" sz="2000" dirty="0"/>
              <a:t>Emissions series: </a:t>
            </a:r>
          </a:p>
          <a:p>
            <a:pPr lvl="1"/>
            <a:r>
              <a:rPr lang="en-US" b="1" dirty="0">
                <a:solidFill>
                  <a:srgbClr val="B00000"/>
                </a:solidFill>
              </a:rPr>
              <a:t>Emissions from fuel consumption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60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Emissions log level</a:t>
            </a:r>
          </a:p>
        </p:txBody>
      </p:sp>
    </p:spTree>
    <p:extLst>
      <p:ext uri="{BB962C8B-B14F-4D97-AF65-F5344CB8AC3E}">
        <p14:creationId xmlns:p14="http://schemas.microsoft.com/office/powerpoint/2010/main" val="6824150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21006" y="788476"/>
            <a:ext cx="78851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Are the results driven by: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Scandinavia?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B00000"/>
                </a:solidFill>
              </a:rPr>
              <a:t>No: results for SCA-only, or </a:t>
            </a:r>
            <a:r>
              <a:rPr lang="en-US" b="1" dirty="0" err="1">
                <a:solidFill>
                  <a:srgbClr val="B00000"/>
                </a:solidFill>
              </a:rPr>
              <a:t>EUxSCA</a:t>
            </a:r>
            <a:r>
              <a:rPr lang="en-US" b="1" dirty="0">
                <a:solidFill>
                  <a:srgbClr val="B00000"/>
                </a:solidFill>
              </a:rPr>
              <a:t>, are similar to overall results, just noisier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Countries that have low taxes?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B00000"/>
                </a:solidFill>
              </a:rPr>
              <a:t>No: very similar results if you use only countries with tax of at least $10/ton share-weighted ($40/ton x 30% coverage = $12/ton share-weighted)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Carbon tax data decisions?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B00000"/>
                </a:solidFill>
              </a:rPr>
              <a:t>No. Essentially no difference in results if we use the Dolphin et al. (2019) carbon tax rates, see the paper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b="1" dirty="0">
              <a:solidFill>
                <a:srgbClr val="B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Are the positive GDP and employment results a consequence of how the country uses the revenue?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b="1" dirty="0">
              <a:solidFill>
                <a:srgbClr val="B0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61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Additional questions + sensitivity analysis</a:t>
            </a:r>
          </a:p>
        </p:txBody>
      </p:sp>
    </p:spTree>
    <p:extLst>
      <p:ext uri="{BB962C8B-B14F-4D97-AF65-F5344CB8AC3E}">
        <p14:creationId xmlns:p14="http://schemas.microsoft.com/office/powerpoint/2010/main" val="2884861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345B17-B1BA-4B16-8051-609D2EC22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723" y="430887"/>
            <a:ext cx="8829277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62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6805A91F-9A31-4F95-9704-8F3368D24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Effect of revenue recycling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2704D0-68A9-4562-858B-12639ED803FC}"/>
              </a:ext>
            </a:extLst>
          </p:cNvPr>
          <p:cNvSpPr txBox="1"/>
          <p:nvPr/>
        </p:nvSpPr>
        <p:spPr>
          <a:xfrm>
            <a:off x="309283" y="1022938"/>
            <a:ext cx="319591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Revenue recycling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sz="2000" dirty="0"/>
              <a:t>Dep </a:t>
            </a:r>
            <a:r>
              <a:rPr lang="en-US" sz="2000" dirty="0" err="1"/>
              <a:t>vble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B00000"/>
                </a:solidFill>
              </a:rPr>
              <a:t>GDP growth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33889F"/>
                </a:solidFill>
              </a:rPr>
              <a:t>		</a:t>
            </a:r>
          </a:p>
          <a:p>
            <a:r>
              <a:rPr lang="en-US" u="sng" dirty="0"/>
              <a:t>Revenue recycling countries</a:t>
            </a:r>
          </a:p>
          <a:p>
            <a:r>
              <a:rPr lang="en-US" dirty="0"/>
              <a:t>Denmark, Sweden, Norway, Finland, Switzerland, Portugal</a:t>
            </a:r>
          </a:p>
        </p:txBody>
      </p:sp>
    </p:spTree>
    <p:extLst>
      <p:ext uri="{BB962C8B-B14F-4D97-AF65-F5344CB8AC3E}">
        <p14:creationId xmlns:p14="http://schemas.microsoft.com/office/powerpoint/2010/main" val="12759499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3191698-583B-41A6-9BAC-DDACD7552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430887"/>
            <a:ext cx="8775700" cy="63881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63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Effect of revenue recycling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7B7579-30BF-4777-BCED-E4D3441B5E70}"/>
              </a:ext>
            </a:extLst>
          </p:cNvPr>
          <p:cNvSpPr txBox="1"/>
          <p:nvPr/>
        </p:nvSpPr>
        <p:spPr>
          <a:xfrm>
            <a:off x="309284" y="1022938"/>
            <a:ext cx="338764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No revenue recycling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sz="2000" dirty="0"/>
              <a:t>Dep </a:t>
            </a:r>
            <a:r>
              <a:rPr lang="en-US" sz="2000" dirty="0" err="1"/>
              <a:t>vble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B00000"/>
                </a:solidFill>
              </a:rPr>
              <a:t>GDP growth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33889F"/>
                </a:solidFill>
              </a:rPr>
              <a:t>		</a:t>
            </a:r>
          </a:p>
          <a:p>
            <a:r>
              <a:rPr lang="en-US" u="sng" dirty="0"/>
              <a:t>Revenue recycling countries</a:t>
            </a:r>
          </a:p>
          <a:p>
            <a:r>
              <a:rPr lang="en-US" dirty="0"/>
              <a:t>Denmark, Sweden, Norway, Finland, Switzerland, Portugal</a:t>
            </a:r>
          </a:p>
        </p:txBody>
      </p:sp>
    </p:spTree>
    <p:extLst>
      <p:ext uri="{BB962C8B-B14F-4D97-AF65-F5344CB8AC3E}">
        <p14:creationId xmlns:p14="http://schemas.microsoft.com/office/powerpoint/2010/main" val="37812376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4C688A7-5F4E-4025-A02F-E3EC2D576D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723" y="430887"/>
            <a:ext cx="8829277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64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6805A91F-9A31-4F95-9704-8F3368D24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Effect of revenue recycling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4ABD2E-2A99-47DF-B622-D18139AAD172}"/>
              </a:ext>
            </a:extLst>
          </p:cNvPr>
          <p:cNvSpPr txBox="1"/>
          <p:nvPr/>
        </p:nvSpPr>
        <p:spPr>
          <a:xfrm>
            <a:off x="309283" y="1022938"/>
            <a:ext cx="361794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Revenue recycling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sz="2000" dirty="0"/>
              <a:t>Dep </a:t>
            </a:r>
            <a:r>
              <a:rPr lang="en-US" sz="2000" dirty="0" err="1"/>
              <a:t>vble</a:t>
            </a:r>
            <a:r>
              <a:rPr lang="en-US" sz="2000" dirty="0"/>
              <a:t>: </a:t>
            </a:r>
            <a:r>
              <a:rPr lang="en-US" sz="2000" b="1" dirty="0" err="1">
                <a:solidFill>
                  <a:srgbClr val="B00000"/>
                </a:solidFill>
              </a:rPr>
              <a:t>Empl</a:t>
            </a:r>
            <a:r>
              <a:rPr lang="en-US" sz="2000" b="1" dirty="0">
                <a:solidFill>
                  <a:srgbClr val="B00000"/>
                </a:solidFill>
              </a:rPr>
              <a:t>. growth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33889F"/>
                </a:solidFill>
              </a:rPr>
              <a:t>		</a:t>
            </a:r>
          </a:p>
          <a:p>
            <a:r>
              <a:rPr lang="en-US" u="sng" dirty="0"/>
              <a:t>Revenue recycling countries</a:t>
            </a:r>
          </a:p>
          <a:p>
            <a:r>
              <a:rPr lang="en-US" dirty="0"/>
              <a:t>Denmark, Sweden, Norway, </a:t>
            </a:r>
          </a:p>
          <a:p>
            <a:r>
              <a:rPr lang="en-US" dirty="0"/>
              <a:t>Finland, Switzerland, Portugal</a:t>
            </a:r>
          </a:p>
        </p:txBody>
      </p:sp>
    </p:spTree>
    <p:extLst>
      <p:ext uri="{BB962C8B-B14F-4D97-AF65-F5344CB8AC3E}">
        <p14:creationId xmlns:p14="http://schemas.microsoft.com/office/powerpoint/2010/main" val="1649787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116D383-F4EE-4105-8F3C-5FC150052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723" y="430887"/>
            <a:ext cx="8829277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65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Effect of revenue recycling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309283" y="1022938"/>
            <a:ext cx="350071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No revenue recycling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sz="2000" dirty="0"/>
              <a:t>Dep </a:t>
            </a:r>
            <a:r>
              <a:rPr lang="en-US" sz="2000" dirty="0" err="1"/>
              <a:t>vble</a:t>
            </a:r>
            <a:r>
              <a:rPr lang="en-US" sz="2000" dirty="0"/>
              <a:t>: </a:t>
            </a:r>
            <a:r>
              <a:rPr lang="en-US" sz="2000" b="1" dirty="0" err="1">
                <a:solidFill>
                  <a:srgbClr val="B00000"/>
                </a:solidFill>
              </a:rPr>
              <a:t>Empl</a:t>
            </a:r>
            <a:r>
              <a:rPr lang="en-US" sz="2000" b="1" dirty="0">
                <a:solidFill>
                  <a:srgbClr val="B00000"/>
                </a:solidFill>
              </a:rPr>
              <a:t>. growth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33889F"/>
                </a:solidFill>
              </a:rPr>
              <a:t>		</a:t>
            </a:r>
          </a:p>
          <a:p>
            <a:r>
              <a:rPr lang="en-US" u="sng" dirty="0"/>
              <a:t>Revenue recycling countries</a:t>
            </a:r>
          </a:p>
          <a:p>
            <a:r>
              <a:rPr lang="en-US" dirty="0"/>
              <a:t>Denmark, Sweden, Norway, Finland, Switzerland, Portugal</a:t>
            </a:r>
          </a:p>
        </p:txBody>
      </p:sp>
    </p:spTree>
    <p:extLst>
      <p:ext uri="{BB962C8B-B14F-4D97-AF65-F5344CB8AC3E}">
        <p14:creationId xmlns:p14="http://schemas.microsoft.com/office/powerpoint/2010/main" val="27327023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66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Employment Growth 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rate)</a:t>
            </a:r>
            <a:r>
              <a:rPr lang="en-US" sz="2000" b="1" baseline="30000" dirty="0">
                <a:solidFill>
                  <a:srgbClr val="B00000"/>
                </a:solidFill>
              </a:rPr>
              <a:t>2</a:t>
            </a: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BACBB9-8CFB-4251-A357-B464E005F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5"/>
          <a:stretch/>
        </p:blipFill>
        <p:spPr bwMode="auto">
          <a:xfrm>
            <a:off x="0" y="3200400"/>
            <a:ext cx="6110707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5BB18B-6AE6-4D31-B963-15330837CC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7"/>
          <a:stretch/>
        </p:blipFill>
        <p:spPr bwMode="auto">
          <a:xfrm>
            <a:off x="6110707" y="3200400"/>
            <a:ext cx="6086626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B43BA36-4D62-4B53-8738-99240216B064}"/>
              </a:ext>
            </a:extLst>
          </p:cNvPr>
          <p:cNvSpPr txBox="1"/>
          <p:nvPr/>
        </p:nvSpPr>
        <p:spPr>
          <a:xfrm>
            <a:off x="470387" y="546559"/>
            <a:ext cx="4900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(A) Does the effect depend on the size of the tax?</a:t>
            </a:r>
          </a:p>
        </p:txBody>
      </p:sp>
    </p:spTree>
    <p:extLst>
      <p:ext uri="{BB962C8B-B14F-4D97-AF65-F5344CB8AC3E}">
        <p14:creationId xmlns:p14="http://schemas.microsoft.com/office/powerpoint/2010/main" val="316499283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67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GDP Growth 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rate)</a:t>
            </a:r>
            <a:r>
              <a:rPr lang="en-US" sz="2000" b="1" baseline="30000" dirty="0">
                <a:solidFill>
                  <a:srgbClr val="B00000"/>
                </a:solidFill>
              </a:rPr>
              <a:t>2</a:t>
            </a: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C78BB4-7597-4034-8656-3D75DAF30B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3"/>
          <a:stretch/>
        </p:blipFill>
        <p:spPr bwMode="auto">
          <a:xfrm>
            <a:off x="0" y="3176027"/>
            <a:ext cx="6108642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296172-D49B-426D-BF3C-60A5B004E2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3"/>
          <a:stretch/>
        </p:blipFill>
        <p:spPr bwMode="auto">
          <a:xfrm>
            <a:off x="6042652" y="3176027"/>
            <a:ext cx="6108642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50A836-5F01-4889-9DCD-7C0A27B28910}"/>
              </a:ext>
            </a:extLst>
          </p:cNvPr>
          <p:cNvSpPr txBox="1"/>
          <p:nvPr/>
        </p:nvSpPr>
        <p:spPr>
          <a:xfrm>
            <a:off x="470387" y="546559"/>
            <a:ext cx="4900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(A) Does the effect depend on the size of the tax?</a:t>
            </a:r>
          </a:p>
        </p:txBody>
      </p:sp>
    </p:spTree>
    <p:extLst>
      <p:ext uri="{BB962C8B-B14F-4D97-AF65-F5344CB8AC3E}">
        <p14:creationId xmlns:p14="http://schemas.microsoft.com/office/powerpoint/2010/main" val="27570217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68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Emissions Growth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rate)</a:t>
            </a:r>
            <a:r>
              <a:rPr lang="en-US" sz="2000" b="1" baseline="30000" dirty="0">
                <a:solidFill>
                  <a:srgbClr val="B00000"/>
                </a:solidFill>
              </a:rPr>
              <a:t>2</a:t>
            </a: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9E8733-6722-4C12-8EAF-E8D8895D15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4"/>
          <a:stretch/>
        </p:blipFill>
        <p:spPr bwMode="auto">
          <a:xfrm>
            <a:off x="0" y="3200400"/>
            <a:ext cx="6135272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73241F-3372-4DA5-B998-B4A6AF70EF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5"/>
          <a:stretch/>
        </p:blipFill>
        <p:spPr bwMode="auto">
          <a:xfrm>
            <a:off x="6080411" y="3200400"/>
            <a:ext cx="6111589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A9F719-A1CA-448A-A3EA-277F29F447FC}"/>
              </a:ext>
            </a:extLst>
          </p:cNvPr>
          <p:cNvSpPr txBox="1"/>
          <p:nvPr/>
        </p:nvSpPr>
        <p:spPr>
          <a:xfrm>
            <a:off x="470387" y="546559"/>
            <a:ext cx="4900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(A) Does the effect depend on the size of the tax?</a:t>
            </a:r>
          </a:p>
        </p:txBody>
      </p:sp>
    </p:spTree>
    <p:extLst>
      <p:ext uri="{BB962C8B-B14F-4D97-AF65-F5344CB8AC3E}">
        <p14:creationId xmlns:p14="http://schemas.microsoft.com/office/powerpoint/2010/main" val="25862172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69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Employment Growth 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 </a:t>
            </a:r>
            <a:r>
              <a:rPr lang="en-US" sz="20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share)</a:t>
            </a:r>
            <a:endParaRPr lang="en-US" sz="2000" b="1" baseline="30000" dirty="0">
              <a:solidFill>
                <a:srgbClr val="B00000"/>
              </a:solidFill>
            </a:endParaRP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AC254F-0C7F-4BA5-8748-86FD586B24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7"/>
          <a:stretch/>
        </p:blipFill>
        <p:spPr bwMode="auto">
          <a:xfrm>
            <a:off x="0" y="3200400"/>
            <a:ext cx="6086626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A30BA4-B684-428F-9691-C8FFC7B01E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4"/>
          <a:stretch/>
        </p:blipFill>
        <p:spPr bwMode="auto">
          <a:xfrm>
            <a:off x="6056728" y="3168636"/>
            <a:ext cx="6135272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15535A4-1E73-4461-B01D-648B78D996C9}"/>
              </a:ext>
            </a:extLst>
          </p:cNvPr>
          <p:cNvSpPr txBox="1"/>
          <p:nvPr/>
        </p:nvSpPr>
        <p:spPr>
          <a:xfrm>
            <a:off x="470387" y="546559"/>
            <a:ext cx="6890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(B) Does the effect depend on the scope (share of emissions covered)?</a:t>
            </a:r>
          </a:p>
        </p:txBody>
      </p:sp>
    </p:spTree>
    <p:extLst>
      <p:ext uri="{BB962C8B-B14F-4D97-AF65-F5344CB8AC3E}">
        <p14:creationId xmlns:p14="http://schemas.microsoft.com/office/powerpoint/2010/main" val="3604049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IIB. Carbon pricing fundamentals: economics of self-restraint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9D3423-A35D-4FAC-95E9-5B215826C2AC}"/>
              </a:ext>
            </a:extLst>
          </p:cNvPr>
          <p:cNvSpPr txBox="1"/>
          <p:nvPr/>
        </p:nvSpPr>
        <p:spPr>
          <a:xfrm>
            <a:off x="411050" y="552540"/>
            <a:ext cx="960942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Review of carbon tax and cap-and-trade: Static case/no uncertainty</a:t>
            </a:r>
          </a:p>
          <a:p>
            <a:endParaRPr lang="en-US" sz="1600" b="1" dirty="0"/>
          </a:p>
          <a:p>
            <a:r>
              <a:rPr lang="en-US" sz="1600" b="1" dirty="0"/>
              <a:t>Consider market for demand for electricity generated from natural gas:</a:t>
            </a:r>
          </a:p>
          <a:p>
            <a:r>
              <a:rPr lang="en-US" sz="1600" b="1" dirty="0"/>
              <a:t>		(a) with a carbon tax											(b) under cap-and-trade</a:t>
            </a:r>
            <a:endParaRPr lang="en-US" sz="1600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84CB638-B483-4A36-9EAF-D2C6CFA3DFA9}"/>
              </a:ext>
            </a:extLst>
          </p:cNvPr>
          <p:cNvCxnSpPr>
            <a:cxnSpLocks/>
          </p:cNvCxnSpPr>
          <p:nvPr/>
        </p:nvCxnSpPr>
        <p:spPr>
          <a:xfrm>
            <a:off x="1656198" y="1991592"/>
            <a:ext cx="3504297" cy="1943319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7D6D59-9B69-4C8B-9283-AD3AE7D76D02}"/>
              </a:ext>
            </a:extLst>
          </p:cNvPr>
          <p:cNvSpPr txBox="1"/>
          <p:nvPr/>
        </p:nvSpPr>
        <p:spPr>
          <a:xfrm>
            <a:off x="4899273" y="3969958"/>
            <a:ext cx="116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83E20B-E868-420B-A2C2-4E510F8BFB44}"/>
              </a:ext>
            </a:extLst>
          </p:cNvPr>
          <p:cNvCxnSpPr>
            <a:cxnSpLocks/>
          </p:cNvCxnSpPr>
          <p:nvPr/>
        </p:nvCxnSpPr>
        <p:spPr>
          <a:xfrm>
            <a:off x="3786679" y="3220278"/>
            <a:ext cx="0" cy="177075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D2E5D1-8245-4B57-8C18-D33CF0A80EDE}"/>
              </a:ext>
            </a:extLst>
          </p:cNvPr>
          <p:cNvCxnSpPr>
            <a:cxnSpLocks/>
          </p:cNvCxnSpPr>
          <p:nvPr/>
        </p:nvCxnSpPr>
        <p:spPr>
          <a:xfrm flipH="1">
            <a:off x="685806" y="3220278"/>
            <a:ext cx="3100873" cy="3918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eft Brace 31">
            <a:extLst>
              <a:ext uri="{FF2B5EF4-FFF2-40B4-BE49-F238E27FC236}">
                <a16:creationId xmlns:a16="http://schemas.microsoft.com/office/drawing/2014/main" id="{EA1F7583-2088-4F6C-92D7-A6C98C493109}"/>
              </a:ext>
            </a:extLst>
          </p:cNvPr>
          <p:cNvSpPr/>
          <p:nvPr/>
        </p:nvSpPr>
        <p:spPr>
          <a:xfrm>
            <a:off x="1656197" y="3508512"/>
            <a:ext cx="165313" cy="65613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27B46A-3FA0-42AB-8706-F21D26FF5412}"/>
              </a:ext>
            </a:extLst>
          </p:cNvPr>
          <p:cNvSpPr txBox="1"/>
          <p:nvPr/>
        </p:nvSpPr>
        <p:spPr>
          <a:xfrm>
            <a:off x="1155492" y="3721761"/>
            <a:ext cx="795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tax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DBC7F4-DB10-41AD-B1A3-B2102A33629D}"/>
              </a:ext>
            </a:extLst>
          </p:cNvPr>
          <p:cNvCxnSpPr>
            <a:cxnSpLocks/>
          </p:cNvCxnSpPr>
          <p:nvPr/>
        </p:nvCxnSpPr>
        <p:spPr>
          <a:xfrm flipH="1">
            <a:off x="644942" y="2815320"/>
            <a:ext cx="2399756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751E39-15FC-4D3B-B7AA-B76B736AF2D0}"/>
              </a:ext>
            </a:extLst>
          </p:cNvPr>
          <p:cNvGrpSpPr/>
          <p:nvPr/>
        </p:nvGrpSpPr>
        <p:grpSpPr>
          <a:xfrm>
            <a:off x="247071" y="1662663"/>
            <a:ext cx="5903654" cy="3901891"/>
            <a:chOff x="247071" y="1662663"/>
            <a:chExt cx="5903654" cy="3901891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0A7618-36EE-4BF1-8521-3D79B864E5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194" y="2488734"/>
              <a:ext cx="3773301" cy="193003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5B24965-6603-4264-9E32-536E1A2A6F9B}"/>
                </a:ext>
              </a:extLst>
            </p:cNvPr>
            <p:cNvGrpSpPr/>
            <p:nvPr/>
          </p:nvGrpSpPr>
          <p:grpSpPr>
            <a:xfrm>
              <a:off x="247071" y="1662663"/>
              <a:ext cx="5903654" cy="3901891"/>
              <a:chOff x="247071" y="1662663"/>
              <a:chExt cx="5903654" cy="390189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A7D6405-1946-496B-886E-71D1F828A221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5903654" cy="3901891"/>
                <a:chOff x="3674395" y="691673"/>
                <a:chExt cx="7247837" cy="3901891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7053EF3-A96E-4604-814E-2F1E3A66231C}"/>
                    </a:ext>
                  </a:extLst>
                </p:cNvPr>
                <p:cNvSpPr txBox="1"/>
                <p:nvPr/>
              </p:nvSpPr>
              <p:spPr>
                <a:xfrm>
                  <a:off x="9337928" y="1558328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</a:t>
                  </a:r>
                </a:p>
              </p:txBody>
            </p:sp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C80C2745-4173-4881-A0A6-BF0715B719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1B40FB20-B98B-4A80-ABF6-28E5C6A723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4020045"/>
                  <a:ext cx="503923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534413A-E044-4EDF-9B5E-34A5B80B7A8F}"/>
                    </a:ext>
                  </a:extLst>
                </p:cNvPr>
                <p:cNvSpPr txBox="1"/>
                <p:nvPr/>
              </p:nvSpPr>
              <p:spPr>
                <a:xfrm>
                  <a:off x="8626631" y="4008789"/>
                  <a:ext cx="229560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FF0981D-BDB4-4175-99A3-4A2DB338259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D5BD35F-5202-4FCC-B4B4-D1492EF9C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5972" y="1908880"/>
                <a:ext cx="3773301" cy="1930038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DA696F8-7080-4AD6-A0C6-EEECF6A7150C}"/>
                </a:ext>
              </a:extLst>
            </p:cNvPr>
            <p:cNvCxnSpPr>
              <a:cxnSpLocks/>
            </p:cNvCxnSpPr>
            <p:nvPr/>
          </p:nvCxnSpPr>
          <p:spPr>
            <a:xfrm>
              <a:off x="3012622" y="2873899"/>
              <a:ext cx="0" cy="2101958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3634AA4-FB57-4A9A-B209-BF1FE6649209}"/>
              </a:ext>
            </a:extLst>
          </p:cNvPr>
          <p:cNvSpPr txBox="1"/>
          <p:nvPr/>
        </p:nvSpPr>
        <p:spPr>
          <a:xfrm>
            <a:off x="3609474" y="5017406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E1A5BC3-7B8F-420E-AF14-2F4DA6FA52E1}"/>
              </a:ext>
            </a:extLst>
          </p:cNvPr>
          <p:cNvSpPr txBox="1"/>
          <p:nvPr/>
        </p:nvSpPr>
        <p:spPr>
          <a:xfrm>
            <a:off x="2827334" y="4998626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99FBAE-241D-48F5-9FA9-5B2247DD032D}"/>
              </a:ext>
            </a:extLst>
          </p:cNvPr>
          <p:cNvSpPr txBox="1"/>
          <p:nvPr/>
        </p:nvSpPr>
        <p:spPr>
          <a:xfrm>
            <a:off x="304445" y="2565420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6DE2F-BBB8-403B-B292-E42B98A74F15}"/>
              </a:ext>
            </a:extLst>
          </p:cNvPr>
          <p:cNvSpPr txBox="1"/>
          <p:nvPr/>
        </p:nvSpPr>
        <p:spPr>
          <a:xfrm>
            <a:off x="262472" y="303693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9421AA5-4BEE-4E2F-AF5F-F537AB40476F}"/>
              </a:ext>
            </a:extLst>
          </p:cNvPr>
          <p:cNvGrpSpPr/>
          <p:nvPr/>
        </p:nvGrpSpPr>
        <p:grpSpPr>
          <a:xfrm>
            <a:off x="6472939" y="1593041"/>
            <a:ext cx="5526805" cy="3929570"/>
            <a:chOff x="247071" y="1662663"/>
            <a:chExt cx="5526805" cy="3929570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94CCC35-4A2C-4772-90B4-0A00462FFB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194" y="2488734"/>
              <a:ext cx="3773301" cy="193003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AC864D5-EFA5-4B43-B752-EC23D5EFC3A5}"/>
                </a:ext>
              </a:extLst>
            </p:cNvPr>
            <p:cNvGrpSpPr/>
            <p:nvPr/>
          </p:nvGrpSpPr>
          <p:grpSpPr>
            <a:xfrm>
              <a:off x="247071" y="1662663"/>
              <a:ext cx="5526805" cy="3929570"/>
              <a:chOff x="3674395" y="691673"/>
              <a:chExt cx="6785184" cy="3929570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A376138-B227-4EA9-8156-49F7B02BF425}"/>
                  </a:ext>
                </a:extLst>
              </p:cNvPr>
              <p:cNvSpPr txBox="1"/>
              <p:nvPr/>
            </p:nvSpPr>
            <p:spPr>
              <a:xfrm>
                <a:off x="9337928" y="1558328"/>
                <a:ext cx="1121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1">
                        <a:lumMod val="75000"/>
                      </a:schemeClr>
                    </a:solidFill>
                  </a:rPr>
                  <a:t>S</a:t>
                </a:r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4704E960-0381-484D-9253-F7BFBA2C00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46223" y="993913"/>
                <a:ext cx="0" cy="302613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F5F8543F-22FD-47E6-B3EA-130AA55263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146223" y="4020045"/>
                <a:ext cx="503923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716EC49-9B9F-452A-9B8B-1F562E6021F5}"/>
                  </a:ext>
                </a:extLst>
              </p:cNvPr>
              <p:cNvSpPr txBox="1"/>
              <p:nvPr/>
            </p:nvSpPr>
            <p:spPr>
              <a:xfrm>
                <a:off x="8609221" y="4036468"/>
                <a:ext cx="16868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Quantity of electricity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29352D0-2451-4D4E-BAAE-FE2B9A25D41D}"/>
                  </a:ext>
                </a:extLst>
              </p:cNvPr>
              <p:cNvSpPr txBox="1"/>
              <p:nvPr/>
            </p:nvSpPr>
            <p:spPr>
              <a:xfrm>
                <a:off x="3674395" y="691673"/>
                <a:ext cx="9769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Price</a:t>
                </a:r>
              </a:p>
            </p:txBody>
          </p:sp>
        </p:grp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DDD3409-256A-4065-8338-A0799780349F}"/>
                </a:ext>
              </a:extLst>
            </p:cNvPr>
            <p:cNvCxnSpPr>
              <a:cxnSpLocks/>
            </p:cNvCxnSpPr>
            <p:nvPr/>
          </p:nvCxnSpPr>
          <p:spPr>
            <a:xfrm>
              <a:off x="3012622" y="1964903"/>
              <a:ext cx="0" cy="3010954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68007B9-2816-42A4-86EC-8B840C2D8646}"/>
              </a:ext>
            </a:extLst>
          </p:cNvPr>
          <p:cNvCxnSpPr>
            <a:cxnSpLocks/>
          </p:cNvCxnSpPr>
          <p:nvPr/>
        </p:nvCxnSpPr>
        <p:spPr>
          <a:xfrm>
            <a:off x="7586776" y="1865326"/>
            <a:ext cx="3504297" cy="1943319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42BA6AE-4D14-49D8-A469-8736FA5F2C42}"/>
              </a:ext>
            </a:extLst>
          </p:cNvPr>
          <p:cNvCxnSpPr>
            <a:cxnSpLocks/>
          </p:cNvCxnSpPr>
          <p:nvPr/>
        </p:nvCxnSpPr>
        <p:spPr>
          <a:xfrm>
            <a:off x="9932375" y="3259464"/>
            <a:ext cx="0" cy="177075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9B696ECB-0216-4202-BC4F-33450534E01D}"/>
              </a:ext>
            </a:extLst>
          </p:cNvPr>
          <p:cNvSpPr txBox="1"/>
          <p:nvPr/>
        </p:nvSpPr>
        <p:spPr>
          <a:xfrm>
            <a:off x="9835341" y="494260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790D4DB-D532-4F83-8015-4FC0F247C931}"/>
              </a:ext>
            </a:extLst>
          </p:cNvPr>
          <p:cNvSpPr txBox="1"/>
          <p:nvPr/>
        </p:nvSpPr>
        <p:spPr>
          <a:xfrm>
            <a:off x="9053201" y="492382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C4158151-BBC0-49CF-B6A2-525487A510DC}"/>
              </a:ext>
            </a:extLst>
          </p:cNvPr>
          <p:cNvCxnSpPr>
            <a:cxnSpLocks/>
          </p:cNvCxnSpPr>
          <p:nvPr/>
        </p:nvCxnSpPr>
        <p:spPr>
          <a:xfrm flipH="1">
            <a:off x="6865750" y="3198328"/>
            <a:ext cx="3100873" cy="3918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F5CC865-426E-4121-BAE0-E6AFFC862608}"/>
              </a:ext>
            </a:extLst>
          </p:cNvPr>
          <p:cNvCxnSpPr>
            <a:cxnSpLocks/>
          </p:cNvCxnSpPr>
          <p:nvPr/>
        </p:nvCxnSpPr>
        <p:spPr>
          <a:xfrm flipH="1">
            <a:off x="6824886" y="2793370"/>
            <a:ext cx="2399756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DEA34FD9-DC8B-4DEB-9917-493D775B66B6}"/>
              </a:ext>
            </a:extLst>
          </p:cNvPr>
          <p:cNvSpPr txBox="1"/>
          <p:nvPr/>
        </p:nvSpPr>
        <p:spPr>
          <a:xfrm>
            <a:off x="6484389" y="2543470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489B089-6282-464E-9B8B-63E941146351}"/>
              </a:ext>
            </a:extLst>
          </p:cNvPr>
          <p:cNvSpPr txBox="1"/>
          <p:nvPr/>
        </p:nvSpPr>
        <p:spPr>
          <a:xfrm>
            <a:off x="6442416" y="301498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sp>
        <p:nvSpPr>
          <p:cNvPr id="81" name="Left Brace 80">
            <a:extLst>
              <a:ext uri="{FF2B5EF4-FFF2-40B4-BE49-F238E27FC236}">
                <a16:creationId xmlns:a16="http://schemas.microsoft.com/office/drawing/2014/main" id="{60EFDB2F-51B2-48C8-BAD9-7D4439362E2C}"/>
              </a:ext>
            </a:extLst>
          </p:cNvPr>
          <p:cNvSpPr/>
          <p:nvPr/>
        </p:nvSpPr>
        <p:spPr>
          <a:xfrm>
            <a:off x="8085949" y="3344386"/>
            <a:ext cx="165313" cy="65613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6CF1FB7-3E6A-4D00-900D-02EBB0168D49}"/>
              </a:ext>
            </a:extLst>
          </p:cNvPr>
          <p:cNvSpPr txBox="1"/>
          <p:nvPr/>
        </p:nvSpPr>
        <p:spPr>
          <a:xfrm>
            <a:off x="7120604" y="3468048"/>
            <a:ext cx="1122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Price of tradeable permit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6576E74-22AD-410B-8248-14A7AD2C6E21}"/>
              </a:ext>
            </a:extLst>
          </p:cNvPr>
          <p:cNvSpPr txBox="1"/>
          <p:nvPr/>
        </p:nvSpPr>
        <p:spPr>
          <a:xfrm flipH="1">
            <a:off x="451385" y="5410598"/>
            <a:ext cx="56279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B00000"/>
                </a:solidFill>
              </a:rPr>
              <a:t>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Downstream: Tax on fossil fuel consumption (emitters)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Upstream: Mine mouth/gas collection hub/refinery with rebate for exports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Usual suggestion is upstream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C5058CD-2414-4697-84BD-6E75907B9067}"/>
              </a:ext>
            </a:extLst>
          </p:cNvPr>
          <p:cNvSpPr txBox="1"/>
          <p:nvPr/>
        </p:nvSpPr>
        <p:spPr>
          <a:xfrm flipH="1">
            <a:off x="6347012" y="5407817"/>
            <a:ext cx="57653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B00000"/>
                </a:solidFill>
              </a:rPr>
              <a:t>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Auction off tradeable permits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Or, hand out permits to all obligated parties, then allow trading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Hand in 1 allowance for each ton emitted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CA3FE58-CCFF-4221-884C-08C7FD5466C4}"/>
              </a:ext>
            </a:extLst>
          </p:cNvPr>
          <p:cNvCxnSpPr>
            <a:cxnSpLocks/>
          </p:cNvCxnSpPr>
          <p:nvPr/>
        </p:nvCxnSpPr>
        <p:spPr>
          <a:xfrm flipH="1">
            <a:off x="7531573" y="1834387"/>
            <a:ext cx="3574054" cy="1838066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80F8D1C-D263-42F1-93AB-339C47CF20E4}"/>
              </a:ext>
            </a:extLst>
          </p:cNvPr>
          <p:cNvCxnSpPr>
            <a:cxnSpLocks/>
          </p:cNvCxnSpPr>
          <p:nvPr/>
        </p:nvCxnSpPr>
        <p:spPr>
          <a:xfrm flipH="1">
            <a:off x="9241524" y="1854421"/>
            <a:ext cx="14768" cy="1654091"/>
          </a:xfrm>
          <a:prstGeom prst="line">
            <a:avLst/>
          </a:prstGeom>
          <a:ln w="508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D9A2D54-283C-4801-BEFE-724C01707A21}"/>
              </a:ext>
            </a:extLst>
          </p:cNvPr>
          <p:cNvCxnSpPr/>
          <p:nvPr/>
        </p:nvCxnSpPr>
        <p:spPr>
          <a:xfrm flipH="1" flipV="1">
            <a:off x="9338924" y="2152650"/>
            <a:ext cx="593451" cy="169700"/>
          </a:xfrm>
          <a:prstGeom prst="straightConnector1">
            <a:avLst/>
          </a:prstGeom>
          <a:ln w="31750" cmpd="dbl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28733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70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GDP Growth 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 </a:t>
            </a:r>
            <a:r>
              <a:rPr lang="en-US" sz="20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share)</a:t>
            </a:r>
            <a:endParaRPr lang="en-US" sz="2000" b="1" baseline="30000" dirty="0">
              <a:solidFill>
                <a:srgbClr val="B00000"/>
              </a:solidFill>
            </a:endParaRP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56DEAB-6EF9-4B1D-A93E-BDF0FF35E7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3"/>
          <a:stretch/>
        </p:blipFill>
        <p:spPr bwMode="auto">
          <a:xfrm>
            <a:off x="0" y="3200400"/>
            <a:ext cx="6070716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66BE02-E10A-4DA2-8AAA-2A9C422F06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7"/>
          <a:stretch/>
        </p:blipFill>
        <p:spPr bwMode="auto">
          <a:xfrm>
            <a:off x="6095706" y="3147668"/>
            <a:ext cx="6096294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68CFCE-1149-42CA-8DCF-3F6B636A0EE5}"/>
              </a:ext>
            </a:extLst>
          </p:cNvPr>
          <p:cNvSpPr txBox="1"/>
          <p:nvPr/>
        </p:nvSpPr>
        <p:spPr>
          <a:xfrm>
            <a:off x="470387" y="546559"/>
            <a:ext cx="6890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(B) Does the effect depend on the scope (share of emissions covered)?</a:t>
            </a:r>
          </a:p>
        </p:txBody>
      </p:sp>
    </p:spTree>
    <p:extLst>
      <p:ext uri="{BB962C8B-B14F-4D97-AF65-F5344CB8AC3E}">
        <p14:creationId xmlns:p14="http://schemas.microsoft.com/office/powerpoint/2010/main" val="55357589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71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Emissions Growth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 </a:t>
            </a:r>
            <a:r>
              <a:rPr lang="en-US" sz="20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share)</a:t>
            </a:r>
            <a:endParaRPr lang="en-US" sz="2000" b="1" baseline="30000" dirty="0">
              <a:solidFill>
                <a:srgbClr val="B00000"/>
              </a:solidFill>
            </a:endParaRP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5360E2-C22A-4006-8352-6D67530896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5"/>
          <a:stretch/>
        </p:blipFill>
        <p:spPr bwMode="auto">
          <a:xfrm>
            <a:off x="0" y="3200400"/>
            <a:ext cx="6111589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FDEBD2-61EF-4DDD-A908-46F5DC6B58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7"/>
          <a:stretch/>
        </p:blipFill>
        <p:spPr bwMode="auto">
          <a:xfrm>
            <a:off x="6111589" y="3200400"/>
            <a:ext cx="6086626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9BC6D0-0066-45D0-AF27-5E91C01CEB3C}"/>
              </a:ext>
            </a:extLst>
          </p:cNvPr>
          <p:cNvSpPr txBox="1"/>
          <p:nvPr/>
        </p:nvSpPr>
        <p:spPr>
          <a:xfrm>
            <a:off x="470387" y="546559"/>
            <a:ext cx="6890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(B) Does the effect depend on the scope (share of emissions covered)?</a:t>
            </a:r>
          </a:p>
        </p:txBody>
      </p:sp>
    </p:spTree>
    <p:extLst>
      <p:ext uri="{BB962C8B-B14F-4D97-AF65-F5344CB8AC3E}">
        <p14:creationId xmlns:p14="http://schemas.microsoft.com/office/powerpoint/2010/main" val="42731361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6749144" y="3922662"/>
            <a:ext cx="529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Dynamic responses of GDP growth, aggregate employment growth, and the level of emissions for a $40/ton carbon tax covering 30% of emissions, based on the EU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Taxes mainly cover the transportation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Estimation uses time series identification – carbon tax rates predetermined within the calendar year</a:t>
            </a:r>
          </a:p>
          <a:p>
            <a:endParaRPr lang="en-US" sz="1600" dirty="0"/>
          </a:p>
          <a:p>
            <a:r>
              <a:rPr lang="en-US" sz="1400" dirty="0"/>
              <a:t>Source: Metcalf &amp; Stock (AEJ-macro, forthcoming)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72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D03FF2-FC08-4740-93C1-C4DFAD76E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363" y="3616265"/>
            <a:ext cx="4461797" cy="3241735"/>
          </a:xfrm>
          <a:prstGeom prst="rect">
            <a:avLst/>
          </a:prstGeom>
        </p:spPr>
      </p:pic>
      <p:pic>
        <p:nvPicPr>
          <p:cNvPr id="10" name="Picture 9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D8875039-79EA-4E89-9CDE-D4B04E46D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23" y="395717"/>
            <a:ext cx="4432637" cy="3220548"/>
          </a:xfrm>
          <a:prstGeom prst="rect">
            <a:avLst/>
          </a:prstGeom>
        </p:spPr>
      </p:pic>
      <p:pic>
        <p:nvPicPr>
          <p:cNvPr id="12" name="Picture 11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6F4B97D0-C9BB-428F-8BB0-91DC2DAF65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362" y="395717"/>
            <a:ext cx="4432638" cy="32205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2F7A31E-AAF8-46A5-B143-5F768BDED205}"/>
              </a:ext>
            </a:extLst>
          </p:cNvPr>
          <p:cNvSpPr txBox="1"/>
          <p:nvPr/>
        </p:nvSpPr>
        <p:spPr>
          <a:xfrm>
            <a:off x="257908" y="1090246"/>
            <a:ext cx="163145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GDP growth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No effect</a:t>
            </a: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r>
              <a:rPr lang="en-US" sz="1600" b="1" dirty="0">
                <a:solidFill>
                  <a:srgbClr val="B00000"/>
                </a:solidFill>
              </a:rPr>
              <a:t>Emissions (level) in covered sectors</a:t>
            </a:r>
          </a:p>
          <a:p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sz="1600" dirty="0"/>
              <a:t>2-6% reduction</a:t>
            </a:r>
          </a:p>
          <a:p>
            <a:r>
              <a:rPr lang="en-US" sz="1600" b="1" dirty="0">
                <a:solidFill>
                  <a:srgbClr val="B0000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86A957-B3C9-4182-B3DB-544117A9858F}"/>
              </a:ext>
            </a:extLst>
          </p:cNvPr>
          <p:cNvSpPr txBox="1"/>
          <p:nvPr/>
        </p:nvSpPr>
        <p:spPr>
          <a:xfrm>
            <a:off x="6380320" y="1090245"/>
            <a:ext cx="148548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Employment</a:t>
            </a:r>
          </a:p>
          <a:p>
            <a:r>
              <a:rPr lang="en-US" sz="1600" b="1" dirty="0">
                <a:solidFill>
                  <a:srgbClr val="B00000"/>
                </a:solidFill>
              </a:rPr>
              <a:t>growth</a:t>
            </a:r>
          </a:p>
          <a:p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sz="1600" dirty="0"/>
              <a:t>No effect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initial positive bump?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6818194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IIIC. 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F0CB40-A6B4-4793-AB7A-7DF2F6E8D375}"/>
              </a:ext>
            </a:extLst>
          </p:cNvPr>
          <p:cNvSpPr txBox="1"/>
          <p:nvPr/>
        </p:nvSpPr>
        <p:spPr>
          <a:xfrm>
            <a:off x="376193" y="684989"/>
            <a:ext cx="458589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What have been emissions &amp; GDP effects of EU ETS?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Important question: how much of decline in emissions intensity of IP is due to EU-ETS increasing energy prices?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Identification problem: fluctuations in aggregate demand and supply drive demand for electricity and manufactured goods and thus drive the EU-ETS price – so endogeneity problem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Identification strategy: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Use exogenous surprises in the EU-ETS price as an instrument – changes in the ETS price around program change announcement windows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75B15A-A75C-4058-974B-452C299CD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400" y="430883"/>
            <a:ext cx="5228739" cy="288502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E953D4D-9982-47DA-8B46-91B6CB1A300D}"/>
              </a:ext>
            </a:extLst>
          </p:cNvPr>
          <p:cNvSpPr txBox="1"/>
          <p:nvPr/>
        </p:nvSpPr>
        <p:spPr>
          <a:xfrm>
            <a:off x="9012476" y="850470"/>
            <a:ext cx="2988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EU GHG emissions intensity of IP</a:t>
            </a:r>
          </a:p>
          <a:p>
            <a:r>
              <a:rPr lang="en-US" sz="1600" dirty="0"/>
              <a:t>= GHG emissions/IP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F426E0-2771-4A38-9DE5-B41CE1729742}"/>
              </a:ext>
            </a:extLst>
          </p:cNvPr>
          <p:cNvSpPr txBox="1"/>
          <p:nvPr/>
        </p:nvSpPr>
        <p:spPr>
          <a:xfrm>
            <a:off x="6854191" y="704276"/>
            <a:ext cx="22856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rgbClr val="C00000"/>
                </a:solidFill>
              </a:rPr>
              <a:t>EU-ETS started in 2005</a:t>
            </a:r>
          </a:p>
        </p:txBody>
      </p:sp>
      <p:pic>
        <p:nvPicPr>
          <p:cNvPr id="8" name="Picture 7" descr="A screenshot of a graph&#10;&#10;Description automatically generated">
            <a:extLst>
              <a:ext uri="{FF2B5EF4-FFF2-40B4-BE49-F238E27FC236}">
                <a16:creationId xmlns:a16="http://schemas.microsoft.com/office/drawing/2014/main" id="{22262CB8-91E0-70BC-A356-70ADC43C6F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0" t="12926" r="12551" b="16543"/>
          <a:stretch/>
        </p:blipFill>
        <p:spPr>
          <a:xfrm>
            <a:off x="5290210" y="3429000"/>
            <a:ext cx="6300856" cy="3285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1E00A4-6570-2D42-0D40-1847CD8E7B68}"/>
              </a:ext>
            </a:extLst>
          </p:cNvPr>
          <p:cNvSpPr txBox="1"/>
          <p:nvPr/>
        </p:nvSpPr>
        <p:spPr>
          <a:xfrm>
            <a:off x="4962084" y="3231462"/>
            <a:ext cx="1345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EU ETS price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883126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F0CB40-A6B4-4793-AB7A-7DF2F6E8D375}"/>
              </a:ext>
            </a:extLst>
          </p:cNvPr>
          <p:cNvSpPr txBox="1"/>
          <p:nvPr/>
        </p:nvSpPr>
        <p:spPr>
          <a:xfrm>
            <a:off x="376193" y="684989"/>
            <a:ext cx="434943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Identification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SVAR-IV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Control variables: 7 macro variables (contemporaneous)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IV: Carbon policy price surprise = futures price (for date t) on day of regulatory event – futures price (for same date) on trading day before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Method: SVAR-IV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Stock (2008)</a:t>
            </a:r>
          </a:p>
          <a:p>
            <a:endParaRPr lang="en-US" dirty="0"/>
          </a:p>
          <a:p>
            <a:r>
              <a:rPr lang="en-US" b="1" dirty="0">
                <a:solidFill>
                  <a:srgbClr val="B00000"/>
                </a:solidFill>
              </a:rPr>
              <a:t>Sensitivity check: LP-IV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Stock &amp; Watson (</a:t>
            </a:r>
            <a:r>
              <a:rPr lang="en-US" i="1" dirty="0"/>
              <a:t>EJ</a:t>
            </a:r>
            <a:r>
              <a:rPr lang="en-US" dirty="0"/>
              <a:t>, 2018), Plagborg-M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en-US" dirty="0"/>
              <a:t>ller &amp; Wolf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shock instrument (like this one) satisfies condition LP-IV so allows identification of IRF without requiring invertibility (no need for control variables to span structural shocks)</a:t>
            </a:r>
          </a:p>
          <a:p>
            <a:endParaRPr lang="en-US" dirty="0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B77438E4-9CF0-3A1E-FD36-A1435A607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6" t="15821" r="18043" b="20521"/>
          <a:stretch/>
        </p:blipFill>
        <p:spPr>
          <a:xfrm>
            <a:off x="5439507" y="684989"/>
            <a:ext cx="6340515" cy="300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51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(2021)* </a:t>
            </a:r>
          </a:p>
        </p:txBody>
      </p:sp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3C2796F0-307E-0D72-0003-E6D501B7B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95" y="644768"/>
            <a:ext cx="10646010" cy="59904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E3C80B-11D1-1968-2240-CCD8EDC4D026}"/>
              </a:ext>
            </a:extLst>
          </p:cNvPr>
          <p:cNvSpPr txBox="1"/>
          <p:nvPr/>
        </p:nvSpPr>
        <p:spPr>
          <a:xfrm>
            <a:off x="1101969" y="6318738"/>
            <a:ext cx="951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  <a:r>
              <a:rPr lang="en-US" i="1" dirty="0"/>
              <a:t>This slides and several of the following slides in this section are from the deck on </a:t>
            </a:r>
            <a:r>
              <a:rPr lang="en-US" i="1" dirty="0" err="1"/>
              <a:t>K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i="1" dirty="0" err="1"/>
              <a:t>nzig’s</a:t>
            </a:r>
            <a:r>
              <a:rPr lang="en-US" i="1" dirty="0"/>
              <a:t> </a:t>
            </a:r>
            <a:r>
              <a:rPr lang="en-US" i="1"/>
              <a:t>Web site.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22803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 </a:t>
            </a:r>
          </a:p>
        </p:txBody>
      </p:sp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A714A81F-38E2-9F06-0B86-C04550DF5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11" y="644770"/>
            <a:ext cx="10875177" cy="61194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AC9542-D44C-4CDD-A90A-7C2E767A13B3}"/>
              </a:ext>
            </a:extLst>
          </p:cNvPr>
          <p:cNvSpPr txBox="1"/>
          <p:nvPr/>
        </p:nvSpPr>
        <p:spPr>
          <a:xfrm>
            <a:off x="7338646" y="5943601"/>
            <a:ext cx="207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First-stage F = 17.43</a:t>
            </a:r>
          </a:p>
        </p:txBody>
      </p:sp>
    </p:spTree>
    <p:extLst>
      <p:ext uri="{BB962C8B-B14F-4D97-AF65-F5344CB8AC3E}">
        <p14:creationId xmlns:p14="http://schemas.microsoft.com/office/powerpoint/2010/main" val="13526060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 </a:t>
            </a:r>
          </a:p>
        </p:txBody>
      </p:sp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53156264-6B09-9A5D-28CD-73FE3ABDA2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" t="17990" r="2986" b="10032"/>
          <a:stretch/>
        </p:blipFill>
        <p:spPr>
          <a:xfrm>
            <a:off x="-1" y="644769"/>
            <a:ext cx="12167851" cy="52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7758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IIIC. 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 </a:t>
            </a:r>
          </a:p>
        </p:txBody>
      </p:sp>
      <p:pic>
        <p:nvPicPr>
          <p:cNvPr id="13" name="Picture 12" descr="A screenshot of a graph&#10;&#10;Description automatically generated">
            <a:extLst>
              <a:ext uri="{FF2B5EF4-FFF2-40B4-BE49-F238E27FC236}">
                <a16:creationId xmlns:a16="http://schemas.microsoft.com/office/drawing/2014/main" id="{DFE7100D-38B0-2785-4F3B-1B082CB7C2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88"/>
          <a:stretch/>
        </p:blipFill>
        <p:spPr>
          <a:xfrm>
            <a:off x="292988" y="715107"/>
            <a:ext cx="11606023" cy="542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5071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 </a:t>
            </a:r>
          </a:p>
        </p:txBody>
      </p:sp>
      <p:pic>
        <p:nvPicPr>
          <p:cNvPr id="3" name="Picture 2" descr="A screenshot of a graph&#10;&#10;Description automatically generated">
            <a:extLst>
              <a:ext uri="{FF2B5EF4-FFF2-40B4-BE49-F238E27FC236}">
                <a16:creationId xmlns:a16="http://schemas.microsoft.com/office/drawing/2014/main" id="{6C32340C-F464-BABC-997C-F9835E690E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1" t="13646" r="27953" b="44444"/>
          <a:stretch/>
        </p:blipFill>
        <p:spPr>
          <a:xfrm>
            <a:off x="996460" y="1365794"/>
            <a:ext cx="9391274" cy="51117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056F00-B0F3-BE6B-ED2C-AFDD96CE402D}"/>
              </a:ext>
            </a:extLst>
          </p:cNvPr>
          <p:cNvSpPr txBox="1"/>
          <p:nvPr/>
        </p:nvSpPr>
        <p:spPr>
          <a:xfrm>
            <a:off x="3427662" y="902678"/>
            <a:ext cx="4528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Sensitivity check: SVAR-IV (blue) v. LP-IV (red)</a:t>
            </a:r>
          </a:p>
        </p:txBody>
      </p:sp>
    </p:spTree>
    <p:extLst>
      <p:ext uri="{BB962C8B-B14F-4D97-AF65-F5344CB8AC3E}">
        <p14:creationId xmlns:p14="http://schemas.microsoft.com/office/powerpoint/2010/main" val="3953524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IIB. Carbon pricing fundamentals: substitution of clean for dirty – power sector example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9D3423-A35D-4FAC-95E9-5B215826C2AC}"/>
              </a:ext>
            </a:extLst>
          </p:cNvPr>
          <p:cNvSpPr txBox="1"/>
          <p:nvPr/>
        </p:nvSpPr>
        <p:spPr>
          <a:xfrm>
            <a:off x="411050" y="552540"/>
            <a:ext cx="564449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Carbon tax and cap-and-trade: Static case/no uncertainty</a:t>
            </a:r>
          </a:p>
          <a:p>
            <a:endParaRPr lang="en-US" sz="1600" b="1" dirty="0"/>
          </a:p>
          <a:p>
            <a:r>
              <a:rPr lang="en-US" sz="1600" b="1" dirty="0"/>
              <a:t>Suppose there are two sources of power: coal and solar</a:t>
            </a:r>
          </a:p>
          <a:p>
            <a:r>
              <a:rPr lang="en-US" sz="1600" b="1" dirty="0"/>
              <a:t>		</a:t>
            </a:r>
            <a:r>
              <a:rPr lang="en-US" sz="1600" b="1" dirty="0">
                <a:solidFill>
                  <a:srgbClr val="C00000"/>
                </a:solidFill>
              </a:rPr>
              <a:t>(a) No policy</a:t>
            </a:r>
            <a:r>
              <a:rPr lang="en-US" sz="1600" b="1" dirty="0"/>
              <a:t>	</a:t>
            </a:r>
            <a:endParaRPr lang="en-US" sz="1600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84CB638-B483-4A36-9EAF-D2C6CFA3DFA9}"/>
              </a:ext>
            </a:extLst>
          </p:cNvPr>
          <p:cNvCxnSpPr>
            <a:cxnSpLocks/>
          </p:cNvCxnSpPr>
          <p:nvPr/>
        </p:nvCxnSpPr>
        <p:spPr>
          <a:xfrm>
            <a:off x="4956896" y="2011132"/>
            <a:ext cx="2172342" cy="2114078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7D6D59-9B69-4C8B-9283-AD3AE7D76D02}"/>
              </a:ext>
            </a:extLst>
          </p:cNvPr>
          <p:cNvSpPr txBox="1"/>
          <p:nvPr/>
        </p:nvSpPr>
        <p:spPr>
          <a:xfrm>
            <a:off x="7337201" y="4091502"/>
            <a:ext cx="116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83E20B-E868-420B-A2C2-4E510F8BFB44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063974" y="3156847"/>
            <a:ext cx="107509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D2E5D1-8245-4B57-8C18-D33CF0A80EDE}"/>
              </a:ext>
            </a:extLst>
          </p:cNvPr>
          <p:cNvCxnSpPr>
            <a:cxnSpLocks/>
          </p:cNvCxnSpPr>
          <p:nvPr/>
        </p:nvCxnSpPr>
        <p:spPr>
          <a:xfrm flipH="1">
            <a:off x="660501" y="3114197"/>
            <a:ext cx="5295456" cy="60805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751E39-15FC-4D3B-B7AA-B76B736AF2D0}"/>
              </a:ext>
            </a:extLst>
          </p:cNvPr>
          <p:cNvGrpSpPr/>
          <p:nvPr/>
        </p:nvGrpSpPr>
        <p:grpSpPr>
          <a:xfrm>
            <a:off x="247071" y="1662663"/>
            <a:ext cx="10152902" cy="3849702"/>
            <a:chOff x="247071" y="1662663"/>
            <a:chExt cx="10152902" cy="384970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0A7618-36EE-4BF1-8521-3D79B864E5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87783" y="2367827"/>
              <a:ext cx="2159241" cy="1982272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5B24965-6603-4264-9E32-536E1A2A6F9B}"/>
                </a:ext>
              </a:extLst>
            </p:cNvPr>
            <p:cNvGrpSpPr/>
            <p:nvPr/>
          </p:nvGrpSpPr>
          <p:grpSpPr>
            <a:xfrm>
              <a:off x="247071" y="1662663"/>
              <a:ext cx="10152902" cy="3849702"/>
              <a:chOff x="247071" y="1662663"/>
              <a:chExt cx="10152902" cy="3849702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A7D6405-1946-496B-886E-71D1F828A221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10152902" cy="3849702"/>
                <a:chOff x="3674395" y="691673"/>
                <a:chExt cx="12464583" cy="3849702"/>
              </a:xfrm>
            </p:grpSpPr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C80C2745-4173-4881-A0A6-BF0715B719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1B40FB20-B98B-4A80-ABF6-28E5C6A723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3983338"/>
                  <a:ext cx="10132238" cy="3670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534413A-E044-4EDF-9B5E-34A5B80B7A8F}"/>
                    </a:ext>
                  </a:extLst>
                </p:cNvPr>
                <p:cNvSpPr txBox="1"/>
                <p:nvPr/>
              </p:nvSpPr>
              <p:spPr>
                <a:xfrm>
                  <a:off x="13843377" y="3956600"/>
                  <a:ext cx="229560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FF0981D-BDB4-4175-99A3-4A2DB338259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D5BD35F-5202-4FCC-B4B4-D1492EF9C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8344" y="2465993"/>
                <a:ext cx="2274953" cy="1820688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3634AA4-FB57-4A9A-B209-BF1FE6649209}"/>
              </a:ext>
            </a:extLst>
          </p:cNvPr>
          <p:cNvSpPr txBox="1"/>
          <p:nvPr/>
        </p:nvSpPr>
        <p:spPr>
          <a:xfrm>
            <a:off x="5917819" y="4977654"/>
            <a:ext cx="507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6DE2F-BBB8-403B-B292-E42B98A74F15}"/>
              </a:ext>
            </a:extLst>
          </p:cNvPr>
          <p:cNvSpPr txBox="1"/>
          <p:nvPr/>
        </p:nvSpPr>
        <p:spPr>
          <a:xfrm>
            <a:off x="262472" y="303693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68E05A-2744-11AF-E4F1-1BE179055AAE}"/>
              </a:ext>
            </a:extLst>
          </p:cNvPr>
          <p:cNvCxnSpPr>
            <a:cxnSpLocks/>
          </p:cNvCxnSpPr>
          <p:nvPr/>
        </p:nvCxnSpPr>
        <p:spPr>
          <a:xfrm flipH="1">
            <a:off x="3578530" y="2428599"/>
            <a:ext cx="3773301" cy="193003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088DF97-80CC-EBD2-007C-E181E87E6D86}"/>
              </a:ext>
            </a:extLst>
          </p:cNvPr>
          <p:cNvSpPr txBox="1"/>
          <p:nvPr/>
        </p:nvSpPr>
        <p:spPr>
          <a:xfrm>
            <a:off x="7481768" y="2157571"/>
            <a:ext cx="250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S-total = S-coal + S-solar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4A2AF3-1E04-E57A-FB5C-B8D3EE9AE8E1}"/>
              </a:ext>
            </a:extLst>
          </p:cNvPr>
          <p:cNvSpPr txBox="1"/>
          <p:nvPr/>
        </p:nvSpPr>
        <p:spPr>
          <a:xfrm>
            <a:off x="2352613" y="2157604"/>
            <a:ext cx="9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S-solar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32D5D42-1D52-D23C-3258-BF4474C795EA}"/>
              </a:ext>
            </a:extLst>
          </p:cNvPr>
          <p:cNvCxnSpPr>
            <a:cxnSpLocks/>
          </p:cNvCxnSpPr>
          <p:nvPr/>
        </p:nvCxnSpPr>
        <p:spPr>
          <a:xfrm>
            <a:off x="4286013" y="3175002"/>
            <a:ext cx="70667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DEFC54C-F54A-D4AE-612D-D75DF6F273EB}"/>
              </a:ext>
            </a:extLst>
          </p:cNvPr>
          <p:cNvCxnSpPr>
            <a:cxnSpLocks/>
          </p:cNvCxnSpPr>
          <p:nvPr/>
        </p:nvCxnSpPr>
        <p:spPr>
          <a:xfrm>
            <a:off x="2386065" y="3151472"/>
            <a:ext cx="46022" cy="1776118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D08BC07-43E5-EE74-215E-0F38328D20AF}"/>
              </a:ext>
            </a:extLst>
          </p:cNvPr>
          <p:cNvSpPr txBox="1"/>
          <p:nvPr/>
        </p:nvSpPr>
        <p:spPr>
          <a:xfrm>
            <a:off x="2233246" y="5011922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Q*-solar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78ED77A-BED5-BAC3-E0CD-9E6112D088A8}"/>
              </a:ext>
            </a:extLst>
          </p:cNvPr>
          <p:cNvSpPr txBox="1"/>
          <p:nvPr/>
        </p:nvSpPr>
        <p:spPr>
          <a:xfrm>
            <a:off x="4043119" y="4968663"/>
            <a:ext cx="626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Q*-coal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B48226D-9538-B959-B5C3-EADC35AA75D1}"/>
              </a:ext>
            </a:extLst>
          </p:cNvPr>
          <p:cNvSpPr txBox="1"/>
          <p:nvPr/>
        </p:nvSpPr>
        <p:spPr>
          <a:xfrm>
            <a:off x="4301136" y="2168433"/>
            <a:ext cx="9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S-coal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7E4F5A8-69A9-4C6F-2545-B3F724B15637}"/>
              </a:ext>
            </a:extLst>
          </p:cNvPr>
          <p:cNvSpPr txBox="1"/>
          <p:nvPr/>
        </p:nvSpPr>
        <p:spPr>
          <a:xfrm flipH="1">
            <a:off x="411050" y="5617328"/>
            <a:ext cx="950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Demand for electricity is demand for electrons regardless of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Coal and solar generators receive the same price</a:t>
            </a:r>
          </a:p>
        </p:txBody>
      </p:sp>
    </p:spTree>
    <p:extLst>
      <p:ext uri="{BB962C8B-B14F-4D97-AF65-F5344CB8AC3E}">
        <p14:creationId xmlns:p14="http://schemas.microsoft.com/office/powerpoint/2010/main" val="11620948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 </a:t>
            </a:r>
          </a:p>
        </p:txBody>
      </p:sp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53156264-6B09-9A5D-28CD-73FE3ABDA2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1" t="45308" r="51234" b="29083"/>
          <a:stretch/>
        </p:blipFill>
        <p:spPr>
          <a:xfrm>
            <a:off x="548357" y="861021"/>
            <a:ext cx="4389442" cy="29262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3FB785-2ECF-251E-8666-5A5AAD298327}"/>
              </a:ext>
            </a:extLst>
          </p:cNvPr>
          <p:cNvSpPr txBox="1"/>
          <p:nvPr/>
        </p:nvSpPr>
        <p:spPr>
          <a:xfrm>
            <a:off x="727903" y="3975649"/>
            <a:ext cx="49497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$40 ETS price with full pass-through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~12% increase in energy prices (US)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5% fall in IP after 1 year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Cf: fall in IP during financial crisis: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22% in EU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17% in 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Also finds regressive distributional consequences – only partially explained by lower income families having higher energy shares of consumption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CF9080-B8EB-E122-AF39-CE5D2E58C8E5}"/>
              </a:ext>
            </a:extLst>
          </p:cNvPr>
          <p:cNvSpPr txBox="1"/>
          <p:nvPr/>
        </p:nvSpPr>
        <p:spPr>
          <a:xfrm>
            <a:off x="2194602" y="460911"/>
            <a:ext cx="20163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B00000"/>
                </a:solidFill>
              </a:rPr>
              <a:t>K</a:t>
            </a:r>
            <a:r>
              <a:rPr lang="en-US" sz="20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2000" b="1" dirty="0" err="1">
                <a:solidFill>
                  <a:srgbClr val="B00000"/>
                </a:solidFill>
              </a:rPr>
              <a:t>nzig</a:t>
            </a:r>
            <a:r>
              <a:rPr lang="en-US" sz="2000" b="1" dirty="0">
                <a:solidFill>
                  <a:srgbClr val="B00000"/>
                </a:solidFill>
              </a:rPr>
              <a:t> (2021)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935BBE-9C60-2158-B4B0-25680A6BD1CC}"/>
              </a:ext>
            </a:extLst>
          </p:cNvPr>
          <p:cNvSpPr txBox="1"/>
          <p:nvPr/>
        </p:nvSpPr>
        <p:spPr>
          <a:xfrm>
            <a:off x="8294866" y="466621"/>
            <a:ext cx="24666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B00000"/>
                </a:solidFill>
              </a:rPr>
              <a:t>Metcalf-Stock (2023)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75DC7CF-E09D-9D9B-92DE-5D9C1AD08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336" y="861021"/>
            <a:ext cx="5102664" cy="370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9254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277030" y="473611"/>
            <a:ext cx="109185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Possibilities :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Somebody made an econometric error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Data frequency: K is monthly EU time series data, M-S is annual country-level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M-S might be subject to temporal aggregation bias but that bias doesn’t go from an effect to no effect!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81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Reconciliation of Metcalf-Stock (2023) and </a:t>
            </a:r>
            <a:r>
              <a:rPr lang="en-US" sz="2000" dirty="0" err="1">
                <a:solidFill>
                  <a:schemeClr val="bg1"/>
                </a:solidFill>
              </a:rPr>
              <a:t>K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2000" dirty="0" err="1">
                <a:solidFill>
                  <a:schemeClr val="bg1"/>
                </a:solidFill>
              </a:rPr>
              <a:t>nzig</a:t>
            </a:r>
            <a:r>
              <a:rPr lang="en-US" sz="2000" dirty="0">
                <a:solidFill>
                  <a:schemeClr val="bg1"/>
                </a:solidFill>
              </a:rPr>
              <a:t> (2021)?</a:t>
            </a:r>
          </a:p>
        </p:txBody>
      </p:sp>
      <p:pic>
        <p:nvPicPr>
          <p:cNvPr id="8" name="Picture 7" descr="A screenshot of a graph&#10;&#10;Description automatically generated">
            <a:extLst>
              <a:ext uri="{FF2B5EF4-FFF2-40B4-BE49-F238E27FC236}">
                <a16:creationId xmlns:a16="http://schemas.microsoft.com/office/drawing/2014/main" id="{40F1DCB7-FA9C-60A5-31DE-C0F49D1075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3" t="17315" r="29151" b="25183"/>
          <a:stretch/>
        </p:blipFill>
        <p:spPr>
          <a:xfrm>
            <a:off x="7735255" y="2285376"/>
            <a:ext cx="4308669" cy="33645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7ED57F-0A63-725E-C94D-6101F6DD1650}"/>
              </a:ext>
            </a:extLst>
          </p:cNvPr>
          <p:cNvSpPr txBox="1"/>
          <p:nvPr/>
        </p:nvSpPr>
        <p:spPr>
          <a:xfrm>
            <a:off x="277029" y="2210288"/>
            <a:ext cx="720229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600" dirty="0"/>
              <a:t>Identification problems: K?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Maybe LP-IV(ii) (instrument exogeneity) doesn’t hold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Regulatory announcements could be taken in light of economic forecasts – but sign is wrong (recession fears -&gt; looser regs -&gt; smaller price shock -&gt; </a:t>
            </a:r>
            <a:r>
              <a:rPr lang="en-US" sz="1600" dirty="0" err="1"/>
              <a:t>corr</a:t>
            </a:r>
            <a:r>
              <a:rPr lang="en-US" sz="1600" dirty="0"/>
              <a:t>(shock, future GDP) &gt;0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If LP-IV(ii) holds then non-Invertibility isn’t a problem as long as price innovations are truly non-forecastable (plausible and empirically verified)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Insufficient controls? Maybe surprise loosening/tightening aligns with ECB announcements, US growth, etc. (not an issue for M-S b/c M-S has year FE)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51C1E7-CC0D-DAEA-0C5C-6A9444263578}"/>
              </a:ext>
            </a:extLst>
          </p:cNvPr>
          <p:cNvSpPr txBox="1"/>
          <p:nvPr/>
        </p:nvSpPr>
        <p:spPr>
          <a:xfrm>
            <a:off x="7663274" y="5676544"/>
            <a:ext cx="445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Autocorrelation function of ETS price surprise</a:t>
            </a:r>
          </a:p>
        </p:txBody>
      </p:sp>
    </p:spTree>
    <p:extLst>
      <p:ext uri="{BB962C8B-B14F-4D97-AF65-F5344CB8AC3E}">
        <p14:creationId xmlns:p14="http://schemas.microsoft.com/office/powerpoint/2010/main" val="414881782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277030" y="473611"/>
            <a:ext cx="1091850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Possibilities :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Somebody made an econometric error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Data frequency: K is monthly EU time series data, M-S is annual country-level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M-S might be subject to temporal aggregation bias but that bias doesn’t go from an effect to no effect!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82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Reconciliation of Metcalf-Stock (2023) and </a:t>
            </a:r>
            <a:r>
              <a:rPr lang="en-US" sz="2000" dirty="0" err="1">
                <a:solidFill>
                  <a:schemeClr val="bg1"/>
                </a:solidFill>
              </a:rPr>
              <a:t>K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2000" dirty="0" err="1">
                <a:solidFill>
                  <a:schemeClr val="bg1"/>
                </a:solidFill>
              </a:rPr>
              <a:t>nzig</a:t>
            </a:r>
            <a:r>
              <a:rPr lang="en-US" sz="2000" dirty="0">
                <a:solidFill>
                  <a:schemeClr val="bg1"/>
                </a:solidFill>
              </a:rPr>
              <a:t> (2021)?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4ADAB0-0C57-985E-ED95-10DE4D0C8425}"/>
              </a:ext>
            </a:extLst>
          </p:cNvPr>
          <p:cNvSpPr txBox="1"/>
          <p:nvPr/>
        </p:nvSpPr>
        <p:spPr>
          <a:xfrm>
            <a:off x="277031" y="4659372"/>
            <a:ext cx="1091850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US" sz="1600" dirty="0"/>
              <a:t>Identification problems: M-S?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tax rate determined in advance so predetermined assumption is accurate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Maybe announced tax rate schedule isn’t linearly predictable? If so innovations aren’t shocks – linear innovations would be (nonlinearly) predictable so agents could prepare for them (so a small effect)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Requires invertibility – no OVB – perhaps tax rate change is based on expected economic activity not spanned by the control variables (GDP, tax rate, year &amp; country FE – but robust to including employment, emissions as controls)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Ignores spillovers from other countries (but tax rate is on transport and home heating so should be minimal leakage and spillovers)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6C80F-B69E-AFAD-D3D1-48698AF8D2B7}"/>
              </a:ext>
            </a:extLst>
          </p:cNvPr>
          <p:cNvSpPr txBox="1"/>
          <p:nvPr/>
        </p:nvSpPr>
        <p:spPr>
          <a:xfrm>
            <a:off x="277029" y="2210288"/>
            <a:ext cx="720229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600" dirty="0"/>
              <a:t>Identification problems: K?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Maybe LP-IV(ii) (instrument exogeneity) doesn’t hold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Regulatory announcements could be taken in light of economic forecasts – but sign is wrong (recession fears -&gt; looser regs -&gt; smaller price shock -&gt; </a:t>
            </a:r>
            <a:r>
              <a:rPr lang="en-US" sz="1600" dirty="0" err="1"/>
              <a:t>corr</a:t>
            </a:r>
            <a:r>
              <a:rPr lang="en-US" sz="1600" dirty="0"/>
              <a:t>(shock, future GDP) &gt;0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If LP-IV(ii) holds then non-Invertibility isn’t a problem as long as price innovations are truly non-forecastable (plausible and empirically verified)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Insufficient controls? Maybe surprise loosening/tightening aligns with ECB announcements, US growth, etc. (not an issue for M-S b/c M-S has year FE)</a:t>
            </a:r>
          </a:p>
        </p:txBody>
      </p:sp>
    </p:spTree>
    <p:extLst>
      <p:ext uri="{BB962C8B-B14F-4D97-AF65-F5344CB8AC3E}">
        <p14:creationId xmlns:p14="http://schemas.microsoft.com/office/powerpoint/2010/main" val="420049343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277030" y="473611"/>
            <a:ext cx="109185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Possibilities :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 startAt="5"/>
            </a:pPr>
            <a:r>
              <a:rPr lang="en-US" sz="1600" dirty="0"/>
              <a:t>Monetary policy responds differently to induced pass-through inflation from ETS and from 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ETS is EU-wide so ECB tightens after ETS hike - but not after country-specific CT hike?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M-S data spans pre-Euro and post-Euro regimes and includes some non-Euro countries, so the contrast isn’t clean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But shouldn’t the ECB know enough to accommodate the ETS price spike?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83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Reconciliation of Metcalf-Stock (2023) and </a:t>
            </a:r>
            <a:r>
              <a:rPr lang="en-US" sz="2000" dirty="0" err="1">
                <a:solidFill>
                  <a:schemeClr val="bg1"/>
                </a:solidFill>
              </a:rPr>
              <a:t>K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2000" dirty="0" err="1">
                <a:solidFill>
                  <a:schemeClr val="bg1"/>
                </a:solidFill>
              </a:rPr>
              <a:t>nzig</a:t>
            </a:r>
            <a:r>
              <a:rPr lang="en-US" sz="2000" dirty="0">
                <a:solidFill>
                  <a:schemeClr val="bg1"/>
                </a:solidFill>
              </a:rPr>
              <a:t> (2021)?</a:t>
            </a:r>
          </a:p>
        </p:txBody>
      </p:sp>
      <p:pic>
        <p:nvPicPr>
          <p:cNvPr id="4" name="Picture 3" descr="A screenshot of a graph&#10;&#10;Description automatically generated">
            <a:extLst>
              <a:ext uri="{FF2B5EF4-FFF2-40B4-BE49-F238E27FC236}">
                <a16:creationId xmlns:a16="http://schemas.microsoft.com/office/drawing/2014/main" id="{C348B442-7562-ADF4-B180-EEA6E25815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" t="17990" r="2986" b="10032"/>
          <a:stretch/>
        </p:blipFill>
        <p:spPr>
          <a:xfrm>
            <a:off x="1289538" y="2197299"/>
            <a:ext cx="10750062" cy="46607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F3E92B-A009-01EB-6A55-2277B0743347}"/>
              </a:ext>
            </a:extLst>
          </p:cNvPr>
          <p:cNvSpPr txBox="1"/>
          <p:nvPr/>
        </p:nvSpPr>
        <p:spPr>
          <a:xfrm>
            <a:off x="0" y="2386329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K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b="1" dirty="0" err="1">
                <a:solidFill>
                  <a:srgbClr val="C00000"/>
                </a:solidFill>
              </a:rPr>
              <a:t>nzig</a:t>
            </a:r>
            <a:r>
              <a:rPr lang="en-US" b="1" dirty="0">
                <a:solidFill>
                  <a:srgbClr val="C00000"/>
                </a:solidFill>
              </a:rPr>
              <a:t>: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F07A720-14FC-0158-C304-5A3F5C74A8EF}"/>
              </a:ext>
            </a:extLst>
          </p:cNvPr>
          <p:cNvSpPr/>
          <p:nvPr/>
        </p:nvSpPr>
        <p:spPr>
          <a:xfrm>
            <a:off x="1371599" y="2244929"/>
            <a:ext cx="2630334" cy="15516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6BF6BD2-5C60-0C06-3717-8B3EEE12A2B9}"/>
              </a:ext>
            </a:extLst>
          </p:cNvPr>
          <p:cNvSpPr/>
          <p:nvPr/>
        </p:nvSpPr>
        <p:spPr>
          <a:xfrm>
            <a:off x="6874902" y="3923841"/>
            <a:ext cx="2630334" cy="15516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57FA7BF-FA39-2EAA-CF6B-6EC3FBD09A9B}"/>
              </a:ext>
            </a:extLst>
          </p:cNvPr>
          <p:cNvSpPr/>
          <p:nvPr/>
        </p:nvSpPr>
        <p:spPr>
          <a:xfrm>
            <a:off x="6874902" y="2170854"/>
            <a:ext cx="2630334" cy="15516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7244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277030" y="473611"/>
            <a:ext cx="1091850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Possibilities :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 startAt="5"/>
            </a:pPr>
            <a:r>
              <a:rPr lang="en-US" sz="1600" dirty="0"/>
              <a:t>Monetary policy responds differently to induced pass-through inflation from ETS and from 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ETS is EU-wide so ECB tightens after ETS hike - but not after country-specific CT hike?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M-S data spans pre-Euro and post-Euro regimes and includes some non-Euro countries, so the contrast isn’t clean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But shouldn’t the ECB know enough to accommodate the ETS price spike?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+mj-lt"/>
              <a:buAutoNum type="arabicPeriod" startAt="5"/>
            </a:pPr>
            <a:r>
              <a:rPr lang="en-US" sz="1600" dirty="0"/>
              <a:t>EU ETS covers power &amp; manufacturing, EU CT’s cover fuels (transport &amp; heating).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Both are short-run inelastic, although Moll et al (</a:t>
            </a:r>
            <a:r>
              <a:rPr lang="en-US" sz="1600" i="1" dirty="0"/>
              <a:t>BPEA</a:t>
            </a:r>
            <a:r>
              <a:rPr lang="en-US" sz="1600" dirty="0"/>
              <a:t> 2023) show a large margin of substitution for German </a:t>
            </a:r>
            <a:r>
              <a:rPr lang="en-US" sz="1600" dirty="0" err="1"/>
              <a:t>mfging</a:t>
            </a: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84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Reconciliation of Metcalf-Stock (2023) and </a:t>
            </a:r>
            <a:r>
              <a:rPr lang="en-US" sz="2000" dirty="0" err="1">
                <a:solidFill>
                  <a:schemeClr val="bg1"/>
                </a:solidFill>
              </a:rPr>
              <a:t>K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2000" dirty="0" err="1">
                <a:solidFill>
                  <a:schemeClr val="bg1"/>
                </a:solidFill>
              </a:rPr>
              <a:t>nzig</a:t>
            </a:r>
            <a:r>
              <a:rPr lang="en-US" sz="2000" dirty="0">
                <a:solidFill>
                  <a:schemeClr val="bg1"/>
                </a:solidFill>
              </a:rPr>
              <a:t> (2021)?</a:t>
            </a:r>
          </a:p>
        </p:txBody>
      </p:sp>
    </p:spTree>
    <p:extLst>
      <p:ext uri="{BB962C8B-B14F-4D97-AF65-F5344CB8AC3E}">
        <p14:creationId xmlns:p14="http://schemas.microsoft.com/office/powerpoint/2010/main" val="169772436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277030" y="473611"/>
            <a:ext cx="1091850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Possibilities :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 startAt="5"/>
            </a:pPr>
            <a:r>
              <a:rPr lang="en-US" sz="1600" dirty="0"/>
              <a:t>Monetary policy responds differently to induced pass-through inflation from ETS and from 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ETS is EU-wide so ECB tightens after ETS hike - but not after country-specific CT hike?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M-S data spans pre-Euro and post-Euro regimes and includes some non-Euro countries, so the contrast isn’t clean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But shouldn’t the ECB know enough to accommodate the ETS price spike?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+mj-lt"/>
              <a:buAutoNum type="arabicPeriod" startAt="5"/>
            </a:pPr>
            <a:r>
              <a:rPr lang="en-US" sz="1600" dirty="0"/>
              <a:t>EU ETS covers power &amp; manufacturing, EU CT’s cover fuels (transport &amp; heating).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Both are short-run inelastic, although Moll et al (</a:t>
            </a:r>
            <a:r>
              <a:rPr lang="en-US" sz="1600" i="1" dirty="0"/>
              <a:t>BPEA</a:t>
            </a:r>
            <a:r>
              <a:rPr lang="en-US" sz="1600" dirty="0"/>
              <a:t> 2023) show a large margin of substitution for German </a:t>
            </a:r>
            <a:r>
              <a:rPr lang="en-US" sz="1600" dirty="0" err="1"/>
              <a:t>mfging</a:t>
            </a: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85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Reconciliation of Metcalf-Stock (2023) and </a:t>
            </a:r>
            <a:r>
              <a:rPr lang="en-US" sz="2000" dirty="0" err="1">
                <a:solidFill>
                  <a:schemeClr val="bg1"/>
                </a:solidFill>
              </a:rPr>
              <a:t>K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2000" dirty="0" err="1">
                <a:solidFill>
                  <a:schemeClr val="bg1"/>
                </a:solidFill>
              </a:rPr>
              <a:t>nzig</a:t>
            </a:r>
            <a:r>
              <a:rPr lang="en-US" sz="2000" dirty="0">
                <a:solidFill>
                  <a:schemeClr val="bg1"/>
                </a:solidFill>
              </a:rPr>
              <a:t> (2021)?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668704-C6D3-BAEE-8E0C-5F2EE9918B8A}"/>
              </a:ext>
            </a:extLst>
          </p:cNvPr>
          <p:cNvSpPr txBox="1"/>
          <p:nvPr/>
        </p:nvSpPr>
        <p:spPr>
          <a:xfrm>
            <a:off x="277030" y="2989982"/>
            <a:ext cx="54907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US" sz="1600" dirty="0"/>
              <a:t>Carbon tax, but not ETS, has potential for revenue recycling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But revenue recycling supply side reforms should take time, and M-S don’t find statistical difference between countries with rev. recycling or not</a:t>
            </a:r>
          </a:p>
        </p:txBody>
      </p:sp>
    </p:spTree>
    <p:extLst>
      <p:ext uri="{BB962C8B-B14F-4D97-AF65-F5344CB8AC3E}">
        <p14:creationId xmlns:p14="http://schemas.microsoft.com/office/powerpoint/2010/main" val="418800554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43213D-9A70-F293-378F-8D1F034D1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335" y="3096554"/>
            <a:ext cx="5563635" cy="34423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277030" y="473611"/>
            <a:ext cx="1091850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Possibilities :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 startAt="5"/>
            </a:pPr>
            <a:r>
              <a:rPr lang="en-US" sz="1600" dirty="0"/>
              <a:t>Monetary policy responds differently to induced pass-through inflation from ETS and from 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ETS is EU-wide so ECB tightens after ETS hike - but not after country-specific CT hike?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M-S data spans pre-Euro and post-Euro regimes and includes some non-Euro countries, so the contrast isn’t clean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But shouldn’t the ECB know enough to accommodate the ETS price spike?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+mj-lt"/>
              <a:buAutoNum type="arabicPeriod" startAt="5"/>
            </a:pPr>
            <a:r>
              <a:rPr lang="en-US" sz="1600" dirty="0"/>
              <a:t>EU ETS covers power &amp; manufacturing, EU CT’s cover fuels (transport &amp; heating).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Both are short-run inelastic, although Moll et al (</a:t>
            </a:r>
            <a:r>
              <a:rPr lang="en-US" sz="1600" i="1" dirty="0"/>
              <a:t>BPEA</a:t>
            </a:r>
            <a:r>
              <a:rPr lang="en-US" sz="1600" dirty="0"/>
              <a:t> 2023) show a large margin of substitution for German </a:t>
            </a:r>
            <a:r>
              <a:rPr lang="en-US" sz="1600" dirty="0" err="1"/>
              <a:t>mfging</a:t>
            </a: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86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Reconciliation of Metcalf-Stock (2023) and </a:t>
            </a:r>
            <a:r>
              <a:rPr lang="en-US" sz="2000" dirty="0" err="1">
                <a:solidFill>
                  <a:schemeClr val="bg1"/>
                </a:solidFill>
              </a:rPr>
              <a:t>K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2000" dirty="0" err="1">
                <a:solidFill>
                  <a:schemeClr val="bg1"/>
                </a:solidFill>
              </a:rPr>
              <a:t>nzig</a:t>
            </a:r>
            <a:r>
              <a:rPr lang="en-US" sz="2000" dirty="0">
                <a:solidFill>
                  <a:schemeClr val="bg1"/>
                </a:solidFill>
              </a:rPr>
              <a:t> (2021)?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668704-C6D3-BAEE-8E0C-5F2EE9918B8A}"/>
              </a:ext>
            </a:extLst>
          </p:cNvPr>
          <p:cNvSpPr txBox="1"/>
          <p:nvPr/>
        </p:nvSpPr>
        <p:spPr>
          <a:xfrm>
            <a:off x="277030" y="2989982"/>
            <a:ext cx="5490724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US" sz="1600" dirty="0"/>
              <a:t>Carbon tax, but not ETS, has potential for revenue recycling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But revenue recycling supply side reforms should take time, and M-S don’t find statistical difference between countries with rev. recycling or not</a:t>
            </a:r>
          </a:p>
          <a:p>
            <a:pPr marL="342900" indent="-342900">
              <a:buFont typeface="+mj-lt"/>
              <a:buAutoNum type="arabicPeriod" startAt="7"/>
            </a:pPr>
            <a:endParaRPr lang="en-US" sz="1600" dirty="0"/>
          </a:p>
          <a:p>
            <a:pPr marL="342900" indent="-342900">
              <a:buFont typeface="+mj-lt"/>
              <a:buAutoNum type="arabicPeriod" startAt="7"/>
            </a:pPr>
            <a:r>
              <a:rPr lang="en-US" sz="1600" dirty="0"/>
              <a:t>Maybe cap &amp; trade actually has worse macro consequences than a carbon tax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Price volatility of a cap &amp; trade system can retard investment in low-carbon capital, delaying decarbonization and increasing costs (Borenstein et al, </a:t>
            </a:r>
            <a:r>
              <a:rPr lang="en-US" sz="1600" i="1" dirty="0"/>
              <a:t>JAERE</a:t>
            </a:r>
            <a:r>
              <a:rPr lang="en-US" sz="1600" dirty="0"/>
              <a:t> 2019)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Price volatility also implies inflation volatility (pass-through of tax &amp; permit price)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i="1" dirty="0">
                <a:solidFill>
                  <a:srgbClr val="C00000"/>
                </a:solidFill>
              </a:rPr>
              <a:t>Personal guess: (5) + (8)</a:t>
            </a:r>
          </a:p>
        </p:txBody>
      </p:sp>
    </p:spTree>
    <p:extLst>
      <p:ext uri="{BB962C8B-B14F-4D97-AF65-F5344CB8AC3E}">
        <p14:creationId xmlns:p14="http://schemas.microsoft.com/office/powerpoint/2010/main" val="316312391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87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DB7C7F1-92D5-4628-9E51-0C6F0CCD2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4908"/>
            <a:ext cx="5669280" cy="30884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CAB5A2-395D-4652-9F90-7D3CCBEF7C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62"/>
          <a:stretch/>
        </p:blipFill>
        <p:spPr>
          <a:xfrm>
            <a:off x="5899327" y="1924909"/>
            <a:ext cx="6292673" cy="3088442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702C3F52-4850-4878-AF6B-B1E1A641FDA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IIID. </a:t>
            </a:r>
            <a:r>
              <a:rPr lang="en-US" sz="1900" dirty="0">
                <a:solidFill>
                  <a:schemeClr val="bg1"/>
                </a:solidFill>
              </a:rPr>
              <a:t>Climate policy uncertainty*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1AB398-D088-4AF4-BC35-A4F0533A4750}"/>
              </a:ext>
            </a:extLst>
          </p:cNvPr>
          <p:cNvSpPr txBox="1"/>
          <p:nvPr/>
        </p:nvSpPr>
        <p:spPr>
          <a:xfrm>
            <a:off x="125555" y="6507373"/>
            <a:ext cx="81320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*K. </a:t>
            </a:r>
            <a:r>
              <a:rPr lang="en-US" sz="1600" dirty="0" err="1"/>
              <a:t>Gavrilis</a:t>
            </a:r>
            <a:r>
              <a:rPr lang="en-US" sz="1600" dirty="0"/>
              <a:t>, D. </a:t>
            </a:r>
            <a:r>
              <a:rPr lang="en-US" sz="1600" dirty="0" err="1"/>
              <a:t>Känzig</a:t>
            </a:r>
            <a:r>
              <a:rPr lang="en-US" sz="1600" dirty="0"/>
              <a:t>, &amp; JH Stock (in progress)</a:t>
            </a:r>
          </a:p>
        </p:txBody>
      </p:sp>
    </p:spTree>
    <p:extLst>
      <p:ext uri="{BB962C8B-B14F-4D97-AF65-F5344CB8AC3E}">
        <p14:creationId xmlns:p14="http://schemas.microsoft.com/office/powerpoint/2010/main" val="410469958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88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FB55A68-1C39-4085-857E-51373C4C397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Climate policy uncertainty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CA1B3EAE-5C11-8980-0488-E57F3817A6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4" t="14374" r="6344" b="9309"/>
          <a:stretch/>
        </p:blipFill>
        <p:spPr>
          <a:xfrm>
            <a:off x="953452" y="725739"/>
            <a:ext cx="9740304" cy="485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095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89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FB55A68-1C39-4085-857E-51373C4C397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Climate policy uncertainty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BF38C466-7B84-B826-7DF5-5FEA482514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8" t="20160" r="6343" b="16543"/>
          <a:stretch/>
        </p:blipFill>
        <p:spPr>
          <a:xfrm>
            <a:off x="958143" y="1018637"/>
            <a:ext cx="10395657" cy="430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6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Carbon tax in power sector: incentive for substituting clean for dirty power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9D3423-A35D-4FAC-95E9-5B215826C2AC}"/>
              </a:ext>
            </a:extLst>
          </p:cNvPr>
          <p:cNvSpPr txBox="1"/>
          <p:nvPr/>
        </p:nvSpPr>
        <p:spPr>
          <a:xfrm>
            <a:off x="411050" y="552540"/>
            <a:ext cx="618630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Carbon tax and cap-and-trade: Static case/no uncertainty</a:t>
            </a:r>
          </a:p>
          <a:p>
            <a:endParaRPr lang="en-US" sz="1600" b="1" dirty="0"/>
          </a:p>
          <a:p>
            <a:r>
              <a:rPr lang="en-US" sz="1600" b="1" dirty="0"/>
              <a:t>Suppose there are two sources of power: coal and solar</a:t>
            </a:r>
          </a:p>
          <a:p>
            <a:r>
              <a:rPr lang="en-US" sz="1600" b="1" dirty="0"/>
              <a:t>		</a:t>
            </a:r>
            <a:r>
              <a:rPr lang="en-US" sz="1600" b="1" dirty="0">
                <a:solidFill>
                  <a:srgbClr val="C00000"/>
                </a:solidFill>
              </a:rPr>
              <a:t>(b) Carbon tax or cap &amp; trade with auctioned allowances</a:t>
            </a:r>
            <a:r>
              <a:rPr lang="en-US" sz="1600" b="1" dirty="0"/>
              <a:t>	</a:t>
            </a:r>
            <a:endParaRPr lang="en-US" sz="1600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84CB638-B483-4A36-9EAF-D2C6CFA3DFA9}"/>
              </a:ext>
            </a:extLst>
          </p:cNvPr>
          <p:cNvCxnSpPr>
            <a:cxnSpLocks/>
          </p:cNvCxnSpPr>
          <p:nvPr/>
        </p:nvCxnSpPr>
        <p:spPr>
          <a:xfrm>
            <a:off x="4956896" y="2011132"/>
            <a:ext cx="2172342" cy="2114078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7D6D59-9B69-4C8B-9283-AD3AE7D76D02}"/>
              </a:ext>
            </a:extLst>
          </p:cNvPr>
          <p:cNvSpPr txBox="1"/>
          <p:nvPr/>
        </p:nvSpPr>
        <p:spPr>
          <a:xfrm>
            <a:off x="7337201" y="4091502"/>
            <a:ext cx="116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83E20B-E868-420B-A2C2-4E510F8BFB44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063974" y="3156847"/>
            <a:ext cx="107509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D2E5D1-8245-4B57-8C18-D33CF0A80EDE}"/>
              </a:ext>
            </a:extLst>
          </p:cNvPr>
          <p:cNvCxnSpPr>
            <a:cxnSpLocks/>
          </p:cNvCxnSpPr>
          <p:nvPr/>
        </p:nvCxnSpPr>
        <p:spPr>
          <a:xfrm flipH="1">
            <a:off x="660501" y="3114197"/>
            <a:ext cx="5295456" cy="60805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751E39-15FC-4D3B-B7AA-B76B736AF2D0}"/>
              </a:ext>
            </a:extLst>
          </p:cNvPr>
          <p:cNvGrpSpPr/>
          <p:nvPr/>
        </p:nvGrpSpPr>
        <p:grpSpPr>
          <a:xfrm>
            <a:off x="247071" y="1662663"/>
            <a:ext cx="10152902" cy="3849702"/>
            <a:chOff x="247071" y="1662663"/>
            <a:chExt cx="10152902" cy="384970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0A7618-36EE-4BF1-8521-3D79B864E5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87783" y="2367827"/>
              <a:ext cx="2159241" cy="1982272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5B24965-6603-4264-9E32-536E1A2A6F9B}"/>
                </a:ext>
              </a:extLst>
            </p:cNvPr>
            <p:cNvGrpSpPr/>
            <p:nvPr/>
          </p:nvGrpSpPr>
          <p:grpSpPr>
            <a:xfrm>
              <a:off x="247071" y="1662663"/>
              <a:ext cx="10152902" cy="3849702"/>
              <a:chOff x="247071" y="1662663"/>
              <a:chExt cx="10152902" cy="3849702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A7D6405-1946-496B-886E-71D1F828A221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10152902" cy="3849702"/>
                <a:chOff x="3674395" y="691673"/>
                <a:chExt cx="12464583" cy="3849702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7053EF3-A96E-4604-814E-2F1E3A66231C}"/>
                    </a:ext>
                  </a:extLst>
                </p:cNvPr>
                <p:cNvSpPr txBox="1"/>
                <p:nvPr/>
              </p:nvSpPr>
              <p:spPr>
                <a:xfrm>
                  <a:off x="8651517" y="1197443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S-coal</a:t>
                  </a:r>
                </a:p>
              </p:txBody>
            </p:sp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C80C2745-4173-4881-A0A6-BF0715B719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1B40FB20-B98B-4A80-ABF6-28E5C6A723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3983338"/>
                  <a:ext cx="10132238" cy="3670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534413A-E044-4EDF-9B5E-34A5B80B7A8F}"/>
                    </a:ext>
                  </a:extLst>
                </p:cNvPr>
                <p:cNvSpPr txBox="1"/>
                <p:nvPr/>
              </p:nvSpPr>
              <p:spPr>
                <a:xfrm>
                  <a:off x="13843377" y="3956600"/>
                  <a:ext cx="229560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FF0981D-BDB4-4175-99A3-4A2DB338259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D5BD35F-5202-4FCC-B4B4-D1492EF9C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8344" y="2465993"/>
                <a:ext cx="2274953" cy="1820688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3634AA4-FB57-4A9A-B209-BF1FE6649209}"/>
              </a:ext>
            </a:extLst>
          </p:cNvPr>
          <p:cNvSpPr txBox="1"/>
          <p:nvPr/>
        </p:nvSpPr>
        <p:spPr>
          <a:xfrm>
            <a:off x="5917819" y="4977654"/>
            <a:ext cx="507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6DE2F-BBB8-403B-B292-E42B98A74F15}"/>
              </a:ext>
            </a:extLst>
          </p:cNvPr>
          <p:cNvSpPr txBox="1"/>
          <p:nvPr/>
        </p:nvSpPr>
        <p:spPr>
          <a:xfrm>
            <a:off x="262472" y="303693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68E05A-2744-11AF-E4F1-1BE179055AAE}"/>
              </a:ext>
            </a:extLst>
          </p:cNvPr>
          <p:cNvCxnSpPr>
            <a:cxnSpLocks/>
          </p:cNvCxnSpPr>
          <p:nvPr/>
        </p:nvCxnSpPr>
        <p:spPr>
          <a:xfrm flipH="1">
            <a:off x="3578530" y="2428599"/>
            <a:ext cx="3773301" cy="193003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088DF97-80CC-EBD2-007C-E181E87E6D86}"/>
              </a:ext>
            </a:extLst>
          </p:cNvPr>
          <p:cNvSpPr txBox="1"/>
          <p:nvPr/>
        </p:nvSpPr>
        <p:spPr>
          <a:xfrm>
            <a:off x="7481768" y="2157571"/>
            <a:ext cx="250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S-total = S-coal + S-solar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4A2AF3-1E04-E57A-FB5C-B8D3EE9AE8E1}"/>
              </a:ext>
            </a:extLst>
          </p:cNvPr>
          <p:cNvSpPr txBox="1"/>
          <p:nvPr/>
        </p:nvSpPr>
        <p:spPr>
          <a:xfrm>
            <a:off x="2352613" y="2157604"/>
            <a:ext cx="91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S-solar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32D5D42-1D52-D23C-3258-BF4474C795EA}"/>
              </a:ext>
            </a:extLst>
          </p:cNvPr>
          <p:cNvCxnSpPr>
            <a:cxnSpLocks/>
          </p:cNvCxnSpPr>
          <p:nvPr/>
        </p:nvCxnSpPr>
        <p:spPr>
          <a:xfrm>
            <a:off x="4286013" y="3175002"/>
            <a:ext cx="70667" cy="182080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DEFC54C-F54A-D4AE-612D-D75DF6F273EB}"/>
              </a:ext>
            </a:extLst>
          </p:cNvPr>
          <p:cNvCxnSpPr>
            <a:cxnSpLocks/>
          </p:cNvCxnSpPr>
          <p:nvPr/>
        </p:nvCxnSpPr>
        <p:spPr>
          <a:xfrm>
            <a:off x="2386065" y="3151472"/>
            <a:ext cx="46022" cy="1776118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42C21EE-475F-9AC0-2F45-1EF2564C881A}"/>
              </a:ext>
            </a:extLst>
          </p:cNvPr>
          <p:cNvSpPr txBox="1"/>
          <p:nvPr/>
        </p:nvSpPr>
        <p:spPr>
          <a:xfrm>
            <a:off x="4043119" y="4968663"/>
            <a:ext cx="626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Q*-coal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1C0F65-2485-61A9-39C6-55B58FEAF6A5}"/>
              </a:ext>
            </a:extLst>
          </p:cNvPr>
          <p:cNvSpPr txBox="1"/>
          <p:nvPr/>
        </p:nvSpPr>
        <p:spPr>
          <a:xfrm>
            <a:off x="2233246" y="5011922"/>
            <a:ext cx="654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Q*-solar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4D8A8-D023-2A7C-F6B2-512C2287252C}"/>
              </a:ext>
            </a:extLst>
          </p:cNvPr>
          <p:cNvSpPr txBox="1"/>
          <p:nvPr/>
        </p:nvSpPr>
        <p:spPr>
          <a:xfrm>
            <a:off x="2744374" y="3414479"/>
            <a:ext cx="795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tax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BC132F76-8452-F563-B7C8-0448E776101F}"/>
              </a:ext>
            </a:extLst>
          </p:cNvPr>
          <p:cNvSpPr/>
          <p:nvPr/>
        </p:nvSpPr>
        <p:spPr>
          <a:xfrm>
            <a:off x="3145252" y="3036937"/>
            <a:ext cx="153013" cy="823663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275B4A-DC78-07AE-61BB-FAAF8B50C784}"/>
              </a:ext>
            </a:extLst>
          </p:cNvPr>
          <p:cNvCxnSpPr>
            <a:cxnSpLocks/>
          </p:cNvCxnSpPr>
          <p:nvPr/>
        </p:nvCxnSpPr>
        <p:spPr>
          <a:xfrm flipH="1">
            <a:off x="1680914" y="2493540"/>
            <a:ext cx="2132192" cy="1892644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0B7954E-1F34-363F-6320-0110849C3B16}"/>
              </a:ext>
            </a:extLst>
          </p:cNvPr>
          <p:cNvSpPr txBox="1"/>
          <p:nvPr/>
        </p:nvSpPr>
        <p:spPr>
          <a:xfrm>
            <a:off x="240106" y="2509458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F4689A4-F725-B76D-E6DA-3CF9433748BB}"/>
              </a:ext>
            </a:extLst>
          </p:cNvPr>
          <p:cNvCxnSpPr>
            <a:cxnSpLocks/>
          </p:cNvCxnSpPr>
          <p:nvPr/>
        </p:nvCxnSpPr>
        <p:spPr>
          <a:xfrm flipH="1">
            <a:off x="2533135" y="2428599"/>
            <a:ext cx="3530839" cy="1902466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C031F721-9AF8-9980-7B67-1FA132C9F6D7}"/>
              </a:ext>
            </a:extLst>
          </p:cNvPr>
          <p:cNvSpPr txBox="1"/>
          <p:nvPr/>
        </p:nvSpPr>
        <p:spPr>
          <a:xfrm>
            <a:off x="6055287" y="2187943"/>
            <a:ext cx="66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S’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84147CF-0B29-E6B7-923A-40F9AAF694BA}"/>
              </a:ext>
            </a:extLst>
          </p:cNvPr>
          <p:cNvSpPr txBox="1"/>
          <p:nvPr/>
        </p:nvSpPr>
        <p:spPr>
          <a:xfrm>
            <a:off x="3465187" y="2135580"/>
            <a:ext cx="867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S’-coal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E3BF559-B1BA-1111-538D-1F9F01F43714}"/>
              </a:ext>
            </a:extLst>
          </p:cNvPr>
          <p:cNvSpPr txBox="1"/>
          <p:nvPr/>
        </p:nvSpPr>
        <p:spPr>
          <a:xfrm flipH="1">
            <a:off x="411050" y="5617328"/>
            <a:ext cx="9507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Demand for electricity is demand for electrons regardless of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Coal and solar generators receive the same price per kWh </a:t>
            </a:r>
            <a:r>
              <a:rPr lang="en-US" sz="1600" b="1" dirty="0">
                <a:solidFill>
                  <a:srgbClr val="C00000"/>
                </a:solidFill>
              </a:rPr>
              <a:t>– but coal generators must pay a carbon tax</a:t>
            </a:r>
          </a:p>
        </p:txBody>
      </p:sp>
    </p:spTree>
    <p:extLst>
      <p:ext uri="{BB962C8B-B14F-4D97-AF65-F5344CB8AC3E}">
        <p14:creationId xmlns:p14="http://schemas.microsoft.com/office/powerpoint/2010/main" val="271455077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90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FB55A68-1C39-4085-857E-51373C4C397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Climate policy uncertainty</a:t>
            </a:r>
          </a:p>
        </p:txBody>
      </p:sp>
      <p:pic>
        <p:nvPicPr>
          <p:cNvPr id="3" name="Picture 2" descr="A graph with text and blue lines&#10;&#10;Description automatically generated">
            <a:extLst>
              <a:ext uri="{FF2B5EF4-FFF2-40B4-BE49-F238E27FC236}">
                <a16:creationId xmlns:a16="http://schemas.microsoft.com/office/drawing/2014/main" id="{A4CCB720-ED3E-422F-DB7A-90CE026D7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0" t="12564" r="12755" b="14011"/>
          <a:stretch/>
        </p:blipFill>
        <p:spPr>
          <a:xfrm>
            <a:off x="1623081" y="430886"/>
            <a:ext cx="8945838" cy="5058508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E2E74239-6175-F587-1F08-29FAD66B7B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t="50000" r="33310" b="20160"/>
          <a:stretch/>
        </p:blipFill>
        <p:spPr>
          <a:xfrm>
            <a:off x="2752295" y="5434805"/>
            <a:ext cx="4899241" cy="142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1492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91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FB55A68-1C39-4085-857E-51373C4C397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Climate policy uncertainty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05F60EE1-DA1E-35F2-4C97-653C6517E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74" y="574431"/>
            <a:ext cx="11166851" cy="628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99589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92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FB55A68-1C39-4085-857E-51373C4C397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Climate policy uncertainty</a:t>
            </a:r>
          </a:p>
        </p:txBody>
      </p:sp>
      <p:pic>
        <p:nvPicPr>
          <p:cNvPr id="3" name="Picture 2" descr="A graph of climate change&#10;&#10;Description automatically generated">
            <a:extLst>
              <a:ext uri="{FF2B5EF4-FFF2-40B4-BE49-F238E27FC236}">
                <a16:creationId xmlns:a16="http://schemas.microsoft.com/office/drawing/2014/main" id="{1E9760F8-BD62-C2A8-F67E-58BB0EDBE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7" t="13649" r="14587" b="7500"/>
          <a:stretch/>
        </p:blipFill>
        <p:spPr>
          <a:xfrm>
            <a:off x="12032" y="1147318"/>
            <a:ext cx="8463115" cy="53016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4CF495-B341-65FA-752B-BFC91A1CF588}"/>
              </a:ext>
            </a:extLst>
          </p:cNvPr>
          <p:cNvSpPr txBox="1"/>
          <p:nvPr/>
        </p:nvSpPr>
        <p:spPr>
          <a:xfrm>
            <a:off x="8887636" y="1397675"/>
            <a:ext cx="31402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Increase in CPU =&gt;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Fall in 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Fall in emissions (IP elasticity ~.7)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 in unemployment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 in commodity and consumer prices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32D0A6-7AF9-7A82-5884-91B9B223762D}"/>
              </a:ext>
            </a:extLst>
          </p:cNvPr>
          <p:cNvSpPr txBox="1"/>
          <p:nvPr/>
        </p:nvSpPr>
        <p:spPr>
          <a:xfrm>
            <a:off x="2273968" y="613611"/>
            <a:ext cx="1445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SVAR – 6 lags</a:t>
            </a:r>
          </a:p>
        </p:txBody>
      </p:sp>
    </p:spTree>
    <p:extLst>
      <p:ext uri="{BB962C8B-B14F-4D97-AF65-F5344CB8AC3E}">
        <p14:creationId xmlns:p14="http://schemas.microsoft.com/office/powerpoint/2010/main" val="145182281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93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FB55A68-1C39-4085-857E-51373C4C397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Climate policy uncertainty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4CF495-B341-65FA-752B-BFC91A1CF588}"/>
              </a:ext>
            </a:extLst>
          </p:cNvPr>
          <p:cNvSpPr txBox="1"/>
          <p:nvPr/>
        </p:nvSpPr>
        <p:spPr>
          <a:xfrm>
            <a:off x="8887636" y="1397675"/>
            <a:ext cx="3140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Results are robust to using LP instead of SVAR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32D0A6-7AF9-7A82-5884-91B9B223762D}"/>
              </a:ext>
            </a:extLst>
          </p:cNvPr>
          <p:cNvSpPr txBox="1"/>
          <p:nvPr/>
        </p:nvSpPr>
        <p:spPr>
          <a:xfrm>
            <a:off x="2273968" y="613611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LP – 6 lags</a:t>
            </a:r>
          </a:p>
        </p:txBody>
      </p:sp>
      <p:pic>
        <p:nvPicPr>
          <p:cNvPr id="9" name="Picture 8" descr="A graph of the climate&#10;&#10;Description automatically generated with medium confidence">
            <a:extLst>
              <a:ext uri="{FF2B5EF4-FFF2-40B4-BE49-F238E27FC236}">
                <a16:creationId xmlns:a16="http://schemas.microsoft.com/office/drawing/2014/main" id="{66AAECEF-9F26-47AB-7096-A27A91162B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9" t="13250" r="14002" b="7682"/>
          <a:stretch/>
        </p:blipFill>
        <p:spPr>
          <a:xfrm>
            <a:off x="0" y="1165668"/>
            <a:ext cx="8482263" cy="529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1117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94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FB55A68-1C39-4085-857E-51373C4C397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Climate policy uncertainty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4CF495-B341-65FA-752B-BFC91A1CF588}"/>
              </a:ext>
            </a:extLst>
          </p:cNvPr>
          <p:cNvSpPr txBox="1"/>
          <p:nvPr/>
        </p:nvSpPr>
        <p:spPr>
          <a:xfrm>
            <a:off x="8887636" y="1397675"/>
            <a:ext cx="3140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Results are robust to using controlling for 3 macro factors from DFM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32D0A6-7AF9-7A82-5884-91B9B223762D}"/>
              </a:ext>
            </a:extLst>
          </p:cNvPr>
          <p:cNvSpPr txBox="1"/>
          <p:nvPr/>
        </p:nvSpPr>
        <p:spPr>
          <a:xfrm>
            <a:off x="1540042" y="729614"/>
            <a:ext cx="639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CPU = residual from projecting CPU on 3 macro factors from DFM</a:t>
            </a:r>
          </a:p>
        </p:txBody>
      </p:sp>
      <p:pic>
        <p:nvPicPr>
          <p:cNvPr id="3" name="Picture 2" descr="A screenshot of a graph&#10;&#10;Description automatically generated">
            <a:extLst>
              <a:ext uri="{FF2B5EF4-FFF2-40B4-BE49-F238E27FC236}">
                <a16:creationId xmlns:a16="http://schemas.microsoft.com/office/drawing/2014/main" id="{114EB34C-4320-6259-1DBE-E6B4635210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1" t="12878" r="14421" b="7311"/>
          <a:stretch/>
        </p:blipFill>
        <p:spPr>
          <a:xfrm>
            <a:off x="164122" y="1165668"/>
            <a:ext cx="8015378" cy="51906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3947C9-FC3A-3CDF-3ADB-7F70556D0249}"/>
              </a:ext>
            </a:extLst>
          </p:cNvPr>
          <p:cNvSpPr txBox="1"/>
          <p:nvPr/>
        </p:nvSpPr>
        <p:spPr>
          <a:xfrm>
            <a:off x="8412078" y="2967335"/>
            <a:ext cx="36157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Work in progress: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Refine CPU measure: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Use E&amp;E News articles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Use LLM to categorize the article (improve upon dictionary approach)</a:t>
            </a:r>
          </a:p>
        </p:txBody>
      </p:sp>
    </p:spTree>
    <p:extLst>
      <p:ext uri="{BB962C8B-B14F-4D97-AF65-F5344CB8AC3E}">
        <p14:creationId xmlns:p14="http://schemas.microsoft.com/office/powerpoint/2010/main" val="23605062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95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702C3F52-4850-4878-AF6B-B1E1A641FDA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IIIE. Concluding Remarks</a:t>
            </a:r>
            <a:endParaRPr lang="en-US" sz="19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374931-67E1-906E-82A7-51FF043D302D}"/>
              </a:ext>
            </a:extLst>
          </p:cNvPr>
          <p:cNvSpPr txBox="1"/>
          <p:nvPr/>
        </p:nvSpPr>
        <p:spPr>
          <a:xfrm>
            <a:off x="539261" y="783490"/>
            <a:ext cx="1111347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Take standard macro (CGE) estimates of macro costs of carbon pricing policies with a grain of salt (lack of directed technical progress)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Empirical evaluation of macro effects of climate policy – when possible – is important for practical policy advice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Preliminary conclusions: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Monetary policy response matters (accommodate one-off supply-side price shocks)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Climate policy uncertainty seems to retard economic growth (theory + empirical)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Carbon tax appears benign for economic growth &amp; employment empirically – whereas cap &amp; trade has negative macro consequences. A plausible channel is price uncertainty in C&amp;T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Price uncertainty also retards investment and R&amp;D so slows the energy transition (CO2 costs)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Methods: SVAR-IV and LP-IV (and proxy VAR-IV) are most convincing methods currently (but need a valid instrument)</a:t>
            </a:r>
          </a:p>
          <a:p>
            <a:pPr marL="342900" indent="-342900">
              <a:buFont typeface="+mj-lt"/>
              <a:buAutoNum type="arabicPeriod"/>
            </a:pPr>
            <a:endParaRPr lang="en-US" sz="1600" i="1" dirty="0"/>
          </a:p>
          <a:p>
            <a:pPr marL="342900" indent="-342900">
              <a:buFont typeface="+mj-lt"/>
              <a:buAutoNum type="arabicPeriod"/>
            </a:pPr>
            <a:r>
              <a:rPr lang="en-US" sz="1600" i="1" dirty="0"/>
              <a:t>More work is needed</a:t>
            </a:r>
            <a:r>
              <a:rPr lang="en-US" sz="1600" dirty="0"/>
              <a:t>: on macro &amp; innovation effects of price uncertainty under C&amp;T, TPS, and RPS.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Big picture: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Carbon pricing should be deployed in conjunction with innovation &amp; investment policy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Carbon pricing is most effective &amp; has least cost impacts when nearly-economic low-carbon substitution alternatives exist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Results in literature support second-stage </a:t>
            </a:r>
            <a:r>
              <a:rPr lang="en-US" sz="1600"/>
              <a:t>(post-innovation) </a:t>
            </a:r>
            <a:r>
              <a:rPr lang="en-US" sz="1600" dirty="0"/>
              <a:t>sectoral carbon pricing with price certainty: in order,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600" dirty="0"/>
              <a:t>Sectoral CT 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600" dirty="0"/>
              <a:t>Sectoral TPS with price collars and infrequent resets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600" dirty="0"/>
              <a:t>Sectoral C&amp;T with price collars and infrequent resets</a:t>
            </a:r>
          </a:p>
        </p:txBody>
      </p:sp>
    </p:spTree>
    <p:extLst>
      <p:ext uri="{BB962C8B-B14F-4D97-AF65-F5344CB8AC3E}">
        <p14:creationId xmlns:p14="http://schemas.microsoft.com/office/powerpoint/2010/main" val="112382969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9D341D-AF28-6B96-8871-968DDCD5C262}"/>
              </a:ext>
            </a:extLst>
          </p:cNvPr>
          <p:cNvSpPr txBox="1"/>
          <p:nvPr/>
        </p:nvSpPr>
        <p:spPr>
          <a:xfrm>
            <a:off x="4477214" y="3122342"/>
            <a:ext cx="2326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Additional Slides</a:t>
            </a:r>
          </a:p>
        </p:txBody>
      </p:sp>
    </p:spTree>
    <p:extLst>
      <p:ext uri="{BB962C8B-B14F-4D97-AF65-F5344CB8AC3E}">
        <p14:creationId xmlns:p14="http://schemas.microsoft.com/office/powerpoint/2010/main" val="30870082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Carbon pricing fundamentals: overlapping policies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97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9D3423-A35D-4FAC-95E9-5B215826C2AC}"/>
              </a:ext>
            </a:extLst>
          </p:cNvPr>
          <p:cNvSpPr txBox="1"/>
          <p:nvPr/>
        </p:nvSpPr>
        <p:spPr>
          <a:xfrm>
            <a:off x="411050" y="552540"/>
            <a:ext cx="88969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Overlapping policies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practice, there can be multiple policies with same mitigation goal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Example: Carbon tax </a:t>
            </a:r>
            <a:r>
              <a:rPr lang="en-US" sz="1600" b="1" i="1" dirty="0">
                <a:solidFill>
                  <a:srgbClr val="C00000"/>
                </a:solidFill>
              </a:rPr>
              <a:t>and</a:t>
            </a:r>
            <a:r>
              <a:rPr lang="en-US" sz="1600" b="1" dirty="0">
                <a:solidFill>
                  <a:srgbClr val="C00000"/>
                </a:solidFill>
              </a:rPr>
              <a:t> cap &amp; trade</a:t>
            </a:r>
            <a:endParaRPr lang="en-US" sz="1600" b="1" dirty="0"/>
          </a:p>
          <a:p>
            <a:r>
              <a:rPr lang="en-US" sz="1600" b="1" dirty="0"/>
              <a:t>		</a:t>
            </a:r>
            <a:r>
              <a:rPr lang="en-US" sz="1600" dirty="0">
                <a:solidFill>
                  <a:srgbClr val="C00000"/>
                </a:solidFill>
              </a:rPr>
              <a:t>(a) C&amp;T nonbinding											(b) C&amp;T binding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84CB638-B483-4A36-9EAF-D2C6CFA3DFA9}"/>
              </a:ext>
            </a:extLst>
          </p:cNvPr>
          <p:cNvCxnSpPr>
            <a:cxnSpLocks/>
          </p:cNvCxnSpPr>
          <p:nvPr/>
        </p:nvCxnSpPr>
        <p:spPr>
          <a:xfrm>
            <a:off x="1656198" y="1991592"/>
            <a:ext cx="3504297" cy="1943319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37D6D59-9B69-4C8B-9283-AD3AE7D76D02}"/>
              </a:ext>
            </a:extLst>
          </p:cNvPr>
          <p:cNvSpPr txBox="1"/>
          <p:nvPr/>
        </p:nvSpPr>
        <p:spPr>
          <a:xfrm>
            <a:off x="4899273" y="3969958"/>
            <a:ext cx="116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83E20B-E868-420B-A2C2-4E510F8BFB44}"/>
              </a:ext>
            </a:extLst>
          </p:cNvPr>
          <p:cNvCxnSpPr>
            <a:cxnSpLocks/>
          </p:cNvCxnSpPr>
          <p:nvPr/>
        </p:nvCxnSpPr>
        <p:spPr>
          <a:xfrm>
            <a:off x="3786679" y="3220278"/>
            <a:ext cx="0" cy="177075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D2E5D1-8245-4B57-8C18-D33CF0A80EDE}"/>
              </a:ext>
            </a:extLst>
          </p:cNvPr>
          <p:cNvCxnSpPr>
            <a:cxnSpLocks/>
          </p:cNvCxnSpPr>
          <p:nvPr/>
        </p:nvCxnSpPr>
        <p:spPr>
          <a:xfrm flipH="1">
            <a:off x="685806" y="3220278"/>
            <a:ext cx="3100873" cy="3918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eft Brace 31">
            <a:extLst>
              <a:ext uri="{FF2B5EF4-FFF2-40B4-BE49-F238E27FC236}">
                <a16:creationId xmlns:a16="http://schemas.microsoft.com/office/drawing/2014/main" id="{EA1F7583-2088-4F6C-92D7-A6C98C493109}"/>
              </a:ext>
            </a:extLst>
          </p:cNvPr>
          <p:cNvSpPr/>
          <p:nvPr/>
        </p:nvSpPr>
        <p:spPr>
          <a:xfrm>
            <a:off x="1656197" y="3508512"/>
            <a:ext cx="165313" cy="65613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27B46A-3FA0-42AB-8706-F21D26FF5412}"/>
              </a:ext>
            </a:extLst>
          </p:cNvPr>
          <p:cNvSpPr txBox="1"/>
          <p:nvPr/>
        </p:nvSpPr>
        <p:spPr>
          <a:xfrm>
            <a:off x="1155492" y="3721761"/>
            <a:ext cx="795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tax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4DBC7F4-DB10-41AD-B1A3-B2102A33629D}"/>
              </a:ext>
            </a:extLst>
          </p:cNvPr>
          <p:cNvCxnSpPr>
            <a:cxnSpLocks/>
          </p:cNvCxnSpPr>
          <p:nvPr/>
        </p:nvCxnSpPr>
        <p:spPr>
          <a:xfrm flipH="1">
            <a:off x="644942" y="2815320"/>
            <a:ext cx="2399756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751E39-15FC-4D3B-B7AA-B76B736AF2D0}"/>
              </a:ext>
            </a:extLst>
          </p:cNvPr>
          <p:cNvGrpSpPr/>
          <p:nvPr/>
        </p:nvGrpSpPr>
        <p:grpSpPr>
          <a:xfrm>
            <a:off x="247071" y="1662663"/>
            <a:ext cx="5903654" cy="3901891"/>
            <a:chOff x="247071" y="1662663"/>
            <a:chExt cx="5903654" cy="3901891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10A7618-36EE-4BF1-8521-3D79B864E5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194" y="2488734"/>
              <a:ext cx="3773301" cy="193003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5B24965-6603-4264-9E32-536E1A2A6F9B}"/>
                </a:ext>
              </a:extLst>
            </p:cNvPr>
            <p:cNvGrpSpPr/>
            <p:nvPr/>
          </p:nvGrpSpPr>
          <p:grpSpPr>
            <a:xfrm>
              <a:off x="247071" y="1662663"/>
              <a:ext cx="5903654" cy="3901891"/>
              <a:chOff x="247071" y="1662663"/>
              <a:chExt cx="5903654" cy="390189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A7D6405-1946-496B-886E-71D1F828A221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5903654" cy="3901891"/>
                <a:chOff x="3674395" y="691673"/>
                <a:chExt cx="7247837" cy="3901891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7053EF3-A96E-4604-814E-2F1E3A66231C}"/>
                    </a:ext>
                  </a:extLst>
                </p:cNvPr>
                <p:cNvSpPr txBox="1"/>
                <p:nvPr/>
              </p:nvSpPr>
              <p:spPr>
                <a:xfrm>
                  <a:off x="9337928" y="1558328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</a:t>
                  </a:r>
                </a:p>
              </p:txBody>
            </p:sp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C80C2745-4173-4881-A0A6-BF0715B719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1B40FB20-B98B-4A80-ABF6-28E5C6A723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4020045"/>
                  <a:ext cx="503923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534413A-E044-4EDF-9B5E-34A5B80B7A8F}"/>
                    </a:ext>
                  </a:extLst>
                </p:cNvPr>
                <p:cNvSpPr txBox="1"/>
                <p:nvPr/>
              </p:nvSpPr>
              <p:spPr>
                <a:xfrm>
                  <a:off x="8626631" y="4008789"/>
                  <a:ext cx="229560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FF0981D-BDB4-4175-99A3-4A2DB338259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D5BD35F-5202-4FCC-B4B4-D1492EF9C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5973" y="2650118"/>
                <a:ext cx="2333571" cy="1188800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DA696F8-7080-4AD6-A0C6-EEECF6A7150C}"/>
                </a:ext>
              </a:extLst>
            </p:cNvPr>
            <p:cNvCxnSpPr>
              <a:cxnSpLocks/>
            </p:cNvCxnSpPr>
            <p:nvPr/>
          </p:nvCxnSpPr>
          <p:spPr>
            <a:xfrm>
              <a:off x="3012622" y="2873899"/>
              <a:ext cx="0" cy="2101958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3634AA4-FB57-4A9A-B209-BF1FE6649209}"/>
              </a:ext>
            </a:extLst>
          </p:cNvPr>
          <p:cNvSpPr txBox="1"/>
          <p:nvPr/>
        </p:nvSpPr>
        <p:spPr>
          <a:xfrm>
            <a:off x="3609474" y="5017406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E1A5BC3-7B8F-420E-AF14-2F4DA6FA52E1}"/>
              </a:ext>
            </a:extLst>
          </p:cNvPr>
          <p:cNvSpPr txBox="1"/>
          <p:nvPr/>
        </p:nvSpPr>
        <p:spPr>
          <a:xfrm>
            <a:off x="2827334" y="4998626"/>
            <a:ext cx="3798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99FBAE-241D-48F5-9FA9-5B2247DD032D}"/>
              </a:ext>
            </a:extLst>
          </p:cNvPr>
          <p:cNvSpPr txBox="1"/>
          <p:nvPr/>
        </p:nvSpPr>
        <p:spPr>
          <a:xfrm>
            <a:off x="304445" y="2565420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6DE2F-BBB8-403B-B292-E42B98A74F15}"/>
              </a:ext>
            </a:extLst>
          </p:cNvPr>
          <p:cNvSpPr txBox="1"/>
          <p:nvPr/>
        </p:nvSpPr>
        <p:spPr>
          <a:xfrm>
            <a:off x="262472" y="303693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9421AA5-4BEE-4E2F-AF5F-F537AB40476F}"/>
              </a:ext>
            </a:extLst>
          </p:cNvPr>
          <p:cNvGrpSpPr/>
          <p:nvPr/>
        </p:nvGrpSpPr>
        <p:grpSpPr>
          <a:xfrm>
            <a:off x="6472939" y="1593041"/>
            <a:ext cx="5526805" cy="3929570"/>
            <a:chOff x="247071" y="1662663"/>
            <a:chExt cx="5526805" cy="3929570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94CCC35-4A2C-4772-90B4-0A00462FFB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194" y="2488734"/>
              <a:ext cx="3773301" cy="193003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957A1E99-D00E-4D25-A52D-3085E36A54F1}"/>
                </a:ext>
              </a:extLst>
            </p:cNvPr>
            <p:cNvGrpSpPr/>
            <p:nvPr/>
          </p:nvGrpSpPr>
          <p:grpSpPr>
            <a:xfrm>
              <a:off x="247071" y="1662663"/>
              <a:ext cx="5526805" cy="3929570"/>
              <a:chOff x="247071" y="1662663"/>
              <a:chExt cx="5526805" cy="3929570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6AC864D5-EFA5-4B43-B752-EC23D5EFC3A5}"/>
                  </a:ext>
                </a:extLst>
              </p:cNvPr>
              <p:cNvGrpSpPr/>
              <p:nvPr/>
            </p:nvGrpSpPr>
            <p:grpSpPr>
              <a:xfrm>
                <a:off x="247071" y="1662663"/>
                <a:ext cx="5526805" cy="3929570"/>
                <a:chOff x="3674395" y="691673"/>
                <a:chExt cx="6785184" cy="3929570"/>
              </a:xfrm>
            </p:grpSpPr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0A376138-B227-4EA9-8156-49F7B02BF425}"/>
                    </a:ext>
                  </a:extLst>
                </p:cNvPr>
                <p:cNvSpPr txBox="1"/>
                <p:nvPr/>
              </p:nvSpPr>
              <p:spPr>
                <a:xfrm>
                  <a:off x="9337928" y="1558328"/>
                  <a:ext cx="112165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S</a:t>
                  </a:r>
                </a:p>
              </p:txBody>
            </p:sp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id="{4704E960-0381-484D-9253-F7BFBA2C00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46223" y="993913"/>
                  <a:ext cx="0" cy="30261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>
                  <a:extLst>
                    <a:ext uri="{FF2B5EF4-FFF2-40B4-BE49-F238E27FC236}">
                      <a16:creationId xmlns:a16="http://schemas.microsoft.com/office/drawing/2014/main" id="{F5F8543F-22FD-47E6-B3EA-130AA55263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46223" y="4020045"/>
                  <a:ext cx="503923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7716EC49-9B9F-452A-9B8B-1F562E6021F5}"/>
                    </a:ext>
                  </a:extLst>
                </p:cNvPr>
                <p:cNvSpPr txBox="1"/>
                <p:nvPr/>
              </p:nvSpPr>
              <p:spPr>
                <a:xfrm>
                  <a:off x="8609221" y="4036468"/>
                  <a:ext cx="1686812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Quantity of electricity</a:t>
                  </a: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029352D0-2451-4D4E-BAAE-FE2B9A25D41D}"/>
                    </a:ext>
                  </a:extLst>
                </p:cNvPr>
                <p:cNvSpPr txBox="1"/>
                <p:nvPr/>
              </p:nvSpPr>
              <p:spPr>
                <a:xfrm>
                  <a:off x="3674395" y="691673"/>
                  <a:ext cx="97692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Price</a:t>
                  </a:r>
                </a:p>
              </p:txBody>
            </p:sp>
          </p:grp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290DD83-6064-4C46-902B-2DB406A168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5974" y="3307136"/>
                <a:ext cx="992060" cy="531782"/>
              </a:xfrm>
              <a:prstGeom prst="line">
                <a:avLst/>
              </a:prstGeom>
              <a:ln w="317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DDD3409-256A-4065-8338-A0799780349F}"/>
                </a:ext>
              </a:extLst>
            </p:cNvPr>
            <p:cNvCxnSpPr>
              <a:cxnSpLocks/>
            </p:cNvCxnSpPr>
            <p:nvPr/>
          </p:nvCxnSpPr>
          <p:spPr>
            <a:xfrm>
              <a:off x="2095217" y="1961598"/>
              <a:ext cx="0" cy="3010954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68007B9-2816-42A4-86EC-8B840C2D8646}"/>
              </a:ext>
            </a:extLst>
          </p:cNvPr>
          <p:cNvCxnSpPr>
            <a:cxnSpLocks/>
          </p:cNvCxnSpPr>
          <p:nvPr/>
        </p:nvCxnSpPr>
        <p:spPr>
          <a:xfrm>
            <a:off x="7586776" y="1865326"/>
            <a:ext cx="3504297" cy="1943319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42BA6AE-4D14-49D8-A469-8736FA5F2C42}"/>
              </a:ext>
            </a:extLst>
          </p:cNvPr>
          <p:cNvCxnSpPr>
            <a:cxnSpLocks/>
          </p:cNvCxnSpPr>
          <p:nvPr/>
        </p:nvCxnSpPr>
        <p:spPr>
          <a:xfrm>
            <a:off x="9932375" y="3259464"/>
            <a:ext cx="0" cy="1770757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9B696ECB-0216-4202-BC4F-33450534E01D}"/>
              </a:ext>
            </a:extLst>
          </p:cNvPr>
          <p:cNvSpPr txBox="1"/>
          <p:nvPr/>
        </p:nvSpPr>
        <p:spPr>
          <a:xfrm>
            <a:off x="9835341" y="494260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Q*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C4158151-BBC0-49CF-B6A2-525487A510DC}"/>
              </a:ext>
            </a:extLst>
          </p:cNvPr>
          <p:cNvCxnSpPr>
            <a:cxnSpLocks/>
          </p:cNvCxnSpPr>
          <p:nvPr/>
        </p:nvCxnSpPr>
        <p:spPr>
          <a:xfrm flipH="1">
            <a:off x="6865750" y="3198328"/>
            <a:ext cx="3100873" cy="3918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DEA34FD9-DC8B-4DEB-9917-493D775B66B6}"/>
              </a:ext>
            </a:extLst>
          </p:cNvPr>
          <p:cNvSpPr txBox="1"/>
          <p:nvPr/>
        </p:nvSpPr>
        <p:spPr>
          <a:xfrm>
            <a:off x="6461678" y="2086959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P’’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489B089-6282-464E-9B8B-63E941146351}"/>
              </a:ext>
            </a:extLst>
          </p:cNvPr>
          <p:cNvSpPr txBox="1"/>
          <p:nvPr/>
        </p:nvSpPr>
        <p:spPr>
          <a:xfrm>
            <a:off x="6442416" y="3014987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P*</a:t>
            </a:r>
          </a:p>
        </p:txBody>
      </p:sp>
      <p:sp>
        <p:nvSpPr>
          <p:cNvPr id="81" name="Left Brace 80">
            <a:extLst>
              <a:ext uri="{FF2B5EF4-FFF2-40B4-BE49-F238E27FC236}">
                <a16:creationId xmlns:a16="http://schemas.microsoft.com/office/drawing/2014/main" id="{60EFDB2F-51B2-48C8-BAD9-7D4439362E2C}"/>
              </a:ext>
            </a:extLst>
          </p:cNvPr>
          <p:cNvSpPr/>
          <p:nvPr/>
        </p:nvSpPr>
        <p:spPr>
          <a:xfrm>
            <a:off x="8019289" y="2306967"/>
            <a:ext cx="184328" cy="85201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6CF1FB7-3E6A-4D00-900D-02EBB0168D49}"/>
              </a:ext>
            </a:extLst>
          </p:cNvPr>
          <p:cNvSpPr txBox="1"/>
          <p:nvPr/>
        </p:nvSpPr>
        <p:spPr>
          <a:xfrm>
            <a:off x="6890579" y="2485496"/>
            <a:ext cx="1791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Permit price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6576E74-22AD-410B-8248-14A7AD2C6E21}"/>
              </a:ext>
            </a:extLst>
          </p:cNvPr>
          <p:cNvSpPr txBox="1"/>
          <p:nvPr/>
        </p:nvSpPr>
        <p:spPr>
          <a:xfrm flipH="1">
            <a:off x="451385" y="5410598"/>
            <a:ext cx="56279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B00000"/>
                </a:solidFill>
              </a:rPr>
              <a:t>Examples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California cap-and-trade (AB32) + economy-wide carbon tax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If RGGI is binding, leakage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State RPS + economy-wide CES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If state RPS is binding, leakage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CA3FE58-CCFF-4221-884C-08C7FD5466C4}"/>
              </a:ext>
            </a:extLst>
          </p:cNvPr>
          <p:cNvCxnSpPr>
            <a:cxnSpLocks/>
          </p:cNvCxnSpPr>
          <p:nvPr/>
        </p:nvCxnSpPr>
        <p:spPr>
          <a:xfrm flipH="1">
            <a:off x="8347006" y="1846849"/>
            <a:ext cx="2769987" cy="1418017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80F8D1C-D263-42F1-93AB-339C47CF20E4}"/>
              </a:ext>
            </a:extLst>
          </p:cNvPr>
          <p:cNvCxnSpPr>
            <a:cxnSpLocks/>
          </p:cNvCxnSpPr>
          <p:nvPr/>
        </p:nvCxnSpPr>
        <p:spPr>
          <a:xfrm>
            <a:off x="8321085" y="1837974"/>
            <a:ext cx="24717" cy="1343932"/>
          </a:xfrm>
          <a:prstGeom prst="line">
            <a:avLst/>
          </a:prstGeom>
          <a:ln w="508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D9A2D54-283C-4801-BEFE-724C01707A21}"/>
              </a:ext>
            </a:extLst>
          </p:cNvPr>
          <p:cNvCxnSpPr>
            <a:cxnSpLocks/>
          </p:cNvCxnSpPr>
          <p:nvPr/>
        </p:nvCxnSpPr>
        <p:spPr>
          <a:xfrm flipH="1" flipV="1">
            <a:off x="8465488" y="2059484"/>
            <a:ext cx="1136898" cy="389137"/>
          </a:xfrm>
          <a:prstGeom prst="straightConnector1">
            <a:avLst/>
          </a:prstGeom>
          <a:ln w="31750" cmpd="dbl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17D4B7F-D94E-4447-B81F-9AFF8ABFC578}"/>
              </a:ext>
            </a:extLst>
          </p:cNvPr>
          <p:cNvCxnSpPr>
            <a:cxnSpLocks/>
          </p:cNvCxnSpPr>
          <p:nvPr/>
        </p:nvCxnSpPr>
        <p:spPr>
          <a:xfrm>
            <a:off x="3408346" y="1987672"/>
            <a:ext cx="0" cy="3010954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A0C3F94-DE3A-4771-A93D-5755806D476C}"/>
              </a:ext>
            </a:extLst>
          </p:cNvPr>
          <p:cNvSpPr txBox="1"/>
          <p:nvPr/>
        </p:nvSpPr>
        <p:spPr>
          <a:xfrm>
            <a:off x="3204429" y="5003412"/>
            <a:ext cx="426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Q’’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891CED1-4E0C-4672-8C62-50DFF9544D6E}"/>
              </a:ext>
            </a:extLst>
          </p:cNvPr>
          <p:cNvCxnSpPr>
            <a:cxnSpLocks/>
          </p:cNvCxnSpPr>
          <p:nvPr/>
        </p:nvCxnSpPr>
        <p:spPr>
          <a:xfrm flipH="1">
            <a:off x="6888499" y="2271531"/>
            <a:ext cx="1396553" cy="0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C99555F-6053-4D01-95D2-BB14428DD8D0}"/>
              </a:ext>
            </a:extLst>
          </p:cNvPr>
          <p:cNvSpPr txBox="1"/>
          <p:nvPr/>
        </p:nvSpPr>
        <p:spPr>
          <a:xfrm>
            <a:off x="7508245" y="3577704"/>
            <a:ext cx="795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tax</a:t>
            </a:r>
          </a:p>
        </p:txBody>
      </p:sp>
      <p:sp>
        <p:nvSpPr>
          <p:cNvPr id="80" name="Left Brace 79">
            <a:extLst>
              <a:ext uri="{FF2B5EF4-FFF2-40B4-BE49-F238E27FC236}">
                <a16:creationId xmlns:a16="http://schemas.microsoft.com/office/drawing/2014/main" id="{8A846E0F-F7E7-4D38-BAA1-2ACCF22ED2FF}"/>
              </a:ext>
            </a:extLst>
          </p:cNvPr>
          <p:cNvSpPr/>
          <p:nvPr/>
        </p:nvSpPr>
        <p:spPr>
          <a:xfrm>
            <a:off x="8040770" y="3324221"/>
            <a:ext cx="205098" cy="68496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E72B691-B3E7-4F08-8CDE-04D38DF5E8AE}"/>
              </a:ext>
            </a:extLst>
          </p:cNvPr>
          <p:cNvSpPr txBox="1"/>
          <p:nvPr/>
        </p:nvSpPr>
        <p:spPr>
          <a:xfrm>
            <a:off x="8185121" y="4933612"/>
            <a:ext cx="426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Q’’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B4DCBA08-2BD4-4065-A3DA-02F3ED037C33}"/>
              </a:ext>
            </a:extLst>
          </p:cNvPr>
          <p:cNvCxnSpPr>
            <a:cxnSpLocks/>
          </p:cNvCxnSpPr>
          <p:nvPr/>
        </p:nvCxnSpPr>
        <p:spPr>
          <a:xfrm flipH="1">
            <a:off x="6826280" y="2794061"/>
            <a:ext cx="2399756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4B3886B6-D1F9-4DB3-BC0F-BF123FF91137}"/>
              </a:ext>
            </a:extLst>
          </p:cNvPr>
          <p:cNvSpPr txBox="1"/>
          <p:nvPr/>
        </p:nvSpPr>
        <p:spPr>
          <a:xfrm>
            <a:off x="6485783" y="2544161"/>
            <a:ext cx="581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P’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CC12A27-EA07-42E6-8A99-FF45949C1277}"/>
              </a:ext>
            </a:extLst>
          </p:cNvPr>
          <p:cNvSpPr txBox="1"/>
          <p:nvPr/>
        </p:nvSpPr>
        <p:spPr>
          <a:xfrm>
            <a:off x="9035047" y="4949834"/>
            <a:ext cx="426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Q’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657A0181-4E1A-42A6-95F6-1459495CB15D}"/>
              </a:ext>
            </a:extLst>
          </p:cNvPr>
          <p:cNvCxnSpPr>
            <a:cxnSpLocks/>
          </p:cNvCxnSpPr>
          <p:nvPr/>
        </p:nvCxnSpPr>
        <p:spPr>
          <a:xfrm flipH="1">
            <a:off x="9210429" y="2836985"/>
            <a:ext cx="15607" cy="2043983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CA40B632-8B27-492B-AF53-A918FCB333BA}"/>
              </a:ext>
            </a:extLst>
          </p:cNvPr>
          <p:cNvCxnSpPr>
            <a:cxnSpLocks/>
          </p:cNvCxnSpPr>
          <p:nvPr/>
        </p:nvCxnSpPr>
        <p:spPr>
          <a:xfrm>
            <a:off x="3410671" y="2001217"/>
            <a:ext cx="0" cy="648901"/>
          </a:xfrm>
          <a:prstGeom prst="line">
            <a:avLst/>
          </a:prstGeom>
          <a:ln w="508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2CD93BA9-AF78-4C57-95F5-8D6ABAA372DE}"/>
              </a:ext>
            </a:extLst>
          </p:cNvPr>
          <p:cNvCxnSpPr>
            <a:cxnSpLocks/>
          </p:cNvCxnSpPr>
          <p:nvPr/>
        </p:nvCxnSpPr>
        <p:spPr>
          <a:xfrm flipH="1" flipV="1">
            <a:off x="3485640" y="2106453"/>
            <a:ext cx="514060" cy="111248"/>
          </a:xfrm>
          <a:prstGeom prst="straightConnector1">
            <a:avLst/>
          </a:prstGeom>
          <a:ln w="31750" cmpd="dbl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A0FFC94-7BDF-45B8-BF82-606CDB67887D}"/>
              </a:ext>
            </a:extLst>
          </p:cNvPr>
          <p:cNvCxnSpPr>
            <a:cxnSpLocks/>
          </p:cNvCxnSpPr>
          <p:nvPr/>
        </p:nvCxnSpPr>
        <p:spPr>
          <a:xfrm flipH="1">
            <a:off x="3446110" y="2077855"/>
            <a:ext cx="1006858" cy="573611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35F5A26E-7413-496D-90F4-C87B588DF4D7}"/>
              </a:ext>
            </a:extLst>
          </p:cNvPr>
          <p:cNvSpPr txBox="1"/>
          <p:nvPr/>
        </p:nvSpPr>
        <p:spPr>
          <a:xfrm flipH="1">
            <a:off x="5765901" y="5136377"/>
            <a:ext cx="3057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/>
              <a:t>Prices add, quantities don’t</a:t>
            </a:r>
          </a:p>
        </p:txBody>
      </p:sp>
      <p:graphicFrame>
        <p:nvGraphicFramePr>
          <p:cNvPr id="13" name="Table 15">
            <a:extLst>
              <a:ext uri="{FF2B5EF4-FFF2-40B4-BE49-F238E27FC236}">
                <a16:creationId xmlns:a16="http://schemas.microsoft.com/office/drawing/2014/main" id="{79FF405C-ED0A-48E6-B52A-A0FA3A20B531}"/>
              </a:ext>
            </a:extLst>
          </p:cNvPr>
          <p:cNvGraphicFramePr>
            <a:graphicFrameLocks noGrp="1"/>
          </p:cNvGraphicFramePr>
          <p:nvPr/>
        </p:nvGraphicFramePr>
        <p:xfrm>
          <a:off x="6325496" y="5702523"/>
          <a:ext cx="5541033" cy="9832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5463">
                  <a:extLst>
                    <a:ext uri="{9D8B030D-6E8A-4147-A177-3AD203B41FA5}">
                      <a16:colId xmlns:a16="http://schemas.microsoft.com/office/drawing/2014/main" val="1070576366"/>
                    </a:ext>
                  </a:extLst>
                </a:gridCol>
                <a:gridCol w="2335319">
                  <a:extLst>
                    <a:ext uri="{9D8B030D-6E8A-4147-A177-3AD203B41FA5}">
                      <a16:colId xmlns:a16="http://schemas.microsoft.com/office/drawing/2014/main" val="2551887553"/>
                    </a:ext>
                  </a:extLst>
                </a:gridCol>
                <a:gridCol w="1980251">
                  <a:extLst>
                    <a:ext uri="{9D8B030D-6E8A-4147-A177-3AD203B41FA5}">
                      <a16:colId xmlns:a16="http://schemas.microsoft.com/office/drawing/2014/main" val="2300881157"/>
                    </a:ext>
                  </a:extLst>
                </a:gridCol>
              </a:tblGrid>
              <a:tr h="282699">
                <a:tc>
                  <a:txBody>
                    <a:bodyPr/>
                    <a:lstStyle/>
                    <a:p>
                      <a:r>
                        <a:rPr lang="en-US" sz="1400" dirty="0"/>
                        <a:t>State\Nation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Carbon Tax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C&amp;T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647567"/>
                  </a:ext>
                </a:extLst>
              </a:tr>
              <a:tr h="282699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Carbon tax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additionality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 effect or leakage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612936"/>
                  </a:ext>
                </a:extLst>
              </a:tr>
              <a:tr h="373643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C&amp;T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 effect or additionality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Near-complete leakage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900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304863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98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pic>
        <p:nvPicPr>
          <p:cNvPr id="7" name="image1.png">
            <a:extLst>
              <a:ext uri="{FF2B5EF4-FFF2-40B4-BE49-F238E27FC236}">
                <a16:creationId xmlns:a16="http://schemas.microsoft.com/office/drawing/2014/main" id="{0EEC539A-8C2A-4A59-B996-D4F7B15D89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820" y="1146984"/>
            <a:ext cx="5969490" cy="5190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D54683-CA47-4EBA-89DA-F76BD76324AC}"/>
              </a:ext>
            </a:extLst>
          </p:cNvPr>
          <p:cNvSpPr txBox="1"/>
          <p:nvPr/>
        </p:nvSpPr>
        <p:spPr>
          <a:xfrm>
            <a:off x="6448990" y="1242523"/>
            <a:ext cx="40427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Distribution of fossil fuel generators, characterized by </a:t>
            </a:r>
            <a:r>
              <a:rPr lang="en-US" i="1" dirty="0"/>
              <a:t>e</a:t>
            </a:r>
            <a:r>
              <a:rPr lang="en-US" dirty="0"/>
              <a:t> (emissions per MWh) and </a:t>
            </a:r>
            <a:r>
              <a:rPr lang="en-US" i="1" dirty="0"/>
              <a:t>c</a:t>
            </a:r>
            <a:r>
              <a:rPr lang="en-US" dirty="0"/>
              <a:t> (cost per MWh)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89AF4C1-71EB-465F-B11D-B8E7E833632A}"/>
              </a:ext>
            </a:extLst>
          </p:cNvPr>
          <p:cNvCxnSpPr>
            <a:cxnSpLocks/>
          </p:cNvCxnSpPr>
          <p:nvPr/>
        </p:nvCxnSpPr>
        <p:spPr>
          <a:xfrm flipH="1">
            <a:off x="4679576" y="1581374"/>
            <a:ext cx="1769415" cy="71000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897C7D1-CFB0-4911-ABCB-D20CB5388687}"/>
              </a:ext>
            </a:extLst>
          </p:cNvPr>
          <p:cNvSpPr txBox="1"/>
          <p:nvPr/>
        </p:nvSpPr>
        <p:spPr>
          <a:xfrm>
            <a:off x="7128514" y="4981636"/>
            <a:ext cx="4042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Private cost of renewables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96B3FE-4859-44D0-91BD-29D95091E7F7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5271248" y="5166302"/>
            <a:ext cx="1857266" cy="73964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1D96472-B4DF-4B52-AADF-3348D3B11688}"/>
              </a:ext>
            </a:extLst>
          </p:cNvPr>
          <p:cNvSpPr txBox="1"/>
          <p:nvPr/>
        </p:nvSpPr>
        <p:spPr>
          <a:xfrm>
            <a:off x="7042454" y="2515825"/>
            <a:ext cx="404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FF generators will be dispatched if their marginal cost exceeds </a:t>
            </a:r>
            <a:r>
              <a:rPr lang="en-US" i="1" dirty="0"/>
              <a:t>R</a:t>
            </a:r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856DCF-0F82-4FCD-82FF-4A555C27FBEF}"/>
              </a:ext>
            </a:extLst>
          </p:cNvPr>
          <p:cNvCxnSpPr>
            <a:cxnSpLocks/>
          </p:cNvCxnSpPr>
          <p:nvPr/>
        </p:nvCxnSpPr>
        <p:spPr>
          <a:xfrm flipH="1">
            <a:off x="5149547" y="2854676"/>
            <a:ext cx="1892908" cy="68459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3">
            <a:extLst>
              <a:ext uri="{FF2B5EF4-FFF2-40B4-BE49-F238E27FC236}">
                <a16:creationId xmlns:a16="http://schemas.microsoft.com/office/drawing/2014/main" id="{4300C931-CA64-4CC5-AF12-74A9220E71B8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</p:spTree>
    <p:extLst>
      <p:ext uri="{BB962C8B-B14F-4D97-AF65-F5344CB8AC3E}">
        <p14:creationId xmlns:p14="http://schemas.microsoft.com/office/powerpoint/2010/main" val="252975676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2.png">
            <a:extLst>
              <a:ext uri="{FF2B5EF4-FFF2-40B4-BE49-F238E27FC236}">
                <a16:creationId xmlns:a16="http://schemas.microsoft.com/office/drawing/2014/main" id="{3813BFF4-FB14-46BC-8D8D-27D7B73C9F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820" y="1167415"/>
            <a:ext cx="6152274" cy="5349483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Carbon tax &amp; CES: Graphical representation (Borenstein &amp; Kellogg 2022)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600" smtClean="0">
                <a:solidFill>
                  <a:schemeClr val="tx1"/>
                </a:solidFill>
              </a:rPr>
              <a:t>99</a:t>
            </a:fld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EBACD-47E8-4127-8F44-03A18B5B0E87}"/>
              </a:ext>
            </a:extLst>
          </p:cNvPr>
          <p:cNvSpPr txBox="1"/>
          <p:nvPr/>
        </p:nvSpPr>
        <p:spPr>
          <a:xfrm>
            <a:off x="418652" y="6526100"/>
            <a:ext cx="2804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Borenstein &amp; Kellogg (2022)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1DC9CA-3B15-46F5-8041-6CDE29D70016}"/>
              </a:ext>
            </a:extLst>
          </p:cNvPr>
          <p:cNvSpPr txBox="1"/>
          <p:nvPr/>
        </p:nvSpPr>
        <p:spPr>
          <a:xfrm>
            <a:off x="451820" y="604269"/>
            <a:ext cx="771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Both a CES and a carbon price truncate the distribution of fossil fuel generators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D54683-CA47-4EBA-89DA-F76BD76324AC}"/>
              </a:ext>
            </a:extLst>
          </p:cNvPr>
          <p:cNvSpPr txBox="1"/>
          <p:nvPr/>
        </p:nvSpPr>
        <p:spPr>
          <a:xfrm>
            <a:off x="6141039" y="3679799"/>
            <a:ext cx="404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FF generators that won’t produce under a CES, but will under a carbon tax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89AF4C1-71EB-465F-B11D-B8E7E833632A}"/>
              </a:ext>
            </a:extLst>
          </p:cNvPr>
          <p:cNvCxnSpPr>
            <a:cxnSpLocks/>
          </p:cNvCxnSpPr>
          <p:nvPr/>
        </p:nvCxnSpPr>
        <p:spPr>
          <a:xfrm flipH="1">
            <a:off x="4211768" y="4066391"/>
            <a:ext cx="1884232" cy="6939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897C7D1-CFB0-4911-ABCB-D20CB5388687}"/>
              </a:ext>
            </a:extLst>
          </p:cNvPr>
          <p:cNvSpPr txBox="1"/>
          <p:nvPr/>
        </p:nvSpPr>
        <p:spPr>
          <a:xfrm>
            <a:off x="6868906" y="4981636"/>
            <a:ext cx="4042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CES without partial crediting introduces a price wedge </a:t>
            </a:r>
            <a:r>
              <a:rPr lang="en-US" i="1" dirty="0"/>
              <a:t>t</a:t>
            </a:r>
            <a:r>
              <a:rPr lang="en-US" dirty="0"/>
              <a:t> between clean and </a:t>
            </a:r>
            <a:r>
              <a:rPr lang="en-US" dirty="0" err="1"/>
              <a:t>undifferentiaged</a:t>
            </a:r>
            <a:r>
              <a:rPr lang="en-US" dirty="0"/>
              <a:t> non-clean (FF) generation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96B3FE-4859-44D0-91BD-29D95091E7F7}"/>
              </a:ext>
            </a:extLst>
          </p:cNvPr>
          <p:cNvCxnSpPr>
            <a:cxnSpLocks/>
          </p:cNvCxnSpPr>
          <p:nvPr/>
        </p:nvCxnSpPr>
        <p:spPr>
          <a:xfrm flipH="1">
            <a:off x="4307107" y="5166302"/>
            <a:ext cx="2561799" cy="95381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1D96472-B4DF-4B52-AADF-3348D3B11688}"/>
              </a:ext>
            </a:extLst>
          </p:cNvPr>
          <p:cNvSpPr txBox="1"/>
          <p:nvPr/>
        </p:nvSpPr>
        <p:spPr>
          <a:xfrm>
            <a:off x="6281256" y="1852079"/>
            <a:ext cx="404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FF generators that won’t produce under a carbon price, but will under a CES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856DCF-0F82-4FCD-82FF-4A555C27FBEF}"/>
              </a:ext>
            </a:extLst>
          </p:cNvPr>
          <p:cNvCxnSpPr>
            <a:cxnSpLocks/>
          </p:cNvCxnSpPr>
          <p:nvPr/>
        </p:nvCxnSpPr>
        <p:spPr>
          <a:xfrm flipH="1">
            <a:off x="3545909" y="2154265"/>
            <a:ext cx="2628980" cy="47497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6F7E2ED-DCE3-4AE5-BA97-0D9FAE8D1800}"/>
              </a:ext>
            </a:extLst>
          </p:cNvPr>
          <p:cNvSpPr txBox="1"/>
          <p:nvPr/>
        </p:nvSpPr>
        <p:spPr>
          <a:xfrm>
            <a:off x="4690410" y="969410"/>
            <a:ext cx="5879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carbon price introduces a clean/FF price wedge that depends linearly on the emissions intensity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41CC2F-1BA9-453E-9A43-289ACEDD2EE0}"/>
              </a:ext>
            </a:extLst>
          </p:cNvPr>
          <p:cNvCxnSpPr>
            <a:cxnSpLocks/>
          </p:cNvCxnSpPr>
          <p:nvPr/>
        </p:nvCxnSpPr>
        <p:spPr>
          <a:xfrm flipH="1">
            <a:off x="2500346" y="1258645"/>
            <a:ext cx="2190064" cy="37473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209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7458</TotalTime>
  <Words>8867</Words>
  <Application>Microsoft Office PowerPoint</Application>
  <PresentationFormat>Widescreen</PresentationFormat>
  <Paragraphs>1264</Paragraphs>
  <Slides>104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14" baseType="lpstr">
      <vt:lpstr>Arial</vt:lpstr>
      <vt:lpstr>Arial Nova</vt:lpstr>
      <vt:lpstr>Calibri</vt:lpstr>
      <vt:lpstr>Calibri Light</vt:lpstr>
      <vt:lpstr>Cambria</vt:lpstr>
      <vt:lpstr>Courier New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Stock, James H.</cp:lastModifiedBy>
  <cp:revision>1231</cp:revision>
  <dcterms:created xsi:type="dcterms:W3CDTF">2019-12-01T20:26:42Z</dcterms:created>
  <dcterms:modified xsi:type="dcterms:W3CDTF">2024-01-23T11:44:33Z</dcterms:modified>
</cp:coreProperties>
</file>