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860" r:id="rId2"/>
    <p:sldId id="1152" r:id="rId3"/>
    <p:sldId id="1155" r:id="rId4"/>
    <p:sldId id="612" r:id="rId5"/>
    <p:sldId id="1112" r:id="rId6"/>
    <p:sldId id="1061" r:id="rId7"/>
    <p:sldId id="451" r:id="rId8"/>
    <p:sldId id="1064" r:id="rId9"/>
    <p:sldId id="620" r:id="rId10"/>
    <p:sldId id="621" r:id="rId11"/>
    <p:sldId id="622" r:id="rId12"/>
    <p:sldId id="431" r:id="rId13"/>
    <p:sldId id="454" r:id="rId14"/>
    <p:sldId id="628" r:id="rId15"/>
    <p:sldId id="738" r:id="rId16"/>
    <p:sldId id="737" r:id="rId17"/>
    <p:sldId id="732" r:id="rId18"/>
    <p:sldId id="736" r:id="rId19"/>
    <p:sldId id="735" r:id="rId20"/>
    <p:sldId id="614" r:id="rId21"/>
    <p:sldId id="1066" r:id="rId22"/>
    <p:sldId id="729" r:id="rId23"/>
    <p:sldId id="1055" r:id="rId24"/>
    <p:sldId id="1058" r:id="rId25"/>
    <p:sldId id="717" r:id="rId26"/>
    <p:sldId id="1059" r:id="rId27"/>
    <p:sldId id="301" r:id="rId28"/>
    <p:sldId id="1107" r:id="rId29"/>
    <p:sldId id="1108" r:id="rId30"/>
    <p:sldId id="1109" r:id="rId31"/>
    <p:sldId id="1153" r:id="rId32"/>
    <p:sldId id="291" r:id="rId33"/>
    <p:sldId id="1116" r:id="rId34"/>
    <p:sldId id="1124" r:id="rId35"/>
    <p:sldId id="1125" r:id="rId36"/>
    <p:sldId id="1126" r:id="rId37"/>
    <p:sldId id="1127" r:id="rId38"/>
    <p:sldId id="1128" r:id="rId39"/>
    <p:sldId id="1117" r:id="rId40"/>
    <p:sldId id="1118" r:id="rId41"/>
    <p:sldId id="1119" r:id="rId42"/>
    <p:sldId id="1115" r:id="rId43"/>
    <p:sldId id="863" r:id="rId44"/>
    <p:sldId id="307" r:id="rId45"/>
    <p:sldId id="340" r:id="rId46"/>
    <p:sldId id="864" r:id="rId47"/>
    <p:sldId id="370" r:id="rId48"/>
    <p:sldId id="371" r:id="rId49"/>
    <p:sldId id="417" r:id="rId50"/>
    <p:sldId id="865" r:id="rId51"/>
    <p:sldId id="308" r:id="rId52"/>
    <p:sldId id="312" r:id="rId53"/>
    <p:sldId id="866" r:id="rId54"/>
    <p:sldId id="374" r:id="rId55"/>
    <p:sldId id="376" r:id="rId56"/>
    <p:sldId id="379" r:id="rId57"/>
    <p:sldId id="378" r:id="rId58"/>
    <p:sldId id="381" r:id="rId59"/>
    <p:sldId id="377" r:id="rId60"/>
    <p:sldId id="384" r:id="rId61"/>
    <p:sldId id="385" r:id="rId62"/>
    <p:sldId id="386" r:id="rId63"/>
    <p:sldId id="387" r:id="rId64"/>
    <p:sldId id="388" r:id="rId65"/>
    <p:sldId id="389" r:id="rId66"/>
    <p:sldId id="411" r:id="rId67"/>
    <p:sldId id="410" r:id="rId68"/>
    <p:sldId id="414" r:id="rId69"/>
    <p:sldId id="413" r:id="rId70"/>
    <p:sldId id="412" r:id="rId71"/>
    <p:sldId id="415" r:id="rId72"/>
    <p:sldId id="416" r:id="rId73"/>
    <p:sldId id="310" r:id="rId74"/>
    <p:sldId id="1052" r:id="rId75"/>
    <p:sldId id="1129" r:id="rId76"/>
    <p:sldId id="1131" r:id="rId77"/>
    <p:sldId id="1130" r:id="rId78"/>
    <p:sldId id="1134" r:id="rId79"/>
    <p:sldId id="1135" r:id="rId80"/>
    <p:sldId id="1136" r:id="rId81"/>
    <p:sldId id="459" r:id="rId82"/>
    <p:sldId id="1140" r:id="rId83"/>
    <p:sldId id="1139" r:id="rId84"/>
    <p:sldId id="1141" r:id="rId85"/>
    <p:sldId id="1156" r:id="rId86"/>
    <p:sldId id="1154" r:id="rId87"/>
    <p:sldId id="439" r:id="rId88"/>
    <p:sldId id="453" r:id="rId89"/>
    <p:sldId id="1149" r:id="rId90"/>
    <p:sldId id="1146" r:id="rId91"/>
    <p:sldId id="1143" r:id="rId92"/>
    <p:sldId id="1145" r:id="rId93"/>
    <p:sldId id="1147" r:id="rId94"/>
    <p:sldId id="1148" r:id="rId95"/>
    <p:sldId id="1114" r:id="rId96"/>
    <p:sldId id="1101" r:id="rId97"/>
    <p:sldId id="1065" r:id="rId98"/>
    <p:sldId id="739" r:id="rId99"/>
    <p:sldId id="740" r:id="rId100"/>
    <p:sldId id="741" r:id="rId101"/>
    <p:sldId id="743" r:id="rId102"/>
    <p:sldId id="742" r:id="rId103"/>
    <p:sldId id="744" r:id="rId104"/>
    <p:sldId id="749" r:id="rId10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00"/>
    <a:srgbClr val="B00000"/>
    <a:srgbClr val="B0003C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bonpricingdashboard.worldbank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ff.org/cpc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cpc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cpc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cpc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1741448" y="876594"/>
            <a:ext cx="87091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IMF short course on:</a:t>
            </a:r>
          </a:p>
          <a:p>
            <a:pPr algn="ctr"/>
            <a:endParaRPr lang="en-US" sz="3600" dirty="0"/>
          </a:p>
          <a:p>
            <a:pPr algn="ctr"/>
            <a:r>
              <a:rPr lang="en-US" sz="4000" b="1" dirty="0">
                <a:solidFill>
                  <a:srgbClr val="B00000"/>
                </a:solidFill>
              </a:rPr>
              <a:t>The Macroeconomic Impact of </a:t>
            </a:r>
          </a:p>
          <a:p>
            <a:pPr algn="ctr"/>
            <a:r>
              <a:rPr lang="en-US" sz="4000" b="1" dirty="0">
                <a:solidFill>
                  <a:srgbClr val="B00000"/>
                </a:solidFill>
              </a:rPr>
              <a:t>Carbon Pricing</a:t>
            </a:r>
          </a:p>
          <a:p>
            <a:pPr algn="ctr"/>
            <a:endParaRPr lang="en-US" sz="2000" i="1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Department, Harvard University</a:t>
            </a:r>
          </a:p>
          <a:p>
            <a:pPr algn="ctr"/>
            <a:r>
              <a:rPr lang="en-US" sz="2600" dirty="0"/>
              <a:t>Harvard Kennedy School</a:t>
            </a:r>
          </a:p>
          <a:p>
            <a:pPr algn="ctr"/>
            <a:r>
              <a:rPr lang="en-US" sz="2600" dirty="0"/>
              <a:t>Salata Institute for Climate &amp; Sustainability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International Monetary Fund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E5B01-F9F6-4780-8B5F-09EB13E3C371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January 22,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FD8B2-5CFB-26D0-2CC5-427928AA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693" y="5421824"/>
            <a:ext cx="3175400" cy="8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tax in power sector: incentive for substituting clean for dirty 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61863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Suppose there are two sources of power: coal and solar</a:t>
            </a:r>
          </a:p>
          <a:p>
            <a:r>
              <a:rPr lang="en-US" sz="1600" b="1" dirty="0"/>
              <a:t>		</a:t>
            </a:r>
            <a:r>
              <a:rPr lang="en-US" sz="1600" b="1" dirty="0">
                <a:solidFill>
                  <a:srgbClr val="C00000"/>
                </a:solidFill>
              </a:rPr>
              <a:t>(b) Carbon tax or cap &amp; trade with auctioned allowances</a:t>
            </a:r>
            <a:r>
              <a:rPr lang="en-US" sz="1600" b="1" dirty="0"/>
              <a:t>	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4956896" y="2011132"/>
            <a:ext cx="2172342" cy="2114078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7337201" y="4091502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063974" y="3156847"/>
            <a:ext cx="107509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60501" y="3114197"/>
            <a:ext cx="5295456" cy="608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10152902" cy="3849702"/>
            <a:chOff x="247071" y="1662663"/>
            <a:chExt cx="10152902" cy="3849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783" y="2367827"/>
              <a:ext cx="2159241" cy="19822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10152902" cy="3849702"/>
              <a:chOff x="247071" y="1662663"/>
              <a:chExt cx="10152902" cy="38497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10152902" cy="3849702"/>
                <a:chOff x="3674395" y="691673"/>
                <a:chExt cx="12464583" cy="384970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8651517" y="1197443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S-coal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3983338"/>
                  <a:ext cx="10132238" cy="367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13843377" y="3956600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344" y="2465993"/>
                <a:ext cx="2274953" cy="18206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5917819" y="4977654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8E05A-2744-11AF-E4F1-1BE179055AAE}"/>
              </a:ext>
            </a:extLst>
          </p:cNvPr>
          <p:cNvCxnSpPr>
            <a:cxnSpLocks/>
          </p:cNvCxnSpPr>
          <p:nvPr/>
        </p:nvCxnSpPr>
        <p:spPr>
          <a:xfrm flipH="1">
            <a:off x="3578530" y="2428599"/>
            <a:ext cx="3773301" cy="193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88DF97-80CC-EBD2-007C-E181E87E6D86}"/>
              </a:ext>
            </a:extLst>
          </p:cNvPr>
          <p:cNvSpPr txBox="1"/>
          <p:nvPr/>
        </p:nvSpPr>
        <p:spPr>
          <a:xfrm>
            <a:off x="7481768" y="2157571"/>
            <a:ext cx="25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S-total = S-coal + S-solar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A2AF3-1E04-E57A-FB5C-B8D3EE9AE8E1}"/>
              </a:ext>
            </a:extLst>
          </p:cNvPr>
          <p:cNvSpPr txBox="1"/>
          <p:nvPr/>
        </p:nvSpPr>
        <p:spPr>
          <a:xfrm>
            <a:off x="2352613" y="2157604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S-solar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2D5D42-1D52-D23C-3258-BF4474C795EA}"/>
              </a:ext>
            </a:extLst>
          </p:cNvPr>
          <p:cNvCxnSpPr>
            <a:cxnSpLocks/>
          </p:cNvCxnSpPr>
          <p:nvPr/>
        </p:nvCxnSpPr>
        <p:spPr>
          <a:xfrm>
            <a:off x="4286013" y="3175002"/>
            <a:ext cx="70667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EFC54C-F54A-D4AE-612D-D75DF6F273EB}"/>
              </a:ext>
            </a:extLst>
          </p:cNvPr>
          <p:cNvCxnSpPr>
            <a:cxnSpLocks/>
          </p:cNvCxnSpPr>
          <p:nvPr/>
        </p:nvCxnSpPr>
        <p:spPr>
          <a:xfrm>
            <a:off x="2386065" y="3151472"/>
            <a:ext cx="46022" cy="17761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42C21EE-475F-9AC0-2F45-1EF2564C881A}"/>
              </a:ext>
            </a:extLst>
          </p:cNvPr>
          <p:cNvSpPr txBox="1"/>
          <p:nvPr/>
        </p:nvSpPr>
        <p:spPr>
          <a:xfrm>
            <a:off x="4043119" y="4968663"/>
            <a:ext cx="62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Q*-coal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C0F65-2485-61A9-39C6-55B58FEAF6A5}"/>
              </a:ext>
            </a:extLst>
          </p:cNvPr>
          <p:cNvSpPr txBox="1"/>
          <p:nvPr/>
        </p:nvSpPr>
        <p:spPr>
          <a:xfrm>
            <a:off x="2233246" y="501192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Q*-solar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4D8A8-D023-2A7C-F6B2-512C2287252C}"/>
              </a:ext>
            </a:extLst>
          </p:cNvPr>
          <p:cNvSpPr txBox="1"/>
          <p:nvPr/>
        </p:nvSpPr>
        <p:spPr>
          <a:xfrm>
            <a:off x="2744374" y="3414479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C132F76-8452-F563-B7C8-0448E776101F}"/>
              </a:ext>
            </a:extLst>
          </p:cNvPr>
          <p:cNvSpPr/>
          <p:nvPr/>
        </p:nvSpPr>
        <p:spPr>
          <a:xfrm>
            <a:off x="3145252" y="3036937"/>
            <a:ext cx="153013" cy="82366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49B911-B870-62B1-AA88-F559086FB7C9}"/>
              </a:ext>
            </a:extLst>
          </p:cNvPr>
          <p:cNvCxnSpPr>
            <a:cxnSpLocks/>
          </p:cNvCxnSpPr>
          <p:nvPr/>
        </p:nvCxnSpPr>
        <p:spPr>
          <a:xfrm flipH="1">
            <a:off x="631394" y="2674286"/>
            <a:ext cx="4957098" cy="2141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B7954E-1F34-363F-6320-0110849C3B16}"/>
              </a:ext>
            </a:extLst>
          </p:cNvPr>
          <p:cNvSpPr txBox="1"/>
          <p:nvPr/>
        </p:nvSpPr>
        <p:spPr>
          <a:xfrm>
            <a:off x="240106" y="2509458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86B333-D0A8-F26C-B87F-7E804F169C2C}"/>
              </a:ext>
            </a:extLst>
          </p:cNvPr>
          <p:cNvCxnSpPr>
            <a:cxnSpLocks/>
          </p:cNvCxnSpPr>
          <p:nvPr/>
        </p:nvCxnSpPr>
        <p:spPr>
          <a:xfrm>
            <a:off x="5648442" y="2713958"/>
            <a:ext cx="89329" cy="22127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6887137-DFA9-ED1B-7F41-494A0CF89028}"/>
              </a:ext>
            </a:extLst>
          </p:cNvPr>
          <p:cNvSpPr txBox="1"/>
          <p:nvPr/>
        </p:nvSpPr>
        <p:spPr>
          <a:xfrm>
            <a:off x="5535740" y="4982474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D6CBAE-D729-B26A-25ED-DC956F4C6EC7}"/>
              </a:ext>
            </a:extLst>
          </p:cNvPr>
          <p:cNvCxnSpPr>
            <a:cxnSpLocks/>
          </p:cNvCxnSpPr>
          <p:nvPr/>
        </p:nvCxnSpPr>
        <p:spPr>
          <a:xfrm>
            <a:off x="3036127" y="2711158"/>
            <a:ext cx="89329" cy="22127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18FDD2-561D-6E0F-332C-F1A20231759D}"/>
              </a:ext>
            </a:extLst>
          </p:cNvPr>
          <p:cNvCxnSpPr>
            <a:cxnSpLocks/>
          </p:cNvCxnSpPr>
          <p:nvPr/>
        </p:nvCxnSpPr>
        <p:spPr>
          <a:xfrm>
            <a:off x="3643498" y="2697079"/>
            <a:ext cx="89329" cy="22127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D50E4C7-1007-7226-84CD-BFCBEB62A5C0}"/>
              </a:ext>
            </a:extLst>
          </p:cNvPr>
          <p:cNvSpPr txBox="1"/>
          <p:nvPr/>
        </p:nvSpPr>
        <p:spPr>
          <a:xfrm>
            <a:off x="2904651" y="4982908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Q’-solar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5661CA-65D2-4716-6704-2A64DCD10E51}"/>
              </a:ext>
            </a:extLst>
          </p:cNvPr>
          <p:cNvSpPr txBox="1"/>
          <p:nvPr/>
        </p:nvSpPr>
        <p:spPr>
          <a:xfrm>
            <a:off x="3527352" y="497913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Q’-coal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CB763E-A045-0782-570C-E27E44240063}"/>
              </a:ext>
            </a:extLst>
          </p:cNvPr>
          <p:cNvSpPr txBox="1"/>
          <p:nvPr/>
        </p:nvSpPr>
        <p:spPr>
          <a:xfrm>
            <a:off x="6055287" y="2187943"/>
            <a:ext cx="66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S’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86A940-ED14-BCFF-791B-AA3540BC6E5A}"/>
              </a:ext>
            </a:extLst>
          </p:cNvPr>
          <p:cNvSpPr txBox="1"/>
          <p:nvPr/>
        </p:nvSpPr>
        <p:spPr>
          <a:xfrm>
            <a:off x="3465187" y="2135580"/>
            <a:ext cx="8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S’-coal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6C16ED-C089-1767-32F2-A87D5067FA6A}"/>
              </a:ext>
            </a:extLst>
          </p:cNvPr>
          <p:cNvCxnSpPr/>
          <p:nvPr/>
        </p:nvCxnSpPr>
        <p:spPr>
          <a:xfrm>
            <a:off x="2533135" y="4707924"/>
            <a:ext cx="50299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3BE493-14DF-E622-AB9C-5105E9C89931}"/>
              </a:ext>
            </a:extLst>
          </p:cNvPr>
          <p:cNvCxnSpPr>
            <a:cxnSpLocks/>
          </p:cNvCxnSpPr>
          <p:nvPr/>
        </p:nvCxnSpPr>
        <p:spPr>
          <a:xfrm flipH="1">
            <a:off x="3732827" y="4720280"/>
            <a:ext cx="586858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2A7D74-CF58-09F1-89D9-039A35E3C4C2}"/>
              </a:ext>
            </a:extLst>
          </p:cNvPr>
          <p:cNvSpPr txBox="1"/>
          <p:nvPr/>
        </p:nvSpPr>
        <p:spPr>
          <a:xfrm flipH="1">
            <a:off x="411050" y="5617328"/>
            <a:ext cx="950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electricity is demand for electrons regardless of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Consumer price goes </a:t>
            </a:r>
            <a:r>
              <a:rPr lang="en-US" sz="1600" b="1" dirty="0">
                <a:solidFill>
                  <a:srgbClr val="C00000"/>
                </a:solidFill>
              </a:rPr>
              <a:t>up</a:t>
            </a:r>
            <a:r>
              <a:rPr lang="en-US" sz="1600" dirty="0"/>
              <a:t>, total quantity </a:t>
            </a:r>
            <a:r>
              <a:rPr lang="en-US" sz="1600" b="1" dirty="0">
                <a:solidFill>
                  <a:srgbClr val="C00000"/>
                </a:solidFill>
              </a:rPr>
              <a:t>decreases</a:t>
            </a:r>
            <a:r>
              <a:rPr lang="en-US" sz="1600" dirty="0"/>
              <a:t>, quantity of solar increases, quantity of coal declines by more than quantity of solar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Price of additional solar generation, and closing coal plants, is borne by electricity customers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8B00BE-7B35-5FF0-C197-ECEAC5043E80}"/>
              </a:ext>
            </a:extLst>
          </p:cNvPr>
          <p:cNvCxnSpPr>
            <a:cxnSpLocks/>
          </p:cNvCxnSpPr>
          <p:nvPr/>
        </p:nvCxnSpPr>
        <p:spPr>
          <a:xfrm flipH="1">
            <a:off x="5761858" y="4707924"/>
            <a:ext cx="40962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5FED8D-56DF-ECC5-08CB-674AD2D03E6B}"/>
              </a:ext>
            </a:extLst>
          </p:cNvPr>
          <p:cNvCxnSpPr>
            <a:cxnSpLocks/>
          </p:cNvCxnSpPr>
          <p:nvPr/>
        </p:nvCxnSpPr>
        <p:spPr>
          <a:xfrm flipH="1">
            <a:off x="1680914" y="2493540"/>
            <a:ext cx="2132192" cy="1892644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0B9735-88D0-C754-97C8-C34A535C9DD3}"/>
              </a:ext>
            </a:extLst>
          </p:cNvPr>
          <p:cNvCxnSpPr>
            <a:cxnSpLocks/>
          </p:cNvCxnSpPr>
          <p:nvPr/>
        </p:nvCxnSpPr>
        <p:spPr>
          <a:xfrm flipH="1">
            <a:off x="2533135" y="2428599"/>
            <a:ext cx="3530839" cy="1902466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7A8369-4FA2-D58F-1225-5998BF1C4462}"/>
              </a:ext>
            </a:extLst>
          </p:cNvPr>
          <p:cNvSpPr txBox="1"/>
          <p:nvPr/>
        </p:nvSpPr>
        <p:spPr>
          <a:xfrm>
            <a:off x="8253925" y="2675815"/>
            <a:ext cx="3560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Emissions reductions come from </a:t>
            </a:r>
            <a:r>
              <a:rPr lang="en-US" sz="1600" i="1" dirty="0"/>
              <a:t>both</a:t>
            </a:r>
            <a:r>
              <a:rPr lang="en-US" sz="1600" dirty="0"/>
              <a:t> substitution in production of power (generally, energy services) </a:t>
            </a:r>
            <a:r>
              <a:rPr lang="en-US" sz="1600" i="1" dirty="0"/>
              <a:t>and</a:t>
            </a:r>
            <a:r>
              <a:rPr lang="en-US" sz="1600" dirty="0"/>
              <a:t> demand effect of a change in the price of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more inelastic is power demand, the more important is the substitution in production channel</a:t>
            </a:r>
          </a:p>
        </p:txBody>
      </p:sp>
    </p:spTree>
    <p:extLst>
      <p:ext uri="{BB962C8B-B14F-4D97-AF65-F5344CB8AC3E}">
        <p14:creationId xmlns:p14="http://schemas.microsoft.com/office/powerpoint/2010/main" val="32034296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3.png">
            <a:extLst>
              <a:ext uri="{FF2B5EF4-FFF2-40B4-BE49-F238E27FC236}">
                <a16:creationId xmlns:a16="http://schemas.microsoft.com/office/drawing/2014/main" id="{EF7AECC0-29F9-4E07-8F10-18E06224D5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52" y="1118235"/>
            <a:ext cx="6323078" cy="551923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100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6281256" y="1852079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Eventually, a carbon price and a CES end up in (nearly)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17371108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101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1603536" y="1065723"/>
            <a:ext cx="82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greater the correlation between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e</a:t>
            </a:r>
            <a:r>
              <a:rPr lang="en-US" dirty="0"/>
              <a:t> in the FF fleet, the less the difference between a carbon price and a CES</a:t>
            </a:r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1CF451EA-0DBE-4A48-9802-14B7AFC583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651" y="2346892"/>
            <a:ext cx="4983359" cy="4333096"/>
          </a:xfrm>
          <a:prstGeom prst="rect">
            <a:avLst/>
          </a:prstGeom>
        </p:spPr>
      </p:pic>
      <p:pic>
        <p:nvPicPr>
          <p:cNvPr id="11" name="image4.png">
            <a:extLst>
              <a:ext uri="{FF2B5EF4-FFF2-40B4-BE49-F238E27FC236}">
                <a16:creationId xmlns:a16="http://schemas.microsoft.com/office/drawing/2014/main" id="{5796DD91-6D1D-46A8-8207-2DEF2D5AD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8009" y="2346893"/>
            <a:ext cx="4983359" cy="43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20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1800B-DFD5-4A7D-B9DD-AF28B45A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34" y="1954100"/>
            <a:ext cx="5022574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B77AD-BA96-4BD6-95BB-014BED71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59" y="1954100"/>
            <a:ext cx="5017409" cy="4572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102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04EC0-D4F5-4319-B048-5C156E48B605}"/>
              </a:ext>
            </a:extLst>
          </p:cNvPr>
          <p:cNvSpPr txBox="1"/>
          <p:nvPr/>
        </p:nvSpPr>
        <p:spPr>
          <a:xfrm>
            <a:off x="699893" y="925226"/>
            <a:ext cx="953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2019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0.66: a CT and CES largely sweep out the same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high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-0.33: a CT sweeps out coal, a CES sweeps out gas</a:t>
            </a:r>
          </a:p>
        </p:txBody>
      </p:sp>
    </p:spTree>
    <p:extLst>
      <p:ext uri="{BB962C8B-B14F-4D97-AF65-F5344CB8AC3E}">
        <p14:creationId xmlns:p14="http://schemas.microsoft.com/office/powerpoint/2010/main" val="42170176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7E3AC-B31C-41D6-A52E-F173DB2A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34" y="2143890"/>
            <a:ext cx="4899925" cy="4432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A67F8-D882-49D0-85D5-1B03981F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01" y="2143890"/>
            <a:ext cx="4908052" cy="44326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103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122E0-16CD-4367-9B71-9AAE6F6F3EA2}"/>
              </a:ext>
            </a:extLst>
          </p:cNvPr>
          <p:cNvSpPr txBox="1"/>
          <p:nvPr/>
        </p:nvSpPr>
        <p:spPr>
          <a:xfrm>
            <a:off x="4196266" y="1774558"/>
            <a:ext cx="353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Emissions along the reduction path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8F20A-F615-4312-9CDC-29F0FB3DCA55}"/>
              </a:ext>
            </a:extLst>
          </p:cNvPr>
          <p:cNvSpPr txBox="1"/>
          <p:nvPr/>
        </p:nvSpPr>
        <p:spPr>
          <a:xfrm>
            <a:off x="699893" y="925226"/>
            <a:ext cx="953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2019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0.66: a CT and CES largely sweep out the same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high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-0.33: a CT sweeps out coal, a CES sweeps out gas</a:t>
            </a:r>
          </a:p>
        </p:txBody>
      </p:sp>
    </p:spTree>
    <p:extLst>
      <p:ext uri="{BB962C8B-B14F-4D97-AF65-F5344CB8AC3E}">
        <p14:creationId xmlns:p14="http://schemas.microsoft.com/office/powerpoint/2010/main" val="23055090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Investment &amp; production tax credits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104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8F20A-F615-4312-9CDC-29F0FB3DCA55}"/>
              </a:ext>
            </a:extLst>
          </p:cNvPr>
          <p:cNvSpPr txBox="1"/>
          <p:nvPr/>
        </p:nvSpPr>
        <p:spPr>
          <a:xfrm>
            <a:off x="247311" y="675844"/>
            <a:ext cx="953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PTC provides a given subsidy per MWh of clean generation (e.g., $0.023/kWh)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ITC pays for a given percentage of clean investment (e.g., 30%)</a:t>
            </a: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DCC024FD-095D-4423-89C0-2DC397B7DE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471" y="2334057"/>
            <a:ext cx="6817177" cy="45074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41F398-BA50-4013-8BAB-FF15085A9CDD}"/>
              </a:ext>
            </a:extLst>
          </p:cNvPr>
          <p:cNvSpPr txBox="1"/>
          <p:nvPr/>
        </p:nvSpPr>
        <p:spPr>
          <a:xfrm>
            <a:off x="247311" y="1807157"/>
            <a:ext cx="4855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Comparisons: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PTC incentivizes maintenance and choosing productive sites; but the owner has similar incentives under the ITC.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PTC allows wind &amp; solar to bid in at negative prices while they are operating – can cause problems for baseload sources like nuclear which must continue to run but potentially at a loss – leading to nuclear subsidies as an unintended consequence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 prices are an occasional problem now, when natural gas (or coal) is the marginal producer (so it sets the market price in wholesale markets)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in the future negative marginal pricing (or zero pricing) will be more frequent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Complicated grid economics! Storage?</a:t>
            </a:r>
          </a:p>
        </p:txBody>
      </p:sp>
    </p:spTree>
    <p:extLst>
      <p:ext uri="{BB962C8B-B14F-4D97-AF65-F5344CB8AC3E}">
        <p14:creationId xmlns:p14="http://schemas.microsoft.com/office/powerpoint/2010/main" val="247513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tax in power sector: incentive for substituting clean for dirty 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61863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Suppose there are two sources of power: coal and solar</a:t>
            </a:r>
          </a:p>
          <a:p>
            <a:r>
              <a:rPr lang="en-US" sz="1600" b="1" dirty="0"/>
              <a:t>		</a:t>
            </a:r>
            <a:r>
              <a:rPr lang="en-US" sz="1600" b="1" dirty="0">
                <a:solidFill>
                  <a:srgbClr val="C00000"/>
                </a:solidFill>
              </a:rPr>
              <a:t>(c) Subsidy for solar through production tax credit (PTC)</a:t>
            </a:r>
            <a:r>
              <a:rPr lang="en-US" sz="1600" b="1" dirty="0"/>
              <a:t>	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4956896" y="2011132"/>
            <a:ext cx="2172342" cy="2114078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7337201" y="4091502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063974" y="3156847"/>
            <a:ext cx="107509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60501" y="3114197"/>
            <a:ext cx="5295456" cy="608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10152902" cy="3849702"/>
            <a:chOff x="247071" y="1662663"/>
            <a:chExt cx="10152902" cy="3849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783" y="2367827"/>
              <a:ext cx="2159241" cy="19822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10152902" cy="3849702"/>
              <a:chOff x="247071" y="1662663"/>
              <a:chExt cx="10152902" cy="38497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10152902" cy="3849702"/>
                <a:chOff x="3674395" y="691673"/>
                <a:chExt cx="12464583" cy="384970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8651517" y="1197443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S-coal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3983338"/>
                  <a:ext cx="10132238" cy="367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13843377" y="3956600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344" y="2465993"/>
                <a:ext cx="2274953" cy="18206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5917819" y="4977654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8E05A-2744-11AF-E4F1-1BE179055AAE}"/>
              </a:ext>
            </a:extLst>
          </p:cNvPr>
          <p:cNvCxnSpPr>
            <a:cxnSpLocks/>
          </p:cNvCxnSpPr>
          <p:nvPr/>
        </p:nvCxnSpPr>
        <p:spPr>
          <a:xfrm flipH="1">
            <a:off x="3578530" y="2428599"/>
            <a:ext cx="3773301" cy="193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88DF97-80CC-EBD2-007C-E181E87E6D86}"/>
              </a:ext>
            </a:extLst>
          </p:cNvPr>
          <p:cNvSpPr txBox="1"/>
          <p:nvPr/>
        </p:nvSpPr>
        <p:spPr>
          <a:xfrm>
            <a:off x="7481768" y="2157571"/>
            <a:ext cx="25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S-total = S-coal + S-solar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A2AF3-1E04-E57A-FB5C-B8D3EE9AE8E1}"/>
              </a:ext>
            </a:extLst>
          </p:cNvPr>
          <p:cNvSpPr txBox="1"/>
          <p:nvPr/>
        </p:nvSpPr>
        <p:spPr>
          <a:xfrm>
            <a:off x="2352613" y="2157604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S-solar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2D5D42-1D52-D23C-3258-BF4474C795EA}"/>
              </a:ext>
            </a:extLst>
          </p:cNvPr>
          <p:cNvCxnSpPr>
            <a:cxnSpLocks/>
          </p:cNvCxnSpPr>
          <p:nvPr/>
        </p:nvCxnSpPr>
        <p:spPr>
          <a:xfrm>
            <a:off x="4301136" y="3175002"/>
            <a:ext cx="55544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EFC54C-F54A-D4AE-612D-D75DF6F273EB}"/>
              </a:ext>
            </a:extLst>
          </p:cNvPr>
          <p:cNvCxnSpPr>
            <a:cxnSpLocks/>
          </p:cNvCxnSpPr>
          <p:nvPr/>
        </p:nvCxnSpPr>
        <p:spPr>
          <a:xfrm>
            <a:off x="2386065" y="3151472"/>
            <a:ext cx="46022" cy="17761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42C21EE-475F-9AC0-2F45-1EF2564C881A}"/>
              </a:ext>
            </a:extLst>
          </p:cNvPr>
          <p:cNvSpPr txBox="1"/>
          <p:nvPr/>
        </p:nvSpPr>
        <p:spPr>
          <a:xfrm>
            <a:off x="4043119" y="4968663"/>
            <a:ext cx="62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Q*-coal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C0F65-2485-61A9-39C6-55B58FEAF6A5}"/>
              </a:ext>
            </a:extLst>
          </p:cNvPr>
          <p:cNvSpPr txBox="1"/>
          <p:nvPr/>
        </p:nvSpPr>
        <p:spPr>
          <a:xfrm>
            <a:off x="2233246" y="501192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Q*-solar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4D8A8-D023-2A7C-F6B2-512C2287252C}"/>
              </a:ext>
            </a:extLst>
          </p:cNvPr>
          <p:cNvSpPr txBox="1"/>
          <p:nvPr/>
        </p:nvSpPr>
        <p:spPr>
          <a:xfrm>
            <a:off x="1589066" y="3700977"/>
            <a:ext cx="753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PTC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C132F76-8452-F563-B7C8-0448E776101F}"/>
              </a:ext>
            </a:extLst>
          </p:cNvPr>
          <p:cNvSpPr/>
          <p:nvPr/>
        </p:nvSpPr>
        <p:spPr>
          <a:xfrm>
            <a:off x="2095293" y="3311852"/>
            <a:ext cx="153013" cy="82366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275B4A-DC78-07AE-61BB-FAAF8B50C784}"/>
              </a:ext>
            </a:extLst>
          </p:cNvPr>
          <p:cNvCxnSpPr>
            <a:cxnSpLocks/>
          </p:cNvCxnSpPr>
          <p:nvPr/>
        </p:nvCxnSpPr>
        <p:spPr>
          <a:xfrm flipH="1">
            <a:off x="1964172" y="2506778"/>
            <a:ext cx="2132192" cy="1892644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FBB9F-3F10-9A4D-26B1-77DE40BD2BC1}"/>
              </a:ext>
            </a:extLst>
          </p:cNvPr>
          <p:cNvCxnSpPr>
            <a:cxnSpLocks/>
          </p:cNvCxnSpPr>
          <p:nvPr/>
        </p:nvCxnSpPr>
        <p:spPr>
          <a:xfrm flipH="1">
            <a:off x="4471367" y="2590793"/>
            <a:ext cx="3530839" cy="1902466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49B911-B870-62B1-AA88-F559086FB7C9}"/>
              </a:ext>
            </a:extLst>
          </p:cNvPr>
          <p:cNvCxnSpPr>
            <a:cxnSpLocks/>
          </p:cNvCxnSpPr>
          <p:nvPr/>
        </p:nvCxnSpPr>
        <p:spPr>
          <a:xfrm flipH="1">
            <a:off x="644942" y="3448366"/>
            <a:ext cx="5806806" cy="8431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B7954E-1F34-363F-6320-0110849C3B16}"/>
              </a:ext>
            </a:extLst>
          </p:cNvPr>
          <p:cNvSpPr txBox="1"/>
          <p:nvPr/>
        </p:nvSpPr>
        <p:spPr>
          <a:xfrm>
            <a:off x="253895" y="333805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86B333-D0A8-F26C-B87F-7E804F169C2C}"/>
              </a:ext>
            </a:extLst>
          </p:cNvPr>
          <p:cNvCxnSpPr>
            <a:cxnSpLocks/>
          </p:cNvCxnSpPr>
          <p:nvPr/>
        </p:nvCxnSpPr>
        <p:spPr>
          <a:xfrm>
            <a:off x="6415424" y="3490523"/>
            <a:ext cx="88189" cy="151384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6887137-DFA9-ED1B-7F41-494A0CF89028}"/>
              </a:ext>
            </a:extLst>
          </p:cNvPr>
          <p:cNvSpPr txBox="1"/>
          <p:nvPr/>
        </p:nvSpPr>
        <p:spPr>
          <a:xfrm>
            <a:off x="6415424" y="4992024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D6CBAE-D729-B26A-25ED-DC956F4C6EC7}"/>
              </a:ext>
            </a:extLst>
          </p:cNvPr>
          <p:cNvCxnSpPr>
            <a:cxnSpLocks/>
          </p:cNvCxnSpPr>
          <p:nvPr/>
        </p:nvCxnSpPr>
        <p:spPr>
          <a:xfrm>
            <a:off x="3036127" y="3490523"/>
            <a:ext cx="0" cy="14781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18FDD2-561D-6E0F-332C-F1A20231759D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3854621" y="3532680"/>
            <a:ext cx="0" cy="144645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D50E4C7-1007-7226-84CD-BFCBEB62A5C0}"/>
              </a:ext>
            </a:extLst>
          </p:cNvPr>
          <p:cNvSpPr txBox="1"/>
          <p:nvPr/>
        </p:nvSpPr>
        <p:spPr>
          <a:xfrm>
            <a:off x="2904651" y="4982908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Q’-solar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5661CA-65D2-4716-6704-2A64DCD10E51}"/>
              </a:ext>
            </a:extLst>
          </p:cNvPr>
          <p:cNvSpPr txBox="1"/>
          <p:nvPr/>
        </p:nvSpPr>
        <p:spPr>
          <a:xfrm>
            <a:off x="3527352" y="497913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Q’-coal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CB763E-A045-0782-570C-E27E44240063}"/>
              </a:ext>
            </a:extLst>
          </p:cNvPr>
          <p:cNvSpPr txBox="1"/>
          <p:nvPr/>
        </p:nvSpPr>
        <p:spPr>
          <a:xfrm>
            <a:off x="7784998" y="2673645"/>
            <a:ext cx="82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S’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86A940-ED14-BCFF-791B-AA3540BC6E5A}"/>
              </a:ext>
            </a:extLst>
          </p:cNvPr>
          <p:cNvSpPr txBox="1"/>
          <p:nvPr/>
        </p:nvSpPr>
        <p:spPr>
          <a:xfrm>
            <a:off x="3465188" y="2135580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S’-solar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6C16ED-C089-1767-32F2-A87D5067FA6A}"/>
              </a:ext>
            </a:extLst>
          </p:cNvPr>
          <p:cNvCxnSpPr/>
          <p:nvPr/>
        </p:nvCxnSpPr>
        <p:spPr>
          <a:xfrm>
            <a:off x="2533135" y="4707924"/>
            <a:ext cx="50299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3BE493-14DF-E622-AB9C-5105E9C89931}"/>
              </a:ext>
            </a:extLst>
          </p:cNvPr>
          <p:cNvCxnSpPr>
            <a:cxnSpLocks/>
          </p:cNvCxnSpPr>
          <p:nvPr/>
        </p:nvCxnSpPr>
        <p:spPr>
          <a:xfrm flipH="1">
            <a:off x="3922003" y="4720280"/>
            <a:ext cx="39768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2A7D74-CF58-09F1-89D9-039A35E3C4C2}"/>
              </a:ext>
            </a:extLst>
          </p:cNvPr>
          <p:cNvSpPr txBox="1"/>
          <p:nvPr/>
        </p:nvSpPr>
        <p:spPr>
          <a:xfrm flipH="1">
            <a:off x="411050" y="5617328"/>
            <a:ext cx="1119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electricity is demand for electrons regardless of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Consumer price goes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down</a:t>
            </a:r>
            <a:r>
              <a:rPr lang="en-US" sz="1600" dirty="0"/>
              <a:t>, total quantity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increases</a:t>
            </a:r>
            <a:r>
              <a:rPr lang="en-US" sz="1600" dirty="0"/>
              <a:t>, quantity of solar increases, quantity of coal declines by less than quantity of solar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Price of additional solar generation, and closing coal plants, is borne by taxpayer (future generations, if deficit financed)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D42AF6-2B18-374E-4FD9-A8D9CA581252}"/>
              </a:ext>
            </a:extLst>
          </p:cNvPr>
          <p:cNvCxnSpPr>
            <a:cxnSpLocks/>
          </p:cNvCxnSpPr>
          <p:nvPr/>
        </p:nvCxnSpPr>
        <p:spPr>
          <a:xfrm>
            <a:off x="6194486" y="4699686"/>
            <a:ext cx="220938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9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pricing fundamentals: how standards with tradable allowances work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4B7E3-C1C2-4A85-B3AE-EE65E9C54839}"/>
              </a:ext>
            </a:extLst>
          </p:cNvPr>
          <p:cNvSpPr txBox="1"/>
          <p:nvPr/>
        </p:nvSpPr>
        <p:spPr>
          <a:xfrm>
            <a:off x="469383" y="515964"/>
            <a:ext cx="11253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Standards: how the tradable allowance system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Standards regulate on a per-unit of output basis (miles per gallon; tons CO2/MWh; % clean per MWh,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Clean Electricity Standard (CES) with an 80% clean mandate administered by US EPA, trading clean energy credits (CECs)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B55707-7CED-4F7F-B7FA-4A0491D16F83}"/>
              </a:ext>
            </a:extLst>
          </p:cNvPr>
          <p:cNvGrpSpPr/>
          <p:nvPr/>
        </p:nvGrpSpPr>
        <p:grpSpPr>
          <a:xfrm>
            <a:off x="816496" y="1505367"/>
            <a:ext cx="9806210" cy="3446938"/>
            <a:chOff x="577957" y="3015098"/>
            <a:chExt cx="9806210" cy="3446938"/>
          </a:xfrm>
        </p:grpSpPr>
        <p:pic>
          <p:nvPicPr>
            <p:cNvPr id="4100" name="Picture 4" descr="Two Coal Plants Close in Texas, as Trump Admin Pushes Pro-Coal Agenda |  Greentech Media">
              <a:extLst>
                <a:ext uri="{FF2B5EF4-FFF2-40B4-BE49-F238E27FC236}">
                  <a16:creationId xmlns:a16="http://schemas.microsoft.com/office/drawing/2014/main" id="{B54C283A-D2E7-4382-936B-289EA087A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598" y="3015098"/>
              <a:ext cx="1948032" cy="128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03F71994-62F7-4A8A-A6BA-F24C6D010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006" y="3542231"/>
              <a:ext cx="2350161" cy="121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hevy Bolt vs Volt: Which Electric Car Is Best For You?">
              <a:extLst>
                <a:ext uri="{FF2B5EF4-FFF2-40B4-BE49-F238E27FC236}">
                  <a16:creationId xmlns:a16="http://schemas.microsoft.com/office/drawing/2014/main" id="{7CC666A9-5F96-48E9-8C29-3A1A7F76C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811" y="5285484"/>
              <a:ext cx="2088553" cy="117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F9465C2-E72A-4AA4-8787-B6C4FEB6322F}"/>
                </a:ext>
              </a:extLst>
            </p:cNvPr>
            <p:cNvCxnSpPr>
              <a:cxnSpLocks/>
            </p:cNvCxnSpPr>
            <p:nvPr/>
          </p:nvCxnSpPr>
          <p:spPr>
            <a:xfrm>
              <a:off x="2925184" y="6092704"/>
              <a:ext cx="495559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2ECF41-0AA4-411C-9781-E318BECD3D12}"/>
                </a:ext>
              </a:extLst>
            </p:cNvPr>
            <p:cNvSpPr txBox="1"/>
            <p:nvPr/>
          </p:nvSpPr>
          <p:spPr>
            <a:xfrm>
              <a:off x="3752693" y="609270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 MWh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A5303B-C061-4D41-A49A-85DC515A9572}"/>
                </a:ext>
              </a:extLst>
            </p:cNvPr>
            <p:cNvCxnSpPr>
              <a:cxnSpLocks/>
            </p:cNvCxnSpPr>
            <p:nvPr/>
          </p:nvCxnSpPr>
          <p:spPr>
            <a:xfrm>
              <a:off x="3645560" y="4264170"/>
              <a:ext cx="4315806" cy="122017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B92A32-35B2-460B-8B86-A21F00FBB933}"/>
                </a:ext>
              </a:extLst>
            </p:cNvPr>
            <p:cNvSpPr txBox="1"/>
            <p:nvPr/>
          </p:nvSpPr>
          <p:spPr>
            <a:xfrm>
              <a:off x="6068823" y="515928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 MWh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44BAB1-9D81-4C73-84C5-57123D022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0884" y="4371695"/>
              <a:ext cx="0" cy="712783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245261-AF91-4C12-86FB-2E8A0C836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7856" y="4084419"/>
              <a:ext cx="4303510" cy="1322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891DB1-6073-487F-8E18-98E78723E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912" y="4428020"/>
              <a:ext cx="4897868" cy="936748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4E4155-BD77-4BA9-A3E4-5EF9E3F6A03B}"/>
                </a:ext>
              </a:extLst>
            </p:cNvPr>
            <p:cNvSpPr txBox="1"/>
            <p:nvPr/>
          </p:nvSpPr>
          <p:spPr>
            <a:xfrm>
              <a:off x="2333734" y="4389276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0.8 CEC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83A58F-F6CC-4246-84AC-74A056D4D73E}"/>
                </a:ext>
              </a:extLst>
            </p:cNvPr>
            <p:cNvSpPr txBox="1"/>
            <p:nvPr/>
          </p:nvSpPr>
          <p:spPr>
            <a:xfrm>
              <a:off x="3098468" y="4792726"/>
              <a:ext cx="976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3.2 CECs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8862B7-F4B5-42FA-862C-558247230D6C}"/>
                </a:ext>
              </a:extLst>
            </p:cNvPr>
            <p:cNvSpPr txBox="1"/>
            <p:nvPr/>
          </p:nvSpPr>
          <p:spPr>
            <a:xfrm>
              <a:off x="4527065" y="3736658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0.8 CEC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EEF46C-AFF2-4BF1-858B-3AD8D3B38D83}"/>
                </a:ext>
              </a:extLst>
            </p:cNvPr>
            <p:cNvSpPr txBox="1"/>
            <p:nvPr/>
          </p:nvSpPr>
          <p:spPr>
            <a:xfrm>
              <a:off x="577957" y="4178953"/>
              <a:ext cx="1031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$ for CEC</a:t>
              </a:r>
            </a:p>
          </p:txBody>
        </p: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45E72BF0-757B-4992-A6A5-7F99146819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80323" y="4357463"/>
              <a:ext cx="953485" cy="655699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6354560-A0A1-4F61-AF56-C658BAB44D31}"/>
              </a:ext>
            </a:extLst>
          </p:cNvPr>
          <p:cNvSpPr txBox="1"/>
          <p:nvPr/>
        </p:nvSpPr>
        <p:spPr>
          <a:xfrm>
            <a:off x="457846" y="5042931"/>
            <a:ext cx="11561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CES in effect is a tax on fossil generation &amp; a subsidy to renewable generation, where the tax &amp; subsidy net out systemwide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Price of CEC adjusts so that demand for fossil generation equals 20% of market; importance of pass-through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results in a (possibly small) increase in consumer electricity price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the CEC price &gt; 0 then the CEC is binding – so the additional clean build would not have happened on its own (more expensive)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Even if solar is cheaper than coal, solar needs to be accompanied by storage and/or transmission buildout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That price increase can be partially or fully offset by tax credits to renewable producers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Theory: Goulder, Hafstead, &amp; Williams (</a:t>
            </a:r>
            <a:r>
              <a:rPr lang="en-US" sz="1600" i="1" dirty="0"/>
              <a:t>JEP</a:t>
            </a:r>
            <a:r>
              <a:rPr lang="en-US" sz="1600" dirty="0"/>
              <a:t> 2016), Goulder-Hafstead (book, 2019)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0D816-F535-5C04-85DA-7AFCDCB9A6E7}"/>
              </a:ext>
            </a:extLst>
          </p:cNvPr>
          <p:cNvSpPr txBox="1"/>
          <p:nvPr/>
        </p:nvSpPr>
        <p:spPr>
          <a:xfrm>
            <a:off x="3496504" y="3764184"/>
            <a:ext cx="303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Solar farm produces 4 MWh of clean power =&gt; generates 4 CECs, &amp; must retire 0.8x4 = 3.2 CECs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2B1D8-D864-450F-9787-D394DBA367D5}"/>
              </a:ext>
            </a:extLst>
          </p:cNvPr>
          <p:cNvSpPr txBox="1"/>
          <p:nvPr/>
        </p:nvSpPr>
        <p:spPr>
          <a:xfrm>
            <a:off x="3896395" y="1529415"/>
            <a:ext cx="456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Coal plant generates 1 </a:t>
            </a:r>
            <a:r>
              <a:rPr lang="en-US" sz="1600" dirty="0" err="1">
                <a:solidFill>
                  <a:srgbClr val="C00000"/>
                </a:solidFill>
              </a:rPr>
              <a:t>MWSh</a:t>
            </a:r>
            <a:r>
              <a:rPr lang="en-US" sz="1600" dirty="0">
                <a:solidFill>
                  <a:srgbClr val="C00000"/>
                </a:solidFill>
              </a:rPr>
              <a:t>, must retire 0.8x1 = 0.8 CECs, which it must buy on the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29567-5BF9-06D7-6F8D-54CF819F19B7}"/>
              </a:ext>
            </a:extLst>
          </p:cNvPr>
          <p:cNvSpPr txBox="1"/>
          <p:nvPr/>
        </p:nvSpPr>
        <p:spPr>
          <a:xfrm>
            <a:off x="10715766" y="1855858"/>
            <a:ext cx="131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EPA retires credits but does not buy/sell CECs, so no fiscal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31614-7962-5D28-5B8B-662D6A892D2F}"/>
              </a:ext>
            </a:extLst>
          </p:cNvPr>
          <p:cNvSpPr txBox="1"/>
          <p:nvPr/>
        </p:nvSpPr>
        <p:spPr>
          <a:xfrm>
            <a:off x="10631855" y="3537160"/>
            <a:ext cx="131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Bump in electricity price to pay for more expensive solar</a:t>
            </a:r>
          </a:p>
        </p:txBody>
      </p:sp>
      <p:pic>
        <p:nvPicPr>
          <p:cNvPr id="14" name="Picture 13" descr="A person standing in front of solar panels&#10;&#10;Description automatically generated">
            <a:extLst>
              <a:ext uri="{FF2B5EF4-FFF2-40B4-BE49-F238E27FC236}">
                <a16:creationId xmlns:a16="http://schemas.microsoft.com/office/drawing/2014/main" id="{57BD3BD0-4937-21BC-92E0-7BE835E0C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6" y="3681941"/>
            <a:ext cx="2161976" cy="12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74756" y="619926"/>
            <a:ext cx="109790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Cash flows and prices under various carbon pricing strategies</a:t>
            </a:r>
          </a:p>
          <a:p>
            <a:endParaRPr lang="en-US" sz="1600" dirty="0"/>
          </a:p>
          <a:p>
            <a:r>
              <a:rPr lang="en-US" sz="1600" dirty="0"/>
              <a:t>Example: generation is by coal or solar (only); C&amp;T &amp; CES assume 80% emissions reduction relative to all-coal.</a:t>
            </a:r>
          </a:p>
          <a:p>
            <a:r>
              <a:rPr lang="en-US" sz="1600" dirty="0"/>
              <a:t>Static accounting and prices: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C&amp;T permits are auctioned off, C&amp;T is equivalent to a carbon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the only fossil fuel generation is coal (undifferentiated) </a:t>
            </a:r>
            <a:r>
              <a:rPr lang="en-US" sz="1600" i="1" dirty="0"/>
              <a:t>and</a:t>
            </a:r>
            <a:r>
              <a:rPr lang="en-US" sz="1600" dirty="0"/>
              <a:t> if demand is inelastic (a good approximation for electricity), then C&amp;T with permits given to generators is equivalent to 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demand is elastic, then CES is equivalent to carbon tax with an output subsidy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E3E60F-9358-4069-ADA6-B6BDDFA2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16396"/>
              </p:ext>
            </p:extLst>
          </p:nvPr>
        </p:nvGraphicFramePr>
        <p:xfrm>
          <a:off x="1542528" y="3342216"/>
          <a:ext cx="8461282" cy="231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57">
                  <a:extLst>
                    <a:ext uri="{9D8B030D-6E8A-4147-A177-3AD203B41FA5}">
                      <a16:colId xmlns:a16="http://schemas.microsoft.com/office/drawing/2014/main" val="3375182958"/>
                    </a:ext>
                  </a:extLst>
                </a:gridCol>
                <a:gridCol w="2333524">
                  <a:extLst>
                    <a:ext uri="{9D8B030D-6E8A-4147-A177-3AD203B41FA5}">
                      <a16:colId xmlns:a16="http://schemas.microsoft.com/office/drawing/2014/main" val="2958619344"/>
                    </a:ext>
                  </a:extLst>
                </a:gridCol>
                <a:gridCol w="2088239">
                  <a:extLst>
                    <a:ext uri="{9D8B030D-6E8A-4147-A177-3AD203B41FA5}">
                      <a16:colId xmlns:a16="http://schemas.microsoft.com/office/drawing/2014/main" val="615752112"/>
                    </a:ext>
                  </a:extLst>
                </a:gridCol>
                <a:gridCol w="2218762">
                  <a:extLst>
                    <a:ext uri="{9D8B030D-6E8A-4147-A177-3AD203B41FA5}">
                      <a16:colId xmlns:a16="http://schemas.microsoft.com/office/drawing/2014/main" val="1374189948"/>
                    </a:ext>
                  </a:extLst>
                </a:gridCol>
              </a:tblGrid>
              <a:tr h="567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Carbon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 &amp; trade with permits auctioned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Clean electricity standard (80%)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79274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r>
                        <a:rPr lang="en-US" sz="1600" dirty="0"/>
                        <a:t>Coal 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00780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r>
                        <a:rPr lang="en-US" sz="1600" dirty="0"/>
                        <a:t>Solar 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822803"/>
                  </a:ext>
                </a:extLst>
              </a:tr>
              <a:tr h="607158">
                <a:tc>
                  <a:txBody>
                    <a:bodyPr/>
                    <a:lstStyle/>
                    <a:p>
                      <a:r>
                        <a:rPr lang="en-US" sz="1600" dirty="0"/>
                        <a:t>Ratepayer: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cover $40 +</a:t>
                      </a:r>
                    </a:p>
                    <a:p>
                      <a:pPr algn="ctr"/>
                      <a:r>
                        <a:rPr lang="en-US" sz="1600" dirty="0"/>
                        <a:t>new wind system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cover $40 +</a:t>
                      </a:r>
                    </a:p>
                    <a:p>
                      <a:pPr algn="ctr"/>
                      <a:r>
                        <a:rPr lang="en-US" sz="1600" dirty="0"/>
                        <a:t>new wind system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cover new wind system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7443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r>
                        <a:rPr lang="en-US" sz="1600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8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69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tax in power sector: incentive for substituting clean for dirty 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89203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Suppose there are two sources of power: coal and solar</a:t>
            </a:r>
          </a:p>
          <a:p>
            <a:r>
              <a:rPr lang="en-US" sz="1600" b="1" dirty="0"/>
              <a:t>		</a:t>
            </a:r>
            <a:r>
              <a:rPr lang="en-US" sz="1600" b="1" dirty="0">
                <a:solidFill>
                  <a:srgbClr val="C00000"/>
                </a:solidFill>
              </a:rPr>
              <a:t>(d) Tax-and-subsidy scheme through Renewable Portfolio Standard (RPS) with tradable RECs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			</a:t>
            </a:r>
            <a:r>
              <a:rPr lang="en-US" sz="1600" b="1" i="1" dirty="0">
                <a:solidFill>
                  <a:srgbClr val="C00000"/>
                </a:solidFill>
              </a:rPr>
              <a:t>equivalently</a:t>
            </a:r>
            <a:r>
              <a:rPr lang="en-US" sz="1600" b="1" dirty="0">
                <a:solidFill>
                  <a:srgbClr val="C00000"/>
                </a:solidFill>
              </a:rPr>
              <a:t>: Clean Energy Standard (CES) with Clean Energy Credits (CECs)</a:t>
            </a:r>
            <a:r>
              <a:rPr lang="en-US" sz="1600" b="1" dirty="0"/>
              <a:t>	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4956896" y="2011132"/>
            <a:ext cx="2172342" cy="2114078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7337201" y="4091502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</p:cNvCxnSpPr>
          <p:nvPr/>
        </p:nvCxnSpPr>
        <p:spPr>
          <a:xfrm>
            <a:off x="6063170" y="3142077"/>
            <a:ext cx="107509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60501" y="3114197"/>
            <a:ext cx="5295456" cy="608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10152902" cy="3849702"/>
            <a:chOff x="247071" y="1662663"/>
            <a:chExt cx="10152902" cy="3849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783" y="2367827"/>
              <a:ext cx="2159241" cy="19822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10152902" cy="3849702"/>
              <a:chOff x="247071" y="1662663"/>
              <a:chExt cx="10152902" cy="38497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10152902" cy="3849702"/>
                <a:chOff x="3674395" y="691673"/>
                <a:chExt cx="12464583" cy="384970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8651517" y="1197443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S-coal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3983338"/>
                  <a:ext cx="10132238" cy="367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13843377" y="3956600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344" y="2465993"/>
                <a:ext cx="2274953" cy="18206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5927359" y="4968663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8E05A-2744-11AF-E4F1-1BE179055AAE}"/>
              </a:ext>
            </a:extLst>
          </p:cNvPr>
          <p:cNvCxnSpPr>
            <a:cxnSpLocks/>
          </p:cNvCxnSpPr>
          <p:nvPr/>
        </p:nvCxnSpPr>
        <p:spPr>
          <a:xfrm flipH="1">
            <a:off x="3578530" y="2428599"/>
            <a:ext cx="3773301" cy="193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88DF97-80CC-EBD2-007C-E181E87E6D86}"/>
              </a:ext>
            </a:extLst>
          </p:cNvPr>
          <p:cNvSpPr txBox="1"/>
          <p:nvPr/>
        </p:nvSpPr>
        <p:spPr>
          <a:xfrm>
            <a:off x="7481768" y="2157571"/>
            <a:ext cx="25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S-total = S-coal + S-solar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A2AF3-1E04-E57A-FB5C-B8D3EE9AE8E1}"/>
              </a:ext>
            </a:extLst>
          </p:cNvPr>
          <p:cNvSpPr txBox="1"/>
          <p:nvPr/>
        </p:nvSpPr>
        <p:spPr>
          <a:xfrm>
            <a:off x="2352613" y="2157604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S-solar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2D5D42-1D52-D23C-3258-BF4474C795EA}"/>
              </a:ext>
            </a:extLst>
          </p:cNvPr>
          <p:cNvCxnSpPr>
            <a:cxnSpLocks/>
          </p:cNvCxnSpPr>
          <p:nvPr/>
        </p:nvCxnSpPr>
        <p:spPr>
          <a:xfrm>
            <a:off x="4286013" y="3175002"/>
            <a:ext cx="70667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EFC54C-F54A-D4AE-612D-D75DF6F273EB}"/>
              </a:ext>
            </a:extLst>
          </p:cNvPr>
          <p:cNvCxnSpPr>
            <a:cxnSpLocks/>
          </p:cNvCxnSpPr>
          <p:nvPr/>
        </p:nvCxnSpPr>
        <p:spPr>
          <a:xfrm>
            <a:off x="2386065" y="3151472"/>
            <a:ext cx="46022" cy="17761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42C21EE-475F-9AC0-2F45-1EF2564C881A}"/>
              </a:ext>
            </a:extLst>
          </p:cNvPr>
          <p:cNvSpPr txBox="1"/>
          <p:nvPr/>
        </p:nvSpPr>
        <p:spPr>
          <a:xfrm>
            <a:off x="4149869" y="4970503"/>
            <a:ext cx="62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Q*-coal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C0F65-2485-61A9-39C6-55B58FEAF6A5}"/>
              </a:ext>
            </a:extLst>
          </p:cNvPr>
          <p:cNvSpPr txBox="1"/>
          <p:nvPr/>
        </p:nvSpPr>
        <p:spPr>
          <a:xfrm>
            <a:off x="2233246" y="501192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Q*-solar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275B4A-DC78-07AE-61BB-FAAF8B50C784}"/>
              </a:ext>
            </a:extLst>
          </p:cNvPr>
          <p:cNvCxnSpPr>
            <a:cxnSpLocks/>
          </p:cNvCxnSpPr>
          <p:nvPr/>
        </p:nvCxnSpPr>
        <p:spPr>
          <a:xfrm flipH="1">
            <a:off x="1588597" y="2440393"/>
            <a:ext cx="2132192" cy="1892644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FBB9F-3F10-9A4D-26B1-77DE40BD2BC1}"/>
              </a:ext>
            </a:extLst>
          </p:cNvPr>
          <p:cNvCxnSpPr>
            <a:cxnSpLocks/>
          </p:cNvCxnSpPr>
          <p:nvPr/>
        </p:nvCxnSpPr>
        <p:spPr>
          <a:xfrm flipH="1">
            <a:off x="3797968" y="2306591"/>
            <a:ext cx="3497319" cy="1816447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49B911-B870-62B1-AA88-F559086FB7C9}"/>
              </a:ext>
            </a:extLst>
          </p:cNvPr>
          <p:cNvCxnSpPr>
            <a:cxnSpLocks/>
          </p:cNvCxnSpPr>
          <p:nvPr/>
        </p:nvCxnSpPr>
        <p:spPr>
          <a:xfrm flipH="1">
            <a:off x="660501" y="3002541"/>
            <a:ext cx="5206043" cy="5075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B7954E-1F34-363F-6320-0110849C3B16}"/>
              </a:ext>
            </a:extLst>
          </p:cNvPr>
          <p:cNvSpPr txBox="1"/>
          <p:nvPr/>
        </p:nvSpPr>
        <p:spPr>
          <a:xfrm>
            <a:off x="320881" y="2845513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86B333-D0A8-F26C-B87F-7E804F169C2C}"/>
              </a:ext>
            </a:extLst>
          </p:cNvPr>
          <p:cNvCxnSpPr>
            <a:cxnSpLocks/>
          </p:cNvCxnSpPr>
          <p:nvPr/>
        </p:nvCxnSpPr>
        <p:spPr>
          <a:xfrm>
            <a:off x="5943577" y="3036937"/>
            <a:ext cx="91414" cy="189046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6887137-DFA9-ED1B-7F41-494A0CF89028}"/>
              </a:ext>
            </a:extLst>
          </p:cNvPr>
          <p:cNvSpPr txBox="1"/>
          <p:nvPr/>
        </p:nvSpPr>
        <p:spPr>
          <a:xfrm>
            <a:off x="5686362" y="4962215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D6CBAE-D729-B26A-25ED-DC956F4C6EC7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3031076" y="3053300"/>
            <a:ext cx="56771" cy="194990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18FDD2-561D-6E0F-332C-F1A20231759D}"/>
              </a:ext>
            </a:extLst>
          </p:cNvPr>
          <p:cNvCxnSpPr>
            <a:cxnSpLocks/>
          </p:cNvCxnSpPr>
          <p:nvPr/>
        </p:nvCxnSpPr>
        <p:spPr>
          <a:xfrm>
            <a:off x="4016599" y="2995751"/>
            <a:ext cx="10583" cy="189716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D50E4C7-1007-7226-84CD-BFCBEB62A5C0}"/>
              </a:ext>
            </a:extLst>
          </p:cNvPr>
          <p:cNvSpPr txBox="1"/>
          <p:nvPr/>
        </p:nvSpPr>
        <p:spPr>
          <a:xfrm>
            <a:off x="2760578" y="5003208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Q’-solar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5661CA-65D2-4716-6704-2A64DCD10E51}"/>
              </a:ext>
            </a:extLst>
          </p:cNvPr>
          <p:cNvSpPr txBox="1"/>
          <p:nvPr/>
        </p:nvSpPr>
        <p:spPr>
          <a:xfrm>
            <a:off x="3765836" y="495286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Q’-coal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CB763E-A045-0782-570C-E27E44240063}"/>
              </a:ext>
            </a:extLst>
          </p:cNvPr>
          <p:cNvSpPr txBox="1"/>
          <p:nvPr/>
        </p:nvSpPr>
        <p:spPr>
          <a:xfrm>
            <a:off x="6846085" y="2047094"/>
            <a:ext cx="82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S’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86A940-ED14-BCFF-791B-AA3540BC6E5A}"/>
              </a:ext>
            </a:extLst>
          </p:cNvPr>
          <p:cNvSpPr txBox="1"/>
          <p:nvPr/>
        </p:nvSpPr>
        <p:spPr>
          <a:xfrm>
            <a:off x="3465188" y="2135580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S’-solar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6C16ED-C089-1767-32F2-A87D5067FA6A}"/>
              </a:ext>
            </a:extLst>
          </p:cNvPr>
          <p:cNvCxnSpPr/>
          <p:nvPr/>
        </p:nvCxnSpPr>
        <p:spPr>
          <a:xfrm>
            <a:off x="2533135" y="4707924"/>
            <a:ext cx="50299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3BE493-14DF-E622-AB9C-5105E9C89931}"/>
              </a:ext>
            </a:extLst>
          </p:cNvPr>
          <p:cNvCxnSpPr>
            <a:cxnSpLocks/>
          </p:cNvCxnSpPr>
          <p:nvPr/>
        </p:nvCxnSpPr>
        <p:spPr>
          <a:xfrm flipH="1">
            <a:off x="4043119" y="4720280"/>
            <a:ext cx="27656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2A7D74-CF58-09F1-89D9-039A35E3C4C2}"/>
              </a:ext>
            </a:extLst>
          </p:cNvPr>
          <p:cNvSpPr txBox="1"/>
          <p:nvPr/>
        </p:nvSpPr>
        <p:spPr>
          <a:xfrm flipH="1">
            <a:off x="411050" y="5617328"/>
            <a:ext cx="1119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electricity is demand for electrons regardless of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Consumer price goes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down</a:t>
            </a:r>
            <a:r>
              <a:rPr lang="en-US" sz="1600" dirty="0"/>
              <a:t>, total quantity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increases</a:t>
            </a:r>
            <a:r>
              <a:rPr lang="en-US" sz="1600" dirty="0"/>
              <a:t>, quantity of solar increases, quantity of coal declines by less than quantity of solar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Price of additional solar generation, and closing coal plants, is borne by taxpayer (future generations, if deficit financed)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D42AF6-2B18-374E-4FD9-A8D9CA581252}"/>
              </a:ext>
            </a:extLst>
          </p:cNvPr>
          <p:cNvCxnSpPr>
            <a:cxnSpLocks/>
          </p:cNvCxnSpPr>
          <p:nvPr/>
        </p:nvCxnSpPr>
        <p:spPr>
          <a:xfrm flipH="1">
            <a:off x="6034991" y="4699686"/>
            <a:ext cx="15949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9BD3C-96C5-59E1-0870-20CD6B769A67}"/>
              </a:ext>
            </a:extLst>
          </p:cNvPr>
          <p:cNvCxnSpPr>
            <a:cxnSpLocks/>
          </p:cNvCxnSpPr>
          <p:nvPr/>
        </p:nvCxnSpPr>
        <p:spPr>
          <a:xfrm flipH="1">
            <a:off x="2471456" y="2506778"/>
            <a:ext cx="2132192" cy="1892644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2DB4DF-9775-970F-FB99-C496F6D4EAF3}"/>
              </a:ext>
            </a:extLst>
          </p:cNvPr>
          <p:cNvSpPr txBox="1"/>
          <p:nvPr/>
        </p:nvSpPr>
        <p:spPr>
          <a:xfrm>
            <a:off x="7206272" y="2597966"/>
            <a:ext cx="4985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Portfolio standards</a:t>
            </a:r>
            <a:r>
              <a:rPr lang="en-US" sz="1600" dirty="0"/>
              <a:t> regulate the fraction of generation (kWh) from specific sources (“Renewable”, “Clean”,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Intensity standards </a:t>
            </a:r>
            <a:r>
              <a:rPr lang="en-US" sz="1600" dirty="0"/>
              <a:t>= Tradable Performance Standards (TPS) regulate emissions per unit of output (kWh)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With only coal &amp; solar, RPS &amp; TPS are equivalent; but they aren’t with solar, coal, &amp; gas</a:t>
            </a:r>
          </a:p>
        </p:txBody>
      </p:sp>
    </p:spTree>
    <p:extLst>
      <p:ext uri="{BB962C8B-B14F-4D97-AF65-F5344CB8AC3E}">
        <p14:creationId xmlns:p14="http://schemas.microsoft.com/office/powerpoint/2010/main" val="352900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15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883F676-37A8-4FFF-B6E5-EB576FFDBB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055" y="630127"/>
            <a:ext cx="9261889" cy="6091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6F258-7935-4359-B8B0-35A6859D9DEE}"/>
              </a:ext>
            </a:extLst>
          </p:cNvPr>
          <p:cNvSpPr txBox="1"/>
          <p:nvPr/>
        </p:nvSpPr>
        <p:spPr>
          <a:xfrm>
            <a:off x="537317" y="6413698"/>
            <a:ext cx="375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Stock and Stuart (NBER WP 28677, 2021)</a:t>
            </a:r>
          </a:p>
        </p:txBody>
      </p:sp>
    </p:spTree>
    <p:extLst>
      <p:ext uri="{BB962C8B-B14F-4D97-AF65-F5344CB8AC3E}">
        <p14:creationId xmlns:p14="http://schemas.microsoft.com/office/powerpoint/2010/main" val="260316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16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FC701CC-01CE-4C2A-ACE8-CCE37EE012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123" y="640740"/>
            <a:ext cx="9245753" cy="60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17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3C8DA75-90E0-4D3F-9893-EDDD3B112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014" y="632391"/>
            <a:ext cx="9241971" cy="6089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9D9E2-E3EB-2610-20C2-90AF04525D3E}"/>
              </a:ext>
            </a:extLst>
          </p:cNvPr>
          <p:cNvSpPr txBox="1"/>
          <p:nvPr/>
        </p:nvSpPr>
        <p:spPr>
          <a:xfrm>
            <a:off x="10716287" y="2755707"/>
            <a:ext cx="127502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Assume CCS is treated as “clean”</a:t>
            </a:r>
          </a:p>
        </p:txBody>
      </p:sp>
    </p:spTree>
    <p:extLst>
      <p:ext uri="{BB962C8B-B14F-4D97-AF65-F5344CB8AC3E}">
        <p14:creationId xmlns:p14="http://schemas.microsoft.com/office/powerpoint/2010/main" val="124837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18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C3FE3BA-03DD-4206-9B08-FEB27D6AEE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629" y="638198"/>
            <a:ext cx="9476755" cy="6219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263AC-573A-9BDC-D7E5-E14FCE0C04B6}"/>
              </a:ext>
            </a:extLst>
          </p:cNvPr>
          <p:cNvSpPr txBox="1"/>
          <p:nvPr/>
        </p:nvSpPr>
        <p:spPr>
          <a:xfrm>
            <a:off x="10730371" y="3429000"/>
            <a:ext cx="127502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Partial crediting for natural </a:t>
            </a:r>
            <a:r>
              <a:rPr lang="en-US" sz="1400" b="1" dirty="0" err="1">
                <a:solidFill>
                  <a:srgbClr val="C00000"/>
                </a:solidFill>
              </a:rPr>
              <a:t>gass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8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19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76ACC93A-2FE2-4DBA-8B2D-AC781C089E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931" y="631771"/>
            <a:ext cx="9210137" cy="6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8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482742" y="625784"/>
            <a:ext cx="81278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Big picture: Substitution v. energy efficiency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Big picture: Carbon policy menu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482742" y="4788544"/>
            <a:ext cx="8127858" cy="1815882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Empirical evidence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Methods: LP, SVAR, LP-IV, SVAR-IV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Stock-Watson (EJ 2018), Plagborg-Møller &amp; Wolf (ECMA 2022)</a:t>
            </a:r>
            <a:endParaRPr lang="de-CH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Carbon tax: Metcalf-Stock (2023)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&amp; trade: K</a:t>
            </a:r>
            <a:r>
              <a:rPr lang="de-CH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nzig</a:t>
            </a: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(2021)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policy uncertainty 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Concluding remarks</a:t>
            </a:r>
            <a:endParaRPr lang="de-CH" sz="16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482742" y="1586684"/>
            <a:ext cx="8127858" cy="3046988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ea typeface="Times New Roman" panose="02020603050405020304" pitchFamily="18" charset="0"/>
              </a:rPr>
              <a:t>II. Elements of macro of carbon pricing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de-CH" sz="1600" dirty="0">
                <a:ea typeface="Times New Roman" panose="02020603050405020304" pitchFamily="18" charset="0"/>
              </a:rPr>
              <a:t>Macro of carbon pricing: Nordhaus (1982)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de-CH" sz="1600" dirty="0">
                <a:ea typeface="Times New Roman" panose="02020603050405020304" pitchFamily="18" charset="0"/>
              </a:rPr>
              <a:t>Carbon pricing and variants: comparative statics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Carbon tax, cap &amp; trade: demand restraint, substitution of factors of production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Clean energy standards; production tax credits</a:t>
            </a:r>
          </a:p>
          <a:p>
            <a:pPr marL="285750" indent="-285750">
              <a:buFont typeface="+mj-lt"/>
              <a:buAutoNum type="alphaU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CT v. C&amp;T: Differences in practice (ref: Stavins NBER-EEPE 2022)</a:t>
            </a:r>
            <a:endParaRPr lang="de-CH" sz="1600" kern="1200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Administration, allowance allocation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Static uncertainty (Weitzman)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Investment under uncertainty</a:t>
            </a:r>
          </a:p>
          <a:p>
            <a:pPr marL="285750" indent="-285750">
              <a:buFont typeface="+mj-lt"/>
              <a:buAutoNum type="alphaUcPeriod"/>
            </a:pPr>
            <a:r>
              <a:rPr lang="de-CH" sz="1600" kern="1200" dirty="0">
                <a:effectLst/>
                <a:ea typeface="Calibri" panose="020F0502020204030204" pitchFamily="34" charset="0"/>
              </a:rPr>
              <a:t>Macro costs of carbon pricing – conventional toolkit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CGE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[DICE (Nordhaus (1992) ) -&gt; IAMs]</a:t>
            </a:r>
          </a:p>
        </p:txBody>
      </p:sp>
    </p:spTree>
    <p:extLst>
      <p:ext uri="{BB962C8B-B14F-4D97-AF65-F5344CB8AC3E}">
        <p14:creationId xmlns:p14="http://schemas.microsoft.com/office/powerpoint/2010/main" val="176661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fundamentals: Actual carbon pricing policies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20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0477B-EAC8-88EB-744C-389785C1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59" y="551329"/>
            <a:ext cx="6011982" cy="6236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E8254-F01B-072B-69C7-F4912E7F4CFD}"/>
              </a:ext>
            </a:extLst>
          </p:cNvPr>
          <p:cNvSpPr txBox="1"/>
          <p:nvPr/>
        </p:nvSpPr>
        <p:spPr>
          <a:xfrm>
            <a:off x="412376" y="723938"/>
            <a:ext cx="4522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 practice, </a:t>
            </a:r>
            <a:r>
              <a:rPr lang="en-US" sz="1600" dirty="0"/>
              <a:t>23% of global emissions covered by a carbon price (WB </a:t>
            </a:r>
            <a:r>
              <a:rPr lang="en-US" sz="1600" dirty="0">
                <a:hlinkClick r:id="rId3"/>
              </a:rPr>
              <a:t>Carbon Pricing Dashboard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25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IIC. Carbon pricing fundamentals: Differences between CT and C&amp;T in practice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21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11D27-B36E-4A26-A19C-4D525AE6B27A}"/>
              </a:ext>
            </a:extLst>
          </p:cNvPr>
          <p:cNvSpPr txBox="1"/>
          <p:nvPr/>
        </p:nvSpPr>
        <p:spPr>
          <a:xfrm>
            <a:off x="606136" y="843677"/>
            <a:ext cx="829167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Selected differences between carbon tax and cap &amp; trade in practice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de-CH" sz="1600" dirty="0">
                <a:ea typeface="Times New Roman" panose="02020603050405020304" pitchFamily="18" charset="0"/>
              </a:rPr>
              <a:t>	</a:t>
            </a:r>
            <a:r>
              <a:rPr lang="de-CH" sz="1600" i="1" dirty="0">
                <a:ea typeface="Times New Roman" panose="02020603050405020304" pitchFamily="18" charset="0"/>
              </a:rPr>
              <a:t>ref:</a:t>
            </a:r>
            <a:r>
              <a:rPr lang="de-CH" sz="1600" dirty="0">
                <a:ea typeface="Times New Roman" panose="02020603050405020304" pitchFamily="18" charset="0"/>
              </a:rPr>
              <a:t> Stavins (NBER EEPE 2022)</a:t>
            </a:r>
          </a:p>
          <a:p>
            <a:endParaRPr lang="de-CH" sz="1600" dirty="0"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sz="1600" dirty="0">
                <a:ea typeface="Times New Roman" panose="02020603050405020304" pitchFamily="18" charset="0"/>
              </a:rPr>
              <a:t>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Point of regulation: emitter (C&amp;T) v. upstream option with 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Both require border adjustment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Allowance allocation in C&amp;T typically has grandfathering (public subsidy to reduce end costs to consumer – reduces total demand reduction effect)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Assessment, review, and resetting process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Term nature of C&amp;T and standards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Opens process to recurring political economy forces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CH" sz="1600" dirty="0"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Uncertainty: aggregate and sectoral shocks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Macro: effect of future supply and demand shocks differ CT v. C&amp;T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With shocks to aggregate demand or aggregate supply, C&amp;T allowance prices are countercyclical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Energy-sector shocks – more complicated (EU ETS &amp; Ukraine)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Micro/welfare: uncertainty, no investment/innovation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Weitzman (1974),…, Karp &amp; Traeger (2018),…, Aldy &amp; Armitage (2022)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Uncertainty with investment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Pindyck (1988, 1991), Dixit &amp; Pindyck (2012)</a:t>
            </a:r>
          </a:p>
        </p:txBody>
      </p:sp>
    </p:spTree>
    <p:extLst>
      <p:ext uri="{BB962C8B-B14F-4D97-AF65-F5344CB8AC3E}">
        <p14:creationId xmlns:p14="http://schemas.microsoft.com/office/powerpoint/2010/main" val="337408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1504" y="762129"/>
            <a:ext cx="8853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Cap &amp; trade in practice: Multiple sources of price volatility</a:t>
            </a:r>
          </a:p>
          <a:p>
            <a:r>
              <a:rPr lang="en-US" sz="1600" dirty="0"/>
              <a:t>(i) Regional Greenhouse Gas Initiative (10 East-coast States) - RGGI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47369-B38F-4F88-ADD2-2ACD25A4C5B7}"/>
              </a:ext>
            </a:extLst>
          </p:cNvPr>
          <p:cNvSpPr txBox="1"/>
          <p:nvPr/>
        </p:nvSpPr>
        <p:spPr>
          <a:xfrm>
            <a:off x="1437860" y="1897760"/>
            <a:ext cx="293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RGGI emissions caps</a:t>
            </a:r>
            <a:endParaRPr lang="en-US" sz="2000" dirty="0"/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91696429-1602-4C88-BDD2-B6D30990C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95256"/>
            <a:ext cx="6499635" cy="31409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89474F-8973-4236-9E59-DA2DFF8D5082}"/>
              </a:ext>
            </a:extLst>
          </p:cNvPr>
          <p:cNvSpPr txBox="1"/>
          <p:nvPr/>
        </p:nvSpPr>
        <p:spPr>
          <a:xfrm>
            <a:off x="7231265" y="1897760"/>
            <a:ext cx="3967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RGGI tradable allowance prices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6689DD-33EF-4C8E-A605-BBCF69E42699}"/>
              </a:ext>
            </a:extLst>
          </p:cNvPr>
          <p:cNvSpPr txBox="1"/>
          <p:nvPr/>
        </p:nvSpPr>
        <p:spPr>
          <a:xfrm>
            <a:off x="215347" y="6144663"/>
            <a:ext cx="10714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2009, the US Congress considered economy-wide CO2 cap &amp; trade legislation (Waxman-Markey), which was defeated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050CF22-3818-4621-BB3B-9AEA127901A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fundamentals: Allowance price variability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F9160-1F44-190E-2734-FF670E1F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35" y="2427052"/>
            <a:ext cx="4818384" cy="30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1504" y="762129"/>
            <a:ext cx="8853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Cap &amp; trade in practice: Multiple sources of price volatility</a:t>
            </a:r>
          </a:p>
          <a:p>
            <a:r>
              <a:rPr lang="en-US" sz="1600" dirty="0"/>
              <a:t>(ii) EU Emissions Trading System (ETS) carbon permit price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9474F-8973-4236-9E59-DA2DFF8D5082}"/>
              </a:ext>
            </a:extLst>
          </p:cNvPr>
          <p:cNvSpPr txBox="1"/>
          <p:nvPr/>
        </p:nvSpPr>
        <p:spPr>
          <a:xfrm>
            <a:off x="3298950" y="1664782"/>
            <a:ext cx="559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EU ETS carbon permit price (€/metric ton CO2) </a:t>
            </a:r>
            <a:endParaRPr lang="en-US" sz="20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6E51B3C-AA29-4F7A-B61D-324FB573F7C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fundamentals: Allowance price variability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3AE9A-5E04-37CE-F0B0-7B9DDC197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22" y="2064892"/>
            <a:ext cx="7746756" cy="4793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05F6F-16F2-1F2A-5216-D529AE026D0E}"/>
              </a:ext>
            </a:extLst>
          </p:cNvPr>
          <p:cNvSpPr txBox="1"/>
          <p:nvPr/>
        </p:nvSpPr>
        <p:spPr>
          <a:xfrm>
            <a:off x="9982200" y="5635050"/>
            <a:ext cx="180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Trading Economics, 1/17/24</a:t>
            </a:r>
          </a:p>
        </p:txBody>
      </p:sp>
    </p:spTree>
    <p:extLst>
      <p:ext uri="{BB962C8B-B14F-4D97-AF65-F5344CB8AC3E}">
        <p14:creationId xmlns:p14="http://schemas.microsoft.com/office/powerpoint/2010/main" val="361698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pricing: Issues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24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268466" y="752713"/>
            <a:ext cx="108649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Issues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Price uncertainty under tradable allowance programs (cap &amp; trade, standards) retards green investment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real options theory of investment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Are carbon taxes regressive?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Depends on how revenues are used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Per-capita redistribution (“fee &amp; dividend”)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Metcalf (</a:t>
            </a:r>
            <a:r>
              <a:rPr lang="en-US" sz="1600" i="1" dirty="0"/>
              <a:t>Energy Policy</a:t>
            </a:r>
            <a:r>
              <a:rPr lang="en-US" sz="1600" dirty="0"/>
              <a:t> 2019) (survey with references)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Political economy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Visible taxation is politically unpopular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C&amp;T, standards have problem of diffuse benefits but concentrated entities bearing transition costs (owners &amp; employees of coal plants are not the same as owners &amp; employees of wind &amp; solar)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What rate?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CT ≠ SCC with tax distortions or with leakage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Domestic or global damages?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Without CBAM, incentives for international relocation (leakage + economic inefficiency)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Carbon pricing (especially taxes) is bad for economic growth &amp; employment (address later)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b="1" dirty="0"/>
              <a:t>Carbon pricing increases energy prices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b="1" dirty="0"/>
              <a:t>Carbon pricing won’t produce necessary emissions reductions</a:t>
            </a:r>
          </a:p>
          <a:p>
            <a:endParaRPr lang="en-US" sz="1600" b="1" dirty="0"/>
          </a:p>
          <a:p>
            <a:r>
              <a:rPr lang="en-US" sz="1600" i="1" dirty="0"/>
              <a:t>Recent references</a:t>
            </a:r>
            <a:r>
              <a:rPr lang="en-US" sz="1600" dirty="0"/>
              <a:t>: many including Green (2021a,b), Gordon (2023) [, Stock (2022)]</a:t>
            </a:r>
          </a:p>
        </p:txBody>
      </p:sp>
    </p:spTree>
    <p:extLst>
      <p:ext uri="{BB962C8B-B14F-4D97-AF65-F5344CB8AC3E}">
        <p14:creationId xmlns:p14="http://schemas.microsoft.com/office/powerpoint/2010/main" val="35577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95EE1F6-164E-42E9-B489-14BF82284DF8}"/>
              </a:ext>
            </a:extLst>
          </p:cNvPr>
          <p:cNvGrpSpPr>
            <a:grpSpLocks noChangeAspect="1"/>
          </p:cNvGrpSpPr>
          <p:nvPr/>
        </p:nvGrpSpPr>
        <p:grpSpPr>
          <a:xfrm>
            <a:off x="191378" y="2103909"/>
            <a:ext cx="11732156" cy="3864629"/>
            <a:chOff x="430307" y="2356056"/>
            <a:chExt cx="11789076" cy="3883379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A36DAAC5-0369-4562-A2AF-7AEA8C110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6" t="36534" r="41151" b="42573"/>
            <a:stretch/>
          </p:blipFill>
          <p:spPr>
            <a:xfrm>
              <a:off x="4060091" y="2806483"/>
              <a:ext cx="3377808" cy="3131737"/>
            </a:xfrm>
            <a:prstGeom prst="rect">
              <a:avLst/>
            </a:prstGeom>
          </p:spPr>
        </p:pic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68F203A0-58A0-4F3F-8D22-0FFF75C32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6" t="8784" r="41151" b="67107"/>
            <a:stretch/>
          </p:blipFill>
          <p:spPr>
            <a:xfrm>
              <a:off x="430307" y="2356056"/>
              <a:ext cx="3629784" cy="3883379"/>
            </a:xfrm>
            <a:prstGeom prst="rect">
              <a:avLst/>
            </a:prstGeom>
          </p:spPr>
        </p:pic>
        <p:pic>
          <p:nvPicPr>
            <p:cNvPr id="11" name="Picture 10" descr="Map&#10;&#10;Description automatically generated">
              <a:extLst>
                <a:ext uri="{FF2B5EF4-FFF2-40B4-BE49-F238E27FC236}">
                  <a16:creationId xmlns:a16="http://schemas.microsoft.com/office/drawing/2014/main" id="{22E31F66-9BE5-42A9-BAB5-30E344939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6" t="58404" r="29082" b="17804"/>
            <a:stretch/>
          </p:blipFill>
          <p:spPr>
            <a:xfrm>
              <a:off x="7437899" y="2534457"/>
              <a:ext cx="4781484" cy="3570830"/>
            </a:xfrm>
            <a:prstGeom prst="rect">
              <a:avLst/>
            </a:prstGeom>
          </p:spPr>
        </p:pic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(vii) Carbon pricing increases energy prices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25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268466" y="752713"/>
            <a:ext cx="108649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Initial reaction – isn’t that the point? </a:t>
            </a:r>
            <a:r>
              <a:rPr lang="en-US" dirty="0"/>
              <a:t>But that reaction assumes the no-tax price is at private marginal cost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Estimates of retail prices of electricity, gas, &amp; gasoline minus social marginal cost (in ¢/kWh equivalent)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Source: Borenstein &amp; Bushnell (NBER WP 29118, August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Social marginal cost = private marginal cost + external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External costs: carbon cost; air pollution; not driving externalities for gasoline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Prices are estimates of residential marginal prices (subtracting off fixed component)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D671B-4166-4631-B2D9-A9A1D5179FBF}"/>
              </a:ext>
            </a:extLst>
          </p:cNvPr>
          <p:cNvSpPr txBox="1"/>
          <p:nvPr/>
        </p:nvSpPr>
        <p:spPr>
          <a:xfrm>
            <a:off x="268466" y="5998903"/>
            <a:ext cx="1086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Major implication for “electrify everything” - electricity prices are already “too high” in much of the country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Favors CES or tax credits, or combination, over (sectoral) carbon tax or C&amp;T</a:t>
            </a:r>
          </a:p>
        </p:txBody>
      </p:sp>
    </p:spTree>
    <p:extLst>
      <p:ext uri="{BB962C8B-B14F-4D97-AF65-F5344CB8AC3E}">
        <p14:creationId xmlns:p14="http://schemas.microsoft.com/office/powerpoint/2010/main" val="76255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19062" y="513092"/>
            <a:ext cx="1176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Growing evidence that existing carbon taxes have small effect on emissions (Green (2021a), Metcalf-Stock (2023))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But most CT’s – like the EU CT – cover mainly the transportation sector, where demand is inelastic &amp; few substitutes are available.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 the power sector, low-carbon substitutes are available, so emissions elasticities are likely much larger than in the general CT literature.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74BBF-704D-4FB3-8728-5210C7B749C0}"/>
              </a:ext>
            </a:extLst>
          </p:cNvPr>
          <p:cNvSpPr txBox="1">
            <a:spLocks/>
          </p:cNvSpPr>
          <p:nvPr/>
        </p:nvSpPr>
        <p:spPr bwMode="auto">
          <a:xfrm>
            <a:off x="0" y="-3516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(viii) Carbon pricing won’t produce necessary emissions reductions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05031-A31A-4AC5-9A6C-473874DB46C3}"/>
              </a:ext>
            </a:extLst>
          </p:cNvPr>
          <p:cNvSpPr/>
          <p:nvPr/>
        </p:nvSpPr>
        <p:spPr>
          <a:xfrm>
            <a:off x="3506089" y="1428064"/>
            <a:ext cx="517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Pre-IRA Carbon Tax Simulations for the US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2912E-0E04-4C07-A7EE-E7C948310735}"/>
              </a:ext>
            </a:extLst>
          </p:cNvPr>
          <p:cNvGrpSpPr/>
          <p:nvPr/>
        </p:nvGrpSpPr>
        <p:grpSpPr>
          <a:xfrm>
            <a:off x="440454" y="2497731"/>
            <a:ext cx="3509262" cy="2920428"/>
            <a:chOff x="1110181" y="2151375"/>
            <a:chExt cx="6728620" cy="4327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5DC12E-C125-4DEA-9E01-EFA6A3096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7"/>
            <a:stretch/>
          </p:blipFill>
          <p:spPr bwMode="auto">
            <a:xfrm>
              <a:off x="1110181" y="2151375"/>
              <a:ext cx="6728620" cy="43274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1917617-E2A1-435E-897A-AB37E34CF6BC}"/>
                </a:ext>
              </a:extLst>
            </p:cNvPr>
            <p:cNvSpPr/>
            <p:nvPr/>
          </p:nvSpPr>
          <p:spPr>
            <a:xfrm>
              <a:off x="3414617" y="3400498"/>
              <a:ext cx="141316" cy="145474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A49DB-048B-4A92-8CC8-146FB5F22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35" y="2381090"/>
            <a:ext cx="3071965" cy="223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831B5-8FED-42B2-A193-9DF2F1D0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50" y="2381090"/>
            <a:ext cx="3239697" cy="4292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59E15-2FB0-43AB-8EE8-626BAD20FCF1}"/>
              </a:ext>
            </a:extLst>
          </p:cNvPr>
          <p:cNvSpPr txBox="1"/>
          <p:nvPr/>
        </p:nvSpPr>
        <p:spPr>
          <a:xfrm>
            <a:off x="487243" y="1805050"/>
            <a:ext cx="367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(a) EIA (2021):</a:t>
            </a:r>
          </a:p>
          <a:p>
            <a:pPr algn="ctr"/>
            <a:r>
              <a:rPr lang="en-US" sz="1400" dirty="0"/>
              <a:t>Reference case and $25 &amp; $35 carbon tax cases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644F9-879D-4945-98F7-FEB5E178FB3A}"/>
              </a:ext>
            </a:extLst>
          </p:cNvPr>
          <p:cNvSpPr txBox="1"/>
          <p:nvPr/>
        </p:nvSpPr>
        <p:spPr>
          <a:xfrm>
            <a:off x="5171682" y="1810083"/>
            <a:ext cx="235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(b) Stock &amp; Stuart (2021):</a:t>
            </a:r>
          </a:p>
          <a:p>
            <a:pPr algn="ctr"/>
            <a:r>
              <a:rPr lang="en-US" sz="1400" dirty="0"/>
              <a:t>BAU &amp; TPS, power sector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F4B1B-9E59-4003-B5B5-0EB44F1465BB}"/>
              </a:ext>
            </a:extLst>
          </p:cNvPr>
          <p:cNvSpPr txBox="1"/>
          <p:nvPr/>
        </p:nvSpPr>
        <p:spPr>
          <a:xfrm>
            <a:off x="9186743" y="1814211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(c) RFF (2021):</a:t>
            </a:r>
          </a:p>
          <a:p>
            <a:pPr algn="ctr"/>
            <a:r>
              <a:rPr lang="en-US" sz="1400" dirty="0"/>
              <a:t>BAU and $15 carbon tax 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D61F0-C598-4B67-8CE0-3E75057D2FD3}"/>
              </a:ext>
            </a:extLst>
          </p:cNvPr>
          <p:cNvSpPr txBox="1"/>
          <p:nvPr/>
        </p:nvSpPr>
        <p:spPr>
          <a:xfrm>
            <a:off x="9186743" y="4152376"/>
            <a:ext cx="25302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accent6">
                    <a:lumMod val="75000"/>
                  </a:schemeClr>
                </a:solidFill>
              </a:rPr>
              <a:t>$15 Carbon tax excluding gasoline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4FFAA4-EDFB-45CE-913B-07EEA8009581}"/>
              </a:ext>
            </a:extLst>
          </p:cNvPr>
          <p:cNvCxnSpPr/>
          <p:nvPr/>
        </p:nvCxnSpPr>
        <p:spPr>
          <a:xfrm flipV="1">
            <a:off x="10647530" y="3776512"/>
            <a:ext cx="706270" cy="33365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132D0729-176A-4190-9FF8-7B1DA836C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4" y="4601996"/>
            <a:ext cx="3070019" cy="22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9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99508" y="785748"/>
            <a:ext cx="99754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Computable general equilibrium models with climate policy capabilities: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Jorgenson (2013)</a:t>
            </a:r>
            <a:endParaRPr lang="en-US" sz="1600" dirty="0">
              <a:solidFill>
                <a:srgbClr val="33889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Goulder and Hafstead, </a:t>
            </a:r>
            <a:r>
              <a:rPr lang="en-US" sz="1600" i="1" dirty="0"/>
              <a:t>Confronting the Climate Challenge</a:t>
            </a:r>
            <a:r>
              <a:rPr lang="en-US" sz="1600" dirty="0"/>
              <a:t> (2018) (</a:t>
            </a:r>
            <a:r>
              <a:rPr lang="en-US" sz="1600" dirty="0">
                <a:solidFill>
                  <a:srgbClr val="33889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RFF Carbon Pricing Calculator</a:t>
            </a:r>
            <a:r>
              <a:rPr lang="en-US" sz="1600" dirty="0">
                <a:solidFill>
                  <a:srgbClr val="33889F"/>
                </a:solidFill>
              </a:rPr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IMF GMMET model (Carton et al IMF WP/23/269) (CGE + New Keynesian short-run macrodynamics)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G-CUBED (McKibbin – </a:t>
            </a:r>
            <a:r>
              <a:rPr lang="en-US" sz="1600" dirty="0" err="1"/>
              <a:t>Wilcoxen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srgbClr val="33889F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Basic structure (CGE)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 function(s) depend on K, L, E [,M, 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Exogenous technical change or no technical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Optimal household decisions on labor supply and investment given wages, returns,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International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(Fairly) detailed energy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sector – options for revenue recycling (reduce corporate tax rate, lump-sum, etc.)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IID. Macro costs of carbon pricing – conventional toolkit</a:t>
            </a:r>
          </a:p>
        </p:txBody>
      </p:sp>
    </p:spTree>
    <p:extLst>
      <p:ext uri="{BB962C8B-B14F-4D97-AF65-F5344CB8AC3E}">
        <p14:creationId xmlns:p14="http://schemas.microsoft.com/office/powerpoint/2010/main" val="128524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C6B4-5353-1EC6-5E7D-2E7FFF82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4" y="1813918"/>
            <a:ext cx="10805287" cy="5023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88493" y="644369"/>
            <a:ext cx="827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Economy-wide carbon tax of $40/ton @5%/year GDP with per-capita rebate (“tax &amp; dividend”) starting in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28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E3 model (Goulder-Hafstead) -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552D2-6995-D368-CF00-1BDCD3941F58}"/>
              </a:ext>
            </a:extLst>
          </p:cNvPr>
          <p:cNvSpPr txBox="1"/>
          <p:nvPr/>
        </p:nvSpPr>
        <p:spPr>
          <a:xfrm flipH="1">
            <a:off x="6095998" y="6515924"/>
            <a:ext cx="5637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RFF Carbon Pricing Calculator at </a:t>
            </a:r>
            <a:r>
              <a:rPr lang="en-US" sz="1400" dirty="0">
                <a:hlinkClick r:id="rId3"/>
              </a:rPr>
              <a:t>https://www.rff.org/cpc/</a:t>
            </a:r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E0BE79-7B74-59DD-38D1-04ED32CC9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04641"/>
              </p:ext>
            </p:extLst>
          </p:nvPr>
        </p:nvGraphicFramePr>
        <p:xfrm>
          <a:off x="5861539" y="1229144"/>
          <a:ext cx="42437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22">
                  <a:extLst>
                    <a:ext uri="{9D8B030D-6E8A-4147-A177-3AD203B41FA5}">
                      <a16:colId xmlns:a16="http://schemas.microsoft.com/office/drawing/2014/main" val="3799742208"/>
                    </a:ext>
                  </a:extLst>
                </a:gridCol>
                <a:gridCol w="2922932">
                  <a:extLst>
                    <a:ext uri="{9D8B030D-6E8A-4147-A177-3AD203B41FA5}">
                      <a16:colId xmlns:a16="http://schemas.microsoft.com/office/drawing/2014/main" val="2171747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Change, 2035, relative to BAU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5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9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877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8E3115-47A6-EC25-B439-3190F5673C68}"/>
              </a:ext>
            </a:extLst>
          </p:cNvPr>
          <p:cNvSpPr txBox="1"/>
          <p:nvPr/>
        </p:nvSpPr>
        <p:spPr>
          <a:xfrm>
            <a:off x="1472944" y="5052646"/>
            <a:ext cx="638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Digression: estimated 46% reduction in 2030, relative to 2005, is deeper than any of the IRA estimates in Bistline et al (Science 2023) and almost achieves the 50-52% Paris NDC.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28A24C-73AE-A8D1-E710-885466455F8D}"/>
              </a:ext>
            </a:extLst>
          </p:cNvPr>
          <p:cNvCxnSpPr>
            <a:cxnSpLocks/>
          </p:cNvCxnSpPr>
          <p:nvPr/>
        </p:nvCxnSpPr>
        <p:spPr>
          <a:xfrm flipV="1">
            <a:off x="5345723" y="4751642"/>
            <a:ext cx="2637693" cy="301004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7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A13BB-D739-456F-6ED5-A60DC36BF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5" y="1797734"/>
            <a:ext cx="10964805" cy="50489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88493" y="644369"/>
            <a:ext cx="827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Economy-wide carbon tax of $40/ton @5%/year GDP with per-capita rebate (“tax &amp; dividend”) starting in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E3 model (Goulder-Hafstead) -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C23EC3-8914-EF7E-2F64-3D5D5971D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90033"/>
              </p:ext>
            </p:extLst>
          </p:nvPr>
        </p:nvGraphicFramePr>
        <p:xfrm>
          <a:off x="5861539" y="1229144"/>
          <a:ext cx="42437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22">
                  <a:extLst>
                    <a:ext uri="{9D8B030D-6E8A-4147-A177-3AD203B41FA5}">
                      <a16:colId xmlns:a16="http://schemas.microsoft.com/office/drawing/2014/main" val="3799742208"/>
                    </a:ext>
                  </a:extLst>
                </a:gridCol>
                <a:gridCol w="2922932">
                  <a:extLst>
                    <a:ext uri="{9D8B030D-6E8A-4147-A177-3AD203B41FA5}">
                      <a16:colId xmlns:a16="http://schemas.microsoft.com/office/drawing/2014/main" val="2171747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Change, 2035, relative to BAU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5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9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877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9E4ACA-11B3-485D-2227-B4C423D581B6}"/>
              </a:ext>
            </a:extLst>
          </p:cNvPr>
          <p:cNvSpPr txBox="1"/>
          <p:nvPr/>
        </p:nvSpPr>
        <p:spPr>
          <a:xfrm flipH="1">
            <a:off x="6095998" y="6515924"/>
            <a:ext cx="5637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RFF Carbon Pricing Calculator at </a:t>
            </a:r>
            <a:r>
              <a:rPr lang="en-US" sz="1400" dirty="0">
                <a:hlinkClick r:id="rId3"/>
              </a:rPr>
              <a:t>https://www.rff.org/cpc/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219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IA. Big picture: Kaya identity for the US: 1990-2022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512C5D-F7F6-455B-8352-4B5181FAB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841" y="1104654"/>
          <a:ext cx="303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160" imgH="609480" progId="Equation.DSMT4">
                  <p:embed/>
                </p:oleObj>
              </mc:Choice>
              <mc:Fallback>
                <p:oleObj name="Equation" r:id="rId2" imgW="303516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3512C5D-F7F6-455B-8352-4B5181FA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841" y="1104654"/>
                        <a:ext cx="3035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AE887DF-5989-40E6-A7B3-0F4F46DBB615}"/>
              </a:ext>
            </a:extLst>
          </p:cNvPr>
          <p:cNvSpPr txBox="1"/>
          <p:nvPr/>
        </p:nvSpPr>
        <p:spPr>
          <a:xfrm>
            <a:off x="541691" y="4237412"/>
            <a:ext cx="43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U.S. data: long-span growth at annual rates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85AE41-4F6F-CF63-9690-C377B99B1DF0}"/>
              </a:ext>
            </a:extLst>
          </p:cNvPr>
          <p:cNvGraphicFramePr>
            <a:graphicFrameLocks noGrp="1"/>
          </p:cNvGraphicFramePr>
          <p:nvPr/>
        </p:nvGraphicFramePr>
        <p:xfrm>
          <a:off x="249350" y="4656618"/>
          <a:ext cx="4603586" cy="1420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1486">
                  <a:extLst>
                    <a:ext uri="{9D8B030D-6E8A-4147-A177-3AD203B41FA5}">
                      <a16:colId xmlns:a16="http://schemas.microsoft.com/office/drawing/2014/main" val="267596273"/>
                    </a:ext>
                  </a:extLst>
                </a:gridCol>
                <a:gridCol w="738420">
                  <a:extLst>
                    <a:ext uri="{9D8B030D-6E8A-4147-A177-3AD203B41FA5}">
                      <a16:colId xmlns:a16="http://schemas.microsoft.com/office/drawing/2014/main" val="2093337381"/>
                    </a:ext>
                  </a:extLst>
                </a:gridCol>
                <a:gridCol w="738420">
                  <a:extLst>
                    <a:ext uri="{9D8B030D-6E8A-4147-A177-3AD203B41FA5}">
                      <a16:colId xmlns:a16="http://schemas.microsoft.com/office/drawing/2014/main" val="275097022"/>
                    </a:ext>
                  </a:extLst>
                </a:gridCol>
                <a:gridCol w="738420">
                  <a:extLst>
                    <a:ext uri="{9D8B030D-6E8A-4147-A177-3AD203B41FA5}">
                      <a16:colId xmlns:a16="http://schemas.microsoft.com/office/drawing/2014/main" val="3573580809"/>
                    </a:ext>
                  </a:extLst>
                </a:gridCol>
                <a:gridCol w="820347">
                  <a:extLst>
                    <a:ext uri="{9D8B030D-6E8A-4147-A177-3AD203B41FA5}">
                      <a16:colId xmlns:a16="http://schemas.microsoft.com/office/drawing/2014/main" val="2587621334"/>
                    </a:ext>
                  </a:extLst>
                </a:gridCol>
                <a:gridCol w="656493">
                  <a:extLst>
                    <a:ext uri="{9D8B030D-6E8A-4147-A177-3AD203B41FA5}">
                      <a16:colId xmlns:a16="http://schemas.microsoft.com/office/drawing/2014/main" val="2853350570"/>
                    </a:ext>
                  </a:extLst>
                </a:gridCol>
              </a:tblGrid>
              <a:tr h="35515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CO2/E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E/GDP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GDP/Pop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400510"/>
                  </a:ext>
                </a:extLst>
              </a:tr>
              <a:tr h="35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1990-2005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69509"/>
                  </a:ext>
                </a:extLst>
              </a:tr>
              <a:tr h="35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2005-2022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148138"/>
                  </a:ext>
                </a:extLst>
              </a:tr>
              <a:tr h="35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Difference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025812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1762114-3742-4966-6FB9-FA6021222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841" y="2373178"/>
          <a:ext cx="355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1333440" progId="Equation.DSMT4">
                  <p:embed/>
                </p:oleObj>
              </mc:Choice>
              <mc:Fallback>
                <p:oleObj name="Equation" r:id="rId4" imgW="3555720" imgH="1333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1762114-3742-4966-6FB9-FA6021222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841" y="2373178"/>
                        <a:ext cx="3556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74CEB2-459B-0A59-243D-F4922EB949D6}"/>
              </a:ext>
            </a:extLst>
          </p:cNvPr>
          <p:cNvSpPr txBox="1"/>
          <p:nvPr/>
        </p:nvSpPr>
        <p:spPr>
          <a:xfrm>
            <a:off x="261491" y="609432"/>
            <a:ext cx="145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Kaya identity: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8DBB6-AA09-E22C-7D61-CF4DC4BE5825}"/>
              </a:ext>
            </a:extLst>
          </p:cNvPr>
          <p:cNvSpPr txBox="1"/>
          <p:nvPr/>
        </p:nvSpPr>
        <p:spPr>
          <a:xfrm>
            <a:off x="249350" y="1858739"/>
            <a:ext cx="16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growth rates: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54166-A5D5-C36C-0C99-351A824D8F92}"/>
              </a:ext>
            </a:extLst>
          </p:cNvPr>
          <p:cNvSpPr txBox="1"/>
          <p:nvPr/>
        </p:nvSpPr>
        <p:spPr>
          <a:xfrm>
            <a:off x="750277" y="6356350"/>
            <a:ext cx="95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How does this relate to carbon pricing? </a:t>
            </a:r>
            <a:r>
              <a:rPr lang="en-US" dirty="0"/>
              <a:t>The main action comes from CO2/Energy, not Energy/GDP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9DEBA-2119-5824-1E20-D6790374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621" y="709990"/>
            <a:ext cx="7199586" cy="5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61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A9B4C-702A-4461-2FA2-995CFDAA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11" y="1317699"/>
            <a:ext cx="8648374" cy="519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88493" y="644369"/>
            <a:ext cx="827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Economy-wide carbon tax of $40/ton @5%/year GDP with per-capita rebate (“tax &amp; dividend”) starting in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E3 model (Goulder-Hafstead) -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E4ACA-11B3-485D-2227-B4C423D581B6}"/>
              </a:ext>
            </a:extLst>
          </p:cNvPr>
          <p:cNvSpPr txBox="1"/>
          <p:nvPr/>
        </p:nvSpPr>
        <p:spPr>
          <a:xfrm flipH="1">
            <a:off x="6095998" y="6515924"/>
            <a:ext cx="5637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RFF Carbon Pricing Calculator at </a:t>
            </a:r>
            <a:r>
              <a:rPr lang="en-US" sz="1400" dirty="0">
                <a:hlinkClick r:id="rId3"/>
              </a:rPr>
              <a:t>https://www.rff.org/cpc/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FFDE0-28AB-579B-6EDC-AC5C6E312AD3}"/>
              </a:ext>
            </a:extLst>
          </p:cNvPr>
          <p:cNvSpPr txBox="1"/>
          <p:nvPr/>
        </p:nvSpPr>
        <p:spPr>
          <a:xfrm>
            <a:off x="5169878" y="3429000"/>
            <a:ext cx="297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Delta ≈ 8 bp/year</a:t>
            </a:r>
          </a:p>
        </p:txBody>
      </p:sp>
    </p:spTree>
    <p:extLst>
      <p:ext uri="{BB962C8B-B14F-4D97-AF65-F5344CB8AC3E}">
        <p14:creationId xmlns:p14="http://schemas.microsoft.com/office/powerpoint/2010/main" val="3000151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482742" y="625784"/>
            <a:ext cx="81278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Big picture: Substitution v. energy efficiency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Big picture: Carbon policy menu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482742" y="4788544"/>
            <a:ext cx="8127858" cy="1815882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Empirical evidence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Methods: LP, SVAR, LP-IV, SVAR-IV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Stock-Watson (EJ 2018), Plagborg-Møller &amp; Wolf (ECMA 2022)</a:t>
            </a:r>
            <a:endParaRPr lang="de-CH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Carbon tax: Metcalf-Stock (2023)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&amp; trade: K</a:t>
            </a:r>
            <a:r>
              <a:rPr lang="de-CH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nzig</a:t>
            </a: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(2021)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policy uncertainty 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Concluding remarks</a:t>
            </a:r>
            <a:endParaRPr lang="de-CH" sz="16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482742" y="1586684"/>
            <a:ext cx="8127858" cy="3046988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ea typeface="Times New Roman" panose="02020603050405020304" pitchFamily="18" charset="0"/>
              </a:rPr>
              <a:t>II. Elements of macro of carbon pricing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de-CH" sz="1600" dirty="0">
                <a:ea typeface="Times New Roman" panose="02020603050405020304" pitchFamily="18" charset="0"/>
              </a:rPr>
              <a:t>Macro of carbon pricing: Nordhaus (1982)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de-CH" sz="1600" dirty="0">
                <a:ea typeface="Times New Roman" panose="02020603050405020304" pitchFamily="18" charset="0"/>
              </a:rPr>
              <a:t>Carbon pricing and variants: comparative statics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Carbon tax, cap &amp; trade: demand restraint, substitution of factors of production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Clean energy standards; production tax credits</a:t>
            </a:r>
          </a:p>
          <a:p>
            <a:pPr marL="285750" indent="-285750">
              <a:buFont typeface="+mj-lt"/>
              <a:buAutoNum type="alphaU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CT v. C&amp;T: Differences in practice (ref: Stavins NBER-EEPE 2022)</a:t>
            </a:r>
            <a:endParaRPr lang="de-CH" sz="1600" kern="1200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Administration, allowance allocation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Static uncertainty (Weitzman)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Investment under uncertainty</a:t>
            </a:r>
          </a:p>
          <a:p>
            <a:pPr marL="285750" indent="-285750">
              <a:buFont typeface="+mj-lt"/>
              <a:buAutoNum type="alphaUcPeriod"/>
            </a:pPr>
            <a:r>
              <a:rPr lang="de-CH" sz="1600" kern="1200" dirty="0">
                <a:effectLst/>
                <a:ea typeface="Calibri" panose="020F0502020204030204" pitchFamily="34" charset="0"/>
              </a:rPr>
              <a:t>Macro costs of carbon pricing – conventional toolkit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CGE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[DICE (Nordhaus (1992) ) -&gt; IAMs]</a:t>
            </a:r>
          </a:p>
        </p:txBody>
      </p:sp>
    </p:spTree>
    <p:extLst>
      <p:ext uri="{BB962C8B-B14F-4D97-AF65-F5344CB8AC3E}">
        <p14:creationId xmlns:p14="http://schemas.microsoft.com/office/powerpoint/2010/main" val="1212360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645780" y="842905"/>
            <a:ext cx="102727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Structural VARs (SVARs), Local Projections (LP), and IV variants (SVAR-IV, LP-IV)</a:t>
            </a:r>
          </a:p>
          <a:p>
            <a:endParaRPr lang="en-US" dirty="0"/>
          </a:p>
          <a:p>
            <a:r>
              <a:rPr lang="en-US" sz="1600" dirty="0"/>
              <a:t>References: Stock &amp; Watson (</a:t>
            </a:r>
            <a:r>
              <a:rPr lang="en-US" sz="1600" i="1" dirty="0"/>
              <a:t>EJ</a:t>
            </a:r>
            <a:r>
              <a:rPr lang="en-US" sz="1600" dirty="0"/>
              <a:t>, 2018), Plagborg-Møller and Wolf (</a:t>
            </a:r>
            <a:r>
              <a:rPr lang="en-US" sz="1600" i="1" dirty="0"/>
              <a:t>ECMA</a:t>
            </a:r>
            <a:r>
              <a:rPr lang="en-US" sz="1600" dirty="0"/>
              <a:t> 2021) + references therein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Key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SVARs identify structural impulse response functions (IRFs) given key identification assumption (invertibility + identification of structural shock)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LP is a single-equation method which also estimates structural IRFs given some identification assumptions.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Some in the literature claim – incorrectly, see below – that that LP is more robust than VAR because it requires specifying only a single equation – so avoids misspecification of the other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SW (2018) [Stock (2008), Ramey (2016)] extend standard IV identification ideas to SVARs and to LP, and provide conditions (either invertibility or conditions on instrument) under which both SVAR-IV and LP-IV consistently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P-M &amp; W (2021) show: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Under stationarity and using the same identification method: SVAR = LP nonparametrically in population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same estimand regardless of whether the identification assumption is correct or (true) model is linear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Nonparametrics</a:t>
            </a:r>
            <a:r>
              <a:rPr lang="en-US" sz="1600" dirty="0"/>
              <a:t>: no. of lags -&gt; infinity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Extend SW (2018) IV results to show SVAR-IV and LP-IV equivalence under invertibility, and suggests alternative method (proxy VAR) which is more robust to non-invertibility.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IIIA. Time series methods</a:t>
            </a:r>
          </a:p>
        </p:txBody>
      </p:sp>
    </p:spTree>
    <p:extLst>
      <p:ext uri="{BB962C8B-B14F-4D97-AF65-F5344CB8AC3E}">
        <p14:creationId xmlns:p14="http://schemas.microsoft.com/office/powerpoint/2010/main" val="216707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5" name="Picture 4" descr="A white sheet with black text&#10;&#10;Description automatically generated">
            <a:extLst>
              <a:ext uri="{FF2B5EF4-FFF2-40B4-BE49-F238E27FC236}">
                <a16:creationId xmlns:a16="http://schemas.microsoft.com/office/drawing/2014/main" id="{E9FADDE4-0F44-F663-C8F2-6025F71CF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24615"/>
          <a:stretch/>
        </p:blipFill>
        <p:spPr>
          <a:xfrm>
            <a:off x="1658471" y="831070"/>
            <a:ext cx="8875058" cy="51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24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4" name="Picture 3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1B582BA0-66D0-9828-3341-D5CE4E033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3"/>
          <a:stretch/>
        </p:blipFill>
        <p:spPr>
          <a:xfrm>
            <a:off x="1658471" y="867508"/>
            <a:ext cx="8875058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0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5" name="Picture 4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198F7DB0-84D0-0FCD-1B4C-AA4A2C8CF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>
          <a:xfrm>
            <a:off x="1658471" y="858058"/>
            <a:ext cx="887505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5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4" name="Picture 3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81C45EC1-BF70-F698-B282-5617421CC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1"/>
          <a:stretch/>
        </p:blipFill>
        <p:spPr>
          <a:xfrm>
            <a:off x="1658471" y="772868"/>
            <a:ext cx="8875058" cy="57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7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37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34FACA7-5097-B93C-FA13-F6287D1AB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>
          <a:xfrm>
            <a:off x="1658471" y="588596"/>
            <a:ext cx="8875058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C28460D-0186-8848-9D80-88131749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2"/>
          <a:stretch/>
        </p:blipFill>
        <p:spPr>
          <a:xfrm>
            <a:off x="1658471" y="637198"/>
            <a:ext cx="8875058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1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39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7BC24CA-E2C9-AE43-4C67-B26766884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6"/>
          <a:stretch/>
        </p:blipFill>
        <p:spPr>
          <a:xfrm>
            <a:off x="1658471" y="987012"/>
            <a:ext cx="8875058" cy="4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IB. Big picture: Carbon policy options (partial list)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488828" y="751344"/>
            <a:ext cx="108649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Externalities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Greenhouse gas externality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Innovation externality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Financial market failures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Network externalities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Chicken-and-egg (e.g., EVs and charging stations)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Economy-wide or sectoral policies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Carbon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Cap &amp;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Tradeable performance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Innovation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Green investment incentives (green industrial policy)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Sectoral policies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Clean electricity standard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Renewable portfolio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Low-carbon fuel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Green consumption subsidies (e.g., EV tax credits)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provision (e.g., energy efficiency labels)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Specialized: transmission policies, charging station policies,…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Supply side policies (fossil fuel leasing)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908D3-6B02-FC95-E46E-9C99DFBCCC80}"/>
              </a:ext>
            </a:extLst>
          </p:cNvPr>
          <p:cNvSpPr txBox="1"/>
          <p:nvPr/>
        </p:nvSpPr>
        <p:spPr>
          <a:xfrm>
            <a:off x="4114800" y="3013501"/>
            <a:ext cx="737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The focus of this course is the macro impact of carbon pricing – but carbon pricing is only one tool in the decarbonization toolkit, and other (large) policies could have macro consequences too.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C6079F2-04B1-AA81-FC95-5CB6F9E896AA}"/>
              </a:ext>
            </a:extLst>
          </p:cNvPr>
          <p:cNvSpPr/>
          <p:nvPr/>
        </p:nvSpPr>
        <p:spPr>
          <a:xfrm>
            <a:off x="3669323" y="3141784"/>
            <a:ext cx="377373" cy="57443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4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40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Implementation math</a:t>
            </a:r>
          </a:p>
        </p:txBody>
      </p:sp>
      <p:pic>
        <p:nvPicPr>
          <p:cNvPr id="4" name="Picture 3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B322EF1-9F0F-EC55-CB48-6C611668A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1658471" y="595312"/>
            <a:ext cx="887505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4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41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Time series methods: Invertibility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ED103ED-667E-71A7-1A31-859D164FC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" b="65944"/>
          <a:stretch/>
        </p:blipFill>
        <p:spPr>
          <a:xfrm>
            <a:off x="1658471" y="3304991"/>
            <a:ext cx="8875058" cy="235304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3E339E9-29EF-D556-D0DF-88BE56660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8" b="58974"/>
          <a:stretch/>
        </p:blipFill>
        <p:spPr>
          <a:xfrm>
            <a:off x="1259886" y="1110731"/>
            <a:ext cx="8875058" cy="18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9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657503" y="596721"/>
            <a:ext cx="102727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00000"/>
                </a:solidFill>
              </a:rPr>
              <a:t>A fair number of studies examine carbon tax effect on emissions: partial list</a:t>
            </a:r>
          </a:p>
          <a:p>
            <a:pPr lvl="1"/>
            <a:r>
              <a:rPr lang="en-US" sz="1600" dirty="0"/>
              <a:t>Lin and Li (2011) – Scandinavia + Netherlands</a:t>
            </a:r>
          </a:p>
          <a:p>
            <a:pPr lvl="1"/>
            <a:r>
              <a:rPr lang="en-US" sz="1600" dirty="0"/>
              <a:t>Rivers and </a:t>
            </a:r>
            <a:r>
              <a:rPr lang="en-US" sz="1600" dirty="0" err="1"/>
              <a:t>Schaufele</a:t>
            </a:r>
            <a:r>
              <a:rPr lang="en-US" sz="1600" dirty="0"/>
              <a:t> (2012) – BC transportation emissions</a:t>
            </a:r>
          </a:p>
          <a:p>
            <a:pPr lvl="1"/>
            <a:r>
              <a:rPr lang="en-US" sz="1600" dirty="0"/>
              <a:t>Murray and Rivers (2015) – review of older literature on BC carbon tax</a:t>
            </a:r>
          </a:p>
          <a:p>
            <a:pPr lvl="1"/>
            <a:r>
              <a:rPr lang="en-US" sz="1600" dirty="0"/>
              <a:t>Haites et. al. (2018) – carbon pricing generally, effectiveness and political economy</a:t>
            </a:r>
          </a:p>
          <a:p>
            <a:pPr lvl="1"/>
            <a:r>
              <a:rPr lang="en-US" sz="1600" dirty="0"/>
              <a:t>Dolphin, Pollitt, and Newberry (2019) – political economy of carbon tax rates (not effectiveness)</a:t>
            </a:r>
          </a:p>
          <a:p>
            <a:pPr lvl="1"/>
            <a:r>
              <a:rPr lang="en-US" sz="1600" dirty="0"/>
              <a:t>Pretis (2019) – BC </a:t>
            </a:r>
          </a:p>
          <a:p>
            <a:pPr lvl="1"/>
            <a:r>
              <a:rPr lang="en-US" sz="1600" dirty="0"/>
              <a:t>Andersson (2019) – Sweden (carbon tax + VAT on fuel)</a:t>
            </a:r>
          </a:p>
          <a:p>
            <a:pPr lvl="1"/>
            <a:r>
              <a:rPr lang="en-US" sz="1600" dirty="0" err="1"/>
              <a:t>Runst</a:t>
            </a:r>
            <a:r>
              <a:rPr lang="en-US" sz="1600" dirty="0"/>
              <a:t> and </a:t>
            </a:r>
            <a:r>
              <a:rPr lang="en-US" sz="1600" dirty="0" err="1"/>
              <a:t>Thonipara</a:t>
            </a:r>
            <a:r>
              <a:rPr lang="en-US" sz="1600" dirty="0"/>
              <a:t> (2019) – Swedish residential sector</a:t>
            </a:r>
          </a:p>
          <a:p>
            <a:pPr lvl="1"/>
            <a:r>
              <a:rPr lang="en-US" sz="1600" dirty="0"/>
              <a:t>Hajek et al (2019), energy sector emissions (SWE, FIN, DNK, IRE, SLO)</a:t>
            </a:r>
          </a:p>
          <a:p>
            <a:pPr lvl="1"/>
            <a:r>
              <a:rPr lang="en-US" sz="1600" dirty="0"/>
              <a:t>He at al (2019) OECD environmental taxes</a:t>
            </a:r>
          </a:p>
          <a:p>
            <a:pPr lvl="1"/>
            <a:r>
              <a:rPr lang="en-US" sz="1600" dirty="0" err="1"/>
              <a:t>Fauceglia</a:t>
            </a:r>
            <a:r>
              <a:rPr lang="en-US" sz="1600" dirty="0"/>
              <a:t> et al. (2019) – Swiss industry</a:t>
            </a:r>
          </a:p>
          <a:p>
            <a:pPr lvl="1"/>
            <a:r>
              <a:rPr lang="en-US" sz="1600" dirty="0" err="1"/>
              <a:t>Abrell</a:t>
            </a:r>
            <a:r>
              <a:rPr lang="en-US" sz="1600" dirty="0"/>
              <a:t> et al. (2019) – UK Carbon Price Support on top of EU-ETS, plant-level</a:t>
            </a:r>
          </a:p>
          <a:p>
            <a:pPr lvl="1"/>
            <a:r>
              <a:rPr lang="en-US" sz="1600" dirty="0"/>
              <a:t>Rafaty, Dolphin, Pretis (2020) - OECD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B00000"/>
                </a:solidFill>
              </a:rPr>
              <a:t>Fewer study the effect on GDP and employment</a:t>
            </a:r>
          </a:p>
          <a:p>
            <a:pPr lvl="1"/>
            <a:r>
              <a:rPr lang="en-US" sz="1600" dirty="0"/>
              <a:t>Elgie and McClay (2013) – BC income </a:t>
            </a:r>
          </a:p>
          <a:p>
            <a:pPr lvl="1"/>
            <a:r>
              <a:rPr lang="en-US" sz="1600" dirty="0"/>
              <a:t>Yamazaki (2017), Yip (2018) – BC employment</a:t>
            </a:r>
          </a:p>
          <a:p>
            <a:pPr lvl="1"/>
            <a:r>
              <a:rPr lang="en-US" sz="1600" dirty="0"/>
              <a:t>Metcalf (2015, 2019) – BC (2015) and EU (2019)</a:t>
            </a:r>
          </a:p>
          <a:p>
            <a:pPr lvl="1"/>
            <a:r>
              <a:rPr lang="en-US" sz="1600" dirty="0"/>
              <a:t>Bernard et. al. (2018) – BC carbon tax and provincial income (VAR on with-tax fuel price)</a:t>
            </a:r>
          </a:p>
          <a:p>
            <a:pPr lvl="1"/>
            <a:r>
              <a:rPr lang="en-US" sz="1600" dirty="0" err="1"/>
              <a:t>Olale</a:t>
            </a:r>
            <a:r>
              <a:rPr lang="en-US" sz="1600" dirty="0"/>
              <a:t> et. al. (2019) – BC carbon tax and net farm income</a:t>
            </a:r>
          </a:p>
          <a:p>
            <a:pPr lvl="1"/>
            <a:r>
              <a:rPr lang="en-US" sz="1600" dirty="0" err="1"/>
              <a:t>Mundaca</a:t>
            </a:r>
            <a:r>
              <a:rPr lang="en-US" sz="1600" dirty="0"/>
              <a:t> (2017) – eliminating fuel tax subsidies in Middle East/North Africa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42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IIIB. Case study: Macro effects of a carbon tax -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4187273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58531" y="536508"/>
            <a:ext cx="109952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Data set: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EU + Iceland + Norway + Switzerland (n = 31) – all countries in the European emissions trading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Of which, 15 also have a carbon tax, almost entirely on emissions not covered by the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Annual, 1985 - 2018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EU ETS started in 2005 (power sector and certain energy-intensive industries) (subsequently expanded to aviation)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Sources: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Carbon prices: World Bank (new carbon price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Carbon tax rates are real local currency, scaled to 2018 USD using 2018 PPP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Some countries have multiple tax rates, WB data set has highest and lowest rate and fuels to which it applies; we used the highest rate (typically this is the rate on gasoline &amp; diesel)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Weighted for coverage of tax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Sensitivity check with new data from Dolphin et al (2020)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GDP, population: World Bank except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Norway – we use mainland GDP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Ireland – we use Ireland official statistics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Employment: Eurostat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Fuel prices and fuel taxes: IEA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Emissions: Eurostat; Dolphin et al (2019) as robustness check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emissions in road transport, commercial &amp; institutional, and household sectors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Alternatively, emissions from fuel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14BD6-A5FA-4B3F-9171-19352EA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83346D-9A35-4432-B6E9-43C551F7EA24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Case study: Macro effects of EU Carbon tax (Metcalf-Stock, AEJ-Macro 2023)*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6A22F-7DFF-4514-983D-475442F5CE3A}"/>
              </a:ext>
            </a:extLst>
          </p:cNvPr>
          <p:cNvSpPr txBox="1"/>
          <p:nvPr/>
        </p:nvSpPr>
        <p:spPr>
          <a:xfrm>
            <a:off x="125555" y="6507373"/>
            <a:ext cx="8132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*G. Metcalf &amp; JH Stock, “</a:t>
            </a:r>
            <a:r>
              <a:rPr lang="en-US" sz="1400" kern="140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The Macroeconomic Impact of Europe’s Carbon Taxes,” AEJ-Macro (2023)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0092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3B6477-ADAE-4544-B5C2-46D35E81BA54}"/>
              </a:ext>
            </a:extLst>
          </p:cNvPr>
          <p:cNvSpPr txBox="1"/>
          <p:nvPr/>
        </p:nvSpPr>
        <p:spPr>
          <a:xfrm>
            <a:off x="298937" y="773723"/>
            <a:ext cx="3751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00000"/>
                </a:solidFill>
              </a:rPr>
              <a:t>Carbon taxes in 2018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Source: World Bank</a:t>
            </a:r>
          </a:p>
          <a:p>
            <a:endParaRPr lang="en-US" dirty="0"/>
          </a:p>
          <a:p>
            <a:r>
              <a:rPr lang="en-US" sz="1400" u="sng" dirty="0"/>
              <a:t>https://carbonpricingdashboard.worldbank.org/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C086B7-B489-48E6-A843-E95994DEE75D}"/>
              </a:ext>
            </a:extLst>
          </p:cNvPr>
          <p:cNvGraphicFramePr>
            <a:graphicFrameLocks noGrp="1"/>
          </p:cNvGraphicFramePr>
          <p:nvPr/>
        </p:nvGraphicFramePr>
        <p:xfrm>
          <a:off x="4150336" y="773723"/>
          <a:ext cx="6792714" cy="58539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0408">
                  <a:extLst>
                    <a:ext uri="{9D8B030D-6E8A-4147-A177-3AD203B41FA5}">
                      <a16:colId xmlns:a16="http://schemas.microsoft.com/office/drawing/2014/main" val="1456780535"/>
                    </a:ext>
                  </a:extLst>
                </a:gridCol>
                <a:gridCol w="1153891">
                  <a:extLst>
                    <a:ext uri="{9D8B030D-6E8A-4147-A177-3AD203B41FA5}">
                      <a16:colId xmlns:a16="http://schemas.microsoft.com/office/drawing/2014/main" val="1433926891"/>
                    </a:ext>
                  </a:extLst>
                </a:gridCol>
                <a:gridCol w="1841989">
                  <a:extLst>
                    <a:ext uri="{9D8B030D-6E8A-4147-A177-3AD203B41FA5}">
                      <a16:colId xmlns:a16="http://schemas.microsoft.com/office/drawing/2014/main" val="1317893573"/>
                    </a:ext>
                  </a:extLst>
                </a:gridCol>
                <a:gridCol w="1866426">
                  <a:extLst>
                    <a:ext uri="{9D8B030D-6E8A-4147-A177-3AD203B41FA5}">
                      <a16:colId xmlns:a16="http://schemas.microsoft.com/office/drawing/2014/main" val="1584496245"/>
                    </a:ext>
                  </a:extLst>
                </a:gridCol>
              </a:tblGrid>
              <a:tr h="904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 of Adoption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Rate in 2018 (USD)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Coverage  (2019)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320950856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$70.65  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335500179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0.16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767099006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Norway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49.30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455830911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Sweden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128.91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1896108916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Denmark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24.92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943722694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Slovenia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29.74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862641404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Estonia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3.65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1791185650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Latvia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9.01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308905911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Switzerland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80.70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750416317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Ireland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24.92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4155640183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Iceland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25.88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273008907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25.71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350038423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Spain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30.87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317476540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France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57.57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1529562841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Portugal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11.54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5630228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9E727-AB4C-4836-A59A-A404EED0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BDCC4AA-9848-46A8-B362-1F7453A3788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History and Coverage</a:t>
            </a:r>
          </a:p>
        </p:txBody>
      </p:sp>
    </p:spTree>
    <p:extLst>
      <p:ext uri="{BB962C8B-B14F-4D97-AF65-F5344CB8AC3E}">
        <p14:creationId xmlns:p14="http://schemas.microsoft.com/office/powerpoint/2010/main" val="162641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275491" y="794301"/>
            <a:ext cx="33234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00000"/>
                </a:solidFill>
              </a:rPr>
              <a:t>Carbon tax history for the 15 countries with carbon taxes</a:t>
            </a:r>
            <a:endParaRPr lang="en-US" sz="2000" dirty="0">
              <a:solidFill>
                <a:srgbClr val="B00000"/>
              </a:solidFill>
            </a:endParaRPr>
          </a:p>
          <a:p>
            <a:endParaRPr lang="en-US" sz="2000" dirty="0"/>
          </a:p>
          <a:p>
            <a:r>
              <a:rPr lang="en-US" dirty="0"/>
              <a:t>Data source: World Bank (carbon price data in press)</a:t>
            </a:r>
          </a:p>
          <a:p>
            <a:endParaRPr lang="en-US" dirty="0"/>
          </a:p>
          <a:p>
            <a:r>
              <a:rPr lang="en-US" dirty="0"/>
              <a:t>Carbon tax rates are real local currency, scaled to 2018 USD using 2018 PPP</a:t>
            </a:r>
          </a:p>
          <a:p>
            <a:endParaRPr lang="en-US" dirty="0"/>
          </a:p>
          <a:p>
            <a:r>
              <a:rPr lang="en-US" dirty="0"/>
              <a:t>GDP growth: World Bank (except as noted below)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14BD6-A5FA-4B3F-9171-19352EA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7E384-E358-4625-9D95-3D4369C18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4" y="601064"/>
            <a:ext cx="8593015" cy="625693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E6EC943-8817-4233-A2F3-084C7AD66B8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Considerable Variation in Tax Rates Across Countries and Time</a:t>
            </a:r>
          </a:p>
        </p:txBody>
      </p:sp>
    </p:spTree>
    <p:extLst>
      <p:ext uri="{BB962C8B-B14F-4D97-AF65-F5344CB8AC3E}">
        <p14:creationId xmlns:p14="http://schemas.microsoft.com/office/powerpoint/2010/main" val="188920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6A079DC-8FDD-4A9F-992E-E7AB9B994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5" y="430886"/>
            <a:ext cx="883250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1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ABAEE2B-9520-4969-A5A8-2C3AFCAC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6" y="430886"/>
            <a:ext cx="8832508" cy="64271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47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2419046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A11966A-6077-4E3D-8EB1-32E88C58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5" y="430886"/>
            <a:ext cx="883250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5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BCD98B-BA3C-4D14-97F8-2413F4F4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633342"/>
            <a:ext cx="8548687" cy="62246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2D90-82F6-40D4-A126-B36FFC24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F26D6-14CA-446E-A0E5-C3151A7981E3}"/>
              </a:ext>
            </a:extLst>
          </p:cNvPr>
          <p:cNvSpPr txBox="1"/>
          <p:nvPr/>
        </p:nvSpPr>
        <p:spPr>
          <a:xfrm>
            <a:off x="312527" y="998844"/>
            <a:ext cx="333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Sweden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02C8124-080E-41A9-96E3-8513AC7E00E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212364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482742" y="625784"/>
            <a:ext cx="81278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Big picture: Substitution v. energy efficiency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Big picture: Carbon policy menu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482742" y="4788544"/>
            <a:ext cx="8127858" cy="1815882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Empirical evidence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Methods: LP, SVAR, LP-IV, SVAR-IV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Stock-Watson (EJ 2018), Plagborg-Møller &amp; Wolf (ECMA 2022)</a:t>
            </a:r>
            <a:endParaRPr lang="de-CH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Carbon tax: Metcalf-Stock (2023)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&amp; trade: K</a:t>
            </a:r>
            <a:r>
              <a:rPr lang="de-CH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nzig</a:t>
            </a: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(2021)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policy uncertainty </a:t>
            </a:r>
          </a:p>
          <a:p>
            <a:pPr marL="342900" indent="-342900">
              <a:buFont typeface="+mj-lt"/>
              <a:buAutoNum type="alphaUcPeriod"/>
            </a:pP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Concluding remarks</a:t>
            </a:r>
            <a:endParaRPr lang="de-CH" sz="16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482742" y="1586684"/>
            <a:ext cx="8127858" cy="3046988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ea typeface="Times New Roman" panose="02020603050405020304" pitchFamily="18" charset="0"/>
              </a:rPr>
              <a:t>II. Elements of macro of carbon pricing 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de-CH" sz="1600" dirty="0">
                <a:ea typeface="Times New Roman" panose="02020603050405020304" pitchFamily="18" charset="0"/>
              </a:rPr>
              <a:t>Macro of carbon pricing: Nordhaus (1982)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de-CH" sz="1600" dirty="0">
                <a:ea typeface="Times New Roman" panose="02020603050405020304" pitchFamily="18" charset="0"/>
              </a:rPr>
              <a:t>Carbon pricing and variants: comparative statics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Carbon tax, cap &amp; trade: demand restraint, substitution of factors of production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Clean energy standards; production tax credits</a:t>
            </a:r>
          </a:p>
          <a:p>
            <a:pPr marL="285750" indent="-285750">
              <a:buFont typeface="+mj-lt"/>
              <a:buAutoNum type="alphaU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CT v. C&amp;T: Differences in practice (ref: Stavins NBER-EEPE 2022)</a:t>
            </a:r>
            <a:endParaRPr lang="de-CH" sz="1600" kern="1200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Administration, allowance allocation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Static uncertainty (Weitzman)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Investment under uncertainty</a:t>
            </a:r>
          </a:p>
          <a:p>
            <a:pPr marL="285750" indent="-285750">
              <a:buFont typeface="+mj-lt"/>
              <a:buAutoNum type="alphaUcPeriod"/>
            </a:pPr>
            <a:r>
              <a:rPr lang="de-CH" sz="1600" kern="1200" dirty="0">
                <a:effectLst/>
                <a:ea typeface="Calibri" panose="020F0502020204030204" pitchFamily="34" charset="0"/>
              </a:rPr>
              <a:t>Macro costs of carbon pricing – conventional toolkit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CGE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1600" dirty="0">
                <a:ea typeface="Times New Roman" panose="02020603050405020304" pitchFamily="18" charset="0"/>
              </a:rPr>
              <a:t>[DICE (Nordhaus (1992) ) -&gt; IAMs]</a:t>
            </a:r>
          </a:p>
        </p:txBody>
      </p:sp>
    </p:spTree>
    <p:extLst>
      <p:ext uri="{BB962C8B-B14F-4D97-AF65-F5344CB8AC3E}">
        <p14:creationId xmlns:p14="http://schemas.microsoft.com/office/powerpoint/2010/main" val="416467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2D90-82F6-40D4-A126-B36FFC24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8C2781-85EC-4507-B845-A66C6B58D971}"/>
              </a:ext>
            </a:extLst>
          </p:cNvPr>
          <p:cNvGrpSpPr/>
          <p:nvPr/>
        </p:nvGrpSpPr>
        <p:grpSpPr>
          <a:xfrm>
            <a:off x="218766" y="731350"/>
            <a:ext cx="11619273" cy="5216813"/>
            <a:chOff x="985684" y="1145410"/>
            <a:chExt cx="13142518" cy="5216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22FF4D-E294-4255-B545-159AC78AB7CF}"/>
                </a:ext>
              </a:extLst>
            </p:cNvPr>
            <p:cNvSpPr txBox="1"/>
            <p:nvPr/>
          </p:nvSpPr>
          <p:spPr>
            <a:xfrm>
              <a:off x="985684" y="1145410"/>
              <a:ext cx="13142518" cy="521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Estimand:  cumulative dynamic causal effect of change in tax rate on real variables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B00000"/>
                  </a:solidFill>
                </a:rPr>
                <a:t>Local projections (panel)</a:t>
              </a:r>
            </a:p>
            <a:p>
              <a:pPr lvl="1">
                <a:lnSpc>
                  <a:spcPct val="150000"/>
                </a:lnSpc>
              </a:pPr>
              <a:r>
                <a:rPr lang="en-US" i="1" dirty="0"/>
                <a:t>Note:            is h-period ahead cumulative impulse response function in VAR jargon</a:t>
              </a:r>
            </a:p>
            <a:p>
              <a:pPr>
                <a:lnSpc>
                  <a:spcPct val="150000"/>
                </a:lnSpc>
              </a:pPr>
              <a:endParaRPr lang="en-US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C00000"/>
                  </a:solidFill>
                </a:rPr>
                <a:t>Identification condition</a:t>
              </a:r>
              <a:r>
                <a:rPr lang="en-US" i="1" dirty="0"/>
                <a:t>:</a:t>
              </a:r>
            </a:p>
            <a:p>
              <a:pPr lvl="1">
                <a:lnSpc>
                  <a:spcPct val="150000"/>
                </a:lnSpc>
              </a:pPr>
              <a:endParaRPr lang="en-US" i="1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i="1" dirty="0">
                  <a:solidFill>
                    <a:srgbClr val="B00000"/>
                  </a:solidFill>
                </a:rPr>
                <a:t>In words</a:t>
              </a:r>
              <a:r>
                <a:rPr lang="en-US" b="1" dirty="0">
                  <a:solidFill>
                    <a:srgbClr val="B00000"/>
                  </a:solidFill>
                </a:rPr>
                <a:t>: </a:t>
              </a:r>
              <a:r>
                <a:rPr lang="en-US" dirty="0"/>
                <a:t>Because tax rates are set in advance, this year’s tax rate can’t depend on this year’s macro shocks – which is what makes up </a:t>
              </a:r>
              <a:r>
                <a:rPr lang="en-US" i="1" dirty="0" err="1"/>
                <a:t>u</a:t>
              </a:r>
              <a:r>
                <a:rPr lang="en-US" i="1" baseline="-25000" dirty="0" err="1"/>
                <a:t>t</a:t>
              </a:r>
              <a:r>
                <a:rPr lang="en-US" dirty="0" err="1"/>
                <a:t>.</a:t>
              </a:r>
              <a:endParaRPr lang="en-US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i="1" dirty="0">
                  <a:solidFill>
                    <a:srgbClr val="B00000"/>
                  </a:solidFill>
                </a:rPr>
                <a:t>Identification is coming from the time series variation: </a:t>
              </a:r>
              <a:r>
                <a:rPr lang="en-US" dirty="0"/>
                <a:t>think “SVAR”, not “event study”</a:t>
              </a:r>
            </a:p>
            <a:p>
              <a:endParaRPr lang="en-US" b="1" dirty="0">
                <a:solidFill>
                  <a:srgbClr val="B00000"/>
                </a:solidFill>
              </a:endParaRPr>
            </a:p>
            <a:p>
              <a:r>
                <a:rPr lang="en-US" b="1" dirty="0">
                  <a:solidFill>
                    <a:srgbClr val="B00000"/>
                  </a:solidFill>
                </a:rPr>
                <a:t>Panel SVAR (sensitivity check): </a:t>
              </a:r>
              <a:r>
                <a:rPr lang="en-US" dirty="0"/>
                <a:t>Same identifying assumption as LP – estimates same IRF as LP [PM-W (2021)] for long lags but estimates will differ in sample, with different SEs, and IRF estimates are different (LP v. VAR) for horizons &gt; included no. of lags</a:t>
              </a:r>
            </a:p>
            <a:p>
              <a:endParaRPr lang="en-US" b="1" dirty="0">
                <a:solidFill>
                  <a:srgbClr val="33889F"/>
                </a:solidFill>
              </a:endParaRPr>
            </a:p>
            <a:p>
              <a:r>
                <a:rPr lang="en-US" b="1" dirty="0">
                  <a:solidFill>
                    <a:srgbClr val="B00000"/>
                  </a:solidFill>
                </a:rPr>
                <a:t>Restricted or unrestricted: </a:t>
              </a:r>
              <a:r>
                <a:rPr lang="en-US" dirty="0"/>
                <a:t>Impose zero long-run effect on growth rate (restricted), or not (unrestricted)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D7EE6AC9-0440-4D13-8D00-B4BB95CB61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8975365"/>
                </p:ext>
              </p:extLst>
            </p:nvPr>
          </p:nvGraphicFramePr>
          <p:xfrm>
            <a:off x="4609448" y="1784451"/>
            <a:ext cx="731354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315200" imgH="355320" progId="Equation.DSMT4">
                    <p:embed/>
                  </p:oleObj>
                </mc:Choice>
                <mc:Fallback>
                  <p:oleObj name="Equation" r:id="rId2" imgW="7315200" imgH="35532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D7EE6AC9-0440-4D13-8D00-B4BB95CB61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09448" y="1784451"/>
                          <a:ext cx="731354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A1E99263-2BCE-4E3F-A0A1-6A9820742D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1884650"/>
                </p:ext>
              </p:extLst>
            </p:nvPr>
          </p:nvGraphicFramePr>
          <p:xfrm>
            <a:off x="4037544" y="3032580"/>
            <a:ext cx="8457349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458200" imgH="380880" progId="Equation.DSMT4">
                    <p:embed/>
                  </p:oleObj>
                </mc:Choice>
                <mc:Fallback>
                  <p:oleObj name="Equation" r:id="rId4" imgW="8458200" imgH="3808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A1E99263-2BCE-4E3F-A0A1-6A9820742D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37544" y="3032580"/>
                          <a:ext cx="8457349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itle 3">
            <a:extLst>
              <a:ext uri="{FF2B5EF4-FFF2-40B4-BE49-F238E27FC236}">
                <a16:creationId xmlns:a16="http://schemas.microsoft.com/office/drawing/2014/main" id="{6998FF0E-B9E9-429F-8079-B9F95A17838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Methods: Regressions and identifying assumptions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13AEE9-3549-4750-BD1F-C461BBA49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18766"/>
              </p:ext>
            </p:extLst>
          </p:nvPr>
        </p:nvGraphicFramePr>
        <p:xfrm>
          <a:off x="1419864" y="1834563"/>
          <a:ext cx="4476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55320" progId="Equation.DSMT4">
                  <p:embed/>
                </p:oleObj>
              </mc:Choice>
              <mc:Fallback>
                <p:oleObj name="Equation" r:id="rId6" imgW="5079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813AEE9-3549-4750-BD1F-C461BBA49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9864" y="1834563"/>
                        <a:ext cx="4476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084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528916" y="944189"/>
            <a:ext cx="11134167" cy="300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B00000"/>
                </a:solidFill>
              </a:rPr>
              <a:t>Regression and Simulation Details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All regressions include country &amp; year fixed effects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Carbon tax enters weighted by coverage share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Standard errors: heteroskedasticity-robust for SVAR and LP [Montiel Olea and Plagborg-Møller (2021)]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Effects calibrated to $40 carbon tax at 0% real increase; tax covers 30 percent of emissions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Tax innovations are solved from IRF of tax shock to tax rate IRF (Sims (1986) method)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4 lags of control variables used (base case) (BIC selects 2, AIC selects 4 in VAR)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0AC28-8781-49DD-97AF-880DC503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94A63D-D082-40BE-915D-95A8E943F8F3}"/>
              </a:ext>
            </a:extLst>
          </p:cNvPr>
          <p:cNvSpPr txBox="1">
            <a:spLocks/>
          </p:cNvSpPr>
          <p:nvPr/>
        </p:nvSpPr>
        <p:spPr bwMode="auto">
          <a:xfrm>
            <a:off x="0" y="-4156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Methods: Additional Details</a:t>
            </a:r>
          </a:p>
        </p:txBody>
      </p:sp>
    </p:spTree>
    <p:extLst>
      <p:ext uri="{BB962C8B-B14F-4D97-AF65-F5344CB8AC3E}">
        <p14:creationId xmlns:p14="http://schemas.microsoft.com/office/powerpoint/2010/main" val="3480324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52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Tests of parallel paths restriction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BB93D2-2016-4012-BB9F-1031A679CA9A}"/>
              </a:ext>
            </a:extLst>
          </p:cNvPr>
          <p:cNvGraphicFramePr>
            <a:graphicFrameLocks noGrp="1"/>
          </p:cNvGraphicFramePr>
          <p:nvPr/>
        </p:nvGraphicFramePr>
        <p:xfrm>
          <a:off x="4771293" y="664068"/>
          <a:ext cx="5588138" cy="580707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87049">
                  <a:extLst>
                    <a:ext uri="{9D8B030D-6E8A-4147-A177-3AD203B41FA5}">
                      <a16:colId xmlns:a16="http://schemas.microsoft.com/office/drawing/2014/main" val="3077325743"/>
                    </a:ext>
                  </a:extLst>
                </a:gridCol>
                <a:gridCol w="1387957">
                  <a:extLst>
                    <a:ext uri="{9D8B030D-6E8A-4147-A177-3AD203B41FA5}">
                      <a16:colId xmlns:a16="http://schemas.microsoft.com/office/drawing/2014/main" val="1572950319"/>
                    </a:ext>
                  </a:extLst>
                </a:gridCol>
                <a:gridCol w="1410651">
                  <a:extLst>
                    <a:ext uri="{9D8B030D-6E8A-4147-A177-3AD203B41FA5}">
                      <a16:colId xmlns:a16="http://schemas.microsoft.com/office/drawing/2014/main" val="2139929778"/>
                    </a:ext>
                  </a:extLst>
                </a:gridCol>
                <a:gridCol w="1402481">
                  <a:extLst>
                    <a:ext uri="{9D8B030D-6E8A-4147-A177-3AD203B41FA5}">
                      <a16:colId xmlns:a16="http://schemas.microsoft.com/office/drawing/2014/main" val="2059176608"/>
                    </a:ext>
                  </a:extLst>
                </a:gridCol>
              </a:tblGrid>
              <a:tr h="43348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GDP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Employment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Emissions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557281203"/>
                  </a:ext>
                </a:extLst>
              </a:tr>
              <a:tr h="56956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-0.63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-2.09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420538779"/>
                  </a:ext>
                </a:extLst>
              </a:tr>
              <a:tr h="51806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0.62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-1.26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3293277366"/>
                  </a:ext>
                </a:extLst>
              </a:tr>
              <a:tr h="339861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 Recycling Countries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01301"/>
                  </a:ext>
                </a:extLst>
              </a:tr>
              <a:tr h="53244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-0.72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-0.95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1893927337"/>
                  </a:ext>
                </a:extLst>
              </a:tr>
              <a:tr h="5018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1.39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0.17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-0.40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2444062472"/>
                  </a:ext>
                </a:extLst>
              </a:tr>
              <a:tr h="339861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Large Carbon Tax Countries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23103"/>
                  </a:ext>
                </a:extLst>
              </a:tr>
              <a:tr h="5555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-0.41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-0.53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1671989405"/>
                  </a:ext>
                </a:extLst>
              </a:tr>
              <a:tr h="5275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557624721"/>
                  </a:ext>
                </a:extLst>
              </a:tr>
              <a:tr h="339861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Scandinavian Countries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29010"/>
                  </a:ext>
                </a:extLst>
              </a:tr>
              <a:tr h="63315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0.80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58831195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0.95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0.16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39717369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BC1A6ED-D158-44F8-9EB9-C3A6075A071B}"/>
              </a:ext>
            </a:extLst>
          </p:cNvPr>
          <p:cNvSpPr txBox="1"/>
          <p:nvPr/>
        </p:nvSpPr>
        <p:spPr>
          <a:xfrm>
            <a:off x="539261" y="867508"/>
            <a:ext cx="34526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-statistics</a:t>
            </a:r>
            <a:r>
              <a:rPr lang="en-US" dirty="0"/>
              <a:t> testing long-run effect of change carbon tax </a:t>
            </a:r>
            <a:r>
              <a:rPr lang="en-US" i="1" dirty="0">
                <a:solidFill>
                  <a:srgbClr val="B00000"/>
                </a:solidFill>
              </a:rPr>
              <a:t>level</a:t>
            </a:r>
            <a:r>
              <a:rPr lang="en-US" dirty="0"/>
              <a:t> on the </a:t>
            </a:r>
            <a:r>
              <a:rPr lang="en-US" i="1" dirty="0">
                <a:solidFill>
                  <a:srgbClr val="B00000"/>
                </a:solidFill>
              </a:rPr>
              <a:t>growth rate</a:t>
            </a:r>
            <a:r>
              <a:rPr lang="en-US" dirty="0"/>
              <a:t> of </a:t>
            </a:r>
            <a:r>
              <a:rPr lang="en-US" i="1" dirty="0"/>
              <a:t>y</a:t>
            </a:r>
            <a:r>
              <a:rPr lang="en-US" dirty="0"/>
              <a:t> = 0 </a:t>
            </a:r>
          </a:p>
          <a:p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-values in second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SVAR, this is implied long-run IRF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LP, this is 8-year effect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Fail to reject “parallel paths” restriction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Results shown below impose the “parallel paths” restriction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Results not imposing parallel paths restriction are very similar but with larger SEs especially at longer lags</a:t>
            </a:r>
          </a:p>
        </p:txBody>
      </p:sp>
    </p:spTree>
    <p:extLst>
      <p:ext uri="{BB962C8B-B14F-4D97-AF65-F5344CB8AC3E}">
        <p14:creationId xmlns:p14="http://schemas.microsoft.com/office/powerpoint/2010/main" val="1963951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F55D4-BE43-4563-A5D5-3E23328F5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40" y="430887"/>
            <a:ext cx="8818060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576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Linear Projection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  <a:r>
              <a:rPr lang="en-US" sz="2000" dirty="0">
                <a:solidFill>
                  <a:srgbClr val="0033CC"/>
                </a:solidFill>
              </a:rPr>
              <a:t>	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53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growth</a:t>
            </a:r>
          </a:p>
        </p:txBody>
      </p:sp>
    </p:spTree>
    <p:extLst>
      <p:ext uri="{BB962C8B-B14F-4D97-AF65-F5344CB8AC3E}">
        <p14:creationId xmlns:p14="http://schemas.microsoft.com/office/powerpoint/2010/main" val="30293097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F84C1F-FD3A-4D44-93EF-C5235CD5B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40" y="430887"/>
            <a:ext cx="8818060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576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SVAR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  <a:r>
              <a:rPr lang="en-US" sz="2000" dirty="0">
                <a:solidFill>
                  <a:srgbClr val="0033CC"/>
                </a:solidFill>
              </a:rPr>
              <a:t>	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growth</a:t>
            </a:r>
          </a:p>
        </p:txBody>
      </p:sp>
    </p:spTree>
    <p:extLst>
      <p:ext uri="{BB962C8B-B14F-4D97-AF65-F5344CB8AC3E}">
        <p14:creationId xmlns:p14="http://schemas.microsoft.com/office/powerpoint/2010/main" val="2716603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2411CD-4DF3-4922-B90B-B155AAB56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log(GDP), imposing the “parallel path”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empirical counterpart to the CGE counterfactual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log level</a:t>
            </a:r>
          </a:p>
        </p:txBody>
      </p:sp>
    </p:spTree>
    <p:extLst>
      <p:ext uri="{BB962C8B-B14F-4D97-AF65-F5344CB8AC3E}">
        <p14:creationId xmlns:p14="http://schemas.microsoft.com/office/powerpoint/2010/main" val="2443280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737425-D302-4BA0-8191-2B5A15F5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SVAR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log(GDP), imposing the “parallel path”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empirical counterpart to the CGE counterfactual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56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log level</a:t>
            </a:r>
          </a:p>
        </p:txBody>
      </p:sp>
    </p:spTree>
    <p:extLst>
      <p:ext uri="{BB962C8B-B14F-4D97-AF65-F5344CB8AC3E}">
        <p14:creationId xmlns:p14="http://schemas.microsoft.com/office/powerpoint/2010/main" val="2291949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4CF1B1B-B884-495E-ADEA-E5DF19C03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57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Employment growth</a:t>
            </a:r>
          </a:p>
        </p:txBody>
      </p:sp>
    </p:spTree>
    <p:extLst>
      <p:ext uri="{BB962C8B-B14F-4D97-AF65-F5344CB8AC3E}">
        <p14:creationId xmlns:p14="http://schemas.microsoft.com/office/powerpoint/2010/main" val="1016629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7E9F55D-E5C8-4468-94BC-3EDC621A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58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Manufacturing employment growth</a:t>
            </a:r>
          </a:p>
        </p:txBody>
      </p:sp>
    </p:spTree>
    <p:extLst>
      <p:ext uri="{BB962C8B-B14F-4D97-AF65-F5344CB8AC3E}">
        <p14:creationId xmlns:p14="http://schemas.microsoft.com/office/powerpoint/2010/main" val="344818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2F647-2586-4368-BA52-1BFB930A2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Cumulative IRF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log(emissions), imposing the “parallel path” assumption</a:t>
            </a:r>
          </a:p>
          <a:p>
            <a:endParaRPr lang="en-US" sz="2000" dirty="0"/>
          </a:p>
          <a:p>
            <a:r>
              <a:rPr lang="en-US" sz="2000" dirty="0"/>
              <a:t>Emissions series: </a:t>
            </a:r>
          </a:p>
          <a:p>
            <a:pPr lvl="1"/>
            <a:r>
              <a:rPr lang="en-US" b="1" dirty="0">
                <a:solidFill>
                  <a:srgbClr val="B00000"/>
                </a:solidFill>
              </a:rPr>
              <a:t>Emissions in sectors exposed to the carbon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59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Emissions log level</a:t>
            </a:r>
          </a:p>
        </p:txBody>
      </p:sp>
    </p:spTree>
    <p:extLst>
      <p:ext uri="{BB962C8B-B14F-4D97-AF65-F5344CB8AC3E}">
        <p14:creationId xmlns:p14="http://schemas.microsoft.com/office/powerpoint/2010/main" val="137884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IIA. Carbon pricing fundamentals: Nordhaus (1982)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268466" y="689054"/>
            <a:ext cx="1086497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Economic policy for mitigating emissions emerged when low-carbon energy was prohibitively expensive</a:t>
            </a:r>
            <a:endParaRPr lang="en-US" dirty="0">
              <a:solidFill>
                <a:srgbClr val="C00000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Nordhaus (</a:t>
            </a:r>
            <a:r>
              <a:rPr lang="en-US" sz="1600" i="1" dirty="0"/>
              <a:t>AER</a:t>
            </a:r>
            <a:r>
              <a:rPr lang="en-US" sz="1600" dirty="0"/>
              <a:t> P&amp;P 1982):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where </a:t>
            </a:r>
          </a:p>
          <a:p>
            <a:r>
              <a:rPr lang="en-US" sz="1600" i="1" dirty="0"/>
              <a:t>	f</a:t>
            </a:r>
            <a:r>
              <a:rPr lang="en-US" sz="1600" dirty="0"/>
              <a:t> = economy-wide production function assuming energy use is proportional to emissions</a:t>
            </a:r>
          </a:p>
          <a:p>
            <a:r>
              <a:rPr lang="en-US" sz="1600" dirty="0"/>
              <a:t>	</a:t>
            </a:r>
            <a:r>
              <a:rPr lang="en-US" sz="1600" i="1" dirty="0"/>
              <a:t>h</a:t>
            </a:r>
            <a:r>
              <a:rPr lang="en-US" sz="1600" dirty="0"/>
              <a:t> = damage function from cumulative CO2 emissions</a:t>
            </a:r>
          </a:p>
          <a:p>
            <a:r>
              <a:rPr lang="en-US" sz="1600" dirty="0"/>
              <a:t>	</a:t>
            </a:r>
            <a:r>
              <a:rPr lang="en-US" sz="1600" i="1" dirty="0"/>
              <a:t>b</a:t>
            </a:r>
            <a:r>
              <a:rPr lang="en-US" sz="1600" dirty="0"/>
              <a:t> = CO2 Earth uptake rate (close to zero – very long half-life in atmosphere)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B00000"/>
                </a:solidFill>
              </a:rPr>
              <a:t>Social planner optimal steady state</a:t>
            </a:r>
            <a:r>
              <a:rPr lang="en-US" sz="1600" dirty="0"/>
              <a:t>: Let </a:t>
            </a:r>
            <a:r>
              <a:rPr lang="en-US" sz="1600" i="1" dirty="0"/>
              <a:t>q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 = shadow value of carbon = incremental consumption cost from increment in emissions. In steady state along the optimal path,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 words:		Shadow cost of carbon = marginal cost of abatement = marginal NPV of damages</a:t>
            </a:r>
          </a:p>
          <a:p>
            <a:r>
              <a:rPr lang="en-US" sz="1600" dirty="0"/>
              <a:t>That is:		Carbon price = marginal cost of abatement = SCC (dynamic version of Pigouvian taxation)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b="1" dirty="0">
                <a:solidFill>
                  <a:srgbClr val="B00000"/>
                </a:solidFill>
              </a:rPr>
              <a:t>Key features</a:t>
            </a:r>
            <a:r>
              <a:rPr lang="en-US" sz="1600" dirty="0"/>
              <a:t>: 	o Basic idea: Marginal cost = marginal benefit</a:t>
            </a:r>
          </a:p>
          <a:p>
            <a:r>
              <a:rPr lang="en-US" sz="1600" dirty="0"/>
              <a:t>			o Single energy source, single externality, single policy tool (carbon price)</a:t>
            </a:r>
          </a:p>
          <a:p>
            <a:r>
              <a:rPr lang="en-US" sz="1600" dirty="0"/>
              <a:t>			o No technical progress (exogenous or endogenous)</a:t>
            </a:r>
          </a:p>
          <a:p>
            <a:r>
              <a:rPr lang="en-US" sz="1600" dirty="0"/>
              <a:t>			=&gt; economics of self-restraint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6FD016-7945-4FD1-902F-47BCBA7D4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63160"/>
              </p:ext>
            </p:extLst>
          </p:nvPr>
        </p:nvGraphicFramePr>
        <p:xfrm>
          <a:off x="2871762" y="1105198"/>
          <a:ext cx="5219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9640" imgH="1282680" progId="Equation.DSMT4">
                  <p:embed/>
                </p:oleObj>
              </mc:Choice>
              <mc:Fallback>
                <p:oleObj name="Equation" r:id="rId2" imgW="5219640" imgH="1282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A6FD016-7945-4FD1-902F-47BCBA7D4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1762" y="1105198"/>
                        <a:ext cx="52197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0DF278-F6F2-4F85-933E-858D574A3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524273"/>
              </p:ext>
            </p:extLst>
          </p:nvPr>
        </p:nvGraphicFramePr>
        <p:xfrm>
          <a:off x="2871762" y="4273187"/>
          <a:ext cx="2425700" cy="56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558720" progId="Equation.DSMT4">
                  <p:embed/>
                </p:oleObj>
              </mc:Choice>
              <mc:Fallback>
                <p:oleObj name="Equation" r:id="rId4" imgW="242568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0DF278-F6F2-4F85-933E-858D574A3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1762" y="4273187"/>
                        <a:ext cx="2425700" cy="56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68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33D911-7612-4E2C-8208-9DA388A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Cumulative IRF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log(emissions), imposing the “parallel path” assumption</a:t>
            </a:r>
          </a:p>
          <a:p>
            <a:endParaRPr lang="en-US" sz="2000" dirty="0"/>
          </a:p>
          <a:p>
            <a:r>
              <a:rPr lang="en-US" sz="2000" dirty="0"/>
              <a:t>Emissions series: </a:t>
            </a:r>
          </a:p>
          <a:p>
            <a:pPr lvl="1"/>
            <a:r>
              <a:rPr lang="en-US" b="1" dirty="0">
                <a:solidFill>
                  <a:srgbClr val="B00000"/>
                </a:solidFill>
              </a:rPr>
              <a:t>Emissions from fuel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Emissions log level</a:t>
            </a:r>
          </a:p>
        </p:txBody>
      </p:sp>
    </p:spTree>
    <p:extLst>
      <p:ext uri="{BB962C8B-B14F-4D97-AF65-F5344CB8AC3E}">
        <p14:creationId xmlns:p14="http://schemas.microsoft.com/office/powerpoint/2010/main" val="682415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21006" y="788476"/>
            <a:ext cx="7885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Are the results driven by: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Scandinavia?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No: results for SCA-only, or </a:t>
            </a:r>
            <a:r>
              <a:rPr lang="en-US" b="1" dirty="0" err="1">
                <a:solidFill>
                  <a:srgbClr val="B00000"/>
                </a:solidFill>
              </a:rPr>
              <a:t>EUxSCA</a:t>
            </a:r>
            <a:r>
              <a:rPr lang="en-US" b="1" dirty="0">
                <a:solidFill>
                  <a:srgbClr val="B00000"/>
                </a:solidFill>
              </a:rPr>
              <a:t>, are similar to overall results, just noisier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Countries that have low taxes?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No: very similar results if you use only countries with tax of at least $10/ton share-weighted ($40/ton x 30% coverage = $12/ton share-weighted)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Carbon tax data decisions?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No. Essentially no difference in results if we use the Dolphin et al. (2019) carbon tax rates, see the paper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B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the positive GDP and employment results a consequence of how the country uses the revenue?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B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61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Additional questions +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884861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345B17-B1BA-4B16-8051-609D2EC22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3" y="430887"/>
            <a:ext cx="8829277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62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805A91F-9A31-4F95-9704-8F3368D24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704D0-68A9-4562-858B-12639ED803FC}"/>
              </a:ext>
            </a:extLst>
          </p:cNvPr>
          <p:cNvSpPr txBox="1"/>
          <p:nvPr/>
        </p:nvSpPr>
        <p:spPr>
          <a:xfrm>
            <a:off x="309283" y="1022938"/>
            <a:ext cx="31959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B00000"/>
                </a:solidFill>
              </a:rPr>
              <a:t>GDP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1275949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191698-583B-41A6-9BAC-DDACD755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30887"/>
            <a:ext cx="8775700" cy="6388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63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B7579-30BF-4777-BCED-E4D3441B5E70}"/>
              </a:ext>
            </a:extLst>
          </p:cNvPr>
          <p:cNvSpPr txBox="1"/>
          <p:nvPr/>
        </p:nvSpPr>
        <p:spPr>
          <a:xfrm>
            <a:off x="309284" y="1022938"/>
            <a:ext cx="33876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No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B00000"/>
                </a:solidFill>
              </a:rPr>
              <a:t>GDP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3781237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C688A7-5F4E-4025-A02F-E3EC2D576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3" y="430887"/>
            <a:ext cx="8829277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64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805A91F-9A31-4F95-9704-8F3368D24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ABD2E-2A99-47DF-B622-D18139AAD172}"/>
              </a:ext>
            </a:extLst>
          </p:cNvPr>
          <p:cNvSpPr txBox="1"/>
          <p:nvPr/>
        </p:nvSpPr>
        <p:spPr>
          <a:xfrm>
            <a:off x="309283" y="1022938"/>
            <a:ext cx="36179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B00000"/>
                </a:solidFill>
              </a:rPr>
              <a:t>Empl</a:t>
            </a:r>
            <a:r>
              <a:rPr lang="en-US" sz="2000" b="1" dirty="0">
                <a:solidFill>
                  <a:srgbClr val="B00000"/>
                </a:solidFill>
              </a:rPr>
              <a:t>.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</a:t>
            </a:r>
          </a:p>
          <a:p>
            <a:r>
              <a:rPr lang="en-US" dirty="0"/>
              <a:t>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164978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16D383-F4EE-4105-8F3C-5FC15005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3" y="430887"/>
            <a:ext cx="8829277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309283" y="1022938"/>
            <a:ext cx="35007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No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B00000"/>
                </a:solidFill>
              </a:rPr>
              <a:t>Empl</a:t>
            </a:r>
            <a:r>
              <a:rPr lang="en-US" sz="2000" b="1" dirty="0">
                <a:solidFill>
                  <a:srgbClr val="B00000"/>
                </a:solidFill>
              </a:rPr>
              <a:t>.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2732702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66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Employment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rate)</a:t>
            </a:r>
            <a:r>
              <a:rPr lang="en-US" sz="2000" b="1" baseline="30000" dirty="0">
                <a:solidFill>
                  <a:srgbClr val="B00000"/>
                </a:solidFill>
              </a:rPr>
              <a:t>2</a:t>
            </a: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ACBB9-8CFB-4251-A357-B464E005F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/>
          <a:stretch/>
        </p:blipFill>
        <p:spPr bwMode="auto">
          <a:xfrm>
            <a:off x="0" y="3200400"/>
            <a:ext cx="6110707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BB18B-6AE6-4D31-B963-15330837C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6110707" y="3200400"/>
            <a:ext cx="60866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43BA36-4D62-4B53-8738-99240216B064}"/>
              </a:ext>
            </a:extLst>
          </p:cNvPr>
          <p:cNvSpPr txBox="1"/>
          <p:nvPr/>
        </p:nvSpPr>
        <p:spPr>
          <a:xfrm>
            <a:off x="470387" y="546559"/>
            <a:ext cx="490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(A) Does the effect depend on the size of the tax?</a:t>
            </a:r>
          </a:p>
        </p:txBody>
      </p:sp>
    </p:spTree>
    <p:extLst>
      <p:ext uri="{BB962C8B-B14F-4D97-AF65-F5344CB8AC3E}">
        <p14:creationId xmlns:p14="http://schemas.microsoft.com/office/powerpoint/2010/main" val="31649928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67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GDP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rate)</a:t>
            </a:r>
            <a:r>
              <a:rPr lang="en-US" sz="2000" b="1" baseline="30000" dirty="0">
                <a:solidFill>
                  <a:srgbClr val="B00000"/>
                </a:solidFill>
              </a:rPr>
              <a:t>2</a:t>
            </a: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78BB4-7597-4034-8656-3D75DAF30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/>
          <a:stretch/>
        </p:blipFill>
        <p:spPr bwMode="auto">
          <a:xfrm>
            <a:off x="0" y="3176027"/>
            <a:ext cx="610864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296172-D49B-426D-BF3C-60A5B004E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/>
          <a:stretch/>
        </p:blipFill>
        <p:spPr bwMode="auto">
          <a:xfrm>
            <a:off x="6042652" y="3176027"/>
            <a:ext cx="610864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50A836-5F01-4889-9DCD-7C0A27B28910}"/>
              </a:ext>
            </a:extLst>
          </p:cNvPr>
          <p:cNvSpPr txBox="1"/>
          <p:nvPr/>
        </p:nvSpPr>
        <p:spPr>
          <a:xfrm>
            <a:off x="470387" y="546559"/>
            <a:ext cx="490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(A) Does the effect depend on the size of the tax?</a:t>
            </a:r>
          </a:p>
        </p:txBody>
      </p:sp>
    </p:spTree>
    <p:extLst>
      <p:ext uri="{BB962C8B-B14F-4D97-AF65-F5344CB8AC3E}">
        <p14:creationId xmlns:p14="http://schemas.microsoft.com/office/powerpoint/2010/main" val="27570217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68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Emissions Growth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rate)</a:t>
            </a:r>
            <a:r>
              <a:rPr lang="en-US" sz="2000" b="1" baseline="30000" dirty="0">
                <a:solidFill>
                  <a:srgbClr val="B00000"/>
                </a:solidFill>
              </a:rPr>
              <a:t>2</a:t>
            </a: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E8733-6722-4C12-8EAF-E8D8895D1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/>
          <a:stretch/>
        </p:blipFill>
        <p:spPr bwMode="auto">
          <a:xfrm>
            <a:off x="0" y="3200400"/>
            <a:ext cx="613527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3241F-3372-4DA5-B998-B4A6AF70E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/>
          <a:stretch/>
        </p:blipFill>
        <p:spPr bwMode="auto">
          <a:xfrm>
            <a:off x="6080411" y="3200400"/>
            <a:ext cx="6111589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A9F719-A1CA-448A-A3EA-277F29F447FC}"/>
              </a:ext>
            </a:extLst>
          </p:cNvPr>
          <p:cNvSpPr txBox="1"/>
          <p:nvPr/>
        </p:nvSpPr>
        <p:spPr>
          <a:xfrm>
            <a:off x="470387" y="546559"/>
            <a:ext cx="490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(A) Does the effect depend on the size of the tax?</a:t>
            </a:r>
          </a:p>
        </p:txBody>
      </p:sp>
    </p:spTree>
    <p:extLst>
      <p:ext uri="{BB962C8B-B14F-4D97-AF65-F5344CB8AC3E}">
        <p14:creationId xmlns:p14="http://schemas.microsoft.com/office/powerpoint/2010/main" val="2586217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69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Employment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 </a:t>
            </a:r>
            <a:r>
              <a:rPr lang="en-US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share)</a:t>
            </a:r>
            <a:endParaRPr lang="en-US" sz="2000" b="1" baseline="30000" dirty="0">
              <a:solidFill>
                <a:srgbClr val="B00000"/>
              </a:solidFill>
            </a:endParaRP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AC254F-0C7F-4BA5-8748-86FD586B2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0" y="3200400"/>
            <a:ext cx="60866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0BA4-B684-428F-9691-C8FFC7B0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/>
          <a:stretch/>
        </p:blipFill>
        <p:spPr bwMode="auto">
          <a:xfrm>
            <a:off x="6056728" y="3168636"/>
            <a:ext cx="613527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5535A4-1E73-4461-B01D-648B78D996C9}"/>
              </a:ext>
            </a:extLst>
          </p:cNvPr>
          <p:cNvSpPr txBox="1"/>
          <p:nvPr/>
        </p:nvSpPr>
        <p:spPr>
          <a:xfrm>
            <a:off x="470387" y="546559"/>
            <a:ext cx="68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(B) Does the effect depend on the scope (share of emissions covered)?</a:t>
            </a:r>
          </a:p>
        </p:txBody>
      </p:sp>
    </p:spTree>
    <p:extLst>
      <p:ext uri="{BB962C8B-B14F-4D97-AF65-F5344CB8AC3E}">
        <p14:creationId xmlns:p14="http://schemas.microsoft.com/office/powerpoint/2010/main" val="36040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IIB. Carbon pricing fundamentals: economics of self-restraint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9609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Review of 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Consider market for demand for electricity generated from natural gas:</a:t>
            </a:r>
          </a:p>
          <a:p>
            <a:r>
              <a:rPr lang="en-US" sz="1600" b="1" dirty="0"/>
              <a:t>		(a) with a carbon tax											(b) under cap-and-trade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1656198" y="1991592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4899273" y="3969958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</p:cNvCxnSpPr>
          <p:nvPr/>
        </p:nvCxnSpPr>
        <p:spPr>
          <a:xfrm>
            <a:off x="3786679" y="3220278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85806" y="322027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EA1F7583-2088-4F6C-92D7-A6C98C493109}"/>
              </a:ext>
            </a:extLst>
          </p:cNvPr>
          <p:cNvSpPr/>
          <p:nvPr/>
        </p:nvSpPr>
        <p:spPr>
          <a:xfrm>
            <a:off x="1656197" y="3508512"/>
            <a:ext cx="165313" cy="65613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27B46A-3FA0-42AB-8706-F21D26FF5412}"/>
              </a:ext>
            </a:extLst>
          </p:cNvPr>
          <p:cNvSpPr txBox="1"/>
          <p:nvPr/>
        </p:nvSpPr>
        <p:spPr>
          <a:xfrm>
            <a:off x="1155492" y="3721761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DBC7F4-DB10-41AD-B1A3-B2102A33629D}"/>
              </a:ext>
            </a:extLst>
          </p:cNvPr>
          <p:cNvCxnSpPr>
            <a:cxnSpLocks/>
          </p:cNvCxnSpPr>
          <p:nvPr/>
        </p:nvCxnSpPr>
        <p:spPr>
          <a:xfrm flipH="1">
            <a:off x="644942" y="2815320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5903654" cy="3901891"/>
            <a:chOff x="247071" y="1662663"/>
            <a:chExt cx="5903654" cy="3901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5903654" cy="3901891"/>
              <a:chOff x="247071" y="1662663"/>
              <a:chExt cx="5903654" cy="390189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903654" cy="3901891"/>
                <a:chOff x="3674395" y="691673"/>
                <a:chExt cx="7247837" cy="390189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8626631" y="4008789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2" y="1908880"/>
                <a:ext cx="3773301" cy="193003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A696F8-7080-4AD6-A0C6-EEECF6A7150C}"/>
                </a:ext>
              </a:extLst>
            </p:cNvPr>
            <p:cNvCxnSpPr>
              <a:cxnSpLocks/>
            </p:cNvCxnSpPr>
            <p:nvPr/>
          </p:nvCxnSpPr>
          <p:spPr>
            <a:xfrm>
              <a:off x="3012622" y="2873899"/>
              <a:ext cx="0" cy="210195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3609474" y="5017406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1A5BC3-7B8F-420E-AF14-2F4DA6FA52E1}"/>
              </a:ext>
            </a:extLst>
          </p:cNvPr>
          <p:cNvSpPr txBox="1"/>
          <p:nvPr/>
        </p:nvSpPr>
        <p:spPr>
          <a:xfrm>
            <a:off x="2827334" y="4998626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99FBAE-241D-48F5-9FA9-5B2247DD032D}"/>
              </a:ext>
            </a:extLst>
          </p:cNvPr>
          <p:cNvSpPr txBox="1"/>
          <p:nvPr/>
        </p:nvSpPr>
        <p:spPr>
          <a:xfrm>
            <a:off x="304445" y="2565420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421AA5-4BEE-4E2F-AF5F-F537AB40476F}"/>
              </a:ext>
            </a:extLst>
          </p:cNvPr>
          <p:cNvGrpSpPr/>
          <p:nvPr/>
        </p:nvGrpSpPr>
        <p:grpSpPr>
          <a:xfrm>
            <a:off x="6472939" y="1593041"/>
            <a:ext cx="5526805" cy="3929570"/>
            <a:chOff x="247071" y="1662663"/>
            <a:chExt cx="5526805" cy="392957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4CCC35-4A2C-4772-90B4-0A00462FF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C864D5-EFA5-4B43-B752-EC23D5EFC3A5}"/>
                </a:ext>
              </a:extLst>
            </p:cNvPr>
            <p:cNvGrpSpPr/>
            <p:nvPr/>
          </p:nvGrpSpPr>
          <p:grpSpPr>
            <a:xfrm>
              <a:off x="247071" y="1662663"/>
              <a:ext cx="5526805" cy="3929570"/>
              <a:chOff x="3674395" y="691673"/>
              <a:chExt cx="6785184" cy="392957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376138-B227-4EA9-8156-49F7B02BF425}"/>
                  </a:ext>
                </a:extLst>
              </p:cNvPr>
              <p:cNvSpPr txBox="1"/>
              <p:nvPr/>
            </p:nvSpPr>
            <p:spPr>
              <a:xfrm>
                <a:off x="9337928" y="1558328"/>
                <a:ext cx="1121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704E960-0381-484D-9253-F7BFBA2C0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6223" y="993913"/>
                <a:ext cx="0" cy="30261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5F8543F-22FD-47E6-B3EA-130AA55263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46223" y="4020045"/>
                <a:ext cx="50392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716EC49-9B9F-452A-9B8B-1F562E6021F5}"/>
                  </a:ext>
                </a:extLst>
              </p:cNvPr>
              <p:cNvSpPr txBox="1"/>
              <p:nvPr/>
            </p:nvSpPr>
            <p:spPr>
              <a:xfrm>
                <a:off x="8609221" y="4036468"/>
                <a:ext cx="16868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Quantity of electricity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29352D0-2451-4D4E-BAAE-FE2B9A25D41D}"/>
                  </a:ext>
                </a:extLst>
              </p:cNvPr>
              <p:cNvSpPr txBox="1"/>
              <p:nvPr/>
            </p:nvSpPr>
            <p:spPr>
              <a:xfrm>
                <a:off x="3674395" y="691673"/>
                <a:ext cx="976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Price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DD3409-256A-4065-8338-A0799780349F}"/>
                </a:ext>
              </a:extLst>
            </p:cNvPr>
            <p:cNvCxnSpPr>
              <a:cxnSpLocks/>
            </p:cNvCxnSpPr>
            <p:nvPr/>
          </p:nvCxnSpPr>
          <p:spPr>
            <a:xfrm>
              <a:off x="3012622" y="1964903"/>
              <a:ext cx="0" cy="301095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8007B9-2816-42A4-86EC-8B840C2D8646}"/>
              </a:ext>
            </a:extLst>
          </p:cNvPr>
          <p:cNvCxnSpPr>
            <a:cxnSpLocks/>
          </p:cNvCxnSpPr>
          <p:nvPr/>
        </p:nvCxnSpPr>
        <p:spPr>
          <a:xfrm>
            <a:off x="7586776" y="1865326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2BA6AE-4D14-49D8-A469-8736FA5F2C42}"/>
              </a:ext>
            </a:extLst>
          </p:cNvPr>
          <p:cNvCxnSpPr>
            <a:cxnSpLocks/>
          </p:cNvCxnSpPr>
          <p:nvPr/>
        </p:nvCxnSpPr>
        <p:spPr>
          <a:xfrm>
            <a:off x="9932375" y="3259464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B696ECB-0216-4202-BC4F-33450534E01D}"/>
              </a:ext>
            </a:extLst>
          </p:cNvPr>
          <p:cNvSpPr txBox="1"/>
          <p:nvPr/>
        </p:nvSpPr>
        <p:spPr>
          <a:xfrm>
            <a:off x="9835341" y="494260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90D4DB-D532-4F83-8015-4FC0F247C931}"/>
              </a:ext>
            </a:extLst>
          </p:cNvPr>
          <p:cNvSpPr txBox="1"/>
          <p:nvPr/>
        </p:nvSpPr>
        <p:spPr>
          <a:xfrm>
            <a:off x="9053201" y="492382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158151-BBC0-49CF-B6A2-525487A510DC}"/>
              </a:ext>
            </a:extLst>
          </p:cNvPr>
          <p:cNvCxnSpPr>
            <a:cxnSpLocks/>
          </p:cNvCxnSpPr>
          <p:nvPr/>
        </p:nvCxnSpPr>
        <p:spPr>
          <a:xfrm flipH="1">
            <a:off x="6865750" y="319832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5CC865-426E-4121-BAE0-E6AFFC862608}"/>
              </a:ext>
            </a:extLst>
          </p:cNvPr>
          <p:cNvCxnSpPr>
            <a:cxnSpLocks/>
          </p:cNvCxnSpPr>
          <p:nvPr/>
        </p:nvCxnSpPr>
        <p:spPr>
          <a:xfrm flipH="1">
            <a:off x="6824886" y="2793370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A34FD9-DC8B-4DEB-9917-493D775B66B6}"/>
              </a:ext>
            </a:extLst>
          </p:cNvPr>
          <p:cNvSpPr txBox="1"/>
          <p:nvPr/>
        </p:nvSpPr>
        <p:spPr>
          <a:xfrm>
            <a:off x="6484389" y="2543470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89B089-6282-464E-9B8B-63E941146351}"/>
              </a:ext>
            </a:extLst>
          </p:cNvPr>
          <p:cNvSpPr txBox="1"/>
          <p:nvPr/>
        </p:nvSpPr>
        <p:spPr>
          <a:xfrm>
            <a:off x="6442416" y="301498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60EFDB2F-51B2-48C8-BAD9-7D4439362E2C}"/>
              </a:ext>
            </a:extLst>
          </p:cNvPr>
          <p:cNvSpPr/>
          <p:nvPr/>
        </p:nvSpPr>
        <p:spPr>
          <a:xfrm>
            <a:off x="8085949" y="3344386"/>
            <a:ext cx="165313" cy="65613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F1FB7-3E6A-4D00-900D-02EBB0168D49}"/>
              </a:ext>
            </a:extLst>
          </p:cNvPr>
          <p:cNvSpPr txBox="1"/>
          <p:nvPr/>
        </p:nvSpPr>
        <p:spPr>
          <a:xfrm>
            <a:off x="7120604" y="3468048"/>
            <a:ext cx="11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Price of tradeable permit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576E74-22AD-410B-8248-14A7AD2C6E21}"/>
              </a:ext>
            </a:extLst>
          </p:cNvPr>
          <p:cNvSpPr txBox="1"/>
          <p:nvPr/>
        </p:nvSpPr>
        <p:spPr>
          <a:xfrm flipH="1">
            <a:off x="451385" y="5410598"/>
            <a:ext cx="5627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B00000"/>
                </a:solidFill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Downstream: Tax on fossil fuel consumption (emitters)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Upstream: Mine mouth/gas collection hub/refinery with rebate for exports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Usual suggestion is upstream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5058CD-2414-4697-84BD-6E75907B9067}"/>
              </a:ext>
            </a:extLst>
          </p:cNvPr>
          <p:cNvSpPr txBox="1"/>
          <p:nvPr/>
        </p:nvSpPr>
        <p:spPr>
          <a:xfrm flipH="1">
            <a:off x="6347012" y="5407817"/>
            <a:ext cx="576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B00000"/>
                </a:solidFill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Auction off tradeable 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Or, hand out permits to all obligated parties, then allow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 in 1 allowance for each ton emitted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A3FE58-CCFF-4221-884C-08C7FD5466C4}"/>
              </a:ext>
            </a:extLst>
          </p:cNvPr>
          <p:cNvCxnSpPr>
            <a:cxnSpLocks/>
          </p:cNvCxnSpPr>
          <p:nvPr/>
        </p:nvCxnSpPr>
        <p:spPr>
          <a:xfrm flipH="1">
            <a:off x="7531573" y="1834387"/>
            <a:ext cx="3574054" cy="183806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0F8D1C-D263-42F1-93AB-339C47CF20E4}"/>
              </a:ext>
            </a:extLst>
          </p:cNvPr>
          <p:cNvCxnSpPr>
            <a:cxnSpLocks/>
          </p:cNvCxnSpPr>
          <p:nvPr/>
        </p:nvCxnSpPr>
        <p:spPr>
          <a:xfrm flipH="1">
            <a:off x="9241524" y="1854421"/>
            <a:ext cx="14768" cy="1654091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9A2D54-283C-4801-BEFE-724C01707A21}"/>
              </a:ext>
            </a:extLst>
          </p:cNvPr>
          <p:cNvCxnSpPr/>
          <p:nvPr/>
        </p:nvCxnSpPr>
        <p:spPr>
          <a:xfrm flipH="1" flipV="1">
            <a:off x="9338924" y="2152650"/>
            <a:ext cx="593451" cy="169700"/>
          </a:xfrm>
          <a:prstGeom prst="straightConnector1">
            <a:avLst/>
          </a:prstGeom>
          <a:ln w="31750" cmpd="dbl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873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70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GDP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 </a:t>
            </a:r>
            <a:r>
              <a:rPr lang="en-US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share)</a:t>
            </a:r>
            <a:endParaRPr lang="en-US" sz="2000" b="1" baseline="30000" dirty="0">
              <a:solidFill>
                <a:srgbClr val="B00000"/>
              </a:solidFill>
            </a:endParaRP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6DEAB-6EF9-4B1D-A93E-BDF0FF35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 bwMode="auto">
          <a:xfrm>
            <a:off x="0" y="3200400"/>
            <a:ext cx="607071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6BE02-E10A-4DA2-8AAA-2A9C422F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/>
          <a:stretch/>
        </p:blipFill>
        <p:spPr bwMode="auto">
          <a:xfrm>
            <a:off x="6095706" y="3147668"/>
            <a:ext cx="6096294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8CFCE-1149-42CA-8DCF-3F6B636A0EE5}"/>
              </a:ext>
            </a:extLst>
          </p:cNvPr>
          <p:cNvSpPr txBox="1"/>
          <p:nvPr/>
        </p:nvSpPr>
        <p:spPr>
          <a:xfrm>
            <a:off x="470387" y="546559"/>
            <a:ext cx="68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(B) Does the effect depend on the scope (share of emissions covered)?</a:t>
            </a:r>
          </a:p>
        </p:txBody>
      </p:sp>
    </p:spTree>
    <p:extLst>
      <p:ext uri="{BB962C8B-B14F-4D97-AF65-F5344CB8AC3E}">
        <p14:creationId xmlns:p14="http://schemas.microsoft.com/office/powerpoint/2010/main" val="5535758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71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Emissions Growth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 </a:t>
            </a:r>
            <a:r>
              <a:rPr lang="en-US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share)</a:t>
            </a:r>
            <a:endParaRPr lang="en-US" sz="2000" b="1" baseline="30000" dirty="0">
              <a:solidFill>
                <a:srgbClr val="B00000"/>
              </a:solidFill>
            </a:endParaRP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360E2-C22A-4006-8352-6D675308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/>
          <a:stretch/>
        </p:blipFill>
        <p:spPr bwMode="auto">
          <a:xfrm>
            <a:off x="0" y="3200400"/>
            <a:ext cx="6111589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DEBD2-61EF-4DDD-A908-46F5DC6B5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6111589" y="3200400"/>
            <a:ext cx="60866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BC6D0-0066-45D0-AF27-5E91C01CEB3C}"/>
              </a:ext>
            </a:extLst>
          </p:cNvPr>
          <p:cNvSpPr txBox="1"/>
          <p:nvPr/>
        </p:nvSpPr>
        <p:spPr>
          <a:xfrm>
            <a:off x="470387" y="546559"/>
            <a:ext cx="68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(B) Does the effect depend on the scope (share of emissions covered)?</a:t>
            </a:r>
          </a:p>
        </p:txBody>
      </p:sp>
    </p:spTree>
    <p:extLst>
      <p:ext uri="{BB962C8B-B14F-4D97-AF65-F5344CB8AC3E}">
        <p14:creationId xmlns:p14="http://schemas.microsoft.com/office/powerpoint/2010/main" val="42731361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6749144" y="3922662"/>
            <a:ext cx="529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Dynamic responses of GDP growth, aggregate employment growth, and the level of emissions for a $40/ton carbon tax covering 30% of emissions, based on the EU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Taxes mainly cover the transportation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Estimation uses time series identification – carbon tax rates predetermined within the calendar year</a:t>
            </a:r>
          </a:p>
          <a:p>
            <a:endParaRPr lang="en-US" sz="1600" dirty="0"/>
          </a:p>
          <a:p>
            <a:r>
              <a:rPr lang="en-US" sz="1400" dirty="0"/>
              <a:t>Source: Metcalf &amp; Stock (AEJ-macro, forthcoming)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D03FF2-FC08-4740-93C1-C4DFAD76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63" y="3616265"/>
            <a:ext cx="4461797" cy="3241735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8875039-79EA-4E89-9CDE-D4B04E46D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23" y="395717"/>
            <a:ext cx="4432637" cy="3220548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F4B97D0-C9BB-428F-8BB0-91DC2DAF6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62" y="395717"/>
            <a:ext cx="4432638" cy="3220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F7A31E-AAF8-46A5-B143-5F768BDED205}"/>
              </a:ext>
            </a:extLst>
          </p:cNvPr>
          <p:cNvSpPr txBox="1"/>
          <p:nvPr/>
        </p:nvSpPr>
        <p:spPr>
          <a:xfrm>
            <a:off x="257908" y="1090246"/>
            <a:ext cx="16314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GDP growth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 effect</a:t>
            </a: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r>
              <a:rPr lang="en-US" sz="1600" b="1" dirty="0">
                <a:solidFill>
                  <a:srgbClr val="B00000"/>
                </a:solidFill>
              </a:rPr>
              <a:t>Emissions (level) in covered sectors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dirty="0"/>
              <a:t>2-6% reduction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6A957-B3C9-4182-B3DB-544117A9858F}"/>
              </a:ext>
            </a:extLst>
          </p:cNvPr>
          <p:cNvSpPr txBox="1"/>
          <p:nvPr/>
        </p:nvSpPr>
        <p:spPr>
          <a:xfrm>
            <a:off x="6380320" y="1090245"/>
            <a:ext cx="1485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Employment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growth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dirty="0"/>
              <a:t>No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initial positive bump?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818194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IIIC.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0CB40-A6B4-4793-AB7A-7DF2F6E8D375}"/>
              </a:ext>
            </a:extLst>
          </p:cNvPr>
          <p:cNvSpPr txBox="1"/>
          <p:nvPr/>
        </p:nvSpPr>
        <p:spPr>
          <a:xfrm>
            <a:off x="376193" y="684989"/>
            <a:ext cx="45858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What have been emissions &amp; GDP effects of EU 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question: how much of decline in emissions intensity of IP is due to EU-ETS increasing energy prices?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Identification problem: fluctuations in aggregate demand and supply drive demand for electricity and manufactured goods and thus drive the EU-ETS price – so endogeneity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Identification strategy: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exogenous surprises in the EU-ETS price as an instrument – changes in the ETS price around program change announcement windows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5B15A-A75C-4058-974B-452C299C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00" y="430883"/>
            <a:ext cx="5228739" cy="28850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953D4D-9982-47DA-8B46-91B6CB1A300D}"/>
              </a:ext>
            </a:extLst>
          </p:cNvPr>
          <p:cNvSpPr txBox="1"/>
          <p:nvPr/>
        </p:nvSpPr>
        <p:spPr>
          <a:xfrm>
            <a:off x="9012476" y="850470"/>
            <a:ext cx="298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EU GHG emissions intensity of IP</a:t>
            </a:r>
          </a:p>
          <a:p>
            <a:r>
              <a:rPr lang="en-US" sz="1600" dirty="0"/>
              <a:t>= GHG emissions/IP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426E0-2771-4A38-9DE5-B41CE1729742}"/>
              </a:ext>
            </a:extLst>
          </p:cNvPr>
          <p:cNvSpPr txBox="1"/>
          <p:nvPr/>
        </p:nvSpPr>
        <p:spPr>
          <a:xfrm>
            <a:off x="6854191" y="704276"/>
            <a:ext cx="22856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</a:rPr>
              <a:t>EU-ETS started in 2005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22262CB8-91E0-70BC-A356-70ADC43C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12926" r="12551" b="16543"/>
          <a:stretch/>
        </p:blipFill>
        <p:spPr>
          <a:xfrm>
            <a:off x="5290210" y="3429000"/>
            <a:ext cx="6300856" cy="3285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E00A4-6570-2D42-0D40-1847CD8E7B68}"/>
              </a:ext>
            </a:extLst>
          </p:cNvPr>
          <p:cNvSpPr txBox="1"/>
          <p:nvPr/>
        </p:nvSpPr>
        <p:spPr>
          <a:xfrm>
            <a:off x="4962084" y="3231462"/>
            <a:ext cx="134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EU ETS price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8312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0CB40-A6B4-4793-AB7A-7DF2F6E8D375}"/>
              </a:ext>
            </a:extLst>
          </p:cNvPr>
          <p:cNvSpPr txBox="1"/>
          <p:nvPr/>
        </p:nvSpPr>
        <p:spPr>
          <a:xfrm>
            <a:off x="376193" y="684989"/>
            <a:ext cx="43494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Identification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SVAR-IV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variables: 7 macro variables (contemporaneous)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IV: Carbon policy price surprise = futures price (for date t) on day of regulatory event – futures price (for same date) on trading day before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Method: SVAR-IV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Stock (2008)</a:t>
            </a:r>
          </a:p>
          <a:p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Sensitivity check: LP-IV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Stock &amp; Watson (</a:t>
            </a:r>
            <a:r>
              <a:rPr lang="en-US" i="1" dirty="0"/>
              <a:t>EJ</a:t>
            </a:r>
            <a:r>
              <a:rPr lang="en-US" dirty="0"/>
              <a:t>, 2018), Plagborg-M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dirty="0"/>
              <a:t>ller &amp; Wolf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shock instrument (like this one) satisfies condition LP-IV so allows identification of IRF without requiring invertibility (no need for control variables to span structural shocks)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7438E4-9CF0-3A1E-FD36-A1435A60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5821" r="18043" b="20521"/>
          <a:stretch/>
        </p:blipFill>
        <p:spPr>
          <a:xfrm>
            <a:off x="5439507" y="684989"/>
            <a:ext cx="6340515" cy="30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51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(2021)*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C2796F0-307E-0D72-0003-E6D501B7B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5" y="644768"/>
            <a:ext cx="10646010" cy="5990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3C80B-11D1-1968-2240-CCD8EDC4D026}"/>
              </a:ext>
            </a:extLst>
          </p:cNvPr>
          <p:cNvSpPr txBox="1"/>
          <p:nvPr/>
        </p:nvSpPr>
        <p:spPr>
          <a:xfrm>
            <a:off x="1101969" y="6318738"/>
            <a:ext cx="95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This slides and several of the following slides in this section are from the deck on </a:t>
            </a:r>
            <a:r>
              <a:rPr lang="en-US" i="1" dirty="0" err="1"/>
              <a:t>K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i="1" dirty="0" err="1"/>
              <a:t>nzig’s</a:t>
            </a:r>
            <a:r>
              <a:rPr lang="en-US" i="1" dirty="0"/>
              <a:t> </a:t>
            </a:r>
            <a:r>
              <a:rPr lang="en-US" i="1"/>
              <a:t>Web site.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2803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 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A714A81F-38E2-9F06-0B86-C04550DF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1" y="644770"/>
            <a:ext cx="10875177" cy="6119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AC9542-D44C-4CDD-A90A-7C2E767A13B3}"/>
              </a:ext>
            </a:extLst>
          </p:cNvPr>
          <p:cNvSpPr txBox="1"/>
          <p:nvPr/>
        </p:nvSpPr>
        <p:spPr>
          <a:xfrm>
            <a:off x="7338646" y="5943601"/>
            <a:ext cx="207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First-stage F = 17.43</a:t>
            </a:r>
          </a:p>
        </p:txBody>
      </p:sp>
    </p:spTree>
    <p:extLst>
      <p:ext uri="{BB962C8B-B14F-4D97-AF65-F5344CB8AC3E}">
        <p14:creationId xmlns:p14="http://schemas.microsoft.com/office/powerpoint/2010/main" val="13526060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 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53156264-6B09-9A5D-28CD-73FE3ABD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7990" r="2986" b="10032"/>
          <a:stretch/>
        </p:blipFill>
        <p:spPr>
          <a:xfrm>
            <a:off x="-1" y="644769"/>
            <a:ext cx="12167851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75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IIIC.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 </a:t>
            </a:r>
          </a:p>
        </p:txBody>
      </p:sp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DFE7100D-38B0-2785-4F3B-1B082CB7C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>
          <a:xfrm>
            <a:off x="292988" y="715107"/>
            <a:ext cx="11606023" cy="54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07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 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C32340C-F464-BABC-997C-F9835E690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1" t="13646" r="27953" b="44444"/>
          <a:stretch/>
        </p:blipFill>
        <p:spPr>
          <a:xfrm>
            <a:off x="996460" y="1365794"/>
            <a:ext cx="9391274" cy="511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56F00-B0F3-BE6B-ED2C-AFDD96CE402D}"/>
              </a:ext>
            </a:extLst>
          </p:cNvPr>
          <p:cNvSpPr txBox="1"/>
          <p:nvPr/>
        </p:nvSpPr>
        <p:spPr>
          <a:xfrm>
            <a:off x="3427662" y="902678"/>
            <a:ext cx="452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Sensitivity check: SVAR-IV (blue) v. LP-IV (red)</a:t>
            </a:r>
          </a:p>
        </p:txBody>
      </p:sp>
    </p:spTree>
    <p:extLst>
      <p:ext uri="{BB962C8B-B14F-4D97-AF65-F5344CB8AC3E}">
        <p14:creationId xmlns:p14="http://schemas.microsoft.com/office/powerpoint/2010/main" val="395352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IIB. Carbon pricing fundamentals: substitution of clean for dirty – power sector example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5644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Suppose there are two sources of power: coal and solar</a:t>
            </a:r>
          </a:p>
          <a:p>
            <a:r>
              <a:rPr lang="en-US" sz="1600" b="1" dirty="0"/>
              <a:t>		</a:t>
            </a:r>
            <a:r>
              <a:rPr lang="en-US" sz="1600" b="1" dirty="0">
                <a:solidFill>
                  <a:srgbClr val="C00000"/>
                </a:solidFill>
              </a:rPr>
              <a:t>(a) No policy</a:t>
            </a:r>
            <a:r>
              <a:rPr lang="en-US" sz="1600" b="1" dirty="0"/>
              <a:t>	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4956896" y="2011132"/>
            <a:ext cx="2172342" cy="2114078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7337201" y="4091502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063974" y="3156847"/>
            <a:ext cx="107509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60501" y="3114197"/>
            <a:ext cx="5295456" cy="608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10152902" cy="3849702"/>
            <a:chOff x="247071" y="1662663"/>
            <a:chExt cx="10152902" cy="3849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783" y="2367827"/>
              <a:ext cx="2159241" cy="19822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10152902" cy="3849702"/>
              <a:chOff x="247071" y="1662663"/>
              <a:chExt cx="10152902" cy="38497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10152902" cy="3849702"/>
                <a:chOff x="3674395" y="691673"/>
                <a:chExt cx="12464583" cy="3849702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3983338"/>
                  <a:ext cx="10132238" cy="367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13843377" y="3956600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344" y="2465993"/>
                <a:ext cx="2274953" cy="18206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5917819" y="4977654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8E05A-2744-11AF-E4F1-1BE179055AAE}"/>
              </a:ext>
            </a:extLst>
          </p:cNvPr>
          <p:cNvCxnSpPr>
            <a:cxnSpLocks/>
          </p:cNvCxnSpPr>
          <p:nvPr/>
        </p:nvCxnSpPr>
        <p:spPr>
          <a:xfrm flipH="1">
            <a:off x="3578530" y="2428599"/>
            <a:ext cx="3773301" cy="193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88DF97-80CC-EBD2-007C-E181E87E6D86}"/>
              </a:ext>
            </a:extLst>
          </p:cNvPr>
          <p:cNvSpPr txBox="1"/>
          <p:nvPr/>
        </p:nvSpPr>
        <p:spPr>
          <a:xfrm>
            <a:off x="7481768" y="2157571"/>
            <a:ext cx="25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S-total = S-coal + S-solar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A2AF3-1E04-E57A-FB5C-B8D3EE9AE8E1}"/>
              </a:ext>
            </a:extLst>
          </p:cNvPr>
          <p:cNvSpPr txBox="1"/>
          <p:nvPr/>
        </p:nvSpPr>
        <p:spPr>
          <a:xfrm>
            <a:off x="2352613" y="2157604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S-solar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2D5D42-1D52-D23C-3258-BF4474C795EA}"/>
              </a:ext>
            </a:extLst>
          </p:cNvPr>
          <p:cNvCxnSpPr>
            <a:cxnSpLocks/>
          </p:cNvCxnSpPr>
          <p:nvPr/>
        </p:nvCxnSpPr>
        <p:spPr>
          <a:xfrm>
            <a:off x="4286013" y="3175002"/>
            <a:ext cx="70667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EFC54C-F54A-D4AE-612D-D75DF6F273EB}"/>
              </a:ext>
            </a:extLst>
          </p:cNvPr>
          <p:cNvCxnSpPr>
            <a:cxnSpLocks/>
          </p:cNvCxnSpPr>
          <p:nvPr/>
        </p:nvCxnSpPr>
        <p:spPr>
          <a:xfrm>
            <a:off x="2386065" y="3151472"/>
            <a:ext cx="46022" cy="17761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D08BC07-43E5-EE74-215E-0F38328D20AF}"/>
              </a:ext>
            </a:extLst>
          </p:cNvPr>
          <p:cNvSpPr txBox="1"/>
          <p:nvPr/>
        </p:nvSpPr>
        <p:spPr>
          <a:xfrm>
            <a:off x="2233246" y="501192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Q*-solar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8ED77A-BED5-BAC3-E0CD-9E6112D088A8}"/>
              </a:ext>
            </a:extLst>
          </p:cNvPr>
          <p:cNvSpPr txBox="1"/>
          <p:nvPr/>
        </p:nvSpPr>
        <p:spPr>
          <a:xfrm>
            <a:off x="4043119" y="4968663"/>
            <a:ext cx="62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Q*-coal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48226D-9538-B959-B5C3-EADC35AA75D1}"/>
              </a:ext>
            </a:extLst>
          </p:cNvPr>
          <p:cNvSpPr txBox="1"/>
          <p:nvPr/>
        </p:nvSpPr>
        <p:spPr>
          <a:xfrm>
            <a:off x="4301136" y="2168433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S-coal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E4F5A8-69A9-4C6F-2545-B3F724B15637}"/>
              </a:ext>
            </a:extLst>
          </p:cNvPr>
          <p:cNvSpPr txBox="1"/>
          <p:nvPr/>
        </p:nvSpPr>
        <p:spPr>
          <a:xfrm flipH="1">
            <a:off x="411050" y="5617328"/>
            <a:ext cx="950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electricity is demand for electrons regardless of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Coal and solar generators receive the same price</a:t>
            </a:r>
          </a:p>
        </p:txBody>
      </p:sp>
    </p:spTree>
    <p:extLst>
      <p:ext uri="{BB962C8B-B14F-4D97-AF65-F5344CB8AC3E}">
        <p14:creationId xmlns:p14="http://schemas.microsoft.com/office/powerpoint/2010/main" val="11620948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 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53156264-6B09-9A5D-28CD-73FE3ABD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t="45308" r="51234" b="29083"/>
          <a:stretch/>
        </p:blipFill>
        <p:spPr>
          <a:xfrm>
            <a:off x="548357" y="861021"/>
            <a:ext cx="4389442" cy="2926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FB785-2ECF-251E-8666-5A5AAD298327}"/>
              </a:ext>
            </a:extLst>
          </p:cNvPr>
          <p:cNvSpPr txBox="1"/>
          <p:nvPr/>
        </p:nvSpPr>
        <p:spPr>
          <a:xfrm>
            <a:off x="727903" y="3975649"/>
            <a:ext cx="4949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$40 ETS price with full pass-through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~12% increase in energy prices (US)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5% fall in IP after 1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Cf: fall in IP during financial crisis: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22% in EU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17% 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finds regressive distributional consequences – only partially explained by lower income families having higher energy shares of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F9080-B8EB-E122-AF39-CE5D2E58C8E5}"/>
              </a:ext>
            </a:extLst>
          </p:cNvPr>
          <p:cNvSpPr txBox="1"/>
          <p:nvPr/>
        </p:nvSpPr>
        <p:spPr>
          <a:xfrm>
            <a:off x="2194602" y="460911"/>
            <a:ext cx="2016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B00000"/>
                </a:solidFill>
              </a:rPr>
              <a:t>K</a:t>
            </a:r>
            <a:r>
              <a:rPr lang="en-US" sz="2000" b="1" dirty="0" err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b="1" dirty="0" err="1">
                <a:solidFill>
                  <a:srgbClr val="B00000"/>
                </a:solidFill>
              </a:rPr>
              <a:t>nzig</a:t>
            </a:r>
            <a:r>
              <a:rPr lang="en-US" sz="2000" b="1" dirty="0">
                <a:solidFill>
                  <a:srgbClr val="B00000"/>
                </a:solidFill>
              </a:rPr>
              <a:t> (2021)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35BBE-9C60-2158-B4B0-25680A6BD1CC}"/>
              </a:ext>
            </a:extLst>
          </p:cNvPr>
          <p:cNvSpPr txBox="1"/>
          <p:nvPr/>
        </p:nvSpPr>
        <p:spPr>
          <a:xfrm>
            <a:off x="8294866" y="466621"/>
            <a:ext cx="246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00000"/>
                </a:solidFill>
              </a:rPr>
              <a:t>Metcalf-Stock (2023)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5DC7CF-E09D-9D9B-92DE-5D9C1AD08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36" y="861021"/>
            <a:ext cx="5102664" cy="37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925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77030" y="473611"/>
            <a:ext cx="10918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Possibilities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Somebody made an econometric error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Data frequency: K is monthly EU time series data, M-S is annual country-level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M-S might be subject to temporal aggregation bias but that bias doesn’t go from an effect to no effect!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81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Reconciliation of Metcalf-Stock (2023)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dirty="0" err="1">
                <a:solidFill>
                  <a:schemeClr val="bg1"/>
                </a:solidFill>
              </a:rPr>
              <a:t>nzig</a:t>
            </a:r>
            <a:r>
              <a:rPr lang="en-US" sz="2000" dirty="0">
                <a:solidFill>
                  <a:schemeClr val="bg1"/>
                </a:solidFill>
              </a:rPr>
              <a:t> (2021)?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40F1DCB7-FA9C-60A5-31DE-C0F49D107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t="17315" r="29151" b="25183"/>
          <a:stretch/>
        </p:blipFill>
        <p:spPr>
          <a:xfrm>
            <a:off x="7735255" y="2285376"/>
            <a:ext cx="4308669" cy="3364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ED57F-0A63-725E-C94D-6101F6DD1650}"/>
              </a:ext>
            </a:extLst>
          </p:cNvPr>
          <p:cNvSpPr txBox="1"/>
          <p:nvPr/>
        </p:nvSpPr>
        <p:spPr>
          <a:xfrm>
            <a:off x="277029" y="2210288"/>
            <a:ext cx="7202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/>
              <a:t>Identification problems: K?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Maybe LP-IV(ii) (instrument exogeneity) doesn’t hold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Regulatory announcements could be taken in light of economic forecasts – but sign is wrong (recession fears -&gt; looser regs -&gt; smaller price shock -&gt; </a:t>
            </a:r>
            <a:r>
              <a:rPr lang="en-US" sz="1600" dirty="0" err="1"/>
              <a:t>corr</a:t>
            </a:r>
            <a:r>
              <a:rPr lang="en-US" sz="1600" dirty="0"/>
              <a:t>(shock, future GDP) &gt;0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If LP-IV(ii) holds then non-Invertibility isn’t a problem as long as price innovations are truly non-forecastable (plausible and empirically verified)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Insufficient controls? Maybe surprise loosening/tightening aligns with ECB announcements, US growth, etc. (not an issue for M-S b/c M-S has year FE)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1C1E7-CC0D-DAEA-0C5C-6A9444263578}"/>
              </a:ext>
            </a:extLst>
          </p:cNvPr>
          <p:cNvSpPr txBox="1"/>
          <p:nvPr/>
        </p:nvSpPr>
        <p:spPr>
          <a:xfrm>
            <a:off x="7663274" y="5676544"/>
            <a:ext cx="445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Autocorrelation function of ETS price surprise</a:t>
            </a:r>
          </a:p>
        </p:txBody>
      </p:sp>
    </p:spTree>
    <p:extLst>
      <p:ext uri="{BB962C8B-B14F-4D97-AF65-F5344CB8AC3E}">
        <p14:creationId xmlns:p14="http://schemas.microsoft.com/office/powerpoint/2010/main" val="41488178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77030" y="473611"/>
            <a:ext cx="109185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Possibilities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Somebody made an econometric error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Data frequency: K is monthly EU time series data, M-S is annual country-level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M-S might be subject to temporal aggregation bias but that bias doesn’t go from an effect to no effect!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82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Reconciliation of Metcalf-Stock (2023)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dirty="0" err="1">
                <a:solidFill>
                  <a:schemeClr val="bg1"/>
                </a:solidFill>
              </a:rPr>
              <a:t>nzig</a:t>
            </a:r>
            <a:r>
              <a:rPr lang="en-US" sz="2000" dirty="0">
                <a:solidFill>
                  <a:schemeClr val="bg1"/>
                </a:solidFill>
              </a:rPr>
              <a:t> (2021)?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ADAB0-0C57-985E-ED95-10DE4D0C8425}"/>
              </a:ext>
            </a:extLst>
          </p:cNvPr>
          <p:cNvSpPr txBox="1"/>
          <p:nvPr/>
        </p:nvSpPr>
        <p:spPr>
          <a:xfrm>
            <a:off x="277031" y="4659372"/>
            <a:ext cx="109185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/>
              <a:t>Identification problems: M-S?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tax rate determined in advance so predetermined assumption is accurate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Maybe announced tax rate schedule isn’t linearly predictable? If so innovations aren’t shocks – linear innovations would be (nonlinearly) predictable so agents could prepare for them (so a small effect)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Requires invertibility – no OVB – perhaps tax rate change is based on expected economic activity not spanned by the control variables (GDP, tax rate, year &amp; country FE – but robust to including employment, emissions as controls)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Ignores spillovers from other countries (but tax rate is on transport and home heating so should be minimal leakage and spillovers)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6C80F-B69E-AFAD-D3D1-48698AF8D2B7}"/>
              </a:ext>
            </a:extLst>
          </p:cNvPr>
          <p:cNvSpPr txBox="1"/>
          <p:nvPr/>
        </p:nvSpPr>
        <p:spPr>
          <a:xfrm>
            <a:off x="277029" y="2210288"/>
            <a:ext cx="7202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/>
              <a:t>Identification problems: K?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Maybe LP-IV(ii) (instrument exogeneity) doesn’t hold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Regulatory announcements could be taken in light of economic forecasts – but sign is wrong (recession fears -&gt; looser regs -&gt; smaller price shock -&gt; </a:t>
            </a:r>
            <a:r>
              <a:rPr lang="en-US" sz="1600" dirty="0" err="1"/>
              <a:t>corr</a:t>
            </a:r>
            <a:r>
              <a:rPr lang="en-US" sz="1600" dirty="0"/>
              <a:t>(shock, future GDP) &gt;0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If LP-IV(ii) holds then non-Invertibility isn’t a problem as long as price innovations are truly non-forecastable (plausible and empirically verified)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Insufficient controls? Maybe surprise loosening/tightening aligns with ECB announcements, US growth, etc. (not an issue for M-S b/c M-S has year FE)</a:t>
            </a:r>
          </a:p>
        </p:txBody>
      </p:sp>
    </p:spTree>
    <p:extLst>
      <p:ext uri="{BB962C8B-B14F-4D97-AF65-F5344CB8AC3E}">
        <p14:creationId xmlns:p14="http://schemas.microsoft.com/office/powerpoint/2010/main" val="42004934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77030" y="473611"/>
            <a:ext cx="10918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Possibilities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Monetary policy responds differently to induced pass-through inflation from ETS and from 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ETS is EU-wide so ECB tightens after ETS hike - but not after country-specific CT hike?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M-S data spans pre-Euro and post-Euro regimes and includes some non-Euro countries, so the contrast isn’t clean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But shouldn’t the ECB know enough to accommodate the ETS price spike?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83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Reconciliation of Metcalf-Stock (2023)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dirty="0" err="1">
                <a:solidFill>
                  <a:schemeClr val="bg1"/>
                </a:solidFill>
              </a:rPr>
              <a:t>nzig</a:t>
            </a:r>
            <a:r>
              <a:rPr lang="en-US" sz="2000" dirty="0">
                <a:solidFill>
                  <a:schemeClr val="bg1"/>
                </a:solidFill>
              </a:rPr>
              <a:t> (2021)?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348B442-7562-ADF4-B180-EEA6E2581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7990" r="2986" b="10032"/>
          <a:stretch/>
        </p:blipFill>
        <p:spPr>
          <a:xfrm>
            <a:off x="1289538" y="2197299"/>
            <a:ext cx="10750062" cy="4660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3E92B-A009-01EB-6A55-2277B0743347}"/>
              </a:ext>
            </a:extLst>
          </p:cNvPr>
          <p:cNvSpPr txBox="1"/>
          <p:nvPr/>
        </p:nvSpPr>
        <p:spPr>
          <a:xfrm>
            <a:off x="0" y="238632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K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b="1" dirty="0" err="1">
                <a:solidFill>
                  <a:srgbClr val="C00000"/>
                </a:solidFill>
              </a:rPr>
              <a:t>nzig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07A720-14FC-0158-C304-5A3F5C74A8EF}"/>
              </a:ext>
            </a:extLst>
          </p:cNvPr>
          <p:cNvSpPr/>
          <p:nvPr/>
        </p:nvSpPr>
        <p:spPr>
          <a:xfrm>
            <a:off x="1371599" y="2244929"/>
            <a:ext cx="2630334" cy="1551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BF6BD2-5C60-0C06-3717-8B3EEE12A2B9}"/>
              </a:ext>
            </a:extLst>
          </p:cNvPr>
          <p:cNvSpPr/>
          <p:nvPr/>
        </p:nvSpPr>
        <p:spPr>
          <a:xfrm>
            <a:off x="6874902" y="3923841"/>
            <a:ext cx="2630334" cy="1551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7FA7BF-FA39-2EAA-CF6B-6EC3FBD09A9B}"/>
              </a:ext>
            </a:extLst>
          </p:cNvPr>
          <p:cNvSpPr/>
          <p:nvPr/>
        </p:nvSpPr>
        <p:spPr>
          <a:xfrm>
            <a:off x="6874902" y="2170854"/>
            <a:ext cx="2630334" cy="1551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24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77030" y="473611"/>
            <a:ext cx="10918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Possibilities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Monetary policy responds differently to induced pass-through inflation from ETS and from 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ETS is EU-wide so ECB tightens after ETS hike - but not after country-specific CT hike?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M-S data spans pre-Euro and post-Euro regimes and includes some non-Euro countries, so the contrast isn’t clean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But shouldn’t the ECB know enough to accommodate the ETS price spike?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EU ETS covers power &amp; manufacturing, EU CT’s cover fuels (transport &amp; heating).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Both are short-run inelastic, although Moll et al (</a:t>
            </a:r>
            <a:r>
              <a:rPr lang="en-US" sz="1600" i="1" dirty="0"/>
              <a:t>BPEA</a:t>
            </a:r>
            <a:r>
              <a:rPr lang="en-US" sz="1600" dirty="0"/>
              <a:t> 2023) show a large margin of substitution for German </a:t>
            </a:r>
            <a:r>
              <a:rPr lang="en-US" sz="1600" dirty="0" err="1"/>
              <a:t>mfging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84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Reconciliation of Metcalf-Stock (2023)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dirty="0" err="1">
                <a:solidFill>
                  <a:schemeClr val="bg1"/>
                </a:solidFill>
              </a:rPr>
              <a:t>nzig</a:t>
            </a:r>
            <a:r>
              <a:rPr lang="en-US" sz="2000" dirty="0">
                <a:solidFill>
                  <a:schemeClr val="bg1"/>
                </a:solidFill>
              </a:rPr>
              <a:t> (2021)?</a:t>
            </a:r>
          </a:p>
        </p:txBody>
      </p:sp>
    </p:spTree>
    <p:extLst>
      <p:ext uri="{BB962C8B-B14F-4D97-AF65-F5344CB8AC3E}">
        <p14:creationId xmlns:p14="http://schemas.microsoft.com/office/powerpoint/2010/main" val="16977243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77030" y="473611"/>
            <a:ext cx="10918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Possibilities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Monetary policy responds differently to induced pass-through inflation from ETS and from 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ETS is EU-wide so ECB tightens after ETS hike - but not after country-specific CT hike?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M-S data spans pre-Euro and post-Euro regimes and includes some non-Euro countries, so the contrast isn’t clean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But shouldn’t the ECB know enough to accommodate the ETS price spike?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EU ETS covers power &amp; manufacturing, EU CT’s cover fuels (transport &amp; heating).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Both are short-run inelastic, although Moll et al (</a:t>
            </a:r>
            <a:r>
              <a:rPr lang="en-US" sz="1600" i="1" dirty="0"/>
              <a:t>BPEA</a:t>
            </a:r>
            <a:r>
              <a:rPr lang="en-US" sz="1600" dirty="0"/>
              <a:t> 2023) show a large margin of substitution for German </a:t>
            </a:r>
            <a:r>
              <a:rPr lang="en-US" sz="1600" dirty="0" err="1"/>
              <a:t>mfging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85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Reconciliation of Metcalf-Stock (2023)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dirty="0" err="1">
                <a:solidFill>
                  <a:schemeClr val="bg1"/>
                </a:solidFill>
              </a:rPr>
              <a:t>nzig</a:t>
            </a:r>
            <a:r>
              <a:rPr lang="en-US" sz="2000" dirty="0">
                <a:solidFill>
                  <a:schemeClr val="bg1"/>
                </a:solidFill>
              </a:rPr>
              <a:t> (2021)?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8704-C6D3-BAEE-8E0C-5F2EE9918B8A}"/>
              </a:ext>
            </a:extLst>
          </p:cNvPr>
          <p:cNvSpPr txBox="1"/>
          <p:nvPr/>
        </p:nvSpPr>
        <p:spPr>
          <a:xfrm>
            <a:off x="277030" y="2989982"/>
            <a:ext cx="54907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Carbon tax, but not ETS, has potential for revenue recycling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But revenue recycling supply side reforms should take time, and M-S don’t find statistical difference between countries with rev. recycling or not</a:t>
            </a:r>
          </a:p>
        </p:txBody>
      </p:sp>
    </p:spTree>
    <p:extLst>
      <p:ext uri="{BB962C8B-B14F-4D97-AF65-F5344CB8AC3E}">
        <p14:creationId xmlns:p14="http://schemas.microsoft.com/office/powerpoint/2010/main" val="41880055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43213D-9A70-F293-378F-8D1F034D1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35" y="3096554"/>
            <a:ext cx="5563635" cy="3442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77030" y="473611"/>
            <a:ext cx="10918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Possibilities 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Monetary policy responds differently to induced pass-through inflation from ETS and from 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ETS is EU-wide so ECB tightens after ETS hike - but not after country-specific CT hike?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M-S data spans pre-Euro and post-Euro regimes and includes some non-Euro countries, so the contrast isn’t clean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But shouldn’t the ECB know enough to accommodate the ETS price spike?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600" dirty="0"/>
              <a:t>EU ETS covers power &amp; manufacturing, EU CT’s cover fuels (transport &amp; heating).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Both are short-run inelastic, although Moll et al (</a:t>
            </a:r>
            <a:r>
              <a:rPr lang="en-US" sz="1600" i="1" dirty="0"/>
              <a:t>BPEA</a:t>
            </a:r>
            <a:r>
              <a:rPr lang="en-US" sz="1600" dirty="0"/>
              <a:t> 2023) show a large margin of substitution for German </a:t>
            </a:r>
            <a:r>
              <a:rPr lang="en-US" sz="1600" dirty="0" err="1"/>
              <a:t>mfging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86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Reconciliation of Metcalf-Stock (2023)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000" dirty="0" err="1">
                <a:solidFill>
                  <a:schemeClr val="bg1"/>
                </a:solidFill>
              </a:rPr>
              <a:t>nzig</a:t>
            </a:r>
            <a:r>
              <a:rPr lang="en-US" sz="2000" dirty="0">
                <a:solidFill>
                  <a:schemeClr val="bg1"/>
                </a:solidFill>
              </a:rPr>
              <a:t> (2021)?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8704-C6D3-BAEE-8E0C-5F2EE9918B8A}"/>
              </a:ext>
            </a:extLst>
          </p:cNvPr>
          <p:cNvSpPr txBox="1"/>
          <p:nvPr/>
        </p:nvSpPr>
        <p:spPr>
          <a:xfrm>
            <a:off x="277030" y="2989982"/>
            <a:ext cx="549072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Carbon tax, but not ETS, has potential for revenue recycling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But revenue recycling supply side reforms should take time, and M-S don’t find statistical difference between countries with rev. recycling or not</a:t>
            </a:r>
          </a:p>
          <a:p>
            <a:pPr marL="342900" indent="-342900">
              <a:buFont typeface="+mj-lt"/>
              <a:buAutoNum type="arabicPeriod" startAt="7"/>
            </a:pPr>
            <a:endParaRPr lang="en-US" sz="1600" dirty="0"/>
          </a:p>
          <a:p>
            <a:pPr marL="342900" indent="-342900">
              <a:buFont typeface="+mj-lt"/>
              <a:buAutoNum type="arabicPeriod" startAt="7"/>
            </a:pPr>
            <a:r>
              <a:rPr lang="en-US" sz="1600" dirty="0"/>
              <a:t>Maybe cap &amp; trade actually has worse macro consequences than a carbon tax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Price volatility of a cap &amp; trade system can retard investment in low-carbon capital, delaying decarbonization and increasing costs (Borenstein et al, </a:t>
            </a:r>
            <a:r>
              <a:rPr lang="en-US" sz="1600" i="1" dirty="0"/>
              <a:t>JAERE</a:t>
            </a:r>
            <a:r>
              <a:rPr lang="en-US" sz="1600" dirty="0"/>
              <a:t> 2019)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Price volatility also implies inflation volatility (pass-through of tax &amp; permit price)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i="1" dirty="0">
                <a:solidFill>
                  <a:srgbClr val="C00000"/>
                </a:solidFill>
              </a:rPr>
              <a:t>Personal guess: (5) + (8)</a:t>
            </a:r>
          </a:p>
        </p:txBody>
      </p:sp>
    </p:spTree>
    <p:extLst>
      <p:ext uri="{BB962C8B-B14F-4D97-AF65-F5344CB8AC3E}">
        <p14:creationId xmlns:p14="http://schemas.microsoft.com/office/powerpoint/2010/main" val="31631239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B7C7F1-92D5-4628-9E51-0C6F0CCD2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08"/>
            <a:ext cx="5669280" cy="3088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CAB5A2-395D-4652-9F90-7D3CCBEF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2"/>
          <a:stretch/>
        </p:blipFill>
        <p:spPr>
          <a:xfrm>
            <a:off x="5899327" y="1924909"/>
            <a:ext cx="6292673" cy="308844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02C3F52-4850-4878-AF6B-B1E1A641FDA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IIID. </a:t>
            </a:r>
            <a:r>
              <a:rPr lang="en-US" sz="1900" dirty="0">
                <a:solidFill>
                  <a:schemeClr val="bg1"/>
                </a:solidFill>
              </a:rPr>
              <a:t>Climate policy uncertainty*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AB398-D088-4AF4-BC35-A4F0533A4750}"/>
              </a:ext>
            </a:extLst>
          </p:cNvPr>
          <p:cNvSpPr txBox="1"/>
          <p:nvPr/>
        </p:nvSpPr>
        <p:spPr>
          <a:xfrm>
            <a:off x="125555" y="6507373"/>
            <a:ext cx="81320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*K. </a:t>
            </a:r>
            <a:r>
              <a:rPr lang="en-US" sz="1600" dirty="0" err="1"/>
              <a:t>Gavrilis</a:t>
            </a:r>
            <a:r>
              <a:rPr lang="en-US" sz="1600" dirty="0"/>
              <a:t>, D. </a:t>
            </a:r>
            <a:r>
              <a:rPr lang="en-US" sz="1600" dirty="0" err="1"/>
              <a:t>Känzig</a:t>
            </a:r>
            <a:r>
              <a:rPr lang="en-US" sz="1600" dirty="0"/>
              <a:t>, &amp; JH Stock (in progress)</a:t>
            </a:r>
          </a:p>
        </p:txBody>
      </p:sp>
    </p:spTree>
    <p:extLst>
      <p:ext uri="{BB962C8B-B14F-4D97-AF65-F5344CB8AC3E}">
        <p14:creationId xmlns:p14="http://schemas.microsoft.com/office/powerpoint/2010/main" val="41046995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88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A1B3EAE-5C11-8980-0488-E57F3817A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4374" r="6344" b="9309"/>
          <a:stretch/>
        </p:blipFill>
        <p:spPr>
          <a:xfrm>
            <a:off x="953452" y="725739"/>
            <a:ext cx="9740304" cy="48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9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89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F38C466-7B84-B826-7DF5-5FEA48251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0160" r="6343" b="16543"/>
          <a:stretch/>
        </p:blipFill>
        <p:spPr>
          <a:xfrm>
            <a:off x="958143" y="1018637"/>
            <a:ext cx="10395657" cy="43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tax in power sector: incentive for substituting clean for dirty 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61863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Suppose there are two sources of power: coal and solar</a:t>
            </a:r>
          </a:p>
          <a:p>
            <a:r>
              <a:rPr lang="en-US" sz="1600" b="1" dirty="0"/>
              <a:t>		</a:t>
            </a:r>
            <a:r>
              <a:rPr lang="en-US" sz="1600" b="1" dirty="0">
                <a:solidFill>
                  <a:srgbClr val="C00000"/>
                </a:solidFill>
              </a:rPr>
              <a:t>(b) Carbon tax or cap &amp; trade with auctioned allowances</a:t>
            </a:r>
            <a:r>
              <a:rPr lang="en-US" sz="1600" b="1" dirty="0"/>
              <a:t>	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4956896" y="2011132"/>
            <a:ext cx="2172342" cy="2114078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7337201" y="4091502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063974" y="3156847"/>
            <a:ext cx="107509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60501" y="3114197"/>
            <a:ext cx="5295456" cy="608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10152902" cy="3849702"/>
            <a:chOff x="247071" y="1662663"/>
            <a:chExt cx="10152902" cy="3849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783" y="2367827"/>
              <a:ext cx="2159241" cy="19822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10152902" cy="3849702"/>
              <a:chOff x="247071" y="1662663"/>
              <a:chExt cx="10152902" cy="38497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10152902" cy="3849702"/>
                <a:chOff x="3674395" y="691673"/>
                <a:chExt cx="12464583" cy="384970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8651517" y="1197443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S-coal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3983338"/>
                  <a:ext cx="10132238" cy="3670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13843377" y="3956600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344" y="2465993"/>
                <a:ext cx="2274953" cy="18206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5917819" y="4977654"/>
            <a:ext cx="50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8E05A-2744-11AF-E4F1-1BE179055AAE}"/>
              </a:ext>
            </a:extLst>
          </p:cNvPr>
          <p:cNvCxnSpPr>
            <a:cxnSpLocks/>
          </p:cNvCxnSpPr>
          <p:nvPr/>
        </p:nvCxnSpPr>
        <p:spPr>
          <a:xfrm flipH="1">
            <a:off x="3578530" y="2428599"/>
            <a:ext cx="3773301" cy="193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88DF97-80CC-EBD2-007C-E181E87E6D86}"/>
              </a:ext>
            </a:extLst>
          </p:cNvPr>
          <p:cNvSpPr txBox="1"/>
          <p:nvPr/>
        </p:nvSpPr>
        <p:spPr>
          <a:xfrm>
            <a:off x="7481768" y="2157571"/>
            <a:ext cx="25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S-total = S-coal + S-solar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A2AF3-1E04-E57A-FB5C-B8D3EE9AE8E1}"/>
              </a:ext>
            </a:extLst>
          </p:cNvPr>
          <p:cNvSpPr txBox="1"/>
          <p:nvPr/>
        </p:nvSpPr>
        <p:spPr>
          <a:xfrm>
            <a:off x="2352613" y="2157604"/>
            <a:ext cx="91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S-solar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2D5D42-1D52-D23C-3258-BF4474C795EA}"/>
              </a:ext>
            </a:extLst>
          </p:cNvPr>
          <p:cNvCxnSpPr>
            <a:cxnSpLocks/>
          </p:cNvCxnSpPr>
          <p:nvPr/>
        </p:nvCxnSpPr>
        <p:spPr>
          <a:xfrm>
            <a:off x="4286013" y="3175002"/>
            <a:ext cx="70667" cy="182080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EFC54C-F54A-D4AE-612D-D75DF6F273EB}"/>
              </a:ext>
            </a:extLst>
          </p:cNvPr>
          <p:cNvCxnSpPr>
            <a:cxnSpLocks/>
          </p:cNvCxnSpPr>
          <p:nvPr/>
        </p:nvCxnSpPr>
        <p:spPr>
          <a:xfrm>
            <a:off x="2386065" y="3151472"/>
            <a:ext cx="46022" cy="17761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42C21EE-475F-9AC0-2F45-1EF2564C881A}"/>
              </a:ext>
            </a:extLst>
          </p:cNvPr>
          <p:cNvSpPr txBox="1"/>
          <p:nvPr/>
        </p:nvSpPr>
        <p:spPr>
          <a:xfrm>
            <a:off x="4043119" y="4968663"/>
            <a:ext cx="62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Q*-coal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C0F65-2485-61A9-39C6-55B58FEAF6A5}"/>
              </a:ext>
            </a:extLst>
          </p:cNvPr>
          <p:cNvSpPr txBox="1"/>
          <p:nvPr/>
        </p:nvSpPr>
        <p:spPr>
          <a:xfrm>
            <a:off x="2233246" y="5011922"/>
            <a:ext cx="6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Q*-solar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4D8A8-D023-2A7C-F6B2-512C2287252C}"/>
              </a:ext>
            </a:extLst>
          </p:cNvPr>
          <p:cNvSpPr txBox="1"/>
          <p:nvPr/>
        </p:nvSpPr>
        <p:spPr>
          <a:xfrm>
            <a:off x="2744374" y="3414479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C132F76-8452-F563-B7C8-0448E776101F}"/>
              </a:ext>
            </a:extLst>
          </p:cNvPr>
          <p:cNvSpPr/>
          <p:nvPr/>
        </p:nvSpPr>
        <p:spPr>
          <a:xfrm>
            <a:off x="3145252" y="3036937"/>
            <a:ext cx="153013" cy="82366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275B4A-DC78-07AE-61BB-FAAF8B50C784}"/>
              </a:ext>
            </a:extLst>
          </p:cNvPr>
          <p:cNvCxnSpPr>
            <a:cxnSpLocks/>
          </p:cNvCxnSpPr>
          <p:nvPr/>
        </p:nvCxnSpPr>
        <p:spPr>
          <a:xfrm flipH="1">
            <a:off x="1680914" y="2493540"/>
            <a:ext cx="2132192" cy="1892644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B7954E-1F34-363F-6320-0110849C3B16}"/>
              </a:ext>
            </a:extLst>
          </p:cNvPr>
          <p:cNvSpPr txBox="1"/>
          <p:nvPr/>
        </p:nvSpPr>
        <p:spPr>
          <a:xfrm>
            <a:off x="240106" y="2509458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4689A4-F725-B76D-E6DA-3CF9433748BB}"/>
              </a:ext>
            </a:extLst>
          </p:cNvPr>
          <p:cNvCxnSpPr>
            <a:cxnSpLocks/>
          </p:cNvCxnSpPr>
          <p:nvPr/>
        </p:nvCxnSpPr>
        <p:spPr>
          <a:xfrm flipH="1">
            <a:off x="2533135" y="2428599"/>
            <a:ext cx="3530839" cy="1902466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031F721-9AF8-9980-7B67-1FA132C9F6D7}"/>
              </a:ext>
            </a:extLst>
          </p:cNvPr>
          <p:cNvSpPr txBox="1"/>
          <p:nvPr/>
        </p:nvSpPr>
        <p:spPr>
          <a:xfrm>
            <a:off x="6055287" y="2187943"/>
            <a:ext cx="66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S’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4147CF-0B29-E6B7-923A-40F9AAF694BA}"/>
              </a:ext>
            </a:extLst>
          </p:cNvPr>
          <p:cNvSpPr txBox="1"/>
          <p:nvPr/>
        </p:nvSpPr>
        <p:spPr>
          <a:xfrm>
            <a:off x="3465187" y="2135580"/>
            <a:ext cx="8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S’-coal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3BF559-B1BA-1111-538D-1F9F01F43714}"/>
              </a:ext>
            </a:extLst>
          </p:cNvPr>
          <p:cNvSpPr txBox="1"/>
          <p:nvPr/>
        </p:nvSpPr>
        <p:spPr>
          <a:xfrm flipH="1">
            <a:off x="411050" y="5617328"/>
            <a:ext cx="950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for electricity is demand for electrons regardless of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Coal and solar generators receive the same price per kWh </a:t>
            </a:r>
            <a:r>
              <a:rPr lang="en-US" sz="1600" b="1" dirty="0">
                <a:solidFill>
                  <a:srgbClr val="C00000"/>
                </a:solidFill>
              </a:rPr>
              <a:t>– but coal generators must pay a carbon tax</a:t>
            </a:r>
          </a:p>
        </p:txBody>
      </p:sp>
    </p:spTree>
    <p:extLst>
      <p:ext uri="{BB962C8B-B14F-4D97-AF65-F5344CB8AC3E}">
        <p14:creationId xmlns:p14="http://schemas.microsoft.com/office/powerpoint/2010/main" val="27145507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90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pic>
        <p:nvPicPr>
          <p:cNvPr id="3" name="Picture 2" descr="A graph with text and blue lines&#10;&#10;Description automatically generated">
            <a:extLst>
              <a:ext uri="{FF2B5EF4-FFF2-40B4-BE49-F238E27FC236}">
                <a16:creationId xmlns:a16="http://schemas.microsoft.com/office/drawing/2014/main" id="{A4CCB720-ED3E-422F-DB7A-90CE026D7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2564" r="12755" b="14011"/>
          <a:stretch/>
        </p:blipFill>
        <p:spPr>
          <a:xfrm>
            <a:off x="1623081" y="430886"/>
            <a:ext cx="8945838" cy="505850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2E74239-6175-F587-1F08-29FAD66B7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50000" r="33310" b="20160"/>
          <a:stretch/>
        </p:blipFill>
        <p:spPr>
          <a:xfrm>
            <a:off x="2752295" y="5434805"/>
            <a:ext cx="4899241" cy="14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49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91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F60EE1-DA1E-35F2-4C97-653C6517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4" y="574431"/>
            <a:ext cx="11166851" cy="62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92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pic>
        <p:nvPicPr>
          <p:cNvPr id="3" name="Picture 2" descr="A graph of climate change&#10;&#10;Description automatically generated">
            <a:extLst>
              <a:ext uri="{FF2B5EF4-FFF2-40B4-BE49-F238E27FC236}">
                <a16:creationId xmlns:a16="http://schemas.microsoft.com/office/drawing/2014/main" id="{1E9760F8-BD62-C2A8-F67E-58BB0EDBE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13649" r="14587" b="7500"/>
          <a:stretch/>
        </p:blipFill>
        <p:spPr>
          <a:xfrm>
            <a:off x="12032" y="1147318"/>
            <a:ext cx="8463115" cy="5301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CF495-B341-65FA-752B-BFC91A1CF588}"/>
              </a:ext>
            </a:extLst>
          </p:cNvPr>
          <p:cNvSpPr txBox="1"/>
          <p:nvPr/>
        </p:nvSpPr>
        <p:spPr>
          <a:xfrm>
            <a:off x="8887636" y="1397675"/>
            <a:ext cx="3140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in CPU =&gt;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in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in emissions (IP elasticity ~.7)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commodity and consumer prices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2D0A6-7AF9-7A82-5884-91B9B223762D}"/>
              </a:ext>
            </a:extLst>
          </p:cNvPr>
          <p:cNvSpPr txBox="1"/>
          <p:nvPr/>
        </p:nvSpPr>
        <p:spPr>
          <a:xfrm>
            <a:off x="2273968" y="613611"/>
            <a:ext cx="144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SVAR – 6 lags</a:t>
            </a:r>
          </a:p>
        </p:txBody>
      </p:sp>
    </p:spTree>
    <p:extLst>
      <p:ext uri="{BB962C8B-B14F-4D97-AF65-F5344CB8AC3E}">
        <p14:creationId xmlns:p14="http://schemas.microsoft.com/office/powerpoint/2010/main" val="14518228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93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CF495-B341-65FA-752B-BFC91A1CF588}"/>
              </a:ext>
            </a:extLst>
          </p:cNvPr>
          <p:cNvSpPr txBox="1"/>
          <p:nvPr/>
        </p:nvSpPr>
        <p:spPr>
          <a:xfrm>
            <a:off x="8887636" y="1397675"/>
            <a:ext cx="314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are robust to using LP instead of SVAR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2D0A6-7AF9-7A82-5884-91B9B223762D}"/>
              </a:ext>
            </a:extLst>
          </p:cNvPr>
          <p:cNvSpPr txBox="1"/>
          <p:nvPr/>
        </p:nvSpPr>
        <p:spPr>
          <a:xfrm>
            <a:off x="2273968" y="613611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LP – 6 lags</a:t>
            </a:r>
          </a:p>
        </p:txBody>
      </p:sp>
      <p:pic>
        <p:nvPicPr>
          <p:cNvPr id="9" name="Picture 8" descr="A graph of the climate&#10;&#10;Description automatically generated with medium confidence">
            <a:extLst>
              <a:ext uri="{FF2B5EF4-FFF2-40B4-BE49-F238E27FC236}">
                <a16:creationId xmlns:a16="http://schemas.microsoft.com/office/drawing/2014/main" id="{66AAECEF-9F26-47AB-7096-A27A91162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3250" r="14002" b="7682"/>
          <a:stretch/>
        </p:blipFill>
        <p:spPr>
          <a:xfrm>
            <a:off x="0" y="1165668"/>
            <a:ext cx="8482263" cy="52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11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94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Climate policy uncertainty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CF495-B341-65FA-752B-BFC91A1CF588}"/>
              </a:ext>
            </a:extLst>
          </p:cNvPr>
          <p:cNvSpPr txBox="1"/>
          <p:nvPr/>
        </p:nvSpPr>
        <p:spPr>
          <a:xfrm>
            <a:off x="8887636" y="1397675"/>
            <a:ext cx="314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are robust to using controlling for 3 macro factors from DFM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2D0A6-7AF9-7A82-5884-91B9B223762D}"/>
              </a:ext>
            </a:extLst>
          </p:cNvPr>
          <p:cNvSpPr txBox="1"/>
          <p:nvPr/>
        </p:nvSpPr>
        <p:spPr>
          <a:xfrm>
            <a:off x="1540042" y="729614"/>
            <a:ext cx="63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CPU = residual from projecting CPU on 3 macro factors from DFM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14EB34C-4320-6259-1DBE-E6B463521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2878" r="14421" b="7311"/>
          <a:stretch/>
        </p:blipFill>
        <p:spPr>
          <a:xfrm>
            <a:off x="164122" y="1165668"/>
            <a:ext cx="8015378" cy="5190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947C9-FC3A-3CDF-3ADB-7F70556D0249}"/>
              </a:ext>
            </a:extLst>
          </p:cNvPr>
          <p:cNvSpPr txBox="1"/>
          <p:nvPr/>
        </p:nvSpPr>
        <p:spPr>
          <a:xfrm>
            <a:off x="8412078" y="2967335"/>
            <a:ext cx="361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Work in progress: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Refine CPU measure: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E&amp;E News 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LLM to categorize the article (improve upon dictionary approach)</a:t>
            </a:r>
          </a:p>
        </p:txBody>
      </p:sp>
    </p:spTree>
    <p:extLst>
      <p:ext uri="{BB962C8B-B14F-4D97-AF65-F5344CB8AC3E}">
        <p14:creationId xmlns:p14="http://schemas.microsoft.com/office/powerpoint/2010/main" val="23605062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02C3F52-4850-4878-AF6B-B1E1A641FDA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IIIE. Concluding Remarks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74931-67E1-906E-82A7-51FF043D302D}"/>
              </a:ext>
            </a:extLst>
          </p:cNvPr>
          <p:cNvSpPr txBox="1"/>
          <p:nvPr/>
        </p:nvSpPr>
        <p:spPr>
          <a:xfrm>
            <a:off x="539261" y="783490"/>
            <a:ext cx="111134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Take standard macro (CGE) estimates of macro costs of carbon pricing policies with a grain of salt (lack of directed technical progress)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Empirical evaluation of macro effects of climate policy – when possible – is important for practical policy advice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Preliminary conclusions: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Monetary policy response matters (accommodate one-off supply-side price shocks)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Climate policy uncertainty seems to retard economic growth (theory + empirical)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Carbon tax appears benign for economic growth &amp; employment empirically – whereas cap &amp; trade has negative macro consequences. A plausible channel is price uncertainty in C&amp;T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Price uncertainty also retards investment and R&amp;D so slows the energy transition (CO2 costs)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Methods: SVAR-IV and LP-IV (and proxy VAR-IV) are most convincing methods currently (but need a valid instrument)</a:t>
            </a:r>
          </a:p>
          <a:p>
            <a:pPr marL="342900" indent="-342900">
              <a:buFont typeface="+mj-lt"/>
              <a:buAutoNum type="arabicPeriod"/>
            </a:pPr>
            <a:endParaRPr lang="en-US" sz="1600" i="1" dirty="0"/>
          </a:p>
          <a:p>
            <a:pPr marL="342900" indent="-342900">
              <a:buFont typeface="+mj-lt"/>
              <a:buAutoNum type="arabicPeriod"/>
            </a:pPr>
            <a:r>
              <a:rPr lang="en-US" sz="1600" i="1" dirty="0"/>
              <a:t>More work is needed</a:t>
            </a:r>
            <a:r>
              <a:rPr lang="en-US" sz="1600" dirty="0"/>
              <a:t>: on macro &amp; innovation effects of price uncertainty under C&amp;T, TPS, and RPS.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Big picture: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Carbon pricing should be deployed in conjunction with innovation &amp; investment policy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Carbon pricing is most effective &amp; has least cost impacts when nearly-economic low-carbon substitution alternatives exist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Results in literature support second-stage </a:t>
            </a:r>
            <a:r>
              <a:rPr lang="en-US" sz="1600"/>
              <a:t>(post-innovation) </a:t>
            </a:r>
            <a:r>
              <a:rPr lang="en-US" sz="1600" dirty="0"/>
              <a:t>sectoral carbon pricing with price certainty: in order,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Sectoral CT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Sectoral TPS with price collars and infrequent resets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Sectoral C&amp;T with price collars and infrequent resets</a:t>
            </a:r>
          </a:p>
        </p:txBody>
      </p:sp>
    </p:spTree>
    <p:extLst>
      <p:ext uri="{BB962C8B-B14F-4D97-AF65-F5344CB8AC3E}">
        <p14:creationId xmlns:p14="http://schemas.microsoft.com/office/powerpoint/2010/main" val="11238296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D341D-AF28-6B96-8871-968DDCD5C262}"/>
              </a:ext>
            </a:extLst>
          </p:cNvPr>
          <p:cNvSpPr txBox="1"/>
          <p:nvPr/>
        </p:nvSpPr>
        <p:spPr>
          <a:xfrm>
            <a:off x="4477214" y="3122342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087008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pricing fundamentals: overlapping policies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97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8896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Overlapping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practice, there can be multiple policies with same mitigation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Example: Carbon tax </a:t>
            </a:r>
            <a:r>
              <a:rPr lang="en-US" sz="1600" b="1" i="1" dirty="0">
                <a:solidFill>
                  <a:srgbClr val="C00000"/>
                </a:solidFill>
              </a:rPr>
              <a:t>and</a:t>
            </a:r>
            <a:r>
              <a:rPr lang="en-US" sz="1600" b="1" dirty="0">
                <a:solidFill>
                  <a:srgbClr val="C00000"/>
                </a:solidFill>
              </a:rPr>
              <a:t> cap &amp; trade</a:t>
            </a:r>
            <a:endParaRPr lang="en-US" sz="1600" b="1" dirty="0"/>
          </a:p>
          <a:p>
            <a:r>
              <a:rPr lang="en-US" sz="1600" b="1" dirty="0"/>
              <a:t>		</a:t>
            </a:r>
            <a:r>
              <a:rPr lang="en-US" sz="1600" dirty="0">
                <a:solidFill>
                  <a:srgbClr val="C00000"/>
                </a:solidFill>
              </a:rPr>
              <a:t>(a) C&amp;T nonbinding											(b) C&amp;T binding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1656198" y="1991592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4899273" y="3969958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</p:cNvCxnSpPr>
          <p:nvPr/>
        </p:nvCxnSpPr>
        <p:spPr>
          <a:xfrm>
            <a:off x="3786679" y="3220278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85806" y="322027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EA1F7583-2088-4F6C-92D7-A6C98C493109}"/>
              </a:ext>
            </a:extLst>
          </p:cNvPr>
          <p:cNvSpPr/>
          <p:nvPr/>
        </p:nvSpPr>
        <p:spPr>
          <a:xfrm>
            <a:off x="1656197" y="3508512"/>
            <a:ext cx="165313" cy="65613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27B46A-3FA0-42AB-8706-F21D26FF5412}"/>
              </a:ext>
            </a:extLst>
          </p:cNvPr>
          <p:cNvSpPr txBox="1"/>
          <p:nvPr/>
        </p:nvSpPr>
        <p:spPr>
          <a:xfrm>
            <a:off x="1155492" y="3721761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DBC7F4-DB10-41AD-B1A3-B2102A33629D}"/>
              </a:ext>
            </a:extLst>
          </p:cNvPr>
          <p:cNvCxnSpPr>
            <a:cxnSpLocks/>
          </p:cNvCxnSpPr>
          <p:nvPr/>
        </p:nvCxnSpPr>
        <p:spPr>
          <a:xfrm flipH="1">
            <a:off x="644942" y="2815320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5903654" cy="3901891"/>
            <a:chOff x="247071" y="1662663"/>
            <a:chExt cx="5903654" cy="3901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5903654" cy="3901891"/>
              <a:chOff x="247071" y="1662663"/>
              <a:chExt cx="5903654" cy="390189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903654" cy="3901891"/>
                <a:chOff x="3674395" y="691673"/>
                <a:chExt cx="7247837" cy="390189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8626631" y="4008789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3" y="2650118"/>
                <a:ext cx="2333571" cy="11888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A696F8-7080-4AD6-A0C6-EEECF6A7150C}"/>
                </a:ext>
              </a:extLst>
            </p:cNvPr>
            <p:cNvCxnSpPr>
              <a:cxnSpLocks/>
            </p:cNvCxnSpPr>
            <p:nvPr/>
          </p:nvCxnSpPr>
          <p:spPr>
            <a:xfrm>
              <a:off x="3012622" y="2873899"/>
              <a:ext cx="0" cy="210195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3609474" y="5017406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1A5BC3-7B8F-420E-AF14-2F4DA6FA52E1}"/>
              </a:ext>
            </a:extLst>
          </p:cNvPr>
          <p:cNvSpPr txBox="1"/>
          <p:nvPr/>
        </p:nvSpPr>
        <p:spPr>
          <a:xfrm>
            <a:off x="2827334" y="4998626"/>
            <a:ext cx="379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99FBAE-241D-48F5-9FA9-5B2247DD032D}"/>
              </a:ext>
            </a:extLst>
          </p:cNvPr>
          <p:cNvSpPr txBox="1"/>
          <p:nvPr/>
        </p:nvSpPr>
        <p:spPr>
          <a:xfrm>
            <a:off x="304445" y="2565420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421AA5-4BEE-4E2F-AF5F-F537AB40476F}"/>
              </a:ext>
            </a:extLst>
          </p:cNvPr>
          <p:cNvGrpSpPr/>
          <p:nvPr/>
        </p:nvGrpSpPr>
        <p:grpSpPr>
          <a:xfrm>
            <a:off x="6472939" y="1593041"/>
            <a:ext cx="5526805" cy="3929570"/>
            <a:chOff x="247071" y="1662663"/>
            <a:chExt cx="5526805" cy="392957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4CCC35-4A2C-4772-90B4-0A00462FF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7A1E99-D00E-4D25-A52D-3085E36A54F1}"/>
                </a:ext>
              </a:extLst>
            </p:cNvPr>
            <p:cNvGrpSpPr/>
            <p:nvPr/>
          </p:nvGrpSpPr>
          <p:grpSpPr>
            <a:xfrm>
              <a:off x="247071" y="1662663"/>
              <a:ext cx="5526805" cy="3929570"/>
              <a:chOff x="247071" y="1662663"/>
              <a:chExt cx="5526805" cy="392957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AC864D5-EFA5-4B43-B752-EC23D5EFC3A5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526805" cy="3929570"/>
                <a:chOff x="3674395" y="691673"/>
                <a:chExt cx="6785184" cy="3929570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A376138-B227-4EA9-8156-49F7B02BF425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704E960-0381-484D-9253-F7BFBA2C00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5F8543F-22FD-47E6-B3EA-130AA5526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16EC49-9B9F-452A-9B8B-1F562E6021F5}"/>
                    </a:ext>
                  </a:extLst>
                </p:cNvPr>
                <p:cNvSpPr txBox="1"/>
                <p:nvPr/>
              </p:nvSpPr>
              <p:spPr>
                <a:xfrm>
                  <a:off x="8609221" y="4036468"/>
                  <a:ext cx="16868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29352D0-2451-4D4E-BAAE-FE2B9A25D41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290DD83-6064-4C46-902B-2DB406A168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4" y="3307136"/>
                <a:ext cx="992060" cy="53178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DD3409-256A-4065-8338-A0799780349F}"/>
                </a:ext>
              </a:extLst>
            </p:cNvPr>
            <p:cNvCxnSpPr>
              <a:cxnSpLocks/>
            </p:cNvCxnSpPr>
            <p:nvPr/>
          </p:nvCxnSpPr>
          <p:spPr>
            <a:xfrm>
              <a:off x="2095217" y="1961598"/>
              <a:ext cx="0" cy="3010954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8007B9-2816-42A4-86EC-8B840C2D8646}"/>
              </a:ext>
            </a:extLst>
          </p:cNvPr>
          <p:cNvCxnSpPr>
            <a:cxnSpLocks/>
          </p:cNvCxnSpPr>
          <p:nvPr/>
        </p:nvCxnSpPr>
        <p:spPr>
          <a:xfrm>
            <a:off x="7586776" y="1865326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2BA6AE-4D14-49D8-A469-8736FA5F2C42}"/>
              </a:ext>
            </a:extLst>
          </p:cNvPr>
          <p:cNvCxnSpPr>
            <a:cxnSpLocks/>
          </p:cNvCxnSpPr>
          <p:nvPr/>
        </p:nvCxnSpPr>
        <p:spPr>
          <a:xfrm>
            <a:off x="9932375" y="3259464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B696ECB-0216-4202-BC4F-33450534E01D}"/>
              </a:ext>
            </a:extLst>
          </p:cNvPr>
          <p:cNvSpPr txBox="1"/>
          <p:nvPr/>
        </p:nvSpPr>
        <p:spPr>
          <a:xfrm>
            <a:off x="9835341" y="494260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158151-BBC0-49CF-B6A2-525487A510DC}"/>
              </a:ext>
            </a:extLst>
          </p:cNvPr>
          <p:cNvCxnSpPr>
            <a:cxnSpLocks/>
          </p:cNvCxnSpPr>
          <p:nvPr/>
        </p:nvCxnSpPr>
        <p:spPr>
          <a:xfrm flipH="1">
            <a:off x="6865750" y="319832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A34FD9-DC8B-4DEB-9917-493D775B66B6}"/>
              </a:ext>
            </a:extLst>
          </p:cNvPr>
          <p:cNvSpPr txBox="1"/>
          <p:nvPr/>
        </p:nvSpPr>
        <p:spPr>
          <a:xfrm>
            <a:off x="6461678" y="2086959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P’’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89B089-6282-464E-9B8B-63E941146351}"/>
              </a:ext>
            </a:extLst>
          </p:cNvPr>
          <p:cNvSpPr txBox="1"/>
          <p:nvPr/>
        </p:nvSpPr>
        <p:spPr>
          <a:xfrm>
            <a:off x="6442416" y="301498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60EFDB2F-51B2-48C8-BAD9-7D4439362E2C}"/>
              </a:ext>
            </a:extLst>
          </p:cNvPr>
          <p:cNvSpPr/>
          <p:nvPr/>
        </p:nvSpPr>
        <p:spPr>
          <a:xfrm>
            <a:off x="8019289" y="2306967"/>
            <a:ext cx="184328" cy="85201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F1FB7-3E6A-4D00-900D-02EBB0168D49}"/>
              </a:ext>
            </a:extLst>
          </p:cNvPr>
          <p:cNvSpPr txBox="1"/>
          <p:nvPr/>
        </p:nvSpPr>
        <p:spPr>
          <a:xfrm>
            <a:off x="6890579" y="2485496"/>
            <a:ext cx="179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Permit price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576E74-22AD-410B-8248-14A7AD2C6E21}"/>
              </a:ext>
            </a:extLst>
          </p:cNvPr>
          <p:cNvSpPr txBox="1"/>
          <p:nvPr/>
        </p:nvSpPr>
        <p:spPr>
          <a:xfrm flipH="1">
            <a:off x="451385" y="5410598"/>
            <a:ext cx="5627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B00000"/>
                </a:solidFill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California cap-and-trade (AB32) + economy-wide carbon tax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RGGI is binding, leakage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RPS + economy-wide 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state RPS is binding, leakage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A3FE58-CCFF-4221-884C-08C7FD5466C4}"/>
              </a:ext>
            </a:extLst>
          </p:cNvPr>
          <p:cNvCxnSpPr>
            <a:cxnSpLocks/>
          </p:cNvCxnSpPr>
          <p:nvPr/>
        </p:nvCxnSpPr>
        <p:spPr>
          <a:xfrm flipH="1">
            <a:off x="8347006" y="1846849"/>
            <a:ext cx="2769987" cy="1418017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0F8D1C-D263-42F1-93AB-339C47CF20E4}"/>
              </a:ext>
            </a:extLst>
          </p:cNvPr>
          <p:cNvCxnSpPr>
            <a:cxnSpLocks/>
          </p:cNvCxnSpPr>
          <p:nvPr/>
        </p:nvCxnSpPr>
        <p:spPr>
          <a:xfrm>
            <a:off x="8321085" y="1837974"/>
            <a:ext cx="24717" cy="1343932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9A2D54-283C-4801-BEFE-724C01707A21}"/>
              </a:ext>
            </a:extLst>
          </p:cNvPr>
          <p:cNvCxnSpPr>
            <a:cxnSpLocks/>
          </p:cNvCxnSpPr>
          <p:nvPr/>
        </p:nvCxnSpPr>
        <p:spPr>
          <a:xfrm flipH="1" flipV="1">
            <a:off x="8465488" y="2059484"/>
            <a:ext cx="1136898" cy="389137"/>
          </a:xfrm>
          <a:prstGeom prst="straightConnector1">
            <a:avLst/>
          </a:prstGeom>
          <a:ln w="31750" cmpd="dbl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7D4B7F-D94E-4447-B81F-9AFF8ABFC578}"/>
              </a:ext>
            </a:extLst>
          </p:cNvPr>
          <p:cNvCxnSpPr>
            <a:cxnSpLocks/>
          </p:cNvCxnSpPr>
          <p:nvPr/>
        </p:nvCxnSpPr>
        <p:spPr>
          <a:xfrm>
            <a:off x="3408346" y="1987672"/>
            <a:ext cx="0" cy="3010954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A0C3F94-DE3A-4771-A93D-5755806D476C}"/>
              </a:ext>
            </a:extLst>
          </p:cNvPr>
          <p:cNvSpPr txBox="1"/>
          <p:nvPr/>
        </p:nvSpPr>
        <p:spPr>
          <a:xfrm>
            <a:off x="3204429" y="5003412"/>
            <a:ext cx="42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Q’’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91CED1-4E0C-4672-8C62-50DFF9544D6E}"/>
              </a:ext>
            </a:extLst>
          </p:cNvPr>
          <p:cNvCxnSpPr>
            <a:cxnSpLocks/>
          </p:cNvCxnSpPr>
          <p:nvPr/>
        </p:nvCxnSpPr>
        <p:spPr>
          <a:xfrm flipH="1">
            <a:off x="6888499" y="2271531"/>
            <a:ext cx="139655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C99555F-6053-4D01-95D2-BB14428DD8D0}"/>
              </a:ext>
            </a:extLst>
          </p:cNvPr>
          <p:cNvSpPr txBox="1"/>
          <p:nvPr/>
        </p:nvSpPr>
        <p:spPr>
          <a:xfrm>
            <a:off x="7508245" y="3577704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id="{8A846E0F-F7E7-4D38-BAA1-2ACCF22ED2FF}"/>
              </a:ext>
            </a:extLst>
          </p:cNvPr>
          <p:cNvSpPr/>
          <p:nvPr/>
        </p:nvSpPr>
        <p:spPr>
          <a:xfrm>
            <a:off x="8040770" y="3324221"/>
            <a:ext cx="205098" cy="68496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E72B691-B3E7-4F08-8CDE-04D38DF5E8AE}"/>
              </a:ext>
            </a:extLst>
          </p:cNvPr>
          <p:cNvSpPr txBox="1"/>
          <p:nvPr/>
        </p:nvSpPr>
        <p:spPr>
          <a:xfrm>
            <a:off x="8185121" y="4933612"/>
            <a:ext cx="42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Q’’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DCBA08-2BD4-4065-A3DA-02F3ED037C33}"/>
              </a:ext>
            </a:extLst>
          </p:cNvPr>
          <p:cNvCxnSpPr>
            <a:cxnSpLocks/>
          </p:cNvCxnSpPr>
          <p:nvPr/>
        </p:nvCxnSpPr>
        <p:spPr>
          <a:xfrm flipH="1">
            <a:off x="6826280" y="2794061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3886B6-D1F9-4DB3-BC0F-BF123FF91137}"/>
              </a:ext>
            </a:extLst>
          </p:cNvPr>
          <p:cNvSpPr txBox="1"/>
          <p:nvPr/>
        </p:nvSpPr>
        <p:spPr>
          <a:xfrm>
            <a:off x="6485783" y="2544161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C12A27-EA07-42E6-8A99-FF45949C1277}"/>
              </a:ext>
            </a:extLst>
          </p:cNvPr>
          <p:cNvSpPr txBox="1"/>
          <p:nvPr/>
        </p:nvSpPr>
        <p:spPr>
          <a:xfrm>
            <a:off x="9035047" y="4949834"/>
            <a:ext cx="42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57A0181-4E1A-42A6-95F6-1459495CB15D}"/>
              </a:ext>
            </a:extLst>
          </p:cNvPr>
          <p:cNvCxnSpPr>
            <a:cxnSpLocks/>
          </p:cNvCxnSpPr>
          <p:nvPr/>
        </p:nvCxnSpPr>
        <p:spPr>
          <a:xfrm flipH="1">
            <a:off x="9210429" y="2836985"/>
            <a:ext cx="15607" cy="20439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A40B632-8B27-492B-AF53-A918FCB333BA}"/>
              </a:ext>
            </a:extLst>
          </p:cNvPr>
          <p:cNvCxnSpPr>
            <a:cxnSpLocks/>
          </p:cNvCxnSpPr>
          <p:nvPr/>
        </p:nvCxnSpPr>
        <p:spPr>
          <a:xfrm>
            <a:off x="3410671" y="2001217"/>
            <a:ext cx="0" cy="648901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CD93BA9-AF78-4C57-95F5-8D6ABAA372DE}"/>
              </a:ext>
            </a:extLst>
          </p:cNvPr>
          <p:cNvCxnSpPr>
            <a:cxnSpLocks/>
          </p:cNvCxnSpPr>
          <p:nvPr/>
        </p:nvCxnSpPr>
        <p:spPr>
          <a:xfrm flipH="1" flipV="1">
            <a:off x="3485640" y="2106453"/>
            <a:ext cx="514060" cy="111248"/>
          </a:xfrm>
          <a:prstGeom prst="straightConnector1">
            <a:avLst/>
          </a:prstGeom>
          <a:ln w="31750" cmpd="dbl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0FFC94-7BDF-45B8-BF82-606CDB67887D}"/>
              </a:ext>
            </a:extLst>
          </p:cNvPr>
          <p:cNvCxnSpPr>
            <a:cxnSpLocks/>
          </p:cNvCxnSpPr>
          <p:nvPr/>
        </p:nvCxnSpPr>
        <p:spPr>
          <a:xfrm flipH="1">
            <a:off x="3446110" y="2077855"/>
            <a:ext cx="1006858" cy="57361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5F5A26E-7413-496D-90F4-C87B588DF4D7}"/>
              </a:ext>
            </a:extLst>
          </p:cNvPr>
          <p:cNvSpPr txBox="1"/>
          <p:nvPr/>
        </p:nvSpPr>
        <p:spPr>
          <a:xfrm flipH="1">
            <a:off x="5765901" y="5136377"/>
            <a:ext cx="305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Prices add, quantities don’t</a:t>
            </a: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79FF405C-ED0A-48E6-B52A-A0FA3A20B531}"/>
              </a:ext>
            </a:extLst>
          </p:cNvPr>
          <p:cNvGraphicFramePr>
            <a:graphicFrameLocks noGrp="1"/>
          </p:cNvGraphicFramePr>
          <p:nvPr/>
        </p:nvGraphicFramePr>
        <p:xfrm>
          <a:off x="6325496" y="5702523"/>
          <a:ext cx="5541033" cy="9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63">
                  <a:extLst>
                    <a:ext uri="{9D8B030D-6E8A-4147-A177-3AD203B41FA5}">
                      <a16:colId xmlns:a16="http://schemas.microsoft.com/office/drawing/2014/main" val="1070576366"/>
                    </a:ext>
                  </a:extLst>
                </a:gridCol>
                <a:gridCol w="2335319">
                  <a:extLst>
                    <a:ext uri="{9D8B030D-6E8A-4147-A177-3AD203B41FA5}">
                      <a16:colId xmlns:a16="http://schemas.microsoft.com/office/drawing/2014/main" val="2551887553"/>
                    </a:ext>
                  </a:extLst>
                </a:gridCol>
                <a:gridCol w="1980251">
                  <a:extLst>
                    <a:ext uri="{9D8B030D-6E8A-4147-A177-3AD203B41FA5}">
                      <a16:colId xmlns:a16="http://schemas.microsoft.com/office/drawing/2014/main" val="2300881157"/>
                    </a:ext>
                  </a:extLst>
                </a:gridCol>
              </a:tblGrid>
              <a:tr h="282699">
                <a:tc>
                  <a:txBody>
                    <a:bodyPr/>
                    <a:lstStyle/>
                    <a:p>
                      <a:r>
                        <a:rPr lang="en-US" sz="1400" dirty="0"/>
                        <a:t>State\Nation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Carbon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C&amp;T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647567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Carbon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additionality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effect or leakage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12936"/>
                  </a:ext>
                </a:extLst>
              </a:tr>
              <a:tr h="373643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effect or additionality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Near-complete leakage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0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486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98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0EEC539A-8C2A-4A59-B996-D4F7B15D89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20" y="1146984"/>
            <a:ext cx="5969490" cy="519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54683-CA47-4EBA-89DA-F76BD76324AC}"/>
              </a:ext>
            </a:extLst>
          </p:cNvPr>
          <p:cNvSpPr txBox="1"/>
          <p:nvPr/>
        </p:nvSpPr>
        <p:spPr>
          <a:xfrm>
            <a:off x="6448990" y="1242523"/>
            <a:ext cx="4042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of fossil fuel generators, characterized by </a:t>
            </a:r>
            <a:r>
              <a:rPr lang="en-US" i="1" dirty="0"/>
              <a:t>e</a:t>
            </a:r>
            <a:r>
              <a:rPr lang="en-US" dirty="0"/>
              <a:t> (emissions per MWh) and </a:t>
            </a:r>
            <a:r>
              <a:rPr lang="en-US" i="1" dirty="0"/>
              <a:t>c</a:t>
            </a:r>
            <a:r>
              <a:rPr lang="en-US" dirty="0"/>
              <a:t> (cost per MWh)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AF4C1-71EB-465F-B11D-B8E7E833632A}"/>
              </a:ext>
            </a:extLst>
          </p:cNvPr>
          <p:cNvCxnSpPr>
            <a:cxnSpLocks/>
          </p:cNvCxnSpPr>
          <p:nvPr/>
        </p:nvCxnSpPr>
        <p:spPr>
          <a:xfrm flipH="1">
            <a:off x="4679576" y="1581374"/>
            <a:ext cx="1769415" cy="7100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97C7D1-CFB0-4911-ABCB-D20CB5388687}"/>
              </a:ext>
            </a:extLst>
          </p:cNvPr>
          <p:cNvSpPr txBox="1"/>
          <p:nvPr/>
        </p:nvSpPr>
        <p:spPr>
          <a:xfrm>
            <a:off x="7128514" y="4981636"/>
            <a:ext cx="404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 cost of renewables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96B3FE-4859-44D0-91BD-29D95091E7F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271248" y="5166302"/>
            <a:ext cx="1857266" cy="7396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7042454" y="2515825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FF generators will be dispatched if their marginal cost exceeds </a:t>
            </a:r>
            <a:r>
              <a:rPr lang="en-US" i="1" dirty="0"/>
              <a:t>R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856DCF-0F82-4FCD-82FF-4A555C27FBEF}"/>
              </a:ext>
            </a:extLst>
          </p:cNvPr>
          <p:cNvCxnSpPr>
            <a:cxnSpLocks/>
          </p:cNvCxnSpPr>
          <p:nvPr/>
        </p:nvCxnSpPr>
        <p:spPr>
          <a:xfrm flipH="1">
            <a:off x="5149547" y="2854676"/>
            <a:ext cx="1892908" cy="6845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4300C931-CA64-4CC5-AF12-74A9220E71B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</p:spTree>
    <p:extLst>
      <p:ext uri="{BB962C8B-B14F-4D97-AF65-F5344CB8AC3E}">
        <p14:creationId xmlns:p14="http://schemas.microsoft.com/office/powerpoint/2010/main" val="25297567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2.png">
            <a:extLst>
              <a:ext uri="{FF2B5EF4-FFF2-40B4-BE49-F238E27FC236}">
                <a16:creationId xmlns:a16="http://schemas.microsoft.com/office/drawing/2014/main" id="{3813BFF4-FB14-46BC-8D8D-27D7B73C9F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20" y="1167415"/>
            <a:ext cx="6152274" cy="534948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99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54683-CA47-4EBA-89DA-F76BD76324AC}"/>
              </a:ext>
            </a:extLst>
          </p:cNvPr>
          <p:cNvSpPr txBox="1"/>
          <p:nvPr/>
        </p:nvSpPr>
        <p:spPr>
          <a:xfrm>
            <a:off x="6141039" y="3679799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 generators that won’t produce under a CES, but will under a carbon tax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AF4C1-71EB-465F-B11D-B8E7E833632A}"/>
              </a:ext>
            </a:extLst>
          </p:cNvPr>
          <p:cNvCxnSpPr>
            <a:cxnSpLocks/>
          </p:cNvCxnSpPr>
          <p:nvPr/>
        </p:nvCxnSpPr>
        <p:spPr>
          <a:xfrm flipH="1">
            <a:off x="4211768" y="4066391"/>
            <a:ext cx="1884232" cy="6939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97C7D1-CFB0-4911-ABCB-D20CB5388687}"/>
              </a:ext>
            </a:extLst>
          </p:cNvPr>
          <p:cNvSpPr txBox="1"/>
          <p:nvPr/>
        </p:nvSpPr>
        <p:spPr>
          <a:xfrm>
            <a:off x="6868906" y="4981636"/>
            <a:ext cx="404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CES without partial crediting introduces a price wedge </a:t>
            </a:r>
            <a:r>
              <a:rPr lang="en-US" i="1" dirty="0"/>
              <a:t>t</a:t>
            </a:r>
            <a:r>
              <a:rPr lang="en-US" dirty="0"/>
              <a:t> between clean and </a:t>
            </a:r>
            <a:r>
              <a:rPr lang="en-US" dirty="0" err="1"/>
              <a:t>undifferentiaged</a:t>
            </a:r>
            <a:r>
              <a:rPr lang="en-US" dirty="0"/>
              <a:t> non-clean (FF) generation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96B3FE-4859-44D0-91BD-29D95091E7F7}"/>
              </a:ext>
            </a:extLst>
          </p:cNvPr>
          <p:cNvCxnSpPr>
            <a:cxnSpLocks/>
          </p:cNvCxnSpPr>
          <p:nvPr/>
        </p:nvCxnSpPr>
        <p:spPr>
          <a:xfrm flipH="1">
            <a:off x="4307107" y="5166302"/>
            <a:ext cx="2561799" cy="9538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6281256" y="1852079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 generators that won’t produce under a carbon price, but will under a CES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856DCF-0F82-4FCD-82FF-4A555C27FBEF}"/>
              </a:ext>
            </a:extLst>
          </p:cNvPr>
          <p:cNvCxnSpPr>
            <a:cxnSpLocks/>
          </p:cNvCxnSpPr>
          <p:nvPr/>
        </p:nvCxnSpPr>
        <p:spPr>
          <a:xfrm flipH="1">
            <a:off x="3545909" y="2154265"/>
            <a:ext cx="2628980" cy="4749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F7E2ED-DCE3-4AE5-BA97-0D9FAE8D1800}"/>
              </a:ext>
            </a:extLst>
          </p:cNvPr>
          <p:cNvSpPr txBox="1"/>
          <p:nvPr/>
        </p:nvSpPr>
        <p:spPr>
          <a:xfrm>
            <a:off x="4690410" y="969410"/>
            <a:ext cx="587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carbon price introduces a clean/FF price wedge that depends linearly on the emissions intensity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41CC2F-1BA9-453E-9A43-289ACEDD2EE0}"/>
              </a:ext>
            </a:extLst>
          </p:cNvPr>
          <p:cNvCxnSpPr>
            <a:cxnSpLocks/>
          </p:cNvCxnSpPr>
          <p:nvPr/>
        </p:nvCxnSpPr>
        <p:spPr>
          <a:xfrm flipH="1">
            <a:off x="2500346" y="1258645"/>
            <a:ext cx="2190064" cy="3747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0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7458</TotalTime>
  <Words>8867</Words>
  <Application>Microsoft Office PowerPoint</Application>
  <PresentationFormat>Widescreen</PresentationFormat>
  <Paragraphs>1264</Paragraphs>
  <Slides>104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4" baseType="lpstr">
      <vt:lpstr>Arial</vt:lpstr>
      <vt:lpstr>Arial Nova</vt:lpstr>
      <vt:lpstr>Calibri</vt:lpstr>
      <vt:lpstr>Calibri Light</vt:lpstr>
      <vt:lpstr>Cambria</vt:lpstr>
      <vt:lpstr>Courier New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1231</cp:revision>
  <dcterms:created xsi:type="dcterms:W3CDTF">2019-12-01T20:26:42Z</dcterms:created>
  <dcterms:modified xsi:type="dcterms:W3CDTF">2024-01-23T11:44:33Z</dcterms:modified>
</cp:coreProperties>
</file>