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860" r:id="rId2"/>
    <p:sldId id="554" r:id="rId3"/>
    <p:sldId id="1054" r:id="rId4"/>
    <p:sldId id="1022" r:id="rId5"/>
    <p:sldId id="441" r:id="rId6"/>
    <p:sldId id="291" r:id="rId7"/>
    <p:sldId id="301" r:id="rId8"/>
    <p:sldId id="863" r:id="rId9"/>
    <p:sldId id="307" r:id="rId10"/>
    <p:sldId id="340" r:id="rId11"/>
    <p:sldId id="864" r:id="rId12"/>
    <p:sldId id="370" r:id="rId13"/>
    <p:sldId id="371" r:id="rId14"/>
    <p:sldId id="417" r:id="rId15"/>
    <p:sldId id="865" r:id="rId16"/>
    <p:sldId id="308" r:id="rId17"/>
    <p:sldId id="312" r:id="rId18"/>
    <p:sldId id="866" r:id="rId19"/>
    <p:sldId id="374" r:id="rId20"/>
    <p:sldId id="376" r:id="rId21"/>
    <p:sldId id="379" r:id="rId22"/>
    <p:sldId id="378" r:id="rId23"/>
    <p:sldId id="381" r:id="rId24"/>
    <p:sldId id="377" r:id="rId25"/>
    <p:sldId id="384" r:id="rId26"/>
    <p:sldId id="385" r:id="rId27"/>
    <p:sldId id="386" r:id="rId28"/>
    <p:sldId id="387" r:id="rId29"/>
    <p:sldId id="388" r:id="rId30"/>
    <p:sldId id="389" r:id="rId31"/>
    <p:sldId id="411" r:id="rId32"/>
    <p:sldId id="410" r:id="rId33"/>
    <p:sldId id="414" r:id="rId34"/>
    <p:sldId id="413" r:id="rId35"/>
    <p:sldId id="412" r:id="rId36"/>
    <p:sldId id="415" r:id="rId37"/>
    <p:sldId id="416" r:id="rId38"/>
    <p:sldId id="310" r:id="rId39"/>
    <p:sldId id="1052" r:id="rId40"/>
    <p:sldId id="466" r:id="rId41"/>
    <p:sldId id="1051" r:id="rId42"/>
    <p:sldId id="459" r:id="rId43"/>
    <p:sldId id="360" r:id="rId44"/>
    <p:sldId id="439" r:id="rId45"/>
    <p:sldId id="453" r:id="rId46"/>
    <p:sldId id="615" r:id="rId47"/>
    <p:sldId id="616" r:id="rId48"/>
    <p:sldId id="448" r:id="rId49"/>
    <p:sldId id="449" r:id="rId50"/>
    <p:sldId id="1053" r:id="rId51"/>
    <p:sldId id="61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9900"/>
    <a:srgbClr val="B00000"/>
    <a:srgbClr val="B0003C"/>
    <a:srgbClr val="33889F"/>
    <a:srgbClr val="339966"/>
    <a:srgbClr val="4BACC6"/>
    <a:srgbClr val="3792AB"/>
    <a:srgbClr val="6AE4F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76" d="100"/>
          <a:sy n="76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045B-9979-44F0-8923-AEC5B9895EE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E448-04D3-4E26-927D-F918AEC9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DEB-5A9D-45EA-8092-17D99A358912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4D7F-4B0C-4ED2-B007-ED064103FFBF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D9A-5A62-49C6-9954-47CB8B558093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647-7AA2-4403-84A0-21C7F346F8E7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04B-D8C8-483F-8626-8D1D243B7BDC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F12-52C3-4068-BBAF-0A899C1A8638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08AE-9607-453D-B9EF-140DC277ADC1}" type="datetime1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DE9E-2DC9-43EC-A847-1EEBC3045BD0}" type="datetime1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8EF-E03A-4915-B408-C359E77AE06F}" type="datetime1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7EAD-D24C-4271-A7CD-F2EACEFA570F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4946-12BA-4F8F-AE30-667F0CD6E21B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E0D9-3722-4D68-93E6-0D126190DB87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f.org/cpc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121B9F-7A05-4C12-A5F0-A52C27EA7D8F}"/>
              </a:ext>
            </a:extLst>
          </p:cNvPr>
          <p:cNvSpPr txBox="1"/>
          <p:nvPr/>
        </p:nvSpPr>
        <p:spPr>
          <a:xfrm>
            <a:off x="1741448" y="607710"/>
            <a:ext cx="87091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00000"/>
                </a:solidFill>
              </a:rPr>
              <a:t>The Economics and Econometrics of Climate Change Policy:</a:t>
            </a:r>
          </a:p>
          <a:p>
            <a:pPr algn="ctr"/>
            <a:endParaRPr lang="en-US" sz="4000" b="1" i="1" dirty="0">
              <a:solidFill>
                <a:srgbClr val="B00000"/>
              </a:solidFill>
            </a:endParaRPr>
          </a:p>
          <a:p>
            <a:pPr algn="ctr"/>
            <a:r>
              <a:rPr lang="en-US" sz="4000" b="1" dirty="0">
                <a:solidFill>
                  <a:srgbClr val="B00000"/>
                </a:solidFill>
              </a:rPr>
              <a:t>E. </a:t>
            </a:r>
            <a:r>
              <a:rPr lang="en-US" sz="4000" b="1" i="1" dirty="0">
                <a:solidFill>
                  <a:srgbClr val="B00000"/>
                </a:solidFill>
              </a:rPr>
              <a:t>Macro Implications </a:t>
            </a:r>
          </a:p>
          <a:p>
            <a:pPr algn="ctr"/>
            <a:r>
              <a:rPr lang="en-US" sz="4000" b="1" i="1" dirty="0">
                <a:solidFill>
                  <a:srgbClr val="B00000"/>
                </a:solidFill>
              </a:rPr>
              <a:t>of the Energy Transition – Part II</a:t>
            </a:r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endParaRPr lang="en-US" sz="2800" dirty="0"/>
          </a:p>
          <a:p>
            <a:pPr algn="ctr"/>
            <a:r>
              <a:rPr lang="en-US" sz="3200" dirty="0"/>
              <a:t>James H. Stock </a:t>
            </a:r>
          </a:p>
          <a:p>
            <a:pPr algn="ctr"/>
            <a:r>
              <a:rPr lang="en-US" sz="2600" dirty="0"/>
              <a:t>Economics Department and Harvard Kennedy School,</a:t>
            </a:r>
          </a:p>
          <a:p>
            <a:pPr algn="ctr"/>
            <a:r>
              <a:rPr lang="en-US" sz="2600" dirty="0"/>
              <a:t>Harvard University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133379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Study Center </a:t>
            </a:r>
            <a:r>
              <a:rPr lang="en-US" sz="2000" dirty="0" err="1">
                <a:solidFill>
                  <a:schemeClr val="bg1"/>
                </a:solidFill>
              </a:rPr>
              <a:t>Gerzensse</a:t>
            </a:r>
            <a:r>
              <a:rPr lang="en-US" sz="2000" dirty="0">
                <a:solidFill>
                  <a:schemeClr val="bg1"/>
                </a:solidFill>
              </a:rPr>
              <a:t>: Advanced Courses in Economics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9DE5B01-F9F6-4780-8B5F-09EB13E3C371}"/>
              </a:ext>
            </a:extLst>
          </p:cNvPr>
          <p:cNvSpPr txBox="1">
            <a:spLocks/>
          </p:cNvSpPr>
          <p:nvPr/>
        </p:nvSpPr>
        <p:spPr bwMode="auto">
          <a:xfrm>
            <a:off x="0" y="6427114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May 30 – June 3, 2022</a:t>
            </a:r>
          </a:p>
        </p:txBody>
      </p:sp>
      <p:pic>
        <p:nvPicPr>
          <p:cNvPr id="1026" name="Picture 4" descr="GZLogo_E_b_1200dpi">
            <a:extLst>
              <a:ext uri="{FF2B5EF4-FFF2-40B4-BE49-F238E27FC236}">
                <a16:creationId xmlns:a16="http://schemas.microsoft.com/office/drawing/2014/main" id="{5FDF1320-F3DD-428D-8894-DE811086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7" y="4910251"/>
            <a:ext cx="1436761" cy="12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275491" y="794301"/>
            <a:ext cx="332349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B00000"/>
                </a:solidFill>
              </a:rPr>
              <a:t>Carbon tax history for the 15 countries with carbon taxes</a:t>
            </a:r>
            <a:endParaRPr lang="en-US" sz="2000" dirty="0">
              <a:solidFill>
                <a:srgbClr val="B00000"/>
              </a:solidFill>
            </a:endParaRPr>
          </a:p>
          <a:p>
            <a:endParaRPr lang="en-US" sz="2000" dirty="0"/>
          </a:p>
          <a:p>
            <a:r>
              <a:rPr lang="en-US" dirty="0"/>
              <a:t>Data source: World Bank (carbon price data in press)</a:t>
            </a:r>
          </a:p>
          <a:p>
            <a:endParaRPr lang="en-US" dirty="0"/>
          </a:p>
          <a:p>
            <a:r>
              <a:rPr lang="en-US" dirty="0"/>
              <a:t>Carbon tax rates are real local currency, scaled to 2018 USD using 2018 PPP</a:t>
            </a:r>
          </a:p>
          <a:p>
            <a:endParaRPr lang="en-US" dirty="0"/>
          </a:p>
          <a:p>
            <a:r>
              <a:rPr lang="en-US" dirty="0"/>
              <a:t>GDP growth: World Bank (except as noted below)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14BD6-A5FA-4B3F-9171-19352EA2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7E384-E358-4625-9D95-3D4369C18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84" y="601064"/>
            <a:ext cx="8593015" cy="625693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E6EC943-8817-4233-A2F3-084C7AD66B8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Considerable Variation in Tax Rates Across Countries and Time</a:t>
            </a:r>
          </a:p>
        </p:txBody>
      </p:sp>
    </p:spTree>
    <p:extLst>
      <p:ext uri="{BB962C8B-B14F-4D97-AF65-F5344CB8AC3E}">
        <p14:creationId xmlns:p14="http://schemas.microsoft.com/office/powerpoint/2010/main" val="18892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88173-0358-4F49-B243-1B2155CF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F01A1A2-8C90-4D82-B5EC-EE89DA109CB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Data description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6A079DC-8FDD-4A9F-992E-E7AB9B994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45" y="430886"/>
            <a:ext cx="8832509" cy="64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9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ABAEE2B-9520-4969-A5A8-2C3AFCAC1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46" y="430886"/>
            <a:ext cx="8832508" cy="64271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88173-0358-4F49-B243-1B2155CF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F01A1A2-8C90-4D82-B5EC-EE89DA109CB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Data description</a:t>
            </a:r>
          </a:p>
        </p:txBody>
      </p:sp>
    </p:spTree>
    <p:extLst>
      <p:ext uri="{BB962C8B-B14F-4D97-AF65-F5344CB8AC3E}">
        <p14:creationId xmlns:p14="http://schemas.microsoft.com/office/powerpoint/2010/main" val="241904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88173-0358-4F49-B243-1B2155CF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F01A1A2-8C90-4D82-B5EC-EE89DA109CB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Data description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A11966A-6077-4E3D-8EB1-32E88C58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45" y="430886"/>
            <a:ext cx="8832509" cy="64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55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BCD98B-BA3C-4D14-97F8-2413F4F4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633342"/>
            <a:ext cx="8548687" cy="62246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F2D90-82F6-40D4-A126-B36FFC24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F26D6-14CA-446E-A0E5-C3151A7981E3}"/>
              </a:ext>
            </a:extLst>
          </p:cNvPr>
          <p:cNvSpPr txBox="1"/>
          <p:nvPr/>
        </p:nvSpPr>
        <p:spPr>
          <a:xfrm>
            <a:off x="312527" y="998844"/>
            <a:ext cx="333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Sweden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02C8124-080E-41A9-96E3-8513AC7E00E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Data description</a:t>
            </a:r>
          </a:p>
        </p:txBody>
      </p:sp>
    </p:spTree>
    <p:extLst>
      <p:ext uri="{BB962C8B-B14F-4D97-AF65-F5344CB8AC3E}">
        <p14:creationId xmlns:p14="http://schemas.microsoft.com/office/powerpoint/2010/main" val="212364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F2D90-82F6-40D4-A126-B36FFC24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8C2781-85EC-4507-B845-A66C6B58D971}"/>
              </a:ext>
            </a:extLst>
          </p:cNvPr>
          <p:cNvGrpSpPr/>
          <p:nvPr/>
        </p:nvGrpSpPr>
        <p:grpSpPr>
          <a:xfrm>
            <a:off x="218766" y="731350"/>
            <a:ext cx="11619273" cy="4862870"/>
            <a:chOff x="985684" y="1145410"/>
            <a:chExt cx="13142518" cy="486287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B22FF4D-E294-4255-B545-159AC78AB7CF}"/>
                </a:ext>
              </a:extLst>
            </p:cNvPr>
            <p:cNvSpPr txBox="1"/>
            <p:nvPr/>
          </p:nvSpPr>
          <p:spPr>
            <a:xfrm>
              <a:off x="985684" y="1145410"/>
              <a:ext cx="13142518" cy="4862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Estimand:  cumulative dynamic causal effect of change in tax rate on real variables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Two methods, one exogeneity condition (identifying assumptions)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/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rgbClr val="B00000"/>
                  </a:solidFill>
                </a:rPr>
                <a:t>Local projections (panel)</a:t>
              </a:r>
            </a:p>
            <a:p>
              <a:pPr lvl="1">
                <a:lnSpc>
                  <a:spcPct val="150000"/>
                </a:lnSpc>
              </a:pPr>
              <a:r>
                <a:rPr lang="en-US" sz="2000" i="1" dirty="0"/>
                <a:t>Exogeneity condition:</a:t>
              </a:r>
            </a:p>
            <a:p>
              <a:pPr lvl="1">
                <a:lnSpc>
                  <a:spcPct val="150000"/>
                </a:lnSpc>
              </a:pPr>
              <a:endParaRPr lang="en-US" sz="2000" i="1" dirty="0"/>
            </a:p>
            <a:p>
              <a:pPr lvl="1"/>
              <a:endParaRPr lang="en-US" sz="2000" i="1" dirty="0"/>
            </a:p>
            <a:p>
              <a:pPr lvl="1"/>
              <a:r>
                <a:rPr lang="en-US" sz="2000" i="1" dirty="0"/>
                <a:t>Note:            is h-period ahead cumulative impulse response function in VAR jargon</a:t>
              </a:r>
              <a:endParaRPr lang="en-US" sz="2000" dirty="0"/>
            </a:p>
            <a:p>
              <a:endParaRPr lang="en-US" sz="2000" b="1" dirty="0">
                <a:solidFill>
                  <a:srgbClr val="33889F"/>
                </a:solidFill>
              </a:endParaRPr>
            </a:p>
            <a:p>
              <a:r>
                <a:rPr lang="en-US" sz="2000" b="1" dirty="0">
                  <a:solidFill>
                    <a:srgbClr val="B00000"/>
                  </a:solidFill>
                </a:rPr>
                <a:t>Panel VAR: </a:t>
              </a:r>
              <a:r>
                <a:rPr lang="en-US" sz="2000" dirty="0"/>
                <a:t>Same identifying assumption as LP</a:t>
              </a:r>
            </a:p>
            <a:p>
              <a:endParaRPr lang="en-US" sz="2000" b="1" dirty="0">
                <a:solidFill>
                  <a:srgbClr val="33889F"/>
                </a:solidFill>
              </a:endParaRPr>
            </a:p>
            <a:p>
              <a:r>
                <a:rPr lang="en-US" sz="2000" b="1" dirty="0">
                  <a:solidFill>
                    <a:srgbClr val="B00000"/>
                  </a:solidFill>
                </a:rPr>
                <a:t>Restricted or unrestricted: </a:t>
              </a:r>
              <a:r>
                <a:rPr lang="en-US" sz="2000" dirty="0"/>
                <a:t>Impose zero long-run effect on growth (restricted), or not (unrestricted)</a:t>
              </a:r>
            </a:p>
            <a:p>
              <a:endParaRPr lang="en-US" sz="2000" dirty="0"/>
            </a:p>
            <a:p>
              <a:r>
                <a:rPr lang="en-US" sz="2000" b="1" i="1" dirty="0">
                  <a:solidFill>
                    <a:srgbClr val="B00000"/>
                  </a:solidFill>
                </a:rPr>
                <a:t>Identification is coming from the time series variation: </a:t>
              </a:r>
              <a:r>
                <a:rPr lang="en-US" sz="2000" i="1" dirty="0">
                  <a:solidFill>
                    <a:srgbClr val="B00000"/>
                  </a:solidFill>
                </a:rPr>
                <a:t>think “SVAR”, not “event study”</a:t>
              </a:r>
              <a:endParaRPr lang="en-US" sz="2000" dirty="0">
                <a:solidFill>
                  <a:srgbClr val="B00000"/>
                </a:solidFill>
              </a:endParaRP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D7EE6AC9-0440-4D13-8D00-B4BB95CB61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24505" y="2282548"/>
            <a:ext cx="731354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9" name="Equation" r:id="rId3" imgW="7315200" imgH="355320" progId="Equation.DSMT4">
                    <p:embed/>
                  </p:oleObj>
                </mc:Choice>
                <mc:Fallback>
                  <p:oleObj name="Equation" r:id="rId3" imgW="7315200" imgH="35532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D7EE6AC9-0440-4D13-8D00-B4BB95CB61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24505" y="2282548"/>
                          <a:ext cx="7313543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A1E99263-2BCE-4E3F-A0A1-6A9820742D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72920" y="2658930"/>
            <a:ext cx="4406441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0" name="Equation" r:id="rId5" imgW="4406760" imgH="812520" progId="Equation.DSMT4">
                    <p:embed/>
                  </p:oleObj>
                </mc:Choice>
                <mc:Fallback>
                  <p:oleObj name="Equation" r:id="rId5" imgW="4406760" imgH="81252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A1E99263-2BCE-4E3F-A0A1-6A9820742D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172920" y="2658930"/>
                          <a:ext cx="4406441" cy="812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itle 3">
            <a:extLst>
              <a:ext uri="{FF2B5EF4-FFF2-40B4-BE49-F238E27FC236}">
                <a16:creationId xmlns:a16="http://schemas.microsoft.com/office/drawing/2014/main" id="{6998FF0E-B9E9-429F-8079-B9F95A17838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Methods: Regressions and identifying assumptions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813AEE9-3549-4750-BD1F-C461BBA49E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429" y="3397827"/>
          <a:ext cx="4476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" name="Equation" r:id="rId7" imgW="507960" imgH="355320" progId="Equation.DSMT4">
                  <p:embed/>
                </p:oleObj>
              </mc:Choice>
              <mc:Fallback>
                <p:oleObj name="Equation" r:id="rId7" imgW="507960" imgH="355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813AEE9-3549-4750-BD1F-C461BBA49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53429" y="3397827"/>
                        <a:ext cx="447675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08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528916" y="944189"/>
            <a:ext cx="11134167" cy="300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B00000"/>
                </a:solidFill>
              </a:rPr>
              <a:t>Regression and Simulation Details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All regressions include country &amp; year fixed effects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Carbon tax enters weighted by coverage share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Standard errors: heteroskedasticity-robust for SVAR and LP (Plagborg-Møller and Wolf (2019))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Effects calibrated to $40 carbon tax at 0% real increase; tax covers 30 percent of emissions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Tax innovations are solved from IRF of tax shock to tax rate IRF (Sims (1986) method)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4 lags of control variables used (base case) (BIC selects 2, AIC selects 4 in VAR)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0AC28-8781-49DD-97AF-880DC503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94A63D-D082-40BE-915D-95A8E943F8F3}"/>
              </a:ext>
            </a:extLst>
          </p:cNvPr>
          <p:cNvSpPr txBox="1">
            <a:spLocks/>
          </p:cNvSpPr>
          <p:nvPr/>
        </p:nvSpPr>
        <p:spPr bwMode="auto">
          <a:xfrm>
            <a:off x="0" y="-4156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Methods: Additional Details</a:t>
            </a:r>
          </a:p>
        </p:txBody>
      </p:sp>
    </p:spTree>
    <p:extLst>
      <p:ext uri="{BB962C8B-B14F-4D97-AF65-F5344CB8AC3E}">
        <p14:creationId xmlns:p14="http://schemas.microsoft.com/office/powerpoint/2010/main" val="348032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Tests of parallel paths restriction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BB93D2-2016-4012-BB9F-1031A679CA9A}"/>
              </a:ext>
            </a:extLst>
          </p:cNvPr>
          <p:cNvGraphicFramePr>
            <a:graphicFrameLocks noGrp="1"/>
          </p:cNvGraphicFramePr>
          <p:nvPr/>
        </p:nvGraphicFramePr>
        <p:xfrm>
          <a:off x="4771293" y="664068"/>
          <a:ext cx="5588138" cy="580707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87049">
                  <a:extLst>
                    <a:ext uri="{9D8B030D-6E8A-4147-A177-3AD203B41FA5}">
                      <a16:colId xmlns:a16="http://schemas.microsoft.com/office/drawing/2014/main" val="3077325743"/>
                    </a:ext>
                  </a:extLst>
                </a:gridCol>
                <a:gridCol w="1387957">
                  <a:extLst>
                    <a:ext uri="{9D8B030D-6E8A-4147-A177-3AD203B41FA5}">
                      <a16:colId xmlns:a16="http://schemas.microsoft.com/office/drawing/2014/main" val="1572950319"/>
                    </a:ext>
                  </a:extLst>
                </a:gridCol>
                <a:gridCol w="1410651">
                  <a:extLst>
                    <a:ext uri="{9D8B030D-6E8A-4147-A177-3AD203B41FA5}">
                      <a16:colId xmlns:a16="http://schemas.microsoft.com/office/drawing/2014/main" val="2139929778"/>
                    </a:ext>
                  </a:extLst>
                </a:gridCol>
                <a:gridCol w="1402481">
                  <a:extLst>
                    <a:ext uri="{9D8B030D-6E8A-4147-A177-3AD203B41FA5}">
                      <a16:colId xmlns:a16="http://schemas.microsoft.com/office/drawing/2014/main" val="2059176608"/>
                    </a:ext>
                  </a:extLst>
                </a:gridCol>
              </a:tblGrid>
              <a:tr h="43348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GDP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Employment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Emissions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557281203"/>
                  </a:ext>
                </a:extLst>
              </a:tr>
              <a:tr h="56956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0.33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-0.63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-2.09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420538779"/>
                  </a:ext>
                </a:extLst>
              </a:tr>
              <a:tr h="51806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SVAR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1.34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0.62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-1.26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3293277366"/>
                  </a:ext>
                </a:extLst>
              </a:tr>
              <a:tr h="339861"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Revenue Recycling Countries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901301"/>
                  </a:ext>
                </a:extLst>
              </a:tr>
              <a:tr h="53244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-0.72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-0.95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1893927337"/>
                  </a:ext>
                </a:extLst>
              </a:tr>
              <a:tr h="50185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SVAR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1.39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0.17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-0.40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2444062472"/>
                  </a:ext>
                </a:extLst>
              </a:tr>
              <a:tr h="339861"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Large Carbon Tax Countries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923103"/>
                  </a:ext>
                </a:extLst>
              </a:tr>
              <a:tr h="5555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-0.41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0.14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-0.53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1671989405"/>
                  </a:ext>
                </a:extLst>
              </a:tr>
              <a:tr h="52753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SVAR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1.23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-0.34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557624721"/>
                  </a:ext>
                </a:extLst>
              </a:tr>
              <a:tr h="339861"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Scandinavian Countries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29010"/>
                  </a:ext>
                </a:extLst>
              </a:tr>
              <a:tr h="63315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-0.44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0.80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0.19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58831195"/>
                  </a:ext>
                </a:extLst>
              </a:tr>
              <a:tr h="51581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SVAR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0.95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1.04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0.16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2" marR="46662" marT="0" marB="0" anchor="ctr"/>
                </a:tc>
                <a:extLst>
                  <a:ext uri="{0D108BD9-81ED-4DB2-BD59-A6C34878D82A}">
                    <a16:rowId xmlns:a16="http://schemas.microsoft.com/office/drawing/2014/main" val="39717369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BC1A6ED-D158-44F8-9EB9-C3A6075A071B}"/>
              </a:ext>
            </a:extLst>
          </p:cNvPr>
          <p:cNvSpPr txBox="1"/>
          <p:nvPr/>
        </p:nvSpPr>
        <p:spPr>
          <a:xfrm>
            <a:off x="539261" y="867508"/>
            <a:ext cx="34526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</a:t>
            </a:r>
            <a:r>
              <a:rPr lang="en-US" b="1" dirty="0"/>
              <a:t>-statistics</a:t>
            </a:r>
            <a:r>
              <a:rPr lang="en-US" dirty="0"/>
              <a:t> testing long-run effect of change carbon tax </a:t>
            </a:r>
            <a:r>
              <a:rPr lang="en-US" i="1" dirty="0">
                <a:solidFill>
                  <a:srgbClr val="B00000"/>
                </a:solidFill>
              </a:rPr>
              <a:t>level</a:t>
            </a:r>
            <a:r>
              <a:rPr lang="en-US" dirty="0"/>
              <a:t> on the </a:t>
            </a:r>
            <a:r>
              <a:rPr lang="en-US" i="1" dirty="0">
                <a:solidFill>
                  <a:srgbClr val="B00000"/>
                </a:solidFill>
              </a:rPr>
              <a:t>growth rate</a:t>
            </a:r>
            <a:r>
              <a:rPr lang="en-US" dirty="0"/>
              <a:t> of </a:t>
            </a:r>
            <a:r>
              <a:rPr lang="en-US" i="1" dirty="0"/>
              <a:t>y</a:t>
            </a:r>
            <a:r>
              <a:rPr lang="en-US" dirty="0"/>
              <a:t> = 0 </a:t>
            </a:r>
          </a:p>
          <a:p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-values in second 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SVAR, this is implied long-run IRF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LP, this is 8-year effect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Fail to reject “parallel paths” restriction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B00000"/>
                </a:solidFill>
              </a:rPr>
              <a:t>Results shown today impose the “parallel paths” restriction</a:t>
            </a:r>
          </a:p>
        </p:txBody>
      </p:sp>
    </p:spTree>
    <p:extLst>
      <p:ext uri="{BB962C8B-B14F-4D97-AF65-F5344CB8AC3E}">
        <p14:creationId xmlns:p14="http://schemas.microsoft.com/office/powerpoint/2010/main" val="1963951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8F55D4-BE43-4563-A5D5-3E23328F5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40" y="430887"/>
            <a:ext cx="8818060" cy="642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576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Linear Projection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  <a:r>
              <a:rPr lang="en-US" sz="2000" dirty="0">
                <a:solidFill>
                  <a:srgbClr val="0033CC"/>
                </a:solidFill>
              </a:rPr>
              <a:t>	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GDP growth</a:t>
            </a:r>
          </a:p>
        </p:txBody>
      </p:sp>
    </p:spTree>
    <p:extLst>
      <p:ext uri="{BB962C8B-B14F-4D97-AF65-F5344CB8AC3E}">
        <p14:creationId xmlns:p14="http://schemas.microsoft.com/office/powerpoint/2010/main" val="3029309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F84C1F-FD3A-4D44-93EF-C5235CD5B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40" y="430887"/>
            <a:ext cx="8818060" cy="642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576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SVAR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  <a:r>
              <a:rPr lang="en-US" sz="2000" dirty="0">
                <a:solidFill>
                  <a:srgbClr val="0033CC"/>
                </a:solidFill>
              </a:rPr>
              <a:t>	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GDP growth</a:t>
            </a:r>
          </a:p>
        </p:txBody>
      </p:sp>
    </p:spTree>
    <p:extLst>
      <p:ext uri="{BB962C8B-B14F-4D97-AF65-F5344CB8AC3E}">
        <p14:creationId xmlns:p14="http://schemas.microsoft.com/office/powerpoint/2010/main" val="271660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Course outline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28ADB-FFB6-4255-9F5C-25332BA09762}"/>
              </a:ext>
            </a:extLst>
          </p:cNvPr>
          <p:cNvSpPr txBox="1"/>
          <p:nvPr/>
        </p:nvSpPr>
        <p:spPr>
          <a:xfrm>
            <a:off x="277587" y="706937"/>
            <a:ext cx="595695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CH" sz="1600" b="1" kern="1200" dirty="0">
                <a:solidFill>
                  <a:srgbClr val="B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I. Introduction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Introduction &amp; Overview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 change science and CC econometrics (brief)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Framework economic concepts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Cost-benefit </a:t>
            </a: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analysis, cost effectiveness analysis, SCC &amp; TCP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Marginal abatement curve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94670-99DF-4F00-9448-69A13216E94E}"/>
              </a:ext>
            </a:extLst>
          </p:cNvPr>
          <p:cNvSpPr txBox="1"/>
          <p:nvPr/>
        </p:nvSpPr>
        <p:spPr>
          <a:xfrm>
            <a:off x="6473008" y="706937"/>
            <a:ext cx="5600239" cy="3046988"/>
          </a:xfrm>
          <a:prstGeom prst="rect">
            <a:avLst/>
          </a:prstGeom>
          <a:solidFill>
            <a:srgbClr val="F2DEEB"/>
          </a:solidFill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III. Damages</a:t>
            </a:r>
          </a:p>
          <a:p>
            <a:pPr marL="285750" indent="-285750">
              <a:buFont typeface="+mj-lt"/>
              <a:buAutoNum type="alphaUcPeriod" startAt="5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Macroeconomic implications of the energy transition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Overview: Physical &amp; transition costs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Long run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Short run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arenR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Case studies – short run policy transition costs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romanL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Carbon tax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romanL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 &amp; trade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romanL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Policy uncertainty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buFont typeface="+mj-lt"/>
              <a:buAutoNum type="alphaUcPeriod" startAt="5"/>
            </a:pPr>
            <a:endParaRPr lang="de-CH" sz="1600" kern="1200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 indent="-228600">
              <a:buFont typeface="+mj-lt"/>
              <a:buAutoNum type="alphaUcPeriod" startAt="5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Social Cost of Carbon: Recent developments (time permitting)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38E79-732B-4014-B4D5-2009C4CAA072}"/>
              </a:ext>
            </a:extLst>
          </p:cNvPr>
          <p:cNvSpPr txBox="1"/>
          <p:nvPr/>
        </p:nvSpPr>
        <p:spPr>
          <a:xfrm>
            <a:off x="277588" y="2507039"/>
            <a:ext cx="5956957" cy="4031873"/>
          </a:xfrm>
          <a:prstGeom prst="rect">
            <a:avLst/>
          </a:prstGeom>
          <a:solidFill>
            <a:srgbClr val="E5FED2"/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B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II. Emissions reduction (mitigation/decarbonization)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Sectoral carbon policies – theory &amp; empirical evidence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Carbon tax, cap &amp; trade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Clean energy standards; investment &amp; production tax credits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Policy simulations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Criticisms &amp; the case for sectoral standards</a:t>
            </a:r>
          </a:p>
          <a:p>
            <a:pPr marL="285750" indent="-285750">
              <a:buFont typeface="+mj-lt"/>
              <a:buAutoNum type="alphaUcPeriod" startAt="2"/>
            </a:pPr>
            <a:endParaRPr lang="de-CH" sz="1600" kern="12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+mj-lt"/>
              <a:buAutoNum type="alphaUcPeriod" startAt="2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Carbon pricing with leakage: Supply side policies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Supply side policies as carbon pricing with leakage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Supply side policy with leakage: US O&amp;G royalties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Extension to international trade &amp; BCA</a:t>
            </a:r>
          </a:p>
          <a:p>
            <a:pPr marL="285750" indent="-285750">
              <a:buFont typeface="+mj-lt"/>
              <a:buAutoNum type="alphaUcPeriod" startAt="2"/>
            </a:pPr>
            <a:endParaRPr lang="de-CH" sz="1600" kern="1200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+mj-lt"/>
              <a:buAutoNum type="alphaUcPeriod" startAt="2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electric vehicle revolution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Transport sector overview, EVs, &amp; literature review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Modeling charging station v. vehicle subsidies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 on charging stations &amp; current research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63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2411CD-4DF3-4922-B90B-B155AAB56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73" y="430887"/>
            <a:ext cx="8846028" cy="642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0491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dirty="0"/>
              <a:t>This cumulative IRF is the estimated effect of the tax increase on the </a:t>
            </a:r>
            <a:r>
              <a:rPr lang="en-US" i="1" dirty="0"/>
              <a:t>level</a:t>
            </a:r>
            <a:r>
              <a:rPr lang="en-US" dirty="0"/>
              <a:t> of log(GDP), imposing the “parallel path” assumption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empirical counterpart to the CGE counterfactual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GDP log level</a:t>
            </a:r>
          </a:p>
        </p:txBody>
      </p:sp>
    </p:spTree>
    <p:extLst>
      <p:ext uri="{BB962C8B-B14F-4D97-AF65-F5344CB8AC3E}">
        <p14:creationId xmlns:p14="http://schemas.microsoft.com/office/powerpoint/2010/main" val="244328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737425-D302-4BA0-8191-2B5A15F52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73" y="430887"/>
            <a:ext cx="8846028" cy="642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0491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SVAR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dirty="0"/>
              <a:t>This cumulative IRF is the estimated effect of the tax increase on the </a:t>
            </a:r>
            <a:r>
              <a:rPr lang="en-US" i="1" dirty="0"/>
              <a:t>level</a:t>
            </a:r>
            <a:r>
              <a:rPr lang="en-US" dirty="0"/>
              <a:t> of log(GDP), imposing the “parallel path” assumption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empirical counterpart to the CGE counterfactual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GDP log level</a:t>
            </a:r>
          </a:p>
        </p:txBody>
      </p:sp>
    </p:spTree>
    <p:extLst>
      <p:ext uri="{BB962C8B-B14F-4D97-AF65-F5344CB8AC3E}">
        <p14:creationId xmlns:p14="http://schemas.microsoft.com/office/powerpoint/2010/main" val="2291949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4CF1B1B-B884-495E-ADEA-E5DF19C03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73" y="430887"/>
            <a:ext cx="8846028" cy="642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049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Employment growth</a:t>
            </a:r>
          </a:p>
        </p:txBody>
      </p:sp>
    </p:spTree>
    <p:extLst>
      <p:ext uri="{BB962C8B-B14F-4D97-AF65-F5344CB8AC3E}">
        <p14:creationId xmlns:p14="http://schemas.microsoft.com/office/powerpoint/2010/main" val="1016629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7E9F55D-E5C8-4468-94BC-3EDC621AC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73" y="430887"/>
            <a:ext cx="8846028" cy="642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049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Manufacturing employment growth</a:t>
            </a:r>
          </a:p>
        </p:txBody>
      </p:sp>
    </p:spTree>
    <p:extLst>
      <p:ext uri="{BB962C8B-B14F-4D97-AF65-F5344CB8AC3E}">
        <p14:creationId xmlns:p14="http://schemas.microsoft.com/office/powerpoint/2010/main" val="344818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32F647-2586-4368-BA52-1BFB930A2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73" y="430887"/>
            <a:ext cx="8846028" cy="642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04913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Cumulative IRF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dirty="0"/>
              <a:t>This cumulative IRF is the estimated effect of the tax increase on the </a:t>
            </a:r>
            <a:r>
              <a:rPr lang="en-US" i="1" dirty="0"/>
              <a:t>level</a:t>
            </a:r>
            <a:r>
              <a:rPr lang="en-US" dirty="0"/>
              <a:t> of log(emissions), imposing the “parallel path” assumption</a:t>
            </a:r>
          </a:p>
          <a:p>
            <a:endParaRPr lang="en-US" sz="2000" dirty="0"/>
          </a:p>
          <a:p>
            <a:r>
              <a:rPr lang="en-US" sz="2000" dirty="0"/>
              <a:t>Emissions series: </a:t>
            </a:r>
          </a:p>
          <a:p>
            <a:pPr lvl="1"/>
            <a:r>
              <a:rPr lang="en-US" b="1" dirty="0">
                <a:solidFill>
                  <a:srgbClr val="B00000"/>
                </a:solidFill>
              </a:rPr>
              <a:t>Emissions in sectors exposed to the carbon 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Emissions log level</a:t>
            </a:r>
          </a:p>
        </p:txBody>
      </p:sp>
    </p:spTree>
    <p:extLst>
      <p:ext uri="{BB962C8B-B14F-4D97-AF65-F5344CB8AC3E}">
        <p14:creationId xmlns:p14="http://schemas.microsoft.com/office/powerpoint/2010/main" val="1378849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333D911-7612-4E2C-8208-9DA388AD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73" y="430887"/>
            <a:ext cx="8846028" cy="642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09283" y="1022938"/>
            <a:ext cx="30491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  <a:r>
              <a:rPr lang="en-US" sz="2000" dirty="0">
                <a:solidFill>
                  <a:srgbClr val="B0000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Cumulative IRF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dirty="0"/>
              <a:t>This cumulative IRF is the estimated effect of the tax increase on the </a:t>
            </a:r>
            <a:r>
              <a:rPr lang="en-US" i="1" dirty="0"/>
              <a:t>level</a:t>
            </a:r>
            <a:r>
              <a:rPr lang="en-US" dirty="0"/>
              <a:t> of log(emissions), imposing the “parallel path” assumption</a:t>
            </a:r>
          </a:p>
          <a:p>
            <a:endParaRPr lang="en-US" sz="2000" dirty="0"/>
          </a:p>
          <a:p>
            <a:r>
              <a:rPr lang="en-US" sz="2000" dirty="0"/>
              <a:t>Emissions series: </a:t>
            </a:r>
          </a:p>
          <a:p>
            <a:pPr lvl="1"/>
            <a:r>
              <a:rPr lang="en-US" b="1" dirty="0">
                <a:solidFill>
                  <a:srgbClr val="B00000"/>
                </a:solidFill>
              </a:rPr>
              <a:t>Emissions from fuel consumption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Emissions log level</a:t>
            </a:r>
          </a:p>
        </p:txBody>
      </p:sp>
    </p:spTree>
    <p:extLst>
      <p:ext uri="{BB962C8B-B14F-4D97-AF65-F5344CB8AC3E}">
        <p14:creationId xmlns:p14="http://schemas.microsoft.com/office/powerpoint/2010/main" val="682415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21006" y="788476"/>
            <a:ext cx="7885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Are the results driven by: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Scandinavia?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B00000"/>
                </a:solidFill>
              </a:rPr>
              <a:t>No: results for SCA-only, or </a:t>
            </a:r>
            <a:r>
              <a:rPr lang="en-US" b="1" dirty="0" err="1">
                <a:solidFill>
                  <a:srgbClr val="B00000"/>
                </a:solidFill>
              </a:rPr>
              <a:t>EUxSCA</a:t>
            </a:r>
            <a:r>
              <a:rPr lang="en-US" b="1" dirty="0">
                <a:solidFill>
                  <a:srgbClr val="B00000"/>
                </a:solidFill>
              </a:rPr>
              <a:t>, are similar to overall results, just noisier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Countries that have low taxes?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B00000"/>
                </a:solidFill>
              </a:rPr>
              <a:t>No: very similar results if you use only countries with tax of at least $10/ton share-weighted ($40/ton x 30% coverage = $12/ton share-weighted)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Carbon tax data decisions?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B00000"/>
                </a:solidFill>
              </a:rPr>
              <a:t>No. Essentially no difference in results if we use the Dolphin et al. (2019) carbon tax rates, see the paper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B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Are the positive GDP and employment results a consequence of how the country uses the revenue?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B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Additional questions + 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288486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345B17-B1BA-4B16-8051-609D2EC22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23" y="430887"/>
            <a:ext cx="8829277" cy="6427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27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805A91F-9A31-4F95-9704-8F3368D24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Effect of revenue recycling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704D0-68A9-4562-858B-12639ED803FC}"/>
              </a:ext>
            </a:extLst>
          </p:cNvPr>
          <p:cNvSpPr txBox="1"/>
          <p:nvPr/>
        </p:nvSpPr>
        <p:spPr>
          <a:xfrm>
            <a:off x="309283" y="1022938"/>
            <a:ext cx="31959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Revenue recycling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sz="2000" dirty="0"/>
              <a:t>Dep </a:t>
            </a:r>
            <a:r>
              <a:rPr lang="en-US" sz="2000" dirty="0" err="1"/>
              <a:t>vble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B00000"/>
                </a:solidFill>
              </a:rPr>
              <a:t>GDP growth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r>
              <a:rPr lang="en-US" sz="2000" b="1" dirty="0">
                <a:solidFill>
                  <a:srgbClr val="33889F"/>
                </a:solidFill>
              </a:rPr>
              <a:t>		</a:t>
            </a:r>
          </a:p>
          <a:p>
            <a:r>
              <a:rPr lang="en-US" u="sng" dirty="0"/>
              <a:t>Revenue recycling countries</a:t>
            </a:r>
          </a:p>
          <a:p>
            <a:r>
              <a:rPr lang="en-US" dirty="0"/>
              <a:t>Denmark, Sweden, Norway, Finland, Switzerland, Portugal</a:t>
            </a:r>
          </a:p>
        </p:txBody>
      </p:sp>
    </p:spTree>
    <p:extLst>
      <p:ext uri="{BB962C8B-B14F-4D97-AF65-F5344CB8AC3E}">
        <p14:creationId xmlns:p14="http://schemas.microsoft.com/office/powerpoint/2010/main" val="1275949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191698-583B-41A6-9BAC-DDACD7552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430887"/>
            <a:ext cx="8775700" cy="6388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Effect of revenue recycling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B7579-30BF-4777-BCED-E4D3441B5E70}"/>
              </a:ext>
            </a:extLst>
          </p:cNvPr>
          <p:cNvSpPr txBox="1"/>
          <p:nvPr/>
        </p:nvSpPr>
        <p:spPr>
          <a:xfrm>
            <a:off x="309284" y="1022938"/>
            <a:ext cx="338764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No revenue recycling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sz="2000" dirty="0"/>
              <a:t>Dep </a:t>
            </a:r>
            <a:r>
              <a:rPr lang="en-US" sz="2000" dirty="0" err="1"/>
              <a:t>vble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B00000"/>
                </a:solidFill>
              </a:rPr>
              <a:t>GDP growth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r>
              <a:rPr lang="en-US" sz="2000" b="1" dirty="0">
                <a:solidFill>
                  <a:srgbClr val="33889F"/>
                </a:solidFill>
              </a:rPr>
              <a:t>		</a:t>
            </a:r>
          </a:p>
          <a:p>
            <a:r>
              <a:rPr lang="en-US" u="sng" dirty="0"/>
              <a:t>Revenue recycling countries</a:t>
            </a:r>
          </a:p>
          <a:p>
            <a:r>
              <a:rPr lang="en-US" dirty="0"/>
              <a:t>Denmark, Sweden, Norway, Finland, Switzerland, Portugal</a:t>
            </a:r>
          </a:p>
        </p:txBody>
      </p:sp>
    </p:spTree>
    <p:extLst>
      <p:ext uri="{BB962C8B-B14F-4D97-AF65-F5344CB8AC3E}">
        <p14:creationId xmlns:p14="http://schemas.microsoft.com/office/powerpoint/2010/main" val="3781237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C688A7-5F4E-4025-A02F-E3EC2D576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23" y="430887"/>
            <a:ext cx="8829277" cy="6427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29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805A91F-9A31-4F95-9704-8F3368D24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Effect of revenue recycling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ABD2E-2A99-47DF-B622-D18139AAD172}"/>
              </a:ext>
            </a:extLst>
          </p:cNvPr>
          <p:cNvSpPr txBox="1"/>
          <p:nvPr/>
        </p:nvSpPr>
        <p:spPr>
          <a:xfrm>
            <a:off x="309283" y="1022938"/>
            <a:ext cx="36179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Revenue recycling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sz="2000" dirty="0"/>
              <a:t>Dep </a:t>
            </a:r>
            <a:r>
              <a:rPr lang="en-US" sz="2000" dirty="0" err="1"/>
              <a:t>vble</a:t>
            </a:r>
            <a:r>
              <a:rPr lang="en-US" sz="2000" dirty="0"/>
              <a:t>: </a:t>
            </a:r>
            <a:r>
              <a:rPr lang="en-US" sz="2000" b="1" dirty="0" err="1">
                <a:solidFill>
                  <a:srgbClr val="B00000"/>
                </a:solidFill>
              </a:rPr>
              <a:t>Empl</a:t>
            </a:r>
            <a:r>
              <a:rPr lang="en-US" sz="2000" b="1" dirty="0">
                <a:solidFill>
                  <a:srgbClr val="B00000"/>
                </a:solidFill>
              </a:rPr>
              <a:t>. growth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r>
              <a:rPr lang="en-US" sz="2000" b="1" dirty="0">
                <a:solidFill>
                  <a:srgbClr val="33889F"/>
                </a:solidFill>
              </a:rPr>
              <a:t>		</a:t>
            </a:r>
          </a:p>
          <a:p>
            <a:r>
              <a:rPr lang="en-US" u="sng" dirty="0"/>
              <a:t>Revenue recycling countries</a:t>
            </a:r>
          </a:p>
          <a:p>
            <a:r>
              <a:rPr lang="en-US" dirty="0"/>
              <a:t>Denmark, Sweden, Norway, Finland, Switzerland, Portugal</a:t>
            </a:r>
          </a:p>
        </p:txBody>
      </p:sp>
    </p:spTree>
    <p:extLst>
      <p:ext uri="{BB962C8B-B14F-4D97-AF65-F5344CB8AC3E}">
        <p14:creationId xmlns:p14="http://schemas.microsoft.com/office/powerpoint/2010/main" val="16497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Kaya identity for the US: 1990-2019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3512C5D-F7F6-455B-8352-4B5181FAB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17064"/>
              </p:ext>
            </p:extLst>
          </p:nvPr>
        </p:nvGraphicFramePr>
        <p:xfrm>
          <a:off x="261491" y="1071862"/>
          <a:ext cx="3035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3" imgW="3035160" imgH="609480" progId="Equation.DSMT4">
                  <p:embed/>
                </p:oleObj>
              </mc:Choice>
              <mc:Fallback>
                <p:oleObj name="Equation" r:id="rId3" imgW="30351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491" y="1071862"/>
                        <a:ext cx="3035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3C47464-ECDD-45E7-84C3-CABD6FC89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946" y="430886"/>
            <a:ext cx="8335487" cy="6432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AD3D64-933B-4012-A001-C597DB1A6596}"/>
              </a:ext>
            </a:extLst>
          </p:cNvPr>
          <p:cNvSpPr txBox="1"/>
          <p:nvPr/>
        </p:nvSpPr>
        <p:spPr>
          <a:xfrm>
            <a:off x="3911582" y="1571945"/>
            <a:ext cx="103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scale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5D79488-22E1-4184-993E-2462B8485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7021"/>
              </p:ext>
            </p:extLst>
          </p:nvPr>
        </p:nvGraphicFramePr>
        <p:xfrm>
          <a:off x="261490" y="3429000"/>
          <a:ext cx="346182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410">
                  <a:extLst>
                    <a:ext uri="{9D8B030D-6E8A-4147-A177-3AD203B41FA5}">
                      <a16:colId xmlns:a16="http://schemas.microsoft.com/office/drawing/2014/main" val="2171288505"/>
                    </a:ext>
                  </a:extLst>
                </a:gridCol>
                <a:gridCol w="767138">
                  <a:extLst>
                    <a:ext uri="{9D8B030D-6E8A-4147-A177-3AD203B41FA5}">
                      <a16:colId xmlns:a16="http://schemas.microsoft.com/office/drawing/2014/main" val="1931728473"/>
                    </a:ext>
                  </a:extLst>
                </a:gridCol>
                <a:gridCol w="767138">
                  <a:extLst>
                    <a:ext uri="{9D8B030D-6E8A-4147-A177-3AD203B41FA5}">
                      <a16:colId xmlns:a16="http://schemas.microsoft.com/office/drawing/2014/main" val="4116852720"/>
                    </a:ext>
                  </a:extLst>
                </a:gridCol>
                <a:gridCol w="767138">
                  <a:extLst>
                    <a:ext uri="{9D8B030D-6E8A-4147-A177-3AD203B41FA5}">
                      <a16:colId xmlns:a16="http://schemas.microsoft.com/office/drawing/2014/main" val="3109602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growth in: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1992-2005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2006-2019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139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CO2/E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66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E/GDP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GDP/Pop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47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50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4347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AE887DF-5989-40E6-A7B3-0F4F46DBB615}"/>
              </a:ext>
            </a:extLst>
          </p:cNvPr>
          <p:cNvSpPr txBox="1"/>
          <p:nvPr/>
        </p:nvSpPr>
        <p:spPr>
          <a:xfrm>
            <a:off x="906560" y="2889607"/>
            <a:ext cx="217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13-year growth rates</a:t>
            </a:r>
          </a:p>
        </p:txBody>
      </p:sp>
    </p:spTree>
    <p:extLst>
      <p:ext uri="{BB962C8B-B14F-4D97-AF65-F5344CB8AC3E}">
        <p14:creationId xmlns:p14="http://schemas.microsoft.com/office/powerpoint/2010/main" val="3713541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16D383-F4EE-4105-8F3C-5FC150052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23" y="430887"/>
            <a:ext cx="8829277" cy="6427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30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Effect of revenue recycling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309283" y="1022938"/>
            <a:ext cx="35007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 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No revenue recycling</a:t>
            </a:r>
          </a:p>
          <a:p>
            <a:endParaRPr lang="en-US" sz="2000" b="1" dirty="0">
              <a:solidFill>
                <a:srgbClr val="33889F"/>
              </a:solidFill>
            </a:endParaRPr>
          </a:p>
          <a:p>
            <a:r>
              <a:rPr lang="en-US" sz="2000" dirty="0"/>
              <a:t>Dep </a:t>
            </a:r>
            <a:r>
              <a:rPr lang="en-US" sz="2000" dirty="0" err="1"/>
              <a:t>vble</a:t>
            </a:r>
            <a:r>
              <a:rPr lang="en-US" sz="2000" dirty="0"/>
              <a:t>: </a:t>
            </a:r>
            <a:r>
              <a:rPr lang="en-US" sz="2000" b="1" dirty="0" err="1">
                <a:solidFill>
                  <a:srgbClr val="B00000"/>
                </a:solidFill>
              </a:rPr>
              <a:t>Empl</a:t>
            </a:r>
            <a:r>
              <a:rPr lang="en-US" sz="2000" b="1" dirty="0">
                <a:solidFill>
                  <a:srgbClr val="B00000"/>
                </a:solidFill>
              </a:rPr>
              <a:t>. growth</a:t>
            </a:r>
          </a:p>
          <a:p>
            <a:endParaRPr lang="en-US" sz="2000" dirty="0"/>
          </a:p>
          <a:p>
            <a:r>
              <a:rPr lang="en-US" sz="2000" dirty="0"/>
              <a:t>Method:	 </a:t>
            </a:r>
            <a:r>
              <a:rPr lang="en-US" sz="2000" b="1" dirty="0">
                <a:solidFill>
                  <a:srgbClr val="B00000"/>
                </a:solidFill>
              </a:rPr>
              <a:t>LP</a:t>
            </a:r>
          </a:p>
          <a:p>
            <a:r>
              <a:rPr lang="en-US" sz="2000" b="1" dirty="0">
                <a:solidFill>
                  <a:srgbClr val="B00000"/>
                </a:solidFill>
              </a:rPr>
              <a:t>		 Restricted</a:t>
            </a:r>
          </a:p>
          <a:p>
            <a:r>
              <a:rPr lang="en-US" sz="2000" b="1" dirty="0">
                <a:solidFill>
                  <a:srgbClr val="33889F"/>
                </a:solidFill>
              </a:rPr>
              <a:t>		</a:t>
            </a:r>
          </a:p>
          <a:p>
            <a:r>
              <a:rPr lang="en-US" u="sng" dirty="0"/>
              <a:t>Revenue recycling countries</a:t>
            </a:r>
          </a:p>
          <a:p>
            <a:r>
              <a:rPr lang="en-US" dirty="0"/>
              <a:t>Denmark, Sweden, Norway, Finland, Switzerland, Portugal</a:t>
            </a:r>
          </a:p>
        </p:txBody>
      </p:sp>
    </p:spTree>
    <p:extLst>
      <p:ext uri="{BB962C8B-B14F-4D97-AF65-F5344CB8AC3E}">
        <p14:creationId xmlns:p14="http://schemas.microsoft.com/office/powerpoint/2010/main" val="2732702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31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Nonlinearities? EU+ sample, LP, unrestricted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470387" y="1022939"/>
            <a:ext cx="1114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		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dirty="0"/>
              <a:t>Variable: 		</a:t>
            </a:r>
            <a:r>
              <a:rPr lang="en-US" sz="2000" b="1" dirty="0">
                <a:solidFill>
                  <a:srgbClr val="B00000"/>
                </a:solidFill>
              </a:rPr>
              <a:t>Employment Growth </a:t>
            </a:r>
          </a:p>
          <a:p>
            <a:r>
              <a:rPr lang="en-US" sz="2000" dirty="0"/>
              <a:t>Specification: 	</a:t>
            </a:r>
            <a:r>
              <a:rPr lang="en-US" sz="2000" b="1" dirty="0">
                <a:solidFill>
                  <a:srgbClr val="B00000"/>
                </a:solidFill>
              </a:rPr>
              <a:t>+ (share-</a:t>
            </a:r>
            <a:r>
              <a:rPr lang="en-US" sz="2000" b="1" dirty="0" err="1">
                <a:solidFill>
                  <a:srgbClr val="B00000"/>
                </a:solidFill>
              </a:rPr>
              <a:t>wtd</a:t>
            </a:r>
            <a:r>
              <a:rPr lang="en-US" sz="2000" b="1" dirty="0">
                <a:solidFill>
                  <a:srgbClr val="B00000"/>
                </a:solidFill>
              </a:rPr>
              <a:t> tax rate)</a:t>
            </a:r>
            <a:r>
              <a:rPr lang="en-US" sz="2000" b="1" baseline="30000" dirty="0">
                <a:solidFill>
                  <a:srgbClr val="B00000"/>
                </a:solidFill>
              </a:rPr>
              <a:t>2</a:t>
            </a:r>
          </a:p>
          <a:p>
            <a:endParaRPr lang="en-US" sz="2000" b="1" dirty="0">
              <a:solidFill>
                <a:srgbClr val="B00000"/>
              </a:solidFill>
            </a:endParaRPr>
          </a:p>
          <a:p>
            <a:r>
              <a:rPr lang="en-US" sz="2000" b="1" dirty="0">
                <a:solidFill>
                  <a:srgbClr val="B00000"/>
                </a:solidFill>
              </a:rPr>
              <a:t>		</a:t>
            </a:r>
          </a:p>
          <a:p>
            <a:pPr lvl="4"/>
            <a:r>
              <a:rPr lang="en-US" sz="2000" dirty="0"/>
              <a:t>(a)  $20 tax increase								(b)  $100 tax increase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BACBB9-8CFB-4251-A357-B464E005F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/>
          <a:stretch/>
        </p:blipFill>
        <p:spPr bwMode="auto">
          <a:xfrm>
            <a:off x="0" y="3200400"/>
            <a:ext cx="6110707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5BB18B-6AE6-4D31-B963-15330837C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/>
          <a:stretch/>
        </p:blipFill>
        <p:spPr bwMode="auto">
          <a:xfrm>
            <a:off x="6110707" y="3200400"/>
            <a:ext cx="6086626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43BA36-4D62-4B53-8738-99240216B064}"/>
              </a:ext>
            </a:extLst>
          </p:cNvPr>
          <p:cNvSpPr txBox="1"/>
          <p:nvPr/>
        </p:nvSpPr>
        <p:spPr>
          <a:xfrm>
            <a:off x="470387" y="546559"/>
            <a:ext cx="490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(A) Does the effect depend on the size of the tax?</a:t>
            </a:r>
          </a:p>
        </p:txBody>
      </p:sp>
    </p:spTree>
    <p:extLst>
      <p:ext uri="{BB962C8B-B14F-4D97-AF65-F5344CB8AC3E}">
        <p14:creationId xmlns:p14="http://schemas.microsoft.com/office/powerpoint/2010/main" val="3164992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32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Nonlinearities? EU+ sample, LP, unrestricted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470387" y="1022939"/>
            <a:ext cx="1114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		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dirty="0"/>
              <a:t>Variable: 		</a:t>
            </a:r>
            <a:r>
              <a:rPr lang="en-US" sz="2000" b="1" dirty="0">
                <a:solidFill>
                  <a:srgbClr val="B00000"/>
                </a:solidFill>
              </a:rPr>
              <a:t>GDP Growth </a:t>
            </a:r>
          </a:p>
          <a:p>
            <a:r>
              <a:rPr lang="en-US" sz="2000" dirty="0"/>
              <a:t>Specification: 	</a:t>
            </a:r>
            <a:r>
              <a:rPr lang="en-US" sz="2000" b="1" dirty="0">
                <a:solidFill>
                  <a:srgbClr val="B00000"/>
                </a:solidFill>
              </a:rPr>
              <a:t>+ (share-</a:t>
            </a:r>
            <a:r>
              <a:rPr lang="en-US" sz="2000" b="1" dirty="0" err="1">
                <a:solidFill>
                  <a:srgbClr val="B00000"/>
                </a:solidFill>
              </a:rPr>
              <a:t>wtd</a:t>
            </a:r>
            <a:r>
              <a:rPr lang="en-US" sz="2000" b="1" dirty="0">
                <a:solidFill>
                  <a:srgbClr val="B00000"/>
                </a:solidFill>
              </a:rPr>
              <a:t> tax rate)</a:t>
            </a:r>
            <a:r>
              <a:rPr lang="en-US" sz="2000" b="1" baseline="30000" dirty="0">
                <a:solidFill>
                  <a:srgbClr val="B00000"/>
                </a:solidFill>
              </a:rPr>
              <a:t>2</a:t>
            </a:r>
          </a:p>
          <a:p>
            <a:endParaRPr lang="en-US" sz="2000" b="1" dirty="0">
              <a:solidFill>
                <a:srgbClr val="B00000"/>
              </a:solidFill>
            </a:endParaRPr>
          </a:p>
          <a:p>
            <a:r>
              <a:rPr lang="en-US" sz="2000" b="1" dirty="0">
                <a:solidFill>
                  <a:srgbClr val="B00000"/>
                </a:solidFill>
              </a:rPr>
              <a:t>		</a:t>
            </a:r>
          </a:p>
          <a:p>
            <a:pPr lvl="4"/>
            <a:r>
              <a:rPr lang="en-US" sz="2000" dirty="0"/>
              <a:t>(a)  $20 tax increase								(b)  $100 tax increase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C78BB4-7597-4034-8656-3D75DAF30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3"/>
          <a:stretch/>
        </p:blipFill>
        <p:spPr bwMode="auto">
          <a:xfrm>
            <a:off x="0" y="3176027"/>
            <a:ext cx="6108642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296172-D49B-426D-BF3C-60A5B004E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3"/>
          <a:stretch/>
        </p:blipFill>
        <p:spPr bwMode="auto">
          <a:xfrm>
            <a:off x="6042652" y="3176027"/>
            <a:ext cx="6108642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50A836-5F01-4889-9DCD-7C0A27B28910}"/>
              </a:ext>
            </a:extLst>
          </p:cNvPr>
          <p:cNvSpPr txBox="1"/>
          <p:nvPr/>
        </p:nvSpPr>
        <p:spPr>
          <a:xfrm>
            <a:off x="470387" y="546559"/>
            <a:ext cx="490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(A) Does the effect depend on the size of the tax?</a:t>
            </a:r>
          </a:p>
        </p:txBody>
      </p:sp>
    </p:spTree>
    <p:extLst>
      <p:ext uri="{BB962C8B-B14F-4D97-AF65-F5344CB8AC3E}">
        <p14:creationId xmlns:p14="http://schemas.microsoft.com/office/powerpoint/2010/main" val="2757021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33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Nonlinearities? EU+ sample, LP, unrestricted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470387" y="1022939"/>
            <a:ext cx="1114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		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dirty="0"/>
              <a:t>Variable: 		</a:t>
            </a:r>
            <a:r>
              <a:rPr lang="en-US" sz="2000" b="1" dirty="0">
                <a:solidFill>
                  <a:srgbClr val="B00000"/>
                </a:solidFill>
              </a:rPr>
              <a:t>Emissions Growth</a:t>
            </a:r>
          </a:p>
          <a:p>
            <a:r>
              <a:rPr lang="en-US" sz="2000" dirty="0"/>
              <a:t>Specification: 	</a:t>
            </a:r>
            <a:r>
              <a:rPr lang="en-US" sz="2000" b="1" dirty="0">
                <a:solidFill>
                  <a:srgbClr val="B00000"/>
                </a:solidFill>
              </a:rPr>
              <a:t>+ (share-</a:t>
            </a:r>
            <a:r>
              <a:rPr lang="en-US" sz="2000" b="1" dirty="0" err="1">
                <a:solidFill>
                  <a:srgbClr val="B00000"/>
                </a:solidFill>
              </a:rPr>
              <a:t>wtd</a:t>
            </a:r>
            <a:r>
              <a:rPr lang="en-US" sz="2000" b="1" dirty="0">
                <a:solidFill>
                  <a:srgbClr val="B00000"/>
                </a:solidFill>
              </a:rPr>
              <a:t> tax rate)</a:t>
            </a:r>
            <a:r>
              <a:rPr lang="en-US" sz="2000" b="1" baseline="30000" dirty="0">
                <a:solidFill>
                  <a:srgbClr val="B00000"/>
                </a:solidFill>
              </a:rPr>
              <a:t>2</a:t>
            </a:r>
          </a:p>
          <a:p>
            <a:endParaRPr lang="en-US" sz="2000" b="1" dirty="0">
              <a:solidFill>
                <a:srgbClr val="B00000"/>
              </a:solidFill>
            </a:endParaRPr>
          </a:p>
          <a:p>
            <a:r>
              <a:rPr lang="en-US" sz="2000" b="1" dirty="0">
                <a:solidFill>
                  <a:srgbClr val="B00000"/>
                </a:solidFill>
              </a:rPr>
              <a:t>		</a:t>
            </a:r>
          </a:p>
          <a:p>
            <a:pPr lvl="4"/>
            <a:r>
              <a:rPr lang="en-US" sz="2000" dirty="0"/>
              <a:t>(a)  $20 tax increase								(b)  $100 tax increase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9E8733-6722-4C12-8EAF-E8D8895D1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/>
          <a:stretch/>
        </p:blipFill>
        <p:spPr bwMode="auto">
          <a:xfrm>
            <a:off x="0" y="3200400"/>
            <a:ext cx="6135272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73241F-3372-4DA5-B998-B4A6AF70E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/>
          <a:stretch/>
        </p:blipFill>
        <p:spPr bwMode="auto">
          <a:xfrm>
            <a:off x="6080411" y="3200400"/>
            <a:ext cx="6111589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A9F719-A1CA-448A-A3EA-277F29F447FC}"/>
              </a:ext>
            </a:extLst>
          </p:cNvPr>
          <p:cNvSpPr txBox="1"/>
          <p:nvPr/>
        </p:nvSpPr>
        <p:spPr>
          <a:xfrm>
            <a:off x="470387" y="546559"/>
            <a:ext cx="490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(A) Does the effect depend on the size of the tax?</a:t>
            </a:r>
          </a:p>
        </p:txBody>
      </p:sp>
    </p:spTree>
    <p:extLst>
      <p:ext uri="{BB962C8B-B14F-4D97-AF65-F5344CB8AC3E}">
        <p14:creationId xmlns:p14="http://schemas.microsoft.com/office/powerpoint/2010/main" val="2586217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34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Nonlinearities? EU+ sample, LP, unrestricted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470387" y="1022939"/>
            <a:ext cx="1114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		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dirty="0"/>
              <a:t>Variable: 		</a:t>
            </a:r>
            <a:r>
              <a:rPr lang="en-US" sz="2000" b="1" dirty="0">
                <a:solidFill>
                  <a:srgbClr val="B00000"/>
                </a:solidFill>
              </a:rPr>
              <a:t>Employment Growth </a:t>
            </a:r>
          </a:p>
          <a:p>
            <a:r>
              <a:rPr lang="en-US" sz="2000" dirty="0"/>
              <a:t>Specification: 	</a:t>
            </a:r>
            <a:r>
              <a:rPr lang="en-US" sz="2000" b="1" dirty="0">
                <a:solidFill>
                  <a:srgbClr val="B00000"/>
                </a:solidFill>
              </a:rPr>
              <a:t>+ (share-</a:t>
            </a:r>
            <a:r>
              <a:rPr lang="en-US" sz="2000" b="1" dirty="0" err="1">
                <a:solidFill>
                  <a:srgbClr val="B00000"/>
                </a:solidFill>
              </a:rPr>
              <a:t>wtd</a:t>
            </a:r>
            <a:r>
              <a:rPr lang="en-US" sz="2000" b="1" dirty="0">
                <a:solidFill>
                  <a:srgbClr val="B00000"/>
                </a:solidFill>
              </a:rPr>
              <a:t> tax rate </a:t>
            </a:r>
            <a:r>
              <a:rPr lang="en-US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share)</a:t>
            </a:r>
            <a:endParaRPr lang="en-US" sz="2000" b="1" baseline="30000" dirty="0">
              <a:solidFill>
                <a:srgbClr val="B00000"/>
              </a:solidFill>
            </a:endParaRPr>
          </a:p>
          <a:p>
            <a:endParaRPr lang="en-US" sz="2000" b="1" dirty="0">
              <a:solidFill>
                <a:srgbClr val="B00000"/>
              </a:solidFill>
            </a:endParaRPr>
          </a:p>
          <a:p>
            <a:r>
              <a:rPr lang="en-US" sz="2000" b="1" dirty="0">
                <a:solidFill>
                  <a:srgbClr val="B00000"/>
                </a:solidFill>
              </a:rPr>
              <a:t>		</a:t>
            </a:r>
          </a:p>
          <a:p>
            <a:pPr lvl="4"/>
            <a:r>
              <a:rPr lang="en-US" sz="2000" dirty="0"/>
              <a:t>(a)  $20 tax increase								(b)  $100 tax increase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AC254F-0C7F-4BA5-8748-86FD586B2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/>
          <a:stretch/>
        </p:blipFill>
        <p:spPr bwMode="auto">
          <a:xfrm>
            <a:off x="0" y="3200400"/>
            <a:ext cx="6086626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30BA4-B684-428F-9691-C8FFC7B01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/>
          <a:stretch/>
        </p:blipFill>
        <p:spPr bwMode="auto">
          <a:xfrm>
            <a:off x="6056728" y="3168636"/>
            <a:ext cx="6135272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5535A4-1E73-4461-B01D-648B78D996C9}"/>
              </a:ext>
            </a:extLst>
          </p:cNvPr>
          <p:cNvSpPr txBox="1"/>
          <p:nvPr/>
        </p:nvSpPr>
        <p:spPr>
          <a:xfrm>
            <a:off x="470387" y="546559"/>
            <a:ext cx="689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(B) Does the effect depend on the scope (share of emissions covered)?</a:t>
            </a:r>
          </a:p>
        </p:txBody>
      </p:sp>
    </p:spTree>
    <p:extLst>
      <p:ext uri="{BB962C8B-B14F-4D97-AF65-F5344CB8AC3E}">
        <p14:creationId xmlns:p14="http://schemas.microsoft.com/office/powerpoint/2010/main" val="3604049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35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Nonlinearities? EU+ sample, LP, unrestricted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470387" y="1022939"/>
            <a:ext cx="1114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		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dirty="0"/>
              <a:t>Variable: 		</a:t>
            </a:r>
            <a:r>
              <a:rPr lang="en-US" sz="2000" b="1" dirty="0">
                <a:solidFill>
                  <a:srgbClr val="B00000"/>
                </a:solidFill>
              </a:rPr>
              <a:t>GDP Growth </a:t>
            </a:r>
          </a:p>
          <a:p>
            <a:r>
              <a:rPr lang="en-US" sz="2000" dirty="0"/>
              <a:t>Specification: 	</a:t>
            </a:r>
            <a:r>
              <a:rPr lang="en-US" sz="2000" b="1" dirty="0">
                <a:solidFill>
                  <a:srgbClr val="B00000"/>
                </a:solidFill>
              </a:rPr>
              <a:t>+ (share-</a:t>
            </a:r>
            <a:r>
              <a:rPr lang="en-US" sz="2000" b="1" dirty="0" err="1">
                <a:solidFill>
                  <a:srgbClr val="B00000"/>
                </a:solidFill>
              </a:rPr>
              <a:t>wtd</a:t>
            </a:r>
            <a:r>
              <a:rPr lang="en-US" sz="2000" b="1" dirty="0">
                <a:solidFill>
                  <a:srgbClr val="B00000"/>
                </a:solidFill>
              </a:rPr>
              <a:t> tax rate </a:t>
            </a:r>
            <a:r>
              <a:rPr lang="en-US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share)</a:t>
            </a:r>
            <a:endParaRPr lang="en-US" sz="2000" b="1" baseline="30000" dirty="0">
              <a:solidFill>
                <a:srgbClr val="B00000"/>
              </a:solidFill>
            </a:endParaRPr>
          </a:p>
          <a:p>
            <a:endParaRPr lang="en-US" sz="2000" b="1" dirty="0">
              <a:solidFill>
                <a:srgbClr val="B00000"/>
              </a:solidFill>
            </a:endParaRPr>
          </a:p>
          <a:p>
            <a:r>
              <a:rPr lang="en-US" sz="2000" b="1" dirty="0">
                <a:solidFill>
                  <a:srgbClr val="B00000"/>
                </a:solidFill>
              </a:rPr>
              <a:t>		</a:t>
            </a:r>
          </a:p>
          <a:p>
            <a:pPr lvl="4"/>
            <a:r>
              <a:rPr lang="en-US" sz="2000" dirty="0"/>
              <a:t>(a)  $20 tax increase								(b)  $100 tax increase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56DEAB-6EF9-4B1D-A93E-BDF0FF35E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 bwMode="auto">
          <a:xfrm>
            <a:off x="0" y="3200400"/>
            <a:ext cx="6070716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6BE02-E10A-4DA2-8AAA-2A9C422F06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7"/>
          <a:stretch/>
        </p:blipFill>
        <p:spPr bwMode="auto">
          <a:xfrm>
            <a:off x="6095706" y="3147668"/>
            <a:ext cx="6096294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68CFCE-1149-42CA-8DCF-3F6B636A0EE5}"/>
              </a:ext>
            </a:extLst>
          </p:cNvPr>
          <p:cNvSpPr txBox="1"/>
          <p:nvPr/>
        </p:nvSpPr>
        <p:spPr>
          <a:xfrm>
            <a:off x="470387" y="546559"/>
            <a:ext cx="689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(B) Does the effect depend on the scope (share of emissions covered)?</a:t>
            </a:r>
          </a:p>
        </p:txBody>
      </p:sp>
    </p:spTree>
    <p:extLst>
      <p:ext uri="{BB962C8B-B14F-4D97-AF65-F5344CB8AC3E}">
        <p14:creationId xmlns:p14="http://schemas.microsoft.com/office/powerpoint/2010/main" val="553575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86F39-68A3-4EED-89AA-B335178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36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DB02948-09D2-439B-8AAA-97C78B8E83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Results: Nonlinearities? EU+ sample, LP, unrestricted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94974-0567-4922-BE1F-DDC0088D8487}"/>
              </a:ext>
            </a:extLst>
          </p:cNvPr>
          <p:cNvSpPr txBox="1"/>
          <p:nvPr/>
        </p:nvSpPr>
        <p:spPr>
          <a:xfrm>
            <a:off x="470387" y="1022939"/>
            <a:ext cx="1114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Sample: 			</a:t>
            </a:r>
            <a:r>
              <a:rPr lang="en-US" sz="2000" b="1" dirty="0">
                <a:solidFill>
                  <a:srgbClr val="B00000"/>
                </a:solidFill>
              </a:rPr>
              <a:t>EU+</a:t>
            </a:r>
          </a:p>
          <a:p>
            <a:r>
              <a:rPr lang="en-US" sz="2000" dirty="0"/>
              <a:t>Variable: 		</a:t>
            </a:r>
            <a:r>
              <a:rPr lang="en-US" sz="2000" b="1" dirty="0">
                <a:solidFill>
                  <a:srgbClr val="B00000"/>
                </a:solidFill>
              </a:rPr>
              <a:t>Emissions Growth</a:t>
            </a:r>
          </a:p>
          <a:p>
            <a:r>
              <a:rPr lang="en-US" sz="2000" dirty="0"/>
              <a:t>Specification: 	</a:t>
            </a:r>
            <a:r>
              <a:rPr lang="en-US" sz="2000" b="1" dirty="0">
                <a:solidFill>
                  <a:srgbClr val="B00000"/>
                </a:solidFill>
              </a:rPr>
              <a:t>+ (share-</a:t>
            </a:r>
            <a:r>
              <a:rPr lang="en-US" sz="2000" b="1" dirty="0" err="1">
                <a:solidFill>
                  <a:srgbClr val="B00000"/>
                </a:solidFill>
              </a:rPr>
              <a:t>wtd</a:t>
            </a:r>
            <a:r>
              <a:rPr lang="en-US" sz="2000" b="1" dirty="0">
                <a:solidFill>
                  <a:srgbClr val="B00000"/>
                </a:solidFill>
              </a:rPr>
              <a:t> tax rate </a:t>
            </a:r>
            <a:r>
              <a:rPr lang="en-US" sz="20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share)</a:t>
            </a:r>
            <a:endParaRPr lang="en-US" sz="2000" b="1" baseline="30000" dirty="0">
              <a:solidFill>
                <a:srgbClr val="B00000"/>
              </a:solidFill>
            </a:endParaRPr>
          </a:p>
          <a:p>
            <a:endParaRPr lang="en-US" sz="2000" b="1" dirty="0">
              <a:solidFill>
                <a:srgbClr val="B00000"/>
              </a:solidFill>
            </a:endParaRPr>
          </a:p>
          <a:p>
            <a:r>
              <a:rPr lang="en-US" sz="2000" b="1" dirty="0">
                <a:solidFill>
                  <a:srgbClr val="B00000"/>
                </a:solidFill>
              </a:rPr>
              <a:t>		</a:t>
            </a:r>
          </a:p>
          <a:p>
            <a:pPr lvl="4"/>
            <a:r>
              <a:rPr lang="en-US" sz="2000" dirty="0"/>
              <a:t>(a)  $20 tax increase								(b)  $100 tax increase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360E2-C22A-4006-8352-6D67530896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5"/>
          <a:stretch/>
        </p:blipFill>
        <p:spPr bwMode="auto">
          <a:xfrm>
            <a:off x="0" y="3200400"/>
            <a:ext cx="6111589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FDEBD2-61EF-4DDD-A908-46F5DC6B5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/>
          <a:stretch/>
        </p:blipFill>
        <p:spPr bwMode="auto">
          <a:xfrm>
            <a:off x="6111589" y="3200400"/>
            <a:ext cx="6086626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BC6D0-0066-45D0-AF27-5E91C01CEB3C}"/>
              </a:ext>
            </a:extLst>
          </p:cNvPr>
          <p:cNvSpPr txBox="1"/>
          <p:nvPr/>
        </p:nvSpPr>
        <p:spPr>
          <a:xfrm>
            <a:off x="470387" y="546559"/>
            <a:ext cx="689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(B) Does the effect depend on the scope (share of emissions covered)?</a:t>
            </a:r>
          </a:p>
        </p:txBody>
      </p:sp>
    </p:spTree>
    <p:extLst>
      <p:ext uri="{BB962C8B-B14F-4D97-AF65-F5344CB8AC3E}">
        <p14:creationId xmlns:p14="http://schemas.microsoft.com/office/powerpoint/2010/main" val="4273136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B2680-2565-47AF-85D5-C949FBECCE21}"/>
              </a:ext>
            </a:extLst>
          </p:cNvPr>
          <p:cNvSpPr txBox="1"/>
          <p:nvPr/>
        </p:nvSpPr>
        <p:spPr>
          <a:xfrm>
            <a:off x="6749144" y="3922662"/>
            <a:ext cx="529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00000"/>
                </a:solidFill>
              </a:rPr>
              <a:t>Dynamic responses of GDP growth, aggregate employment growth, and the level of emissions for a $40/ton carbon tax covering 30% of emissions, based on the EU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Taxes mainly cover the transportation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Estimation uses time series identification – carbon tax rates predetermined within the calendar year</a:t>
            </a:r>
          </a:p>
          <a:p>
            <a:endParaRPr lang="en-US" sz="1600" dirty="0"/>
          </a:p>
          <a:p>
            <a:r>
              <a:rPr lang="en-US" sz="1400" dirty="0"/>
              <a:t>Source: Metcalf &amp; Stock (AEJ-macro, forthcoming)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D03FF2-FC08-4740-93C1-C4DFAD76E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63" y="3616265"/>
            <a:ext cx="4461797" cy="3241735"/>
          </a:xfrm>
          <a:prstGeom prst="rect">
            <a:avLst/>
          </a:prstGeom>
        </p:spPr>
      </p:pic>
      <p:pic>
        <p:nvPicPr>
          <p:cNvPr id="10" name="Picture 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8875039-79EA-4E89-9CDE-D4B04E46D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23" y="395717"/>
            <a:ext cx="4432637" cy="3220548"/>
          </a:xfrm>
          <a:prstGeom prst="rect">
            <a:avLst/>
          </a:prstGeom>
        </p:spPr>
      </p:pic>
      <p:pic>
        <p:nvPicPr>
          <p:cNvPr id="12" name="Picture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F4B97D0-C9BB-428F-8BB0-91DC2DAF6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62" y="395717"/>
            <a:ext cx="4432638" cy="32205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F7A31E-AAF8-46A5-B143-5F768BDED205}"/>
              </a:ext>
            </a:extLst>
          </p:cNvPr>
          <p:cNvSpPr txBox="1"/>
          <p:nvPr/>
        </p:nvSpPr>
        <p:spPr>
          <a:xfrm>
            <a:off x="257908" y="1090246"/>
            <a:ext cx="16314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00000"/>
                </a:solidFill>
              </a:rPr>
              <a:t>GDP growth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No effect</a:t>
            </a:r>
          </a:p>
          <a:p>
            <a:endParaRPr lang="en-US" sz="1600" b="1" dirty="0">
              <a:solidFill>
                <a:srgbClr val="33889F"/>
              </a:solidFill>
            </a:endParaRPr>
          </a:p>
          <a:p>
            <a:endParaRPr lang="en-US" sz="1600" b="1" dirty="0">
              <a:solidFill>
                <a:srgbClr val="33889F"/>
              </a:solidFill>
            </a:endParaRPr>
          </a:p>
          <a:p>
            <a:endParaRPr lang="en-US" sz="1600" b="1" dirty="0">
              <a:solidFill>
                <a:srgbClr val="33889F"/>
              </a:solidFill>
            </a:endParaRPr>
          </a:p>
          <a:p>
            <a:endParaRPr lang="en-US" sz="1600" b="1" dirty="0">
              <a:solidFill>
                <a:srgbClr val="33889F"/>
              </a:solidFill>
            </a:endParaRPr>
          </a:p>
          <a:p>
            <a:endParaRPr lang="en-US" sz="1600" b="1" dirty="0">
              <a:solidFill>
                <a:srgbClr val="33889F"/>
              </a:solidFill>
            </a:endParaRPr>
          </a:p>
          <a:p>
            <a:endParaRPr lang="en-US" sz="1600" b="1" dirty="0">
              <a:solidFill>
                <a:srgbClr val="33889F"/>
              </a:solidFill>
            </a:endParaRPr>
          </a:p>
          <a:p>
            <a:endParaRPr lang="en-US" sz="1600" b="1" dirty="0">
              <a:solidFill>
                <a:srgbClr val="33889F"/>
              </a:solidFill>
            </a:endParaRPr>
          </a:p>
          <a:p>
            <a:r>
              <a:rPr lang="en-US" sz="1600" b="1" dirty="0">
                <a:solidFill>
                  <a:srgbClr val="B00000"/>
                </a:solidFill>
              </a:rPr>
              <a:t>Emissions (level) in covered sectors</a:t>
            </a:r>
          </a:p>
          <a:p>
            <a:endParaRPr lang="en-US" sz="1600" b="1" dirty="0">
              <a:solidFill>
                <a:srgbClr val="B00000"/>
              </a:solidFill>
            </a:endParaRPr>
          </a:p>
          <a:p>
            <a:r>
              <a:rPr lang="en-US" sz="1600" dirty="0"/>
              <a:t>2-6% reduction</a:t>
            </a:r>
          </a:p>
          <a:p>
            <a:r>
              <a:rPr lang="en-US" sz="1600" b="1" dirty="0">
                <a:solidFill>
                  <a:srgbClr val="B0000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86A957-B3C9-4182-B3DB-544117A9858F}"/>
              </a:ext>
            </a:extLst>
          </p:cNvPr>
          <p:cNvSpPr txBox="1"/>
          <p:nvPr/>
        </p:nvSpPr>
        <p:spPr>
          <a:xfrm>
            <a:off x="6380320" y="1090245"/>
            <a:ext cx="14854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00000"/>
                </a:solidFill>
              </a:rPr>
              <a:t>Employment</a:t>
            </a:r>
          </a:p>
          <a:p>
            <a:r>
              <a:rPr lang="en-US" sz="1600" b="1" dirty="0">
                <a:solidFill>
                  <a:srgbClr val="B00000"/>
                </a:solidFill>
              </a:rPr>
              <a:t>growth</a:t>
            </a:r>
          </a:p>
          <a:p>
            <a:endParaRPr lang="en-US" sz="1600" b="1" dirty="0">
              <a:solidFill>
                <a:srgbClr val="B00000"/>
              </a:solidFill>
            </a:endParaRPr>
          </a:p>
          <a:p>
            <a:r>
              <a:rPr lang="en-US" sz="1600" dirty="0"/>
              <a:t>No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initial positive bump?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B3C05A6-9E81-4591-A889-736582F8FA6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81819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SCE Session “Macro Identification Using High-Frequency and Micro Data”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0CB40-A6B4-4793-AB7A-7DF2F6E8D375}"/>
              </a:ext>
            </a:extLst>
          </p:cNvPr>
          <p:cNvSpPr txBox="1"/>
          <p:nvPr/>
        </p:nvSpPr>
        <p:spPr>
          <a:xfrm>
            <a:off x="376193" y="684989"/>
            <a:ext cx="45858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What have been emissions &amp; GDP effects of EU 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question: how much of decline in emissions intensity of IP is due to EU-ETS increasing energy prices?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Convincing identification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Provocative results</a:t>
            </a:r>
          </a:p>
          <a:p>
            <a:endParaRPr lang="en-US" b="1" dirty="0">
              <a:solidFill>
                <a:srgbClr val="B00000"/>
              </a:solidFill>
            </a:endParaRPr>
          </a:p>
          <a:p>
            <a:r>
              <a:rPr lang="en-US" b="1" dirty="0">
                <a:solidFill>
                  <a:srgbClr val="B00000"/>
                </a:solidFill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$40 carbon price with full pass-through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~12% increase in energy prices (US)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5-12% fall in IP after 1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Cf: fall in IP during financial crisis: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22% in EU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17% in US</a:t>
            </a:r>
          </a:p>
          <a:p>
            <a:endParaRPr lang="en-US" b="1" dirty="0">
              <a:solidFill>
                <a:srgbClr val="B00000"/>
              </a:solidFill>
            </a:endParaRPr>
          </a:p>
          <a:p>
            <a:r>
              <a:rPr lang="en-US" b="1" dirty="0">
                <a:solidFill>
                  <a:srgbClr val="B00000"/>
                </a:solidFill>
              </a:rPr>
              <a:t>Why so large?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BDC8ABD6-677A-458E-84AD-26D46CA4A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6" t="20702" r="17416" b="66667"/>
          <a:stretch/>
        </p:blipFill>
        <p:spPr>
          <a:xfrm>
            <a:off x="4539248" y="3429000"/>
            <a:ext cx="4869447" cy="3336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DB15C8-E5F3-4C3E-88BD-681D91A72BEF}"/>
              </a:ext>
            </a:extLst>
          </p:cNvPr>
          <p:cNvSpPr txBox="1"/>
          <p:nvPr/>
        </p:nvSpPr>
        <p:spPr>
          <a:xfrm>
            <a:off x="9408695" y="3938558"/>
            <a:ext cx="2387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B00000"/>
                </a:solidFill>
              </a:rPr>
              <a:t>Känzig</a:t>
            </a:r>
            <a:r>
              <a:rPr lang="en-US" sz="1600" b="1" dirty="0">
                <a:solidFill>
                  <a:srgbClr val="B00000"/>
                </a:solidFill>
              </a:rPr>
              <a:t> (2021), Fig.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ETS Carbon price shock →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Normalized to 1% increase in HICPE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EU-ETS, 1999-2018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Data: EU aggregate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SVAR-IV</a:t>
            </a:r>
            <a:r>
              <a:rPr lang="en-US" sz="1600" dirty="0"/>
              <a:t> &amp; LP-IV (announcement ID)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5B15A-A75C-4058-974B-452C299CD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400" y="430883"/>
            <a:ext cx="5228739" cy="28850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953D4D-9982-47DA-8B46-91B6CB1A300D}"/>
              </a:ext>
            </a:extLst>
          </p:cNvPr>
          <p:cNvSpPr txBox="1"/>
          <p:nvPr/>
        </p:nvSpPr>
        <p:spPr>
          <a:xfrm>
            <a:off x="9012476" y="850470"/>
            <a:ext cx="298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EU GHG emissions intensity of IP</a:t>
            </a:r>
          </a:p>
          <a:p>
            <a:r>
              <a:rPr lang="en-US" sz="1600" dirty="0"/>
              <a:t>= GHG emissions/IP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426E0-2771-4A38-9DE5-B41CE1729742}"/>
              </a:ext>
            </a:extLst>
          </p:cNvPr>
          <p:cNvSpPr txBox="1"/>
          <p:nvPr/>
        </p:nvSpPr>
        <p:spPr>
          <a:xfrm>
            <a:off x="6854191" y="704276"/>
            <a:ext cx="22856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C00000"/>
                </a:solidFill>
              </a:rPr>
              <a:t>EU-ETS started in 2005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6505B1D6-7B34-44E1-9A44-79693E3C3B12}"/>
              </a:ext>
            </a:extLst>
          </p:cNvPr>
          <p:cNvSpPr txBox="1">
            <a:spLocks/>
          </p:cNvSpPr>
          <p:nvPr/>
        </p:nvSpPr>
        <p:spPr bwMode="auto">
          <a:xfrm>
            <a:off x="0" y="-5137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EU ETS: Macro impacts: </a:t>
            </a:r>
            <a:r>
              <a:rPr lang="en-US" sz="2000" dirty="0" err="1">
                <a:solidFill>
                  <a:schemeClr val="bg1"/>
                </a:solidFill>
              </a:rPr>
              <a:t>Känzig</a:t>
            </a:r>
            <a:r>
              <a:rPr lang="en-US" sz="2000" dirty="0">
                <a:solidFill>
                  <a:schemeClr val="bg1"/>
                </a:solidFill>
              </a:rPr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1088312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SCE Session “Macro Identification Using High-Frequency and Micro Data”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0CB40-A6B4-4793-AB7A-7DF2F6E8D375}"/>
              </a:ext>
            </a:extLst>
          </p:cNvPr>
          <p:cNvSpPr txBox="1"/>
          <p:nvPr/>
        </p:nvSpPr>
        <p:spPr>
          <a:xfrm>
            <a:off x="376193" y="684989"/>
            <a:ext cx="43494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Identification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SVAR-IV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variables: 8 macro variables (contemporaneous)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IV: Carbon policy price surprise = futures price (for date t) on day of regulatory event – futures price (for same date) on trading day before</a:t>
            </a:r>
          </a:p>
          <a:p>
            <a:endParaRPr lang="en-US" b="1" dirty="0">
              <a:solidFill>
                <a:srgbClr val="B00000"/>
              </a:solidFill>
            </a:endParaRPr>
          </a:p>
          <a:p>
            <a:r>
              <a:rPr lang="en-US" b="1" dirty="0">
                <a:solidFill>
                  <a:srgbClr val="B00000"/>
                </a:solidFill>
              </a:rPr>
              <a:t>SVAR-IV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Stock (2008)</a:t>
            </a:r>
          </a:p>
          <a:p>
            <a:endParaRPr lang="en-US" dirty="0"/>
          </a:p>
          <a:p>
            <a:r>
              <a:rPr lang="en-US" b="1" dirty="0">
                <a:solidFill>
                  <a:srgbClr val="B00000"/>
                </a:solidFill>
              </a:rPr>
              <a:t>LP-IV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Stock &amp; Watson (</a:t>
            </a:r>
            <a:r>
              <a:rPr lang="en-US" i="1" dirty="0"/>
              <a:t>EJ</a:t>
            </a:r>
            <a:r>
              <a:rPr lang="en-US" dirty="0"/>
              <a:t>, 2018), Plagborg-M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en-US" dirty="0"/>
              <a:t>ller &amp; Wolf (2021)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shock instrument (like this one) will allow identification of IRF without requiring invertibility (no need for control variables to span structural shocks)</a:t>
            </a:r>
          </a:p>
          <a:p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6505B1D6-7B34-44E1-9A44-79693E3C3B12}"/>
              </a:ext>
            </a:extLst>
          </p:cNvPr>
          <p:cNvSpPr txBox="1">
            <a:spLocks/>
          </p:cNvSpPr>
          <p:nvPr/>
        </p:nvSpPr>
        <p:spPr bwMode="auto">
          <a:xfrm>
            <a:off x="0" y="-5137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EU ETS: Macro impacts: </a:t>
            </a:r>
            <a:r>
              <a:rPr lang="en-US" sz="2000" dirty="0" err="1">
                <a:solidFill>
                  <a:schemeClr val="bg1"/>
                </a:solidFill>
              </a:rPr>
              <a:t>Känzig</a:t>
            </a:r>
            <a:r>
              <a:rPr lang="en-US" sz="2000" dirty="0">
                <a:solidFill>
                  <a:schemeClr val="bg1"/>
                </a:solidFill>
              </a:rPr>
              <a:t> (2021)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260CC-F416-4659-B99F-058DDC25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628" y="684989"/>
            <a:ext cx="7366437" cy="35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Timeline of physical and transition risks                                 Macro impacts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4EB10127-BE24-47BF-B5B6-BB10861E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" y="476229"/>
            <a:ext cx="3572956" cy="2330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FAF2DB-F894-4B90-84A3-13EDA84B00F7}"/>
              </a:ext>
            </a:extLst>
          </p:cNvPr>
          <p:cNvSpPr txBox="1"/>
          <p:nvPr/>
        </p:nvSpPr>
        <p:spPr>
          <a:xfrm>
            <a:off x="-3970" y="2554405"/>
            <a:ext cx="94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ADC9A-8ECE-460D-AA1D-382469484DDA}"/>
              </a:ext>
            </a:extLst>
          </p:cNvPr>
          <p:cNvSpPr txBox="1"/>
          <p:nvPr/>
        </p:nvSpPr>
        <p:spPr>
          <a:xfrm>
            <a:off x="-3970" y="4706203"/>
            <a:ext cx="113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Transition</a:t>
            </a:r>
          </a:p>
        </p:txBody>
      </p:sp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31CE0CF3-F3D3-4623-A2A3-4E3AC11BEB2F}"/>
              </a:ext>
            </a:extLst>
          </p:cNvPr>
          <p:cNvGraphicFramePr>
            <a:graphicFrameLocks noGrp="1"/>
          </p:cNvGraphicFramePr>
          <p:nvPr/>
        </p:nvGraphicFramePr>
        <p:xfrm>
          <a:off x="279191" y="2886159"/>
          <a:ext cx="492843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8431">
                  <a:extLst>
                    <a:ext uri="{9D8B030D-6E8A-4147-A177-3AD203B41FA5}">
                      <a16:colId xmlns:a16="http://schemas.microsoft.com/office/drawing/2014/main" val="4169082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Heat waves</a:t>
                      </a:r>
                    </a:p>
                  </a:txBody>
                  <a:tcPr>
                    <a:gradFill>
                      <a:gsLst>
                        <a:gs pos="6000">
                          <a:schemeClr val="accent6">
                            <a:lumMod val="85000"/>
                          </a:schemeClr>
                        </a:gs>
                        <a:gs pos="99000">
                          <a:srgbClr val="BDD0E6"/>
                        </a:gs>
                        <a:gs pos="61000">
                          <a:srgbClr val="CE9163"/>
                        </a:gs>
                        <a:gs pos="100000">
                          <a:schemeClr val="accent1">
                            <a:lumMod val="10000"/>
                            <a:lumOff val="9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68274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Storms</a:t>
                      </a:r>
                    </a:p>
                  </a:txBody>
                  <a:tcPr>
                    <a:gradFill>
                      <a:gsLst>
                        <a:gs pos="60000">
                          <a:srgbClr val="D8A076"/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5838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Regional crop failures</a:t>
                      </a:r>
                    </a:p>
                  </a:txBody>
                  <a:tcPr>
                    <a:gradFill>
                      <a:gsLst>
                        <a:gs pos="41000">
                          <a:srgbClr val="D8A076"/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337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Sea level rise</a:t>
                      </a:r>
                    </a:p>
                  </a:txBody>
                  <a:tcPr>
                    <a:gradFill>
                      <a:gsLst>
                        <a:gs pos="40000">
                          <a:srgbClr val="D8A076"/>
                        </a:gs>
                        <a:gs pos="0">
                          <a:schemeClr val="accent6">
                            <a:lumMod val="66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5450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Climate migration</a:t>
                      </a:r>
                    </a:p>
                  </a:txBody>
                  <a:tcPr>
                    <a:gradFill>
                      <a:gsLst>
                        <a:gs pos="27000">
                          <a:srgbClr val="D8A076"/>
                        </a:gs>
                        <a:gs pos="0">
                          <a:schemeClr val="accent6">
                            <a:lumMod val="56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46544273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7B910B19-0BC6-450B-AF7C-7584D009ACAE}"/>
              </a:ext>
            </a:extLst>
          </p:cNvPr>
          <p:cNvGraphicFramePr>
            <a:graphicFrameLocks noGrp="1"/>
          </p:cNvGraphicFramePr>
          <p:nvPr/>
        </p:nvGraphicFramePr>
        <p:xfrm>
          <a:off x="279191" y="5003800"/>
          <a:ext cx="492843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8431">
                  <a:extLst>
                    <a:ext uri="{9D8B030D-6E8A-4147-A177-3AD203B41FA5}">
                      <a16:colId xmlns:a16="http://schemas.microsoft.com/office/drawing/2014/main" val="4169082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Asset revaluation</a:t>
                      </a:r>
                    </a:p>
                  </a:txBody>
                  <a:tcPr>
                    <a:gradFill>
                      <a:gsLst>
                        <a:gs pos="58000">
                          <a:srgbClr val="CEC8C8"/>
                        </a:gs>
                        <a:gs pos="100000">
                          <a:srgbClr val="D8A076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2817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Energy price volatility</a:t>
                      </a:r>
                    </a:p>
                  </a:txBody>
                  <a:tcPr>
                    <a:gradFill>
                      <a:gsLst>
                        <a:gs pos="62000">
                          <a:srgbClr val="D8A076"/>
                        </a:gs>
                        <a:gs pos="100000">
                          <a:schemeClr val="accent6">
                            <a:lumMod val="50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5838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Sectoral reallocation</a:t>
                      </a:r>
                    </a:p>
                  </a:txBody>
                  <a:tcPr>
                    <a:gradFill>
                      <a:gsLst>
                        <a:gs pos="46000">
                          <a:srgbClr val="DA966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527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Food price volatility</a:t>
                      </a:r>
                    </a:p>
                  </a:txBody>
                  <a:tcPr>
                    <a:gradFill>
                      <a:gsLst>
                        <a:gs pos="72000">
                          <a:srgbClr val="D8A076"/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041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Policy effects</a:t>
                      </a:r>
                    </a:p>
                  </a:txBody>
                  <a:tcPr>
                    <a:gradFill>
                      <a:gsLst>
                        <a:gs pos="54000">
                          <a:srgbClr val="F2E026"/>
                        </a:gs>
                        <a:gs pos="77000">
                          <a:srgbClr val="D8A076"/>
                        </a:gs>
                        <a:gs pos="99000">
                          <a:schemeClr val="accent6">
                            <a:lumMod val="75000"/>
                          </a:schemeClr>
                        </a:gs>
                        <a:gs pos="0">
                          <a:srgbClr val="FFFF00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4841878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962E9E9-EA0E-4FB6-B606-FFB3B344B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358"/>
              </p:ext>
            </p:extLst>
          </p:nvPr>
        </p:nvGraphicFramePr>
        <p:xfrm>
          <a:off x="5430746" y="1019579"/>
          <a:ext cx="6701217" cy="551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926">
                  <a:extLst>
                    <a:ext uri="{9D8B030D-6E8A-4147-A177-3AD203B41FA5}">
                      <a16:colId xmlns:a16="http://schemas.microsoft.com/office/drawing/2014/main" val="524551687"/>
                    </a:ext>
                  </a:extLst>
                </a:gridCol>
                <a:gridCol w="2951018">
                  <a:extLst>
                    <a:ext uri="{9D8B030D-6E8A-4147-A177-3AD203B41FA5}">
                      <a16:colId xmlns:a16="http://schemas.microsoft.com/office/drawing/2014/main" val="1099211958"/>
                    </a:ext>
                  </a:extLst>
                </a:gridCol>
                <a:gridCol w="2863273">
                  <a:extLst>
                    <a:ext uri="{9D8B030D-6E8A-4147-A177-3AD203B41FA5}">
                      <a16:colId xmlns:a16="http://schemas.microsoft.com/office/drawing/2014/main" val="2059758869"/>
                    </a:ext>
                  </a:extLst>
                </a:gridCol>
              </a:tblGrid>
              <a:tr h="664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 run</a:t>
                      </a:r>
                    </a:p>
                    <a:p>
                      <a:pPr algn="ctr"/>
                      <a:r>
                        <a:rPr lang="en-US" dirty="0"/>
                        <a:t>π*, R*, u*, </a:t>
                      </a:r>
                      <a:r>
                        <a:rPr lang="el-GR" dirty="0"/>
                        <a:t>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 run</a:t>
                      </a:r>
                    </a:p>
                    <a:p>
                      <a:pPr algn="ctr"/>
                      <a:r>
                        <a:rPr lang="en-US" dirty="0"/>
                        <a:t>π, u, shocks, business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754322"/>
                  </a:ext>
                </a:extLst>
              </a:tr>
              <a:tr h="1673108">
                <a:tc>
                  <a:txBody>
                    <a:bodyPr/>
                    <a:lstStyle/>
                    <a:p>
                      <a:r>
                        <a:rPr lang="en-US" b="1" dirty="0" err="1"/>
                        <a:t>Physi-cal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Lower average crop yields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Lower productivity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sea level rise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adaptation costs,…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Hurricanes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Floods &amp; fires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droughts (food price shocks, famines)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heat waves (acute productivity shocks)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Grid failures/blackouts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880778"/>
                  </a:ext>
                </a:extLst>
              </a:tr>
              <a:tr h="1673108">
                <a:tc>
                  <a:txBody>
                    <a:bodyPr/>
                    <a:lstStyle/>
                    <a:p>
                      <a:r>
                        <a:rPr lang="en-US" b="1" dirty="0" err="1"/>
                        <a:t>Transi-tion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green investment demand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shifts in types of jobs/skills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monetary policy decision (no accommodation of smooth increase)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long run productivity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Energy price shocks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Asset price shocks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Transitional unemployment (mine closures, battery factory openings, etc.)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Policy transition shocks (implementation of carbon price,…)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Policy uncertainty shocks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800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72FC95-4EBA-434F-B7E7-B158E7604630}"/>
              </a:ext>
            </a:extLst>
          </p:cNvPr>
          <p:cNvSpPr txBox="1"/>
          <p:nvPr/>
        </p:nvSpPr>
        <p:spPr>
          <a:xfrm>
            <a:off x="6987309" y="521794"/>
            <a:ext cx="422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Examples of channels at different horizons</a:t>
            </a:r>
          </a:p>
        </p:txBody>
      </p:sp>
    </p:spTree>
    <p:extLst>
      <p:ext uri="{BB962C8B-B14F-4D97-AF65-F5344CB8AC3E}">
        <p14:creationId xmlns:p14="http://schemas.microsoft.com/office/powerpoint/2010/main" val="390622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 err="1">
                <a:solidFill>
                  <a:schemeClr val="bg1"/>
                </a:solidFill>
              </a:rPr>
              <a:t>Känzig</a:t>
            </a:r>
            <a:r>
              <a:rPr lang="en-US" sz="2000" dirty="0">
                <a:solidFill>
                  <a:schemeClr val="bg1"/>
                </a:solidFill>
              </a:rPr>
              <a:t> (2021): Instrument validity? (yes)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40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E2CF62-D643-4F2D-96D8-F7B9BE6458A1}"/>
              </a:ext>
            </a:extLst>
          </p:cNvPr>
          <p:cNvSpPr txBox="1"/>
          <p:nvPr/>
        </p:nvSpPr>
        <p:spPr>
          <a:xfrm>
            <a:off x="593558" y="693691"/>
            <a:ext cx="494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Percentage change or nominal Euro value change?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3375BF3-053F-433F-951C-1739AE92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76" y="1069568"/>
            <a:ext cx="3832547" cy="27812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DD261B-C578-47C9-A78C-800786E82CF9}"/>
              </a:ext>
            </a:extLst>
          </p:cNvPr>
          <p:cNvSpPr txBox="1"/>
          <p:nvPr/>
        </p:nvSpPr>
        <p:spPr>
          <a:xfrm>
            <a:off x="3351070" y="1306212"/>
            <a:ext cx="14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EU-ETS futures </a:t>
            </a:r>
          </a:p>
          <a:p>
            <a:r>
              <a:rPr lang="en-US" sz="1600" dirty="0"/>
              <a:t>price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653AEC-7DDD-4E7D-94A6-921677D84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81"/>
          <a:stretch/>
        </p:blipFill>
        <p:spPr>
          <a:xfrm>
            <a:off x="5824042" y="1069568"/>
            <a:ext cx="4281728" cy="27131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E99A38B-A2BA-405B-9A4C-A8562F32DC2A}"/>
              </a:ext>
            </a:extLst>
          </p:cNvPr>
          <p:cNvSpPr txBox="1"/>
          <p:nvPr/>
        </p:nvSpPr>
        <p:spPr>
          <a:xfrm>
            <a:off x="7833902" y="1286936"/>
            <a:ext cx="1487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Känzig</a:t>
            </a:r>
            <a:r>
              <a:rPr lang="en-US" sz="1600" dirty="0"/>
              <a:t> surprise:</a:t>
            </a:r>
          </a:p>
          <a:p>
            <a:r>
              <a:rPr lang="en-US" sz="1600" b="1" dirty="0" err="1">
                <a:solidFill>
                  <a:srgbClr val="009900"/>
                </a:solidFill>
              </a:rPr>
              <a:t>pctage</a:t>
            </a:r>
            <a:r>
              <a:rPr lang="en-US" sz="1600" dirty="0">
                <a:solidFill>
                  <a:srgbClr val="669900"/>
                </a:solidFill>
              </a:rPr>
              <a:t>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B83D21-0158-4F45-BD72-26F87098DCD1}"/>
              </a:ext>
            </a:extLst>
          </p:cNvPr>
          <p:cNvSpPr txBox="1"/>
          <p:nvPr/>
        </p:nvSpPr>
        <p:spPr>
          <a:xfrm>
            <a:off x="593558" y="4187299"/>
            <a:ext cx="7371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Linear predictability &amp; first stage (2005m6-2018m12) (</a:t>
            </a:r>
            <a:r>
              <a:rPr lang="en-US" sz="1600" i="1" dirty="0"/>
              <a:t>EU-ETS started January 2005</a:t>
            </a:r>
            <a:r>
              <a:rPr lang="en-US" sz="1600" dirty="0"/>
              <a:t>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0B15BB5-9D7A-43BD-9125-529A9B68274E}"/>
              </a:ext>
            </a:extLst>
          </p:cNvPr>
          <p:cNvGraphicFramePr>
            <a:graphicFrameLocks noGrp="1"/>
          </p:cNvGraphicFramePr>
          <p:nvPr/>
        </p:nvGraphicFramePr>
        <p:xfrm>
          <a:off x="2493219" y="4622477"/>
          <a:ext cx="534068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306">
                  <a:extLst>
                    <a:ext uri="{9D8B030D-6E8A-4147-A177-3AD203B41FA5}">
                      <a16:colId xmlns:a16="http://schemas.microsoft.com/office/drawing/2014/main" val="1150458694"/>
                    </a:ext>
                  </a:extLst>
                </a:gridCol>
                <a:gridCol w="1531377">
                  <a:extLst>
                    <a:ext uri="{9D8B030D-6E8A-4147-A177-3AD203B41FA5}">
                      <a16:colId xmlns:a16="http://schemas.microsoft.com/office/drawing/2014/main" val="1097369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7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F-test (p-</a:t>
                      </a:r>
                      <a:r>
                        <a:rPr lang="en-US" sz="1600" dirty="0" err="1"/>
                        <a:t>val</a:t>
                      </a:r>
                      <a:r>
                        <a:rPr lang="en-US" sz="1600" dirty="0"/>
                        <a:t>) of linear predictability: 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.30 (.938)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27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F-test (p-</a:t>
                      </a:r>
                      <a:r>
                        <a:rPr lang="en-US" sz="1600" dirty="0" err="1"/>
                        <a:t>val</a:t>
                      </a:r>
                      <a:r>
                        <a:rPr lang="en-US" sz="1600" dirty="0"/>
                        <a:t>) of linear predictability: </a:t>
                      </a:r>
                      <a:r>
                        <a:rPr lang="en-US" sz="1600" dirty="0" err="1"/>
                        <a:t>ARx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.60 (.918)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081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First-stage F (HR, controls 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3095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179CA3-0DF2-49C9-8960-7748F0DED1B2}"/>
              </a:ext>
            </a:extLst>
          </p:cNvPr>
          <p:cNvSpPr txBox="1"/>
          <p:nvPr/>
        </p:nvSpPr>
        <p:spPr>
          <a:xfrm>
            <a:off x="2337112" y="6148850"/>
            <a:ext cx="6394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Notes</a:t>
            </a:r>
            <a:r>
              <a:rPr lang="en-US" sz="1400" dirty="0"/>
              <a:t>: X = lags 1, 2 of </a:t>
            </a:r>
            <a:r>
              <a:rPr lang="en-US" sz="1400" dirty="0" err="1"/>
              <a:t>Känzig</a:t>
            </a:r>
            <a:r>
              <a:rPr lang="en-US" sz="1400" dirty="0"/>
              <a:t> controls, in first differences (so number of X’s = 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×8 =</a:t>
            </a:r>
            <a:r>
              <a:rPr lang="en-US" sz="1400" dirty="0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556422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 err="1">
                <a:solidFill>
                  <a:schemeClr val="bg1"/>
                </a:solidFill>
              </a:rPr>
              <a:t>Känzig</a:t>
            </a:r>
            <a:r>
              <a:rPr lang="en-US" sz="2000" dirty="0">
                <a:solidFill>
                  <a:schemeClr val="bg1"/>
                </a:solidFill>
              </a:rPr>
              <a:t> (2021): Exploit “clean” instrument?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41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E2CF62-D643-4F2D-96D8-F7B9BE6458A1}"/>
              </a:ext>
            </a:extLst>
          </p:cNvPr>
          <p:cNvSpPr txBox="1"/>
          <p:nvPr/>
        </p:nvSpPr>
        <p:spPr>
          <a:xfrm>
            <a:off x="177998" y="547852"/>
            <a:ext cx="8640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Instrument satisfies Stock-Watson (2018) condition LP-IV: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SVAR-IV requires invertibility but LP-IV does not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LP-IV valid without controls, or with any set of lagged controls to reduce 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0B9364-ABA8-4A74-96E2-1E6EFB7679E2}"/>
              </a:ext>
            </a:extLst>
          </p:cNvPr>
          <p:cNvSpPr txBox="1"/>
          <p:nvPr/>
        </p:nvSpPr>
        <p:spPr>
          <a:xfrm>
            <a:off x="5332089" y="1418152"/>
            <a:ext cx="250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LP-IV, 2005m6-2018m12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181EFA-AF76-4211-97C0-180BCE6A5F2D}"/>
              </a:ext>
            </a:extLst>
          </p:cNvPr>
          <p:cNvSpPr txBox="1"/>
          <p:nvPr/>
        </p:nvSpPr>
        <p:spPr>
          <a:xfrm>
            <a:off x="120316" y="1787484"/>
            <a:ext cx="24262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Controls: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pPr algn="r"/>
            <a:r>
              <a:rPr lang="en-US" sz="1600" b="1" dirty="0">
                <a:solidFill>
                  <a:srgbClr val="C00000"/>
                </a:solidFill>
              </a:rPr>
              <a:t>2 lags of 8 </a:t>
            </a:r>
            <a:r>
              <a:rPr lang="en-US" sz="1600" b="1" dirty="0" err="1">
                <a:solidFill>
                  <a:srgbClr val="C00000"/>
                </a:solidFill>
              </a:rPr>
              <a:t>K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änzig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variables</a:t>
            </a:r>
            <a:endParaRPr lang="en-US" sz="1600" b="1" dirty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sz="1600" dirty="0">
              <a:solidFill>
                <a:srgbClr val="C00000"/>
              </a:solidFill>
            </a:endParaRPr>
          </a:p>
          <a:p>
            <a:pPr algn="r"/>
            <a:endParaRPr lang="en-US" sz="1600" dirty="0">
              <a:solidFill>
                <a:srgbClr val="C00000"/>
              </a:solidFill>
            </a:endParaRPr>
          </a:p>
          <a:p>
            <a:pPr algn="r"/>
            <a:endParaRPr lang="en-US" sz="1600" dirty="0">
              <a:solidFill>
                <a:srgbClr val="C00000"/>
              </a:solidFill>
            </a:endParaRPr>
          </a:p>
          <a:p>
            <a:pPr algn="r"/>
            <a:r>
              <a:rPr lang="en-US" sz="1600" b="1" dirty="0">
                <a:solidFill>
                  <a:srgbClr val="C00000"/>
                </a:solidFill>
              </a:rPr>
              <a:t>No controls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56E7E0-428C-4EE9-9B78-53DCF3E09554}"/>
              </a:ext>
            </a:extLst>
          </p:cNvPr>
          <p:cNvSpPr txBox="1"/>
          <p:nvPr/>
        </p:nvSpPr>
        <p:spPr>
          <a:xfrm>
            <a:off x="2969699" y="1795743"/>
            <a:ext cx="8166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ln(HICP-E)							ln(IP)							ln(Emissions)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CB3A49-4C7C-4C44-B3D1-9550C1210311}"/>
              </a:ext>
            </a:extLst>
          </p:cNvPr>
          <p:cNvSpPr txBox="1"/>
          <p:nvPr/>
        </p:nvSpPr>
        <p:spPr>
          <a:xfrm>
            <a:off x="305537" y="5239228"/>
            <a:ext cx="1398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cf. </a:t>
            </a:r>
            <a:r>
              <a:rPr lang="en-US" sz="1400" dirty="0" err="1"/>
              <a:t>Känzig</a:t>
            </a:r>
            <a:r>
              <a:rPr lang="en-US" sz="1400" dirty="0"/>
              <a:t>, fig. B3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F5721E-2535-4D8F-9720-65E0B31F125D}"/>
              </a:ext>
            </a:extLst>
          </p:cNvPr>
          <p:cNvSpPr txBox="1"/>
          <p:nvPr/>
        </p:nvSpPr>
        <p:spPr>
          <a:xfrm>
            <a:off x="305537" y="5884327"/>
            <a:ext cx="1054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Test invertibility?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LP-IV and SVAR-IV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A5F3AC-6BA7-4380-A95D-44C5724C3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207" y="4074082"/>
            <a:ext cx="2678270" cy="19435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D674E8-A5C7-4C3F-BD7C-EF3948431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601" y="4044103"/>
            <a:ext cx="2614462" cy="18972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DD6BDA-27E9-4A96-B7D7-B526055D8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196" y="4038519"/>
            <a:ext cx="2622157" cy="1902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366DAD-AF1E-44E8-94E7-21FCAC8C4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601" y="2163503"/>
            <a:ext cx="2614462" cy="1897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0DE14-8D4B-405E-859C-EBE0A0D0D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035" y="2129025"/>
            <a:ext cx="2631318" cy="1909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FBF72-2E7E-442E-AF76-43374B177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9208" y="2151010"/>
            <a:ext cx="2678269" cy="194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74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B2680-2565-47AF-85D5-C949FBECCE21}"/>
              </a:ext>
            </a:extLst>
          </p:cNvPr>
          <p:cNvSpPr txBox="1"/>
          <p:nvPr/>
        </p:nvSpPr>
        <p:spPr>
          <a:xfrm>
            <a:off x="218415" y="598200"/>
            <a:ext cx="58330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Important distributional considerations (micro not macro):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Potentially large sectoral employment shifts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Regressive or progressive depending on how rebates are structured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Results for a cap &amp; trade system might not be the same as for a carbon tax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Price volatility of a cap &amp; trade system can retard investment in low-carbon capital, delaying decarbonization and increasing costs (Aldy &amp; Armitage 2022)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Price volatility also implies inflation volatility (pass-through of tax &amp; permit price)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Känzig</a:t>
            </a:r>
            <a:r>
              <a:rPr lang="en-US" dirty="0"/>
              <a:t> (2021)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Increasing carbon tax will pass through to inflation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Carbon tax design should have predictable path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CB can accommodate (although this isn’t what happened in EU carbon taxes since mainly the countries were in the Eurozone when they implemented the tax or the tax hikes)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42</a:t>
            </a:fld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B3C05A6-9E81-4591-A889-736582F8FA6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Impacts of a carbon tax: Caveats (1/2)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C8455-919F-4970-926C-46AF59A30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91"/>
          <a:stretch/>
        </p:blipFill>
        <p:spPr>
          <a:xfrm>
            <a:off x="6958889" y="430885"/>
            <a:ext cx="5233111" cy="3215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F2B107-6E55-42E5-82B7-AF8195F4DDD9}"/>
              </a:ext>
            </a:extLst>
          </p:cNvPr>
          <p:cNvSpPr txBox="1"/>
          <p:nvPr/>
        </p:nvSpPr>
        <p:spPr>
          <a:xfrm>
            <a:off x="8290560" y="1291212"/>
            <a:ext cx="1845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EU ETS Permit Price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BA1EB-2D55-46BE-98DB-2D7E1416B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889" y="3691355"/>
            <a:ext cx="5233111" cy="31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17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119062" y="457742"/>
            <a:ext cx="10881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Growing evidence that carbon tax has small effect on emissions (Green (2021), Metcalf-Stock)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most CT’s – like the EU CT – cover mainly the transportation sector.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the US, a CT would cover the power sector too, where much greater emissions reductions are possible.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6F770-1927-4C65-ADA6-F60AC287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43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674BBF-704D-4FB3-8728-5210C7B749C0}"/>
              </a:ext>
            </a:extLst>
          </p:cNvPr>
          <p:cNvSpPr txBox="1">
            <a:spLocks/>
          </p:cNvSpPr>
          <p:nvPr/>
        </p:nvSpPr>
        <p:spPr bwMode="auto">
          <a:xfrm>
            <a:off x="0" y="-1491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Impacts of a carbon tax: Caveats (2/2)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05031-A31A-4AC5-9A6C-473874DB46C3}"/>
              </a:ext>
            </a:extLst>
          </p:cNvPr>
          <p:cNvSpPr/>
          <p:nvPr/>
        </p:nvSpPr>
        <p:spPr>
          <a:xfrm>
            <a:off x="3506089" y="1427567"/>
            <a:ext cx="5179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Recent Carbon Tax Simulations for the US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E2912E-0E04-4C07-A7EE-E7C948310735}"/>
              </a:ext>
            </a:extLst>
          </p:cNvPr>
          <p:cNvGrpSpPr/>
          <p:nvPr/>
        </p:nvGrpSpPr>
        <p:grpSpPr>
          <a:xfrm>
            <a:off x="440454" y="2497731"/>
            <a:ext cx="3509262" cy="2920428"/>
            <a:chOff x="1110181" y="2151375"/>
            <a:chExt cx="6728620" cy="43274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5DC12E-C125-4DEA-9E01-EFA6A3096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7"/>
            <a:stretch/>
          </p:blipFill>
          <p:spPr bwMode="auto">
            <a:xfrm>
              <a:off x="1110181" y="2151375"/>
              <a:ext cx="6728620" cy="43274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61917617-E2A1-435E-897A-AB37E34CF6BC}"/>
                </a:ext>
              </a:extLst>
            </p:cNvPr>
            <p:cNvSpPr/>
            <p:nvPr/>
          </p:nvSpPr>
          <p:spPr>
            <a:xfrm>
              <a:off x="3414617" y="3400498"/>
              <a:ext cx="141316" cy="145474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A49DB-048B-4A92-8CC8-146FB5F22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70" y="2619041"/>
            <a:ext cx="2911725" cy="211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D831B5-8FED-42B2-A193-9DF2F1D0D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850" y="2381090"/>
            <a:ext cx="3239697" cy="42925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F59E15-2FB0-43AB-8EE8-626BAD20FCF1}"/>
              </a:ext>
            </a:extLst>
          </p:cNvPr>
          <p:cNvSpPr txBox="1"/>
          <p:nvPr/>
        </p:nvSpPr>
        <p:spPr>
          <a:xfrm>
            <a:off x="487243" y="1805050"/>
            <a:ext cx="3674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(a) EIA (2021):</a:t>
            </a:r>
          </a:p>
          <a:p>
            <a:pPr algn="ctr"/>
            <a:r>
              <a:rPr lang="en-US" sz="1400" dirty="0"/>
              <a:t>Reference case and $25 &amp; $35 carbon tax cases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644F9-879D-4945-98F7-FEB5E178FB3A}"/>
              </a:ext>
            </a:extLst>
          </p:cNvPr>
          <p:cNvSpPr txBox="1"/>
          <p:nvPr/>
        </p:nvSpPr>
        <p:spPr>
          <a:xfrm>
            <a:off x="4761570" y="1810083"/>
            <a:ext cx="31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(b) Stock &amp; Stuart (2021):</a:t>
            </a:r>
          </a:p>
          <a:p>
            <a:pPr algn="ctr"/>
            <a:r>
              <a:rPr lang="en-US" sz="1400" dirty="0"/>
              <a:t>BAU &amp; $20 carbon tax, power sector only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5F4B1B-9E59-4003-B5B5-0EB44F1465BB}"/>
              </a:ext>
            </a:extLst>
          </p:cNvPr>
          <p:cNvSpPr txBox="1"/>
          <p:nvPr/>
        </p:nvSpPr>
        <p:spPr>
          <a:xfrm>
            <a:off x="9186743" y="1814211"/>
            <a:ext cx="236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(c) RFF (2021):</a:t>
            </a:r>
          </a:p>
          <a:p>
            <a:pPr algn="ctr"/>
            <a:r>
              <a:rPr lang="en-US" sz="1400" dirty="0"/>
              <a:t>BAU and $15 carbon tax cases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D61F0-C598-4B67-8CE0-3E75057D2FD3}"/>
              </a:ext>
            </a:extLst>
          </p:cNvPr>
          <p:cNvSpPr txBox="1"/>
          <p:nvPr/>
        </p:nvSpPr>
        <p:spPr>
          <a:xfrm>
            <a:off x="9186743" y="4152376"/>
            <a:ext cx="25302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accent6">
                    <a:lumMod val="75000"/>
                  </a:schemeClr>
                </a:solidFill>
              </a:rPr>
              <a:t>$15 Carbon tax excluding gasoline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4FFAA4-EDFB-45CE-913B-07EEA8009581}"/>
              </a:ext>
            </a:extLst>
          </p:cNvPr>
          <p:cNvCxnSpPr/>
          <p:nvPr/>
        </p:nvCxnSpPr>
        <p:spPr>
          <a:xfrm flipV="1">
            <a:off x="10647530" y="3776512"/>
            <a:ext cx="706270" cy="333653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Chart, line chart&#10;&#10;Description automatically generated">
            <a:extLst>
              <a:ext uri="{FF2B5EF4-FFF2-40B4-BE49-F238E27FC236}">
                <a16:creationId xmlns:a16="http://schemas.microsoft.com/office/drawing/2014/main" id="{4EB9F00E-8F77-4DF5-8956-26A9A1DC3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70" y="4738520"/>
            <a:ext cx="2909880" cy="21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55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44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B7C7F1-92D5-4628-9E51-0C6F0CCD2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908"/>
            <a:ext cx="5669280" cy="30884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CAB5A2-395D-4652-9F90-7D3CCBEF7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2"/>
          <a:stretch/>
        </p:blipFill>
        <p:spPr>
          <a:xfrm>
            <a:off x="5899327" y="1924909"/>
            <a:ext cx="6292673" cy="3088442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02C3F52-4850-4878-AF6B-B1E1A641FDA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3(b)(ii). T</a:t>
            </a:r>
            <a:r>
              <a:rPr lang="en-US" sz="1800" dirty="0">
                <a:solidFill>
                  <a:schemeClr val="bg1"/>
                </a:solidFill>
              </a:rPr>
              <a:t>ransition policy case study #2:</a:t>
            </a:r>
            <a:r>
              <a:rPr lang="en-US" sz="1900" dirty="0">
                <a:solidFill>
                  <a:schemeClr val="bg1"/>
                </a:solidFill>
              </a:rPr>
              <a:t> Climate policy uncertainty*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AB398-D088-4AF4-BC35-A4F0533A4750}"/>
              </a:ext>
            </a:extLst>
          </p:cNvPr>
          <p:cNvSpPr txBox="1"/>
          <p:nvPr/>
        </p:nvSpPr>
        <p:spPr>
          <a:xfrm>
            <a:off x="125555" y="6507373"/>
            <a:ext cx="81320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*</a:t>
            </a:r>
            <a:r>
              <a:rPr lang="en-US" sz="1600" dirty="0" err="1"/>
              <a:t>Gavrilis</a:t>
            </a:r>
            <a:r>
              <a:rPr lang="en-US" sz="1600" dirty="0"/>
              <a:t>, D. </a:t>
            </a:r>
            <a:r>
              <a:rPr lang="en-US" sz="1600" dirty="0" err="1"/>
              <a:t>Känzig</a:t>
            </a:r>
            <a:r>
              <a:rPr lang="en-US" sz="1600" dirty="0"/>
              <a:t>, &amp; JH Stock, 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4104699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45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FB55A68-1C39-4085-857E-51373C4C397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T</a:t>
            </a:r>
            <a:r>
              <a:rPr lang="en-US" sz="1800" dirty="0">
                <a:solidFill>
                  <a:schemeClr val="bg1"/>
                </a:solidFill>
              </a:rPr>
              <a:t>ransition policy case study #2:</a:t>
            </a:r>
            <a:r>
              <a:rPr lang="en-US" sz="1900" dirty="0">
                <a:solidFill>
                  <a:schemeClr val="bg1"/>
                </a:solidFill>
              </a:rPr>
              <a:t> Climate policy uncertainty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E6F722-AEC0-473A-8675-80B19FB20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593" y="1559410"/>
            <a:ext cx="6527906" cy="4737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72B644-D81E-4056-8B95-A97CB929403B}"/>
              </a:ext>
            </a:extLst>
          </p:cNvPr>
          <p:cNvSpPr txBox="1"/>
          <p:nvPr/>
        </p:nvSpPr>
        <p:spPr>
          <a:xfrm>
            <a:off x="6964925" y="914865"/>
            <a:ext cx="329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Climate policy uncertainty indicators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</a:rPr>
              <a:t>(based on 2 &amp; 8 newspapers)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3AC81-A58B-455B-A139-F8AE1371DE91}"/>
              </a:ext>
            </a:extLst>
          </p:cNvPr>
          <p:cNvSpPr txBox="1"/>
          <p:nvPr/>
        </p:nvSpPr>
        <p:spPr>
          <a:xfrm>
            <a:off x="202765" y="1499640"/>
            <a:ext cx="52117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B00000"/>
                </a:solidFill>
              </a:rPr>
              <a:t>Data set: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Climate policy uncertainty index (CPU): </a:t>
            </a:r>
            <a:r>
              <a:rPr lang="en-US" sz="1600" dirty="0" err="1"/>
              <a:t>Gavriilidis</a:t>
            </a:r>
            <a:r>
              <a:rPr lang="en-US" sz="1600" dirty="0"/>
              <a:t> (2021); </a:t>
            </a:r>
            <a:r>
              <a:rPr lang="en-US" sz="1600" dirty="0" err="1"/>
              <a:t>cf</a:t>
            </a:r>
            <a:r>
              <a:rPr lang="en-US" sz="1600" dirty="0"/>
              <a:t> Engel et al (2020)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Akin to Baker-Bloom-Davis Economic Policy Uncertainty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News articles including climate terms </a:t>
            </a:r>
            <a:r>
              <a:rPr lang="en-US" sz="1600" i="1" dirty="0"/>
              <a:t>and</a:t>
            </a:r>
            <a:r>
              <a:rPr lang="en-US" sz="1600" dirty="0"/>
              <a:t> policy terms </a:t>
            </a:r>
            <a:r>
              <a:rPr lang="en-US" sz="1600" i="1" dirty="0"/>
              <a:t>and</a:t>
            </a:r>
            <a:r>
              <a:rPr lang="en-US" sz="1600" dirty="0"/>
              <a:t> uncertainty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8 (2) newspapers: 2000m1-2021m12 (1984m1-2020m12)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Policy news spikes include: Kyoto, Fuel economy rules, Clean Power Plan, Trump withdrawal from Paris,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Correlation with BBD EPU : 0.07 (8-paper) and 0.02 (2-paper) (!)</a:t>
            </a:r>
          </a:p>
          <a:p>
            <a:r>
              <a:rPr lang="en-US" sz="1600" b="1" dirty="0">
                <a:solidFill>
                  <a:srgbClr val="B00000"/>
                </a:solidFill>
              </a:rPr>
              <a:t>Method: </a:t>
            </a:r>
            <a:r>
              <a:rPr lang="en-US" sz="1600" dirty="0"/>
              <a:t>LP &amp; 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Identification: CPU is CMI given contemporaneous control variables: BBD-EPU, IP, unemployment rate, PCE inflation, WTI price, 90-day T-bill rate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Caveats: </a:t>
            </a:r>
            <a:r>
              <a:rPr lang="en-US" sz="1600" dirty="0"/>
              <a:t>Usual BBD EPU caveats</a:t>
            </a:r>
          </a:p>
        </p:txBody>
      </p:sp>
    </p:spTree>
    <p:extLst>
      <p:ext uri="{BB962C8B-B14F-4D97-AF65-F5344CB8AC3E}">
        <p14:creationId xmlns:p14="http://schemas.microsoft.com/office/powerpoint/2010/main" val="3044209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8359A-58EA-4DDC-A9EC-094F74E0EEA4}"/>
              </a:ext>
            </a:extLst>
          </p:cNvPr>
          <p:cNvSpPr txBox="1"/>
          <p:nvPr/>
        </p:nvSpPr>
        <p:spPr>
          <a:xfrm>
            <a:off x="305980" y="936754"/>
            <a:ext cx="105042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Preliminary results</a:t>
            </a:r>
          </a:p>
          <a:p>
            <a:r>
              <a:rPr lang="en-US" sz="1600" dirty="0"/>
              <a:t>Impulse response function with respect to 1 std dev. increase in the climate change news indexes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Estimated by local projections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2-newspaper (longer) measure, monthly, 1985m3-2019m12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Control variables: BBD-EPU, IP, unemployment rate, PCE inflation, WTI price, 90-day T-bill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Robust to no. lags, control variable choice, use of 2- or 8-newspaper measure; similar, less noisy estimates with SVARs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CF37BDC-8E3C-41C4-921D-FF67842633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2. Macroeconomics of inefficient climate policy: Climate policy uncertainty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E1E36-D69B-4991-8866-EC508D80C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1904"/>
            <a:ext cx="3924300" cy="2847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7E6287-2BE3-4461-99CA-2CBF00ADA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932" y="2851904"/>
            <a:ext cx="4056217" cy="2943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5F4DF6-DE2B-4CBA-8212-AC4F2503F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782" y="2851903"/>
            <a:ext cx="4056218" cy="29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30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7A24B-4547-4C9A-BECE-1BA6D8D059D9}"/>
              </a:ext>
            </a:extLst>
          </p:cNvPr>
          <p:cNvSpPr txBox="1"/>
          <p:nvPr/>
        </p:nvSpPr>
        <p:spPr>
          <a:xfrm>
            <a:off x="346566" y="487905"/>
            <a:ext cx="5053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Ukraine, natural gas prices, &amp; cyclical implications </a:t>
            </a:r>
          </a:p>
          <a:p>
            <a:r>
              <a:rPr lang="en-US" b="1" dirty="0">
                <a:solidFill>
                  <a:srgbClr val="C00000"/>
                </a:solidFill>
              </a:rPr>
              <a:t>of fossil fuel price shocks for US</a:t>
            </a:r>
          </a:p>
          <a:p>
            <a:pPr lvl="1"/>
            <a:r>
              <a:rPr lang="en-US" sz="1600" u="sng" dirty="0"/>
              <a:t>Three regimes in US gas markets: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&lt;= ~2009: growing &amp; large imports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2010 – 2016: Fracking &amp; “locked in”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2016 – present: LNG exports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136848-3D48-4760-8C10-8179EE362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66" y="2653177"/>
            <a:ext cx="5794323" cy="42048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F9360D-25A3-4464-B63C-1E5C5B12D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14" y="2653176"/>
            <a:ext cx="5794323" cy="42048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169AED-1BAD-441E-9472-41D12D91C07F}"/>
              </a:ext>
            </a:extLst>
          </p:cNvPr>
          <p:cNvSpPr txBox="1"/>
          <p:nvPr/>
        </p:nvSpPr>
        <p:spPr>
          <a:xfrm>
            <a:off x="276483" y="2255645"/>
            <a:ext cx="1294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Quantities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54171C-6E5F-47F7-B4F0-9DB938722DFB}"/>
              </a:ext>
            </a:extLst>
          </p:cNvPr>
          <p:cNvSpPr txBox="1"/>
          <p:nvPr/>
        </p:nvSpPr>
        <p:spPr>
          <a:xfrm>
            <a:off x="6884894" y="526948"/>
            <a:ext cx="1215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C00000"/>
                </a:solidFill>
              </a:rPr>
              <a:t>Cheniere Sabine Pass Train 1 was placed into service May 2016.</a:t>
            </a:r>
          </a:p>
        </p:txBody>
      </p:sp>
      <p:pic>
        <p:nvPicPr>
          <p:cNvPr id="6146" name="Picture 2" descr="Cheniere Energy Partners LP approved to export more LNG from Sabine Pass  terminal - Houston Business Journal">
            <a:extLst>
              <a:ext uri="{FF2B5EF4-FFF2-40B4-BE49-F238E27FC236}">
                <a16:creationId xmlns:a16="http://schemas.microsoft.com/office/drawing/2014/main" id="{CD2AA8EA-E4B8-488C-BCF3-ABCA2556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850" y="526948"/>
            <a:ext cx="3761788" cy="21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19DF2A73-F6D8-4F1D-9C95-43CAFBF3A1C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3(b)(iii). “Non-transition” risk: Energy security &amp; Ukraine</a:t>
            </a:r>
          </a:p>
        </p:txBody>
      </p:sp>
    </p:spTree>
    <p:extLst>
      <p:ext uri="{BB962C8B-B14F-4D97-AF65-F5344CB8AC3E}">
        <p14:creationId xmlns:p14="http://schemas.microsoft.com/office/powerpoint/2010/main" val="27514339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48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CF37BDC-8E3C-41C4-921D-FF67842633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“Non-transition” risk: Energy security &amp; Ukraine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92BB2-5BEA-4E72-BC99-6970DF90A9F5}"/>
              </a:ext>
            </a:extLst>
          </p:cNvPr>
          <p:cNvSpPr txBox="1"/>
          <p:nvPr/>
        </p:nvSpPr>
        <p:spPr>
          <a:xfrm>
            <a:off x="276483" y="2255645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Prices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CC9E4-AD9F-4590-BB83-3E94D4F9D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3" y="2845604"/>
            <a:ext cx="5529156" cy="4012396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AC13421-8551-41A1-BA52-A8AE254021A0}"/>
              </a:ext>
            </a:extLst>
          </p:cNvPr>
          <p:cNvGraphicFramePr>
            <a:graphicFrameLocks noGrp="1"/>
          </p:cNvGraphicFramePr>
          <p:nvPr/>
        </p:nvGraphicFramePr>
        <p:xfrm>
          <a:off x="6797410" y="1258509"/>
          <a:ext cx="4556389" cy="136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439">
                  <a:extLst>
                    <a:ext uri="{9D8B030D-6E8A-4147-A177-3AD203B41FA5}">
                      <a16:colId xmlns:a16="http://schemas.microsoft.com/office/drawing/2014/main" val="4042030824"/>
                    </a:ext>
                  </a:extLst>
                </a:gridCol>
                <a:gridCol w="1054250">
                  <a:extLst>
                    <a:ext uri="{9D8B030D-6E8A-4147-A177-3AD203B41FA5}">
                      <a16:colId xmlns:a16="http://schemas.microsoft.com/office/drawing/2014/main" val="1435831629"/>
                    </a:ext>
                  </a:extLst>
                </a:gridCol>
                <a:gridCol w="1015700">
                  <a:extLst>
                    <a:ext uri="{9D8B030D-6E8A-4147-A177-3AD203B41FA5}">
                      <a16:colId xmlns:a16="http://schemas.microsoft.com/office/drawing/2014/main" val="1223271801"/>
                    </a:ext>
                  </a:extLst>
                </a:gridCol>
              </a:tblGrid>
              <a:tr h="34161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154289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US" sz="1400" dirty="0"/>
                        <a:t>I. 2000-2009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43246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US" sz="1400" dirty="0"/>
                        <a:t>II. 2010-April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075718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US" sz="1400" dirty="0"/>
                        <a:t>III. May 2016-present (x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65239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B71F357-F851-4034-A900-4BA7BD4D3462}"/>
              </a:ext>
            </a:extLst>
          </p:cNvPr>
          <p:cNvSpPr txBox="1"/>
          <p:nvPr/>
        </p:nvSpPr>
        <p:spPr>
          <a:xfrm>
            <a:off x="6844149" y="521532"/>
            <a:ext cx="455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Correlation between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-week pct change of Brent crude &amp; Henry Hub gas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29263A-577C-4715-AD34-7D0CDEC5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768" y="2845604"/>
            <a:ext cx="5529153" cy="40123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65821B-4893-4804-AAF8-F0E6CBBE5551}"/>
              </a:ext>
            </a:extLst>
          </p:cNvPr>
          <p:cNvSpPr txBox="1"/>
          <p:nvPr/>
        </p:nvSpPr>
        <p:spPr>
          <a:xfrm>
            <a:off x="346566" y="487905"/>
            <a:ext cx="5053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Ukraine, natural gas prices, &amp; cyclical implications </a:t>
            </a:r>
          </a:p>
          <a:p>
            <a:r>
              <a:rPr lang="en-US" b="1" dirty="0">
                <a:solidFill>
                  <a:srgbClr val="C00000"/>
                </a:solidFill>
              </a:rPr>
              <a:t>of fossil fuel price shocks for US</a:t>
            </a:r>
          </a:p>
          <a:p>
            <a:pPr lvl="1"/>
            <a:r>
              <a:rPr lang="en-US" sz="1600" u="sng" dirty="0"/>
              <a:t>Three regimes in US gas markets: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&lt;= ~2009: growing &amp; large imports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2010 – 2016: Fracking &amp; “locked in”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2016 – present: LNG exports</a:t>
            </a:r>
          </a:p>
        </p:txBody>
      </p:sp>
    </p:spTree>
    <p:extLst>
      <p:ext uri="{BB962C8B-B14F-4D97-AF65-F5344CB8AC3E}">
        <p14:creationId xmlns:p14="http://schemas.microsoft.com/office/powerpoint/2010/main" val="3739674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92BB2-5BEA-4E72-BC99-6970DF90A9F5}"/>
              </a:ext>
            </a:extLst>
          </p:cNvPr>
          <p:cNvSpPr txBox="1"/>
          <p:nvPr/>
        </p:nvSpPr>
        <p:spPr>
          <a:xfrm>
            <a:off x="276483" y="2255645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Discussion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AC13421-8551-41A1-BA52-A8AE254021A0}"/>
              </a:ext>
            </a:extLst>
          </p:cNvPr>
          <p:cNvGraphicFramePr>
            <a:graphicFrameLocks noGrp="1"/>
          </p:cNvGraphicFramePr>
          <p:nvPr/>
        </p:nvGraphicFramePr>
        <p:xfrm>
          <a:off x="6797410" y="1258509"/>
          <a:ext cx="4556389" cy="136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439">
                  <a:extLst>
                    <a:ext uri="{9D8B030D-6E8A-4147-A177-3AD203B41FA5}">
                      <a16:colId xmlns:a16="http://schemas.microsoft.com/office/drawing/2014/main" val="4042030824"/>
                    </a:ext>
                  </a:extLst>
                </a:gridCol>
                <a:gridCol w="1054250">
                  <a:extLst>
                    <a:ext uri="{9D8B030D-6E8A-4147-A177-3AD203B41FA5}">
                      <a16:colId xmlns:a16="http://schemas.microsoft.com/office/drawing/2014/main" val="1435831629"/>
                    </a:ext>
                  </a:extLst>
                </a:gridCol>
                <a:gridCol w="1015700">
                  <a:extLst>
                    <a:ext uri="{9D8B030D-6E8A-4147-A177-3AD203B41FA5}">
                      <a16:colId xmlns:a16="http://schemas.microsoft.com/office/drawing/2014/main" val="1223271801"/>
                    </a:ext>
                  </a:extLst>
                </a:gridCol>
              </a:tblGrid>
              <a:tr h="34161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2-week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154289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US" sz="1400" dirty="0"/>
                        <a:t>I. 2000-2009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43246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US" sz="1400" dirty="0"/>
                        <a:t>II. 2010-April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075718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US" sz="1400" dirty="0"/>
                        <a:t>III. May 2016-present (x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65239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B71F357-F851-4034-A900-4BA7BD4D3462}"/>
              </a:ext>
            </a:extLst>
          </p:cNvPr>
          <p:cNvSpPr txBox="1"/>
          <p:nvPr/>
        </p:nvSpPr>
        <p:spPr>
          <a:xfrm>
            <a:off x="6844149" y="521532"/>
            <a:ext cx="455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Correlation between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-week pct change of Brent crude &amp; Henry Hub gas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69F0E-7362-45D5-AC9A-3BA3C7EA2103}"/>
              </a:ext>
            </a:extLst>
          </p:cNvPr>
          <p:cNvSpPr txBox="1"/>
          <p:nvPr/>
        </p:nvSpPr>
        <p:spPr>
          <a:xfrm>
            <a:off x="276483" y="2806505"/>
            <a:ext cx="5751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Henry Hub &amp; EU gas prices are currently </a:t>
            </a:r>
            <a:r>
              <a:rPr lang="en-US" i="1" dirty="0"/>
              <a:t>not</a:t>
            </a:r>
            <a:r>
              <a:rPr lang="en-US" dirty="0"/>
              <a:t> linked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/>
              <a:t>Liquifaction</a:t>
            </a:r>
            <a:r>
              <a:rPr lang="en-US" dirty="0"/>
              <a:t> + transport + regasification </a:t>
            </a:r>
          </a:p>
          <a:p>
            <a:pPr lvl="1"/>
            <a:r>
              <a:rPr lang="en-US" dirty="0"/>
              <a:t>	≈ $4-7/</a:t>
            </a:r>
            <a:r>
              <a:rPr lang="en-US" dirty="0" err="1"/>
              <a:t>mmBTU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But suppose: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Russian gas partially shut in over 5-year horizon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Expansion of US LNG export capacity &amp; EU liquefaction capacity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$5-6 US gas?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Volatile oil prices for the foreseeable future?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Volatile US gas prices for the foreseeable future?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Oil price shocks will impact power &amp; industrial sectors?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Greater macro (business cycle) exposure to oil price shocks?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C64CCD-4D43-4002-9054-E61F26EA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2802900"/>
            <a:ext cx="5588000" cy="40550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DE427B-396A-4E42-9ABC-22310174C2C4}"/>
              </a:ext>
            </a:extLst>
          </p:cNvPr>
          <p:cNvSpPr txBox="1"/>
          <p:nvPr/>
        </p:nvSpPr>
        <p:spPr>
          <a:xfrm>
            <a:off x="346566" y="487905"/>
            <a:ext cx="5053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Ukraine, natural gas prices, &amp; cyclical implications </a:t>
            </a:r>
          </a:p>
          <a:p>
            <a:r>
              <a:rPr lang="en-US" b="1" dirty="0">
                <a:solidFill>
                  <a:srgbClr val="C00000"/>
                </a:solidFill>
              </a:rPr>
              <a:t>of fossil fuel price shocks for US</a:t>
            </a:r>
          </a:p>
          <a:p>
            <a:pPr lvl="1"/>
            <a:r>
              <a:rPr lang="en-US" sz="1600" u="sng" dirty="0"/>
              <a:t>Three regimes in US gas markets: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&lt;= ~2009: growing &amp; large imports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2010 – 2016: Fracking &amp; “locked in”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600" dirty="0"/>
              <a:t>2016 – present: LNG exports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B305D16-101F-49DE-8C05-F1CA14AEEAD7}"/>
              </a:ext>
            </a:extLst>
          </p:cNvPr>
          <p:cNvSpPr txBox="1">
            <a:spLocks/>
          </p:cNvSpPr>
          <p:nvPr/>
        </p:nvSpPr>
        <p:spPr bwMode="auto">
          <a:xfrm>
            <a:off x="0" y="5137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“Non-transition” risk: Energy security &amp; Ukraine</a:t>
            </a:r>
          </a:p>
        </p:txBody>
      </p:sp>
    </p:spTree>
    <p:extLst>
      <p:ext uri="{BB962C8B-B14F-4D97-AF65-F5344CB8AC3E}">
        <p14:creationId xmlns:p14="http://schemas.microsoft.com/office/powerpoint/2010/main" val="348220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8359A-58EA-4DDC-A9EC-094F74E0EEA4}"/>
              </a:ext>
            </a:extLst>
          </p:cNvPr>
          <p:cNvSpPr txBox="1"/>
          <p:nvPr/>
        </p:nvSpPr>
        <p:spPr>
          <a:xfrm>
            <a:off x="512229" y="545633"/>
            <a:ext cx="1055739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Outline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Physical costs of climate change: damage estimates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Macro costs of efficient climate policy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Case study: EU carbon taxes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Remarks on other efficient policies and channels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Macro costs of inefficient &amp; uncertain climate policy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Case study: climate policy uncertainty in the US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Remarks on second best policies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Conclusions</a:t>
            </a:r>
          </a:p>
          <a:p>
            <a:endParaRPr lang="en-US" b="1" dirty="0">
              <a:solidFill>
                <a:srgbClr val="B00000"/>
              </a:solidFill>
            </a:endParaRPr>
          </a:p>
          <a:p>
            <a:r>
              <a:rPr lang="en-US" sz="1800" b="1" dirty="0">
                <a:solidFill>
                  <a:srgbClr val="C00000"/>
                </a:solidFill>
              </a:rPr>
              <a:t>This section draws 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G. Metcalf &amp; JH Stock, “</a:t>
            </a:r>
            <a:r>
              <a:rPr lang="en-US" sz="1600" kern="140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The Macroeconomic Impact of Europe’s Carbon Taxes,” AEJ-Macro (forthcoming)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D. </a:t>
            </a:r>
            <a:r>
              <a:rPr lang="en-US" sz="1600" dirty="0" err="1"/>
              <a:t>K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1600" dirty="0" err="1"/>
              <a:t>nzig</a:t>
            </a:r>
            <a:r>
              <a:rPr lang="en-US" sz="1600" dirty="0"/>
              <a:t> and JH Stock, “The Macroeconomic Cost of Climate Policy Uncertainty” (in progress)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A46FA6C-BC4F-4B60-9AA2-162F675256C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3(b). Macro impacts of climate change: transition/short run</a:t>
            </a:r>
          </a:p>
        </p:txBody>
      </p:sp>
    </p:spTree>
    <p:extLst>
      <p:ext uri="{BB962C8B-B14F-4D97-AF65-F5344CB8AC3E}">
        <p14:creationId xmlns:p14="http://schemas.microsoft.com/office/powerpoint/2010/main" val="400272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>
                <a:solidFill>
                  <a:schemeClr val="bg1"/>
                </a:solidFill>
              </a:rPr>
              <a:t>Timeline of physical and transition risks                                 Macro impacts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50</a:t>
            </a:fld>
            <a:endParaRPr lang="en-US"/>
          </a:p>
        </p:txBody>
      </p: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4EB10127-BE24-47BF-B5B6-BB10861E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8" y="476229"/>
            <a:ext cx="3572956" cy="2330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FAF2DB-F894-4B90-84A3-13EDA84B00F7}"/>
              </a:ext>
            </a:extLst>
          </p:cNvPr>
          <p:cNvSpPr txBox="1"/>
          <p:nvPr/>
        </p:nvSpPr>
        <p:spPr>
          <a:xfrm>
            <a:off x="-3970" y="2554405"/>
            <a:ext cx="94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ADC9A-8ECE-460D-AA1D-382469484DDA}"/>
              </a:ext>
            </a:extLst>
          </p:cNvPr>
          <p:cNvSpPr txBox="1"/>
          <p:nvPr/>
        </p:nvSpPr>
        <p:spPr>
          <a:xfrm>
            <a:off x="-3970" y="4706203"/>
            <a:ext cx="113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Transition</a:t>
            </a:r>
          </a:p>
        </p:txBody>
      </p:sp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31CE0CF3-F3D3-4623-A2A3-4E3AC11BEB2F}"/>
              </a:ext>
            </a:extLst>
          </p:cNvPr>
          <p:cNvGraphicFramePr>
            <a:graphicFrameLocks noGrp="1"/>
          </p:cNvGraphicFramePr>
          <p:nvPr/>
        </p:nvGraphicFramePr>
        <p:xfrm>
          <a:off x="279191" y="2886159"/>
          <a:ext cx="492843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8431">
                  <a:extLst>
                    <a:ext uri="{9D8B030D-6E8A-4147-A177-3AD203B41FA5}">
                      <a16:colId xmlns:a16="http://schemas.microsoft.com/office/drawing/2014/main" val="4169082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Heat waves</a:t>
                      </a:r>
                    </a:p>
                  </a:txBody>
                  <a:tcPr>
                    <a:gradFill>
                      <a:gsLst>
                        <a:gs pos="6000">
                          <a:schemeClr val="accent6">
                            <a:lumMod val="85000"/>
                          </a:schemeClr>
                        </a:gs>
                        <a:gs pos="99000">
                          <a:srgbClr val="BDD0E6"/>
                        </a:gs>
                        <a:gs pos="61000">
                          <a:srgbClr val="CE9163"/>
                        </a:gs>
                        <a:gs pos="100000">
                          <a:schemeClr val="accent1">
                            <a:lumMod val="10000"/>
                            <a:lumOff val="9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68274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Storms</a:t>
                      </a:r>
                    </a:p>
                  </a:txBody>
                  <a:tcPr>
                    <a:gradFill>
                      <a:gsLst>
                        <a:gs pos="60000">
                          <a:srgbClr val="D8A076"/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5838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Regional crop failures</a:t>
                      </a:r>
                    </a:p>
                  </a:txBody>
                  <a:tcPr>
                    <a:gradFill>
                      <a:gsLst>
                        <a:gs pos="41000">
                          <a:srgbClr val="D8A076"/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337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Sea level rise</a:t>
                      </a:r>
                    </a:p>
                  </a:txBody>
                  <a:tcPr>
                    <a:gradFill>
                      <a:gsLst>
                        <a:gs pos="40000">
                          <a:srgbClr val="D8A076"/>
                        </a:gs>
                        <a:gs pos="0">
                          <a:schemeClr val="accent6">
                            <a:lumMod val="66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5450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Climate migration</a:t>
                      </a:r>
                    </a:p>
                  </a:txBody>
                  <a:tcPr>
                    <a:gradFill>
                      <a:gsLst>
                        <a:gs pos="27000">
                          <a:srgbClr val="D8A076"/>
                        </a:gs>
                        <a:gs pos="0">
                          <a:schemeClr val="accent6">
                            <a:lumMod val="56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46544273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7B910B19-0BC6-450B-AF7C-7584D009ACAE}"/>
              </a:ext>
            </a:extLst>
          </p:cNvPr>
          <p:cNvGraphicFramePr>
            <a:graphicFrameLocks noGrp="1"/>
          </p:cNvGraphicFramePr>
          <p:nvPr/>
        </p:nvGraphicFramePr>
        <p:xfrm>
          <a:off x="279191" y="5003800"/>
          <a:ext cx="492843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8431">
                  <a:extLst>
                    <a:ext uri="{9D8B030D-6E8A-4147-A177-3AD203B41FA5}">
                      <a16:colId xmlns:a16="http://schemas.microsoft.com/office/drawing/2014/main" val="4169082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Asset revaluation</a:t>
                      </a:r>
                    </a:p>
                  </a:txBody>
                  <a:tcPr>
                    <a:gradFill>
                      <a:gsLst>
                        <a:gs pos="58000">
                          <a:srgbClr val="CEC8C8"/>
                        </a:gs>
                        <a:gs pos="100000">
                          <a:srgbClr val="D8A076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2817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Energy price volatility</a:t>
                      </a:r>
                    </a:p>
                  </a:txBody>
                  <a:tcPr>
                    <a:gradFill>
                      <a:gsLst>
                        <a:gs pos="62000">
                          <a:srgbClr val="D8A076"/>
                        </a:gs>
                        <a:gs pos="100000">
                          <a:schemeClr val="accent6">
                            <a:lumMod val="50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5838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Sectoral reallocation</a:t>
                      </a:r>
                    </a:p>
                  </a:txBody>
                  <a:tcPr>
                    <a:gradFill>
                      <a:gsLst>
                        <a:gs pos="46000">
                          <a:srgbClr val="DA966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527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Food price volatility</a:t>
                      </a:r>
                    </a:p>
                  </a:txBody>
                  <a:tcPr>
                    <a:gradFill>
                      <a:gsLst>
                        <a:gs pos="72000">
                          <a:srgbClr val="D8A076"/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041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Policy effects</a:t>
                      </a:r>
                    </a:p>
                  </a:txBody>
                  <a:tcPr>
                    <a:gradFill>
                      <a:gsLst>
                        <a:gs pos="54000">
                          <a:srgbClr val="F2E026"/>
                        </a:gs>
                        <a:gs pos="77000">
                          <a:srgbClr val="D8A076"/>
                        </a:gs>
                        <a:gs pos="99000">
                          <a:schemeClr val="accent6">
                            <a:lumMod val="75000"/>
                          </a:schemeClr>
                        </a:gs>
                        <a:gs pos="0">
                          <a:srgbClr val="FFFF00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4841878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962E9E9-EA0E-4FB6-B606-FFB3B344B605}"/>
              </a:ext>
            </a:extLst>
          </p:cNvPr>
          <p:cNvGraphicFramePr>
            <a:graphicFrameLocks noGrp="1"/>
          </p:cNvGraphicFramePr>
          <p:nvPr/>
        </p:nvGraphicFramePr>
        <p:xfrm>
          <a:off x="5430746" y="1019579"/>
          <a:ext cx="6701217" cy="551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926">
                  <a:extLst>
                    <a:ext uri="{9D8B030D-6E8A-4147-A177-3AD203B41FA5}">
                      <a16:colId xmlns:a16="http://schemas.microsoft.com/office/drawing/2014/main" val="524551687"/>
                    </a:ext>
                  </a:extLst>
                </a:gridCol>
                <a:gridCol w="2951018">
                  <a:extLst>
                    <a:ext uri="{9D8B030D-6E8A-4147-A177-3AD203B41FA5}">
                      <a16:colId xmlns:a16="http://schemas.microsoft.com/office/drawing/2014/main" val="1099211958"/>
                    </a:ext>
                  </a:extLst>
                </a:gridCol>
                <a:gridCol w="2863273">
                  <a:extLst>
                    <a:ext uri="{9D8B030D-6E8A-4147-A177-3AD203B41FA5}">
                      <a16:colId xmlns:a16="http://schemas.microsoft.com/office/drawing/2014/main" val="2059758869"/>
                    </a:ext>
                  </a:extLst>
                </a:gridCol>
              </a:tblGrid>
              <a:tr h="664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 run</a:t>
                      </a:r>
                    </a:p>
                    <a:p>
                      <a:pPr algn="ctr"/>
                      <a:r>
                        <a:rPr lang="en-US" dirty="0"/>
                        <a:t>π*, R*, u*, </a:t>
                      </a:r>
                      <a:r>
                        <a:rPr lang="el-GR" dirty="0"/>
                        <a:t>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 run</a:t>
                      </a:r>
                    </a:p>
                    <a:p>
                      <a:pPr algn="ctr"/>
                      <a:r>
                        <a:rPr lang="en-US" dirty="0"/>
                        <a:t>π, u, shocks, business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754322"/>
                  </a:ext>
                </a:extLst>
              </a:tr>
              <a:tr h="1673108">
                <a:tc>
                  <a:txBody>
                    <a:bodyPr/>
                    <a:lstStyle/>
                    <a:p>
                      <a:r>
                        <a:rPr lang="en-US" b="1" dirty="0" err="1"/>
                        <a:t>Physi-cal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Lower average crop yields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Lower productivity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sea level rise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adaptation costs,…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Hurricanes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Floods &amp; fires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droughts (food price shocks, famines)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heat waves (acute productivity shocks)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Grid failures/blackouts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880778"/>
                  </a:ext>
                </a:extLst>
              </a:tr>
              <a:tr h="1673108">
                <a:tc>
                  <a:txBody>
                    <a:bodyPr/>
                    <a:lstStyle/>
                    <a:p>
                      <a:r>
                        <a:rPr lang="en-US" b="1" dirty="0" err="1"/>
                        <a:t>Transi-tion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green investment demand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shifts in types of jobs/skills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monetary policy decision (no accommodation of smooth increase)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long run productivity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Energy price shocks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Asset price shocks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Transitional unemployment (mine closures, battery factory openings, etc.)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Policy transition shocks (implementation of carbon price,…)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Policy uncertainty shocks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800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72FC95-4EBA-434F-B7E7-B158E7604630}"/>
              </a:ext>
            </a:extLst>
          </p:cNvPr>
          <p:cNvSpPr txBox="1"/>
          <p:nvPr/>
        </p:nvSpPr>
        <p:spPr>
          <a:xfrm>
            <a:off x="6987309" y="521794"/>
            <a:ext cx="422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Examples of channels at different horizons</a:t>
            </a:r>
          </a:p>
        </p:txBody>
      </p:sp>
    </p:spTree>
    <p:extLst>
      <p:ext uri="{BB962C8B-B14F-4D97-AF65-F5344CB8AC3E}">
        <p14:creationId xmlns:p14="http://schemas.microsoft.com/office/powerpoint/2010/main" val="36919035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51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CF37BDC-8E3C-41C4-921D-FF67842633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Concluding remarks: Macro climate risks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ACE42-0C3F-4DC7-A783-AA158D26179D}"/>
              </a:ext>
            </a:extLst>
          </p:cNvPr>
          <p:cNvSpPr txBox="1"/>
          <p:nvPr/>
        </p:nvSpPr>
        <p:spPr>
          <a:xfrm>
            <a:off x="5598438" y="838456"/>
            <a:ext cx="659356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Macro policy transition risk and non-transition risk is arguably the most important risk for monetary policy over the ten-year horizon.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Relative price volatility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Inflation volatility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Potential negative demand and/or productivity and/or supply shocks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Transition costs depend in part on how policy is conducted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Macro costs of a carbon tax are small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Arguably also true for durable &amp; predictable second-best policies like investment tax credits, power sector CES, or innovation 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Climate policy uncertainty appears to have macro costs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Absence of policy delays the energy transition so increase future transition costs and physical risks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Policy swings that result in policy stagnation further impose macro costs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recent tragedy in Ukraine highlights non-transition risks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Because of war-induced LNG investments, arguably exacerbates US vulnerability to international oil price shocks,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Suggests a world with </a:t>
            </a:r>
            <a:r>
              <a:rPr lang="en-US" sz="1600" i="1" dirty="0"/>
              <a:t>higher</a:t>
            </a:r>
            <a:r>
              <a:rPr lang="en-US" sz="1600" dirty="0"/>
              <a:t> and </a:t>
            </a:r>
            <a:r>
              <a:rPr lang="en-US" sz="1600" i="1" dirty="0"/>
              <a:t>more volatile</a:t>
            </a:r>
            <a:r>
              <a:rPr lang="en-US" sz="1600" dirty="0"/>
              <a:t> natural gas and oil prices which, all else equal will expedite the energy transition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26A4AA52-29B4-4A80-A487-F3944C4BDD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456"/>
            <a:ext cx="5350234" cy="3489704"/>
          </a:xfrm>
          <a:prstGeom prst="rect">
            <a:avLst/>
          </a:prstGeom>
        </p:spPr>
      </p:pic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6F8ACF4D-77D0-4B49-B839-CAC6EADF3C18}"/>
              </a:ext>
            </a:extLst>
          </p:cNvPr>
          <p:cNvGraphicFramePr>
            <a:graphicFrameLocks noGrp="1"/>
          </p:cNvGraphicFramePr>
          <p:nvPr/>
        </p:nvGraphicFramePr>
        <p:xfrm>
          <a:off x="0" y="4862512"/>
          <a:ext cx="5488001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8001">
                  <a:extLst>
                    <a:ext uri="{9D8B030D-6E8A-4147-A177-3AD203B41FA5}">
                      <a16:colId xmlns:a16="http://schemas.microsoft.com/office/drawing/2014/main" val="4169082844"/>
                    </a:ext>
                  </a:extLst>
                </a:gridCol>
              </a:tblGrid>
              <a:tr h="284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Asset revaluation</a:t>
                      </a:r>
                    </a:p>
                  </a:txBody>
                  <a:tcPr>
                    <a:gradFill>
                      <a:gsLst>
                        <a:gs pos="58000">
                          <a:srgbClr val="CEC8C8"/>
                        </a:gs>
                        <a:gs pos="100000">
                          <a:srgbClr val="D8A076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2817838"/>
                  </a:ext>
                </a:extLst>
              </a:tr>
              <a:tr h="28433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Energy price volatility</a:t>
                      </a:r>
                    </a:p>
                  </a:txBody>
                  <a:tcPr>
                    <a:gradFill>
                      <a:gsLst>
                        <a:gs pos="69000">
                          <a:srgbClr val="D8A076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5838791"/>
                  </a:ext>
                </a:extLst>
              </a:tr>
              <a:tr h="28433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Sectoral reallocation</a:t>
                      </a:r>
                    </a:p>
                  </a:txBody>
                  <a:tcPr>
                    <a:gradFill>
                      <a:gsLst>
                        <a:gs pos="46000">
                          <a:srgbClr val="DA966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  <a:gs pos="2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5278557"/>
                  </a:ext>
                </a:extLst>
              </a:tr>
              <a:tr h="28433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Food price volatility</a:t>
                      </a:r>
                    </a:p>
                  </a:txBody>
                  <a:tcPr>
                    <a:gradFill>
                      <a:gsLst>
                        <a:gs pos="72000">
                          <a:srgbClr val="D8A076"/>
                        </a:gs>
                        <a:gs pos="0">
                          <a:schemeClr val="accent6">
                            <a:lumMod val="7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0413524"/>
                  </a:ext>
                </a:extLst>
              </a:tr>
              <a:tr h="284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Policy effects                </a:t>
                      </a:r>
                      <a:r>
                        <a:rPr lang="en-US" sz="1600" b="0" i="1" dirty="0">
                          <a:solidFill>
                            <a:srgbClr val="C00000"/>
                          </a:solidFill>
                        </a:rPr>
                        <a:t>Large enough to matter at macro level</a:t>
                      </a:r>
                    </a:p>
                  </a:txBody>
                  <a:tcPr>
                    <a:gradFill>
                      <a:gsLst>
                        <a:gs pos="54000">
                          <a:srgbClr val="F2E026"/>
                        </a:gs>
                        <a:gs pos="77000">
                          <a:srgbClr val="D8A076"/>
                        </a:gs>
                        <a:gs pos="99000">
                          <a:schemeClr val="accent6">
                            <a:lumMod val="75000"/>
                          </a:schemeClr>
                        </a:gs>
                        <a:gs pos="0">
                          <a:srgbClr val="FFFF00"/>
                        </a:gs>
                      </a:gsLst>
                      <a:lin ang="10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484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62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657503" y="596721"/>
            <a:ext cx="102727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B00000"/>
                </a:solidFill>
              </a:rPr>
              <a:t>A fair number of studies examine carbon tax effect on emissions: partial list</a:t>
            </a:r>
          </a:p>
          <a:p>
            <a:pPr lvl="1"/>
            <a:r>
              <a:rPr lang="en-US" sz="1600" dirty="0"/>
              <a:t>Lin and Li (2011) – Scandinavia + Netherlands</a:t>
            </a:r>
          </a:p>
          <a:p>
            <a:pPr lvl="1"/>
            <a:r>
              <a:rPr lang="en-US" sz="1600" dirty="0"/>
              <a:t>Rivers and </a:t>
            </a:r>
            <a:r>
              <a:rPr lang="en-US" sz="1600" dirty="0" err="1"/>
              <a:t>Schaufele</a:t>
            </a:r>
            <a:r>
              <a:rPr lang="en-US" sz="1600" dirty="0"/>
              <a:t> (2012) – BC transportation emissions</a:t>
            </a:r>
          </a:p>
          <a:p>
            <a:pPr lvl="1"/>
            <a:r>
              <a:rPr lang="en-US" sz="1600" dirty="0"/>
              <a:t>Murray and Rivers (2015) – review of older literature on BC carbon tax</a:t>
            </a:r>
          </a:p>
          <a:p>
            <a:pPr lvl="1"/>
            <a:r>
              <a:rPr lang="en-US" sz="1600" dirty="0"/>
              <a:t>Haites et. al. (2018) – carbon pricing generally, effectiveness and political economy</a:t>
            </a:r>
          </a:p>
          <a:p>
            <a:pPr lvl="1"/>
            <a:r>
              <a:rPr lang="en-US" sz="1600" dirty="0"/>
              <a:t>Dolphin, Pollitt, and Newberry (2019) – political economy of carbon tax rates (not effectiveness)</a:t>
            </a:r>
          </a:p>
          <a:p>
            <a:pPr lvl="1"/>
            <a:r>
              <a:rPr lang="en-US" sz="1600" dirty="0"/>
              <a:t>Pretis (2019) – BC </a:t>
            </a:r>
          </a:p>
          <a:p>
            <a:pPr lvl="1"/>
            <a:r>
              <a:rPr lang="en-US" sz="1600" dirty="0"/>
              <a:t>Andersson (2019) – Sweden (carbon tax + VAT on fuel)</a:t>
            </a:r>
          </a:p>
          <a:p>
            <a:pPr lvl="1"/>
            <a:r>
              <a:rPr lang="en-US" sz="1600" dirty="0" err="1"/>
              <a:t>Runst</a:t>
            </a:r>
            <a:r>
              <a:rPr lang="en-US" sz="1600" dirty="0"/>
              <a:t> and </a:t>
            </a:r>
            <a:r>
              <a:rPr lang="en-US" sz="1600" dirty="0" err="1"/>
              <a:t>Thonipara</a:t>
            </a:r>
            <a:r>
              <a:rPr lang="en-US" sz="1600" dirty="0"/>
              <a:t> (2019) – Swedish residential sector</a:t>
            </a:r>
          </a:p>
          <a:p>
            <a:pPr lvl="1"/>
            <a:r>
              <a:rPr lang="en-US" sz="1600" dirty="0"/>
              <a:t>Hajek et al (2019), energy sector emissions (SWE, FIN, DNK, IRE, SLO)</a:t>
            </a:r>
          </a:p>
          <a:p>
            <a:pPr lvl="1"/>
            <a:r>
              <a:rPr lang="en-US" sz="1600" dirty="0"/>
              <a:t>He at al (2019) OECD environmental taxes</a:t>
            </a:r>
          </a:p>
          <a:p>
            <a:pPr lvl="1"/>
            <a:r>
              <a:rPr lang="en-US" sz="1600" dirty="0" err="1"/>
              <a:t>Fauceglia</a:t>
            </a:r>
            <a:r>
              <a:rPr lang="en-US" sz="1600" dirty="0"/>
              <a:t> et al. (2019) – Swiss industry</a:t>
            </a:r>
          </a:p>
          <a:p>
            <a:pPr lvl="1"/>
            <a:r>
              <a:rPr lang="en-US" sz="1600" dirty="0" err="1"/>
              <a:t>Abrell</a:t>
            </a:r>
            <a:r>
              <a:rPr lang="en-US" sz="1600" dirty="0"/>
              <a:t> et al. (2019) – UK Carbon Price Support on top of EU-ETS, plant-level</a:t>
            </a:r>
          </a:p>
          <a:p>
            <a:pPr lvl="1"/>
            <a:r>
              <a:rPr lang="en-US" sz="1600" b="1" dirty="0">
                <a:solidFill>
                  <a:srgbClr val="B00000"/>
                </a:solidFill>
              </a:rPr>
              <a:t>Rafaty, Dolphin, Pretis (2020) - OECD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B00000"/>
                </a:solidFill>
              </a:rPr>
              <a:t>Fewer study the effect on GDP and employment</a:t>
            </a:r>
          </a:p>
          <a:p>
            <a:pPr lvl="1"/>
            <a:r>
              <a:rPr lang="en-US" sz="1600" dirty="0"/>
              <a:t>Elgie and McClay (2013) – BC income </a:t>
            </a:r>
          </a:p>
          <a:p>
            <a:pPr lvl="1"/>
            <a:r>
              <a:rPr lang="en-US" sz="1600" dirty="0"/>
              <a:t>Yamazaki (2017), Yip (2018) – BC employment</a:t>
            </a:r>
          </a:p>
          <a:p>
            <a:pPr lvl="1"/>
            <a:r>
              <a:rPr lang="en-US" sz="1600" dirty="0"/>
              <a:t>Metcalf (2015, 2019) – BC (2015) and EU (2019)</a:t>
            </a:r>
          </a:p>
          <a:p>
            <a:pPr lvl="1"/>
            <a:r>
              <a:rPr lang="en-US" sz="1600" dirty="0"/>
              <a:t>Bernard et. al. (2018) – BC carbon tax and provincial income (VAR on with-tax fuel price)</a:t>
            </a:r>
          </a:p>
          <a:p>
            <a:pPr lvl="1"/>
            <a:r>
              <a:rPr lang="en-US" sz="1600" dirty="0" err="1"/>
              <a:t>Olale</a:t>
            </a:r>
            <a:r>
              <a:rPr lang="en-US" sz="1600" dirty="0"/>
              <a:t> et. al. (2019) – BC carbon tax and net farm income</a:t>
            </a:r>
          </a:p>
          <a:p>
            <a:pPr lvl="1"/>
            <a:r>
              <a:rPr lang="en-US" sz="1600" dirty="0" err="1"/>
              <a:t>Mundaca</a:t>
            </a:r>
            <a:r>
              <a:rPr lang="en-US" sz="1600" dirty="0"/>
              <a:t> (2017) – eliminating fuel tax subsidies in Middle East/North Africa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9A58-D7A6-4291-966E-F10AD296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6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2DDF3B2-AC6F-4985-B6F3-E7589CAEFE8F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3(b)(i) Case study: Macro effects of a carbon tax -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21670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FED9A9-BEDF-4D8A-8737-A31A11ECB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55" y="644369"/>
            <a:ext cx="8667022" cy="58000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188493" y="774025"/>
            <a:ext cx="33247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Computable general equilibrium models: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GDP effect (e.g. Goulder and </a:t>
            </a:r>
            <a:r>
              <a:rPr lang="en-US" dirty="0" err="1"/>
              <a:t>Hafstead</a:t>
            </a:r>
            <a:r>
              <a:rPr lang="en-US" dirty="0"/>
              <a:t>, </a:t>
            </a:r>
            <a:r>
              <a:rPr lang="en-US" i="1" dirty="0"/>
              <a:t>Confronting the Climate Challenge</a:t>
            </a:r>
            <a:r>
              <a:rPr lang="en-US" dirty="0"/>
              <a:t> (2018); Jorgenson (2013), etc.; </a:t>
            </a:r>
            <a:r>
              <a:rPr lang="en-US" dirty="0">
                <a:solidFill>
                  <a:srgbClr val="33889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RFF Carbon Pricing Calculator</a:t>
            </a:r>
            <a:endParaRPr lang="en-US" dirty="0">
              <a:solidFill>
                <a:srgbClr val="33889F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Employment effect:</a:t>
            </a:r>
          </a:p>
          <a:p>
            <a:pPr lvl="1"/>
            <a:r>
              <a:rPr lang="en-US" dirty="0"/>
              <a:t>Hafstead and Williams, NBER EEPE, (2019)</a:t>
            </a:r>
          </a:p>
          <a:p>
            <a:pPr lvl="1"/>
            <a:endParaRPr lang="en-US" dirty="0">
              <a:solidFill>
                <a:srgbClr val="33889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B00000"/>
                </a:solidFill>
              </a:rPr>
              <a:t>Parallel shift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Importance of revenue recycling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lvl="1"/>
            <a:r>
              <a:rPr lang="en-US" dirty="0"/>
              <a:t>Tax of $40/ton @5%/year GDP loss in 2035 =</a:t>
            </a:r>
          </a:p>
          <a:p>
            <a:pPr lvl="1"/>
            <a:r>
              <a:rPr lang="en-US" dirty="0"/>
              <a:t>-1.5% (tax &amp; dividend)</a:t>
            </a:r>
          </a:p>
          <a:p>
            <a:pPr lvl="1"/>
            <a:r>
              <a:rPr lang="en-US" dirty="0"/>
              <a:t>-1.2% (payroll tax cut)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Survey: Metcalf (</a:t>
            </a:r>
            <a:r>
              <a:rPr lang="en-US" i="1" dirty="0"/>
              <a:t>BPEA</a:t>
            </a:r>
            <a:r>
              <a:rPr lang="en-US" dirty="0"/>
              <a:t>, 2019)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CD61C-57B2-4885-802A-91DA012CC564}"/>
              </a:ext>
            </a:extLst>
          </p:cNvPr>
          <p:cNvSpPr txBox="1"/>
          <p:nvPr/>
        </p:nvSpPr>
        <p:spPr>
          <a:xfrm flipH="1">
            <a:off x="4124465" y="6488668"/>
            <a:ext cx="5857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RFF Carbon Pricing Calculator at </a:t>
            </a:r>
            <a:r>
              <a:rPr lang="en-US" sz="1600" dirty="0">
                <a:hlinkClick r:id="rId3"/>
              </a:rPr>
              <a:t>https://www.rff.org/cpc/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FB5E2-8736-4872-9E24-48FDD344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7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3E25DD5-C87B-46BA-BF7D-DCD9E8A71D7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Impacts of a carbon tax: theory</a:t>
            </a:r>
          </a:p>
        </p:txBody>
      </p:sp>
    </p:spTree>
    <p:extLst>
      <p:ext uri="{BB962C8B-B14F-4D97-AF65-F5344CB8AC3E}">
        <p14:creationId xmlns:p14="http://schemas.microsoft.com/office/powerpoint/2010/main" val="128524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2FF4D-E294-4255-B545-159AC78AB7CF}"/>
              </a:ext>
            </a:extLst>
          </p:cNvPr>
          <p:cNvSpPr txBox="1"/>
          <p:nvPr/>
        </p:nvSpPr>
        <p:spPr>
          <a:xfrm>
            <a:off x="358531" y="536508"/>
            <a:ext cx="1099526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B00000"/>
                </a:solidFill>
              </a:rPr>
              <a:t>Data set: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 + Iceland + Norway + Switzerland (n = 31) – all countries in the European emissions trading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Of which, 15 also have a carbon tax, almost entirely on emissions not covered by the 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Annual, 1985 - 2018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EU ETS started in 2005 (power sector and certain energy-intensive industries) (subsequently expanded to aviation)</a:t>
            </a:r>
            <a:endParaRPr lang="en-US" b="1" dirty="0">
              <a:solidFill>
                <a:srgbClr val="B00000"/>
              </a:solidFill>
            </a:endParaRPr>
          </a:p>
          <a:p>
            <a:r>
              <a:rPr lang="en-US" sz="2000" b="1" dirty="0">
                <a:solidFill>
                  <a:srgbClr val="B00000"/>
                </a:solidFill>
              </a:rPr>
              <a:t>Sources: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Carbon prices: World Bank (new carbon price 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Carbon tax rates are real local currency, scaled to 2018 USD using 2018 PPP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Some countries have multiple tax rates, WB data set has highest and lowest rate and fuels to which it applies; we used the highest rate (typically this is the rate on gasoline &amp; diesel)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Weighted for coverage of tax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Sensitivity check with new data from Dolphin et al (2020)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GDP, population: World Bank except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Norway – we use mainland GDP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Ireland – we use Ireland official statistics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Employment: Eurostat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Fuel prices and fuel taxes: IEA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Emissions: Eurostat; Dolphin et al (2019) as robustness check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emissions in road transport, commercial &amp; institutional, and household sectors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Alternatively, emissions from fuel consumption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14BD6-A5FA-4B3F-9171-19352EA2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8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F83346D-9A35-4432-B6E9-43C551F7EA24}"/>
              </a:ext>
            </a:extLst>
          </p:cNvPr>
          <p:cNvSpPr txBox="1">
            <a:spLocks/>
          </p:cNvSpPr>
          <p:nvPr/>
        </p:nvSpPr>
        <p:spPr bwMode="auto">
          <a:xfrm>
            <a:off x="0" y="-18473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Case study: Macro effects of EU Carbon tax (Metcalf-Stock, forthcoming)*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6A22F-7DFF-4514-983D-475442F5CE3A}"/>
              </a:ext>
            </a:extLst>
          </p:cNvPr>
          <p:cNvSpPr txBox="1"/>
          <p:nvPr/>
        </p:nvSpPr>
        <p:spPr>
          <a:xfrm>
            <a:off x="125555" y="6507373"/>
            <a:ext cx="81320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*G. Metcalf &amp; JH Stock, “</a:t>
            </a:r>
            <a:r>
              <a:rPr lang="en-US" sz="1400" kern="140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The Macroeconomic Impact of Europe’s Carbon Taxes,” AEJ-Macro (forthcoming)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009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63B6477-ADAE-4544-B5C2-46D35E81BA54}"/>
              </a:ext>
            </a:extLst>
          </p:cNvPr>
          <p:cNvSpPr txBox="1"/>
          <p:nvPr/>
        </p:nvSpPr>
        <p:spPr>
          <a:xfrm>
            <a:off x="298937" y="773723"/>
            <a:ext cx="3751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B00000"/>
                </a:solidFill>
              </a:rPr>
              <a:t>Carbon taxes in 2018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Source: World Bank</a:t>
            </a:r>
          </a:p>
          <a:p>
            <a:endParaRPr lang="en-US" dirty="0"/>
          </a:p>
          <a:p>
            <a:r>
              <a:rPr lang="en-US" sz="1400" u="sng" dirty="0"/>
              <a:t>https://carbonpricingdashboard.worldbank.org/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C086B7-B489-48E6-A843-E95994DEE75D}"/>
              </a:ext>
            </a:extLst>
          </p:cNvPr>
          <p:cNvGraphicFramePr>
            <a:graphicFrameLocks noGrp="1"/>
          </p:cNvGraphicFramePr>
          <p:nvPr/>
        </p:nvGraphicFramePr>
        <p:xfrm>
          <a:off x="4150336" y="773723"/>
          <a:ext cx="6792714" cy="58539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0408">
                  <a:extLst>
                    <a:ext uri="{9D8B030D-6E8A-4147-A177-3AD203B41FA5}">
                      <a16:colId xmlns:a16="http://schemas.microsoft.com/office/drawing/2014/main" val="1456780535"/>
                    </a:ext>
                  </a:extLst>
                </a:gridCol>
                <a:gridCol w="1153891">
                  <a:extLst>
                    <a:ext uri="{9D8B030D-6E8A-4147-A177-3AD203B41FA5}">
                      <a16:colId xmlns:a16="http://schemas.microsoft.com/office/drawing/2014/main" val="1433926891"/>
                    </a:ext>
                  </a:extLst>
                </a:gridCol>
                <a:gridCol w="1841989">
                  <a:extLst>
                    <a:ext uri="{9D8B030D-6E8A-4147-A177-3AD203B41FA5}">
                      <a16:colId xmlns:a16="http://schemas.microsoft.com/office/drawing/2014/main" val="1317893573"/>
                    </a:ext>
                  </a:extLst>
                </a:gridCol>
                <a:gridCol w="1866426">
                  <a:extLst>
                    <a:ext uri="{9D8B030D-6E8A-4147-A177-3AD203B41FA5}">
                      <a16:colId xmlns:a16="http://schemas.microsoft.com/office/drawing/2014/main" val="1584496245"/>
                    </a:ext>
                  </a:extLst>
                </a:gridCol>
              </a:tblGrid>
              <a:tr h="904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Country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 of Adoption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Rate in 2018 (USD)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Coverage  (2019)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3320950856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Finland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$70.65   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2335500179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Poland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0.16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2767099006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Norway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49.30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455830911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Sweden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128.91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1896108916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Denmark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24.92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3943722694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Slovenia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29.74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862641404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Estonia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3.65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1791185650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Latvia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9.01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2308905911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Switzerland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80.70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750416317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Ireland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24.92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4155640183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Iceland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25.88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3273008907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UK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25.71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2350038423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Spain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30.87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3317476540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France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57.57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1529562841"/>
                  </a:ext>
                </a:extLst>
              </a:tr>
              <a:tr h="329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Portugal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155" algn="dec"/>
                        </a:tabLst>
                      </a:pPr>
                      <a:r>
                        <a:rPr lang="en-US" sz="1800" dirty="0">
                          <a:effectLst/>
                        </a:rPr>
                        <a:t>11.54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LTStd-Roman"/>
                      </a:endParaRPr>
                    </a:p>
                  </a:txBody>
                  <a:tcPr marL="28467" marR="28467" marT="0" marB="0" anchor="ctr"/>
                </a:tc>
                <a:extLst>
                  <a:ext uri="{0D108BD9-81ED-4DB2-BD59-A6C34878D82A}">
                    <a16:rowId xmlns:a16="http://schemas.microsoft.com/office/drawing/2014/main" val="256302285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9E727-AB4C-4836-A59A-A404EED0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9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BDCC4AA-9848-46A8-B362-1F7453A3788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History and Coverage</a:t>
            </a:r>
          </a:p>
        </p:txBody>
      </p:sp>
    </p:spTree>
    <p:extLst>
      <p:ext uri="{BB962C8B-B14F-4D97-AF65-F5344CB8AC3E}">
        <p14:creationId xmlns:p14="http://schemas.microsoft.com/office/powerpoint/2010/main" val="162641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6289</TotalTime>
  <Words>4635</Words>
  <Application>Microsoft Office PowerPoint</Application>
  <PresentationFormat>Widescreen</PresentationFormat>
  <Paragraphs>839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Sysyn, Amy L</cp:lastModifiedBy>
  <cp:revision>1059</cp:revision>
  <dcterms:created xsi:type="dcterms:W3CDTF">2019-12-01T20:26:42Z</dcterms:created>
  <dcterms:modified xsi:type="dcterms:W3CDTF">2022-11-04T19:45:15Z</dcterms:modified>
</cp:coreProperties>
</file>