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27" r:id="rId1"/>
  </p:sldMasterIdLst>
  <p:notesMasterIdLst>
    <p:notesMasterId r:id="rId42"/>
  </p:notesMasterIdLst>
  <p:handoutMasterIdLst>
    <p:handoutMasterId r:id="rId43"/>
  </p:handoutMasterIdLst>
  <p:sldIdLst>
    <p:sldId id="603" r:id="rId2"/>
    <p:sldId id="696" r:id="rId3"/>
    <p:sldId id="694" r:id="rId4"/>
    <p:sldId id="716" r:id="rId5"/>
    <p:sldId id="717" r:id="rId6"/>
    <p:sldId id="719" r:id="rId7"/>
    <p:sldId id="714" r:id="rId8"/>
    <p:sldId id="700" r:id="rId9"/>
    <p:sldId id="636" r:id="rId10"/>
    <p:sldId id="699" r:id="rId11"/>
    <p:sldId id="698" r:id="rId12"/>
    <p:sldId id="631" r:id="rId13"/>
    <p:sldId id="638" r:id="rId14"/>
    <p:sldId id="721" r:id="rId15"/>
    <p:sldId id="681" r:id="rId16"/>
    <p:sldId id="683" r:id="rId17"/>
    <p:sldId id="685" r:id="rId18"/>
    <p:sldId id="723" r:id="rId19"/>
    <p:sldId id="644" r:id="rId20"/>
    <p:sldId id="645" r:id="rId21"/>
    <p:sldId id="632" r:id="rId22"/>
    <p:sldId id="704" r:id="rId23"/>
    <p:sldId id="708" r:id="rId24"/>
    <p:sldId id="646" r:id="rId25"/>
    <p:sldId id="650" r:id="rId26"/>
    <p:sldId id="651" r:id="rId27"/>
    <p:sldId id="649" r:id="rId28"/>
    <p:sldId id="652" r:id="rId29"/>
    <p:sldId id="690" r:id="rId30"/>
    <p:sldId id="709" r:id="rId31"/>
    <p:sldId id="710" r:id="rId32"/>
    <p:sldId id="711" r:id="rId33"/>
    <p:sldId id="712" r:id="rId34"/>
    <p:sldId id="653" r:id="rId35"/>
    <p:sldId id="607" r:id="rId36"/>
    <p:sldId id="674" r:id="rId37"/>
    <p:sldId id="675" r:id="rId38"/>
    <p:sldId id="725" r:id="rId39"/>
    <p:sldId id="726" r:id="rId40"/>
    <p:sldId id="705"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8" autoAdjust="0"/>
    <p:restoredTop sz="99763" autoAdjust="0"/>
  </p:normalViewPr>
  <p:slideViewPr>
    <p:cSldViewPr snapToGrid="0">
      <p:cViewPr varScale="1">
        <p:scale>
          <a:sx n="89" d="100"/>
          <a:sy n="89" d="100"/>
        </p:scale>
        <p:origin x="-112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31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24"/>
            <a:ext cx="3038145" cy="464205"/>
          </a:xfrm>
          <a:prstGeom prst="rect">
            <a:avLst/>
          </a:prstGeom>
        </p:spPr>
        <p:txBody>
          <a:bodyPr vert="horz" lIns="86940" tIns="43471" rIns="86940" bIns="43471" rtlCol="0"/>
          <a:lstStyle>
            <a:lvl1pPr algn="l">
              <a:defRPr sz="1100"/>
            </a:lvl1pPr>
          </a:lstStyle>
          <a:p>
            <a:endParaRPr lang="en-US" dirty="0"/>
          </a:p>
        </p:txBody>
      </p:sp>
      <p:sp>
        <p:nvSpPr>
          <p:cNvPr id="3" name="Date Placeholder 2"/>
          <p:cNvSpPr>
            <a:spLocks noGrp="1"/>
          </p:cNvSpPr>
          <p:nvPr>
            <p:ph type="dt" sz="quarter" idx="1"/>
          </p:nvPr>
        </p:nvSpPr>
        <p:spPr>
          <a:xfrm>
            <a:off x="3970744" y="24"/>
            <a:ext cx="3038145" cy="464205"/>
          </a:xfrm>
          <a:prstGeom prst="rect">
            <a:avLst/>
          </a:prstGeom>
        </p:spPr>
        <p:txBody>
          <a:bodyPr vert="horz" lIns="86940" tIns="43471" rIns="86940" bIns="43471" rtlCol="0"/>
          <a:lstStyle>
            <a:lvl1pPr algn="r">
              <a:defRPr sz="1100"/>
            </a:lvl1pPr>
          </a:lstStyle>
          <a:p>
            <a:fld id="{70AA5680-60AA-4E8C-9195-9366E8FC1951}" type="datetimeFigureOut">
              <a:rPr lang="en-US" smtClean="0"/>
              <a:t>12/8/2016</a:t>
            </a:fld>
            <a:endParaRPr lang="en-US" dirty="0"/>
          </a:p>
        </p:txBody>
      </p:sp>
      <p:sp>
        <p:nvSpPr>
          <p:cNvPr id="4" name="Footer Placeholder 3"/>
          <p:cNvSpPr>
            <a:spLocks noGrp="1"/>
          </p:cNvSpPr>
          <p:nvPr>
            <p:ph type="ftr" sz="quarter" idx="2"/>
          </p:nvPr>
        </p:nvSpPr>
        <p:spPr>
          <a:xfrm>
            <a:off x="12" y="8830684"/>
            <a:ext cx="3038145" cy="464205"/>
          </a:xfrm>
          <a:prstGeom prst="rect">
            <a:avLst/>
          </a:prstGeom>
        </p:spPr>
        <p:txBody>
          <a:bodyPr vert="horz" lIns="86940" tIns="43471" rIns="86940" bIns="43471"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44" y="8830684"/>
            <a:ext cx="3038145" cy="464205"/>
          </a:xfrm>
          <a:prstGeom prst="rect">
            <a:avLst/>
          </a:prstGeom>
        </p:spPr>
        <p:txBody>
          <a:bodyPr vert="horz" lIns="86940" tIns="43471" rIns="86940" bIns="43471" rtlCol="0" anchor="b"/>
          <a:lstStyle>
            <a:lvl1pPr algn="r">
              <a:defRPr sz="1100"/>
            </a:lvl1pPr>
          </a:lstStyle>
          <a:p>
            <a:fld id="{9AC7F1CF-A280-476C-9E09-66A3B175921D}" type="slidenum">
              <a:rPr lang="en-US" smtClean="0"/>
              <a:t>‹#›</a:t>
            </a:fld>
            <a:endParaRPr lang="en-US" dirty="0"/>
          </a:p>
        </p:txBody>
      </p:sp>
    </p:spTree>
    <p:extLst>
      <p:ext uri="{BB962C8B-B14F-4D97-AF65-F5344CB8AC3E}">
        <p14:creationId xmlns:p14="http://schemas.microsoft.com/office/powerpoint/2010/main" val="222666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8"/>
            <a:ext cx="3038145" cy="465745"/>
          </a:xfrm>
          <a:prstGeom prst="rect">
            <a:avLst/>
          </a:prstGeom>
        </p:spPr>
        <p:txBody>
          <a:bodyPr vert="horz" lIns="90142" tIns="45071" rIns="90142" bIns="45071" rtlCol="0"/>
          <a:lstStyle>
            <a:lvl1pPr algn="l" fontAlgn="auto">
              <a:spcBef>
                <a:spcPts val="0"/>
              </a:spcBef>
              <a:spcAft>
                <a:spcPts val="0"/>
              </a:spcAft>
              <a:defRPr sz="1100">
                <a:latin typeface="+mn-lt"/>
              </a:defRPr>
            </a:lvl1pPr>
          </a:lstStyle>
          <a:p>
            <a:pPr>
              <a:defRPr/>
            </a:pPr>
            <a:endParaRPr lang="en-US" dirty="0"/>
          </a:p>
        </p:txBody>
      </p:sp>
      <p:sp>
        <p:nvSpPr>
          <p:cNvPr id="3" name="Date Placeholder 2"/>
          <p:cNvSpPr>
            <a:spLocks noGrp="1"/>
          </p:cNvSpPr>
          <p:nvPr>
            <p:ph type="dt" idx="1"/>
          </p:nvPr>
        </p:nvSpPr>
        <p:spPr>
          <a:xfrm>
            <a:off x="3970744" y="18"/>
            <a:ext cx="3038145" cy="465745"/>
          </a:xfrm>
          <a:prstGeom prst="rect">
            <a:avLst/>
          </a:prstGeom>
        </p:spPr>
        <p:txBody>
          <a:bodyPr vert="horz" lIns="90142" tIns="45071" rIns="90142" bIns="45071" rtlCol="0"/>
          <a:lstStyle>
            <a:lvl1pPr algn="r" fontAlgn="auto">
              <a:spcBef>
                <a:spcPts val="0"/>
              </a:spcBef>
              <a:spcAft>
                <a:spcPts val="0"/>
              </a:spcAft>
              <a:defRPr sz="1100">
                <a:latin typeface="+mn-lt"/>
              </a:defRPr>
            </a:lvl1pPr>
          </a:lstStyle>
          <a:p>
            <a:pPr>
              <a:defRPr/>
            </a:pPr>
            <a:fld id="{3B7042FB-5130-4221-9AD7-55A28D1976F6}" type="datetimeFigureOut">
              <a:rPr lang="en-US"/>
              <a:pPr>
                <a:defRPr/>
              </a:pPr>
              <a:t>12/8/2016</a:t>
            </a:fld>
            <a:endParaRPr lang="en-US" dirty="0"/>
          </a:p>
        </p:txBody>
      </p:sp>
      <p:sp>
        <p:nvSpPr>
          <p:cNvPr id="5" name="Notes Placeholder 4"/>
          <p:cNvSpPr>
            <a:spLocks noGrp="1"/>
          </p:cNvSpPr>
          <p:nvPr>
            <p:ph type="body" sz="quarter" idx="3"/>
          </p:nvPr>
        </p:nvSpPr>
        <p:spPr>
          <a:xfrm>
            <a:off x="701366" y="4416123"/>
            <a:ext cx="5607713" cy="4183995"/>
          </a:xfrm>
          <a:prstGeom prst="rect">
            <a:avLst/>
          </a:prstGeom>
        </p:spPr>
        <p:txBody>
          <a:bodyPr vert="horz" lIns="90142" tIns="45071" rIns="90142" bIns="4507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2" y="8829140"/>
            <a:ext cx="3038145" cy="465745"/>
          </a:xfrm>
          <a:prstGeom prst="rect">
            <a:avLst/>
          </a:prstGeom>
        </p:spPr>
        <p:txBody>
          <a:bodyPr vert="horz" lIns="90142" tIns="45071" rIns="90142" bIns="45071" rtlCol="0" anchor="b"/>
          <a:lstStyle>
            <a:lvl1pPr algn="l" fontAlgn="auto">
              <a:spcBef>
                <a:spcPts val="0"/>
              </a:spcBef>
              <a:spcAft>
                <a:spcPts val="0"/>
              </a:spcAft>
              <a:defRPr sz="1100">
                <a:latin typeface="+mn-lt"/>
              </a:defRPr>
            </a:lvl1pPr>
          </a:lstStyle>
          <a:p>
            <a:pPr>
              <a:defRPr/>
            </a:pPr>
            <a:endParaRPr lang="en-US" dirty="0"/>
          </a:p>
        </p:txBody>
      </p:sp>
      <p:sp>
        <p:nvSpPr>
          <p:cNvPr id="7" name="Slide Number Placeholder 6"/>
          <p:cNvSpPr>
            <a:spLocks noGrp="1"/>
          </p:cNvSpPr>
          <p:nvPr>
            <p:ph type="sldNum" sz="quarter" idx="5"/>
          </p:nvPr>
        </p:nvSpPr>
        <p:spPr>
          <a:xfrm>
            <a:off x="3970744" y="8829140"/>
            <a:ext cx="3038145" cy="465745"/>
          </a:xfrm>
          <a:prstGeom prst="rect">
            <a:avLst/>
          </a:prstGeom>
        </p:spPr>
        <p:txBody>
          <a:bodyPr vert="horz" lIns="90142" tIns="45071" rIns="90142" bIns="45071" rtlCol="0" anchor="b"/>
          <a:lstStyle>
            <a:lvl1pPr algn="r" fontAlgn="auto">
              <a:spcBef>
                <a:spcPts val="0"/>
              </a:spcBef>
              <a:spcAft>
                <a:spcPts val="0"/>
              </a:spcAft>
              <a:defRPr sz="1100">
                <a:latin typeface="+mn-lt"/>
              </a:defRPr>
            </a:lvl1pPr>
          </a:lstStyle>
          <a:p>
            <a:pPr>
              <a:defRPr/>
            </a:pPr>
            <a:fld id="{583293DD-EE22-4E29-BAF8-A880C51803B3}" type="slidenum">
              <a:rPr lang="en-US"/>
              <a:pPr>
                <a:defRPr/>
              </a:pPr>
              <a:t>‹#›</a:t>
            </a:fld>
            <a:endParaRPr lang="en-US" dirty="0"/>
          </a:p>
        </p:txBody>
      </p:sp>
    </p:spTree>
    <p:extLst>
      <p:ext uri="{BB962C8B-B14F-4D97-AF65-F5344CB8AC3E}">
        <p14:creationId xmlns:p14="http://schemas.microsoft.com/office/powerpoint/2010/main" val="1988006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35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50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37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93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54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72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32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40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63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9F503-1062-40EB-B013-C9700C8511DF}"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8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1A9F503-1062-40EB-B013-C9700C8511DF}" type="datetimeFigureOut">
              <a:rPr lang="en-US" smtClean="0">
                <a:solidFill>
                  <a:prstClr val="black">
                    <a:tint val="75000"/>
                  </a:prstClr>
                </a:solidFill>
                <a:latin typeface="Calibri"/>
              </a:rPr>
              <a:pPr fontAlgn="auto">
                <a:spcBef>
                  <a:spcPts val="0"/>
                </a:spcBef>
                <a:spcAft>
                  <a:spcPts val="0"/>
                </a:spcAft>
              </a:pPr>
              <a:t>12/8/2016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81D8C-90D3-4535-95DC-569251EF9C9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919139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vulcan.com/news/articles/2016/coal-leasing-repor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ubs.er.usgs.gov/publication/pp1809" TargetMode="Externa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ubs.usgs.gov/of/1996/of96-092/Comp/main.gi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964" y="851612"/>
            <a:ext cx="7772400" cy="3046988"/>
          </a:xfrm>
        </p:spPr>
        <p:txBody>
          <a:bodyPr>
            <a:spAutoFit/>
          </a:bodyPr>
          <a:lstStyle/>
          <a:p>
            <a:pPr lvl="0">
              <a:spcBef>
                <a:spcPct val="20000"/>
              </a:spcBef>
            </a:pPr>
            <a:r>
              <a:rPr lang="en-US" sz="3000" b="1" dirty="0" smtClean="0">
                <a:solidFill>
                  <a:srgbClr val="0000FF"/>
                </a:solidFill>
              </a:rPr>
              <a:t>Federal Coal Program Reform, the Clean Power Plan, and the Interaction of Upstream and Downstream Climate Policies</a:t>
            </a:r>
            <a:br>
              <a:rPr lang="en-US" sz="3000" b="1" dirty="0" smtClean="0">
                <a:solidFill>
                  <a:srgbClr val="0000FF"/>
                </a:solidFill>
              </a:rPr>
            </a:br>
            <a:r>
              <a:rPr lang="en-US" sz="3000" b="1" dirty="0" smtClean="0">
                <a:solidFill>
                  <a:srgbClr val="0000FF"/>
                </a:solidFill>
              </a:rPr>
              <a:t/>
            </a:r>
            <a:br>
              <a:rPr lang="en-US" sz="3000" b="1" dirty="0" smtClean="0">
                <a:solidFill>
                  <a:srgbClr val="0000FF"/>
                </a:solidFill>
              </a:rPr>
            </a:br>
            <a:r>
              <a:rPr lang="en-US" sz="2400" dirty="0">
                <a:solidFill>
                  <a:prstClr val="black"/>
                </a:solidFill>
                <a:ea typeface="+mn-ea"/>
                <a:cs typeface="+mn-cs"/>
              </a:rPr>
              <a:t>Todd Gerarden, HKS</a:t>
            </a:r>
            <a:br>
              <a:rPr lang="en-US" sz="2400" dirty="0">
                <a:solidFill>
                  <a:prstClr val="black"/>
                </a:solidFill>
                <a:ea typeface="+mn-ea"/>
                <a:cs typeface="+mn-cs"/>
              </a:rPr>
            </a:br>
            <a:r>
              <a:rPr lang="en-US" sz="2400" dirty="0">
                <a:solidFill>
                  <a:prstClr val="black"/>
                </a:solidFill>
                <a:ea typeface="+mn-ea"/>
                <a:cs typeface="+mn-cs"/>
              </a:rPr>
              <a:t>Spencer Reeder, Vulcan Philanthropy</a:t>
            </a:r>
            <a:br>
              <a:rPr lang="en-US" sz="2400" dirty="0">
                <a:solidFill>
                  <a:prstClr val="black"/>
                </a:solidFill>
                <a:ea typeface="+mn-ea"/>
                <a:cs typeface="+mn-cs"/>
              </a:rPr>
            </a:br>
            <a:r>
              <a:rPr lang="en-US" sz="2400" dirty="0">
                <a:solidFill>
                  <a:prstClr val="black"/>
                </a:solidFill>
                <a:ea typeface="+mn-ea"/>
                <a:cs typeface="+mn-cs"/>
              </a:rPr>
              <a:t>Jim Stock, Harvard Economics and </a:t>
            </a:r>
            <a:r>
              <a:rPr lang="en-US" sz="2400" dirty="0" smtClean="0">
                <a:solidFill>
                  <a:prstClr val="black"/>
                </a:solidFill>
                <a:ea typeface="+mn-ea"/>
                <a:cs typeface="+mn-cs"/>
              </a:rPr>
              <a:t>HKS</a:t>
            </a:r>
            <a:endParaRPr lang="en-US" sz="3000" b="1" dirty="0">
              <a:solidFill>
                <a:srgbClr val="0000FF"/>
              </a:solidFill>
            </a:endParaRPr>
          </a:p>
        </p:txBody>
      </p:sp>
      <p:sp>
        <p:nvSpPr>
          <p:cNvPr id="3" name="Subtitle 2"/>
          <p:cNvSpPr>
            <a:spLocks noGrp="1"/>
          </p:cNvSpPr>
          <p:nvPr>
            <p:ph type="subTitle" idx="1"/>
          </p:nvPr>
        </p:nvSpPr>
        <p:spPr>
          <a:xfrm>
            <a:off x="833234" y="5041693"/>
            <a:ext cx="7239000" cy="904863"/>
          </a:xfrm>
        </p:spPr>
        <p:txBody>
          <a:bodyPr>
            <a:spAutoFit/>
          </a:bodyPr>
          <a:lstStyle/>
          <a:p>
            <a:r>
              <a:rPr lang="en-US" sz="2400" dirty="0">
                <a:solidFill>
                  <a:schemeClr val="tx1"/>
                </a:solidFill>
              </a:rPr>
              <a:t>Harvard Seminar in Environmental Economics &amp; Policy</a:t>
            </a:r>
          </a:p>
          <a:p>
            <a:r>
              <a:rPr lang="en-US" sz="2400" dirty="0" smtClean="0">
                <a:solidFill>
                  <a:schemeClr val="tx1"/>
                </a:solidFill>
              </a:rPr>
              <a:t>September 14, 2016</a:t>
            </a:r>
            <a:endParaRPr lang="en-US" sz="2400" dirty="0">
              <a:solidFill>
                <a:schemeClr val="tx1"/>
              </a:solidFill>
            </a:endParaRPr>
          </a:p>
        </p:txBody>
      </p:sp>
    </p:spTree>
    <p:extLst>
      <p:ext uri="{BB962C8B-B14F-4D97-AF65-F5344CB8AC3E}">
        <p14:creationId xmlns:p14="http://schemas.microsoft.com/office/powerpoint/2010/main" val="2651518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9</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“Keep it in the ground” – or not?</a:t>
            </a:r>
            <a:endParaRPr lang="en-US" sz="2600" dirty="0">
              <a:solidFill>
                <a:srgbClr val="0000FF"/>
              </a:solidFill>
              <a:latin typeface="+mj-lt"/>
            </a:endParaRPr>
          </a:p>
        </p:txBody>
      </p:sp>
      <p:sp>
        <p:nvSpPr>
          <p:cNvPr id="2" name="TextBox 1"/>
          <p:cNvSpPr txBox="1"/>
          <p:nvPr/>
        </p:nvSpPr>
        <p:spPr>
          <a:xfrm>
            <a:off x="169817" y="1191854"/>
            <a:ext cx="4214614" cy="4908499"/>
          </a:xfrm>
          <a:prstGeom prst="rect">
            <a:avLst/>
          </a:prstGeom>
          <a:solidFill>
            <a:srgbClr val="FFFFCC"/>
          </a:solidFill>
        </p:spPr>
        <p:txBody>
          <a:bodyPr wrap="square" rtlCol="0">
            <a:spAutoFit/>
          </a:bodyPr>
          <a:lstStyle/>
          <a:p>
            <a:pPr indent="457200" algn="ctr"/>
            <a:r>
              <a:rPr lang="en-US" b="1" dirty="0" smtClean="0">
                <a:latin typeface="+mn-lt"/>
              </a:rPr>
              <a:t>Climate scientists’ letter to Secretary Jewell – PEIS comment</a:t>
            </a:r>
          </a:p>
          <a:p>
            <a:pPr indent="457200" algn="just"/>
            <a:endParaRPr lang="en-US" dirty="0" smtClean="0">
              <a:latin typeface="+mn-lt"/>
            </a:endParaRPr>
          </a:p>
          <a:p>
            <a:pPr indent="457200" algn="just"/>
            <a:r>
              <a:rPr lang="en-US" dirty="0" smtClean="0">
                <a:latin typeface="+mn-lt"/>
              </a:rPr>
              <a:t>The science is clear: … to hold global temperature increase well below 2</a:t>
            </a:r>
            <a:r>
              <a:rPr lang="en-US" baseline="30000" dirty="0" smtClean="0">
                <a:latin typeface="+mn-lt"/>
              </a:rPr>
              <a:t>o</a:t>
            </a:r>
            <a:r>
              <a:rPr lang="en-US" dirty="0" smtClean="0">
                <a:latin typeface="+mn-lt"/>
              </a:rPr>
              <a:t>C, the US must keep the vast majority of its coal in the ground. We urge you to end federal coal leasing, extraction, and burning in order to advance US climate objectives…</a:t>
            </a:r>
          </a:p>
          <a:p>
            <a:pPr indent="457200"/>
            <a:endParaRPr lang="en-US" sz="1600" dirty="0" smtClean="0">
              <a:latin typeface="+mn-lt"/>
            </a:endParaRPr>
          </a:p>
          <a:p>
            <a:pPr algn="r"/>
            <a:r>
              <a:rPr lang="en-US" sz="1600" dirty="0" smtClean="0">
                <a:latin typeface="+mn-lt"/>
              </a:rPr>
              <a:t>James Hansen (Columbia) </a:t>
            </a:r>
          </a:p>
          <a:p>
            <a:pPr algn="r"/>
            <a:r>
              <a:rPr lang="en-US" sz="1600" dirty="0" smtClean="0">
                <a:latin typeface="+mn-lt"/>
              </a:rPr>
              <a:t>Susan Solomon (MIT)</a:t>
            </a:r>
          </a:p>
          <a:p>
            <a:pPr algn="r"/>
            <a:r>
              <a:rPr lang="en-US" sz="1600" dirty="0" smtClean="0">
                <a:latin typeface="+mn-lt"/>
              </a:rPr>
              <a:t>Ken Arrow (Stanford)</a:t>
            </a:r>
          </a:p>
          <a:p>
            <a:pPr algn="r"/>
            <a:r>
              <a:rPr lang="en-US" sz="1600" dirty="0" smtClean="0">
                <a:latin typeface="+mn-lt"/>
              </a:rPr>
              <a:t>Mark Jacobson (Stanford)</a:t>
            </a:r>
          </a:p>
          <a:p>
            <a:pPr algn="r"/>
            <a:r>
              <a:rPr lang="en-US" sz="1600" dirty="0" smtClean="0">
                <a:latin typeface="+mn-lt"/>
              </a:rPr>
              <a:t>Kerry Emanuel (MIT)</a:t>
            </a:r>
          </a:p>
          <a:p>
            <a:pPr algn="r"/>
            <a:r>
              <a:rPr lang="en-US" sz="1600" dirty="0" smtClean="0">
                <a:latin typeface="+mn-lt"/>
              </a:rPr>
              <a:t>67 total</a:t>
            </a:r>
          </a:p>
          <a:p>
            <a:pPr algn="r"/>
            <a:endParaRPr lang="en-US" sz="1600" dirty="0">
              <a:latin typeface="+mn-lt"/>
            </a:endParaRPr>
          </a:p>
          <a:p>
            <a:pPr algn="r"/>
            <a:r>
              <a:rPr lang="en-US" sz="1600" dirty="0" smtClean="0">
                <a:latin typeface="+mn-lt"/>
              </a:rPr>
              <a:t>July 27, 2016</a:t>
            </a:r>
            <a:endParaRPr lang="en-US" sz="1600" dirty="0">
              <a:latin typeface="+mn-lt"/>
            </a:endParaRPr>
          </a:p>
        </p:txBody>
      </p:sp>
      <p:sp>
        <p:nvSpPr>
          <p:cNvPr id="6" name="TextBox 5"/>
          <p:cNvSpPr txBox="1"/>
          <p:nvPr/>
        </p:nvSpPr>
        <p:spPr>
          <a:xfrm>
            <a:off x="4781006" y="1191854"/>
            <a:ext cx="4198868" cy="3970318"/>
          </a:xfrm>
          <a:prstGeom prst="rect">
            <a:avLst/>
          </a:prstGeom>
          <a:solidFill>
            <a:schemeClr val="accent3">
              <a:lumMod val="20000"/>
              <a:lumOff val="80000"/>
            </a:schemeClr>
          </a:solidFill>
        </p:spPr>
        <p:txBody>
          <a:bodyPr wrap="square" rtlCol="0">
            <a:spAutoFit/>
          </a:bodyPr>
          <a:lstStyle/>
          <a:p>
            <a:pPr algn="ctr"/>
            <a:r>
              <a:rPr lang="en-US" b="1" dirty="0" smtClean="0">
                <a:latin typeface="+mn-lt"/>
              </a:rPr>
              <a:t>The case for downstream regulation only</a:t>
            </a:r>
          </a:p>
          <a:p>
            <a:endParaRPr lang="en-US" dirty="0" smtClean="0">
              <a:latin typeface="+mn-lt"/>
            </a:endParaRPr>
          </a:p>
          <a:p>
            <a:pPr marL="285750" indent="-285750">
              <a:buFont typeface="Arial" panose="020B0604020202020204" pitchFamily="34" charset="0"/>
              <a:buChar char="•"/>
            </a:pPr>
            <a:r>
              <a:rPr lang="en-US" dirty="0" smtClean="0">
                <a:latin typeface="+mn-lt"/>
              </a:rPr>
              <a:t>Substitution of non-Federal coal for Federal coal undercuts “keep it in the ground” policy</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smtClean="0">
                <a:latin typeface="+mn-lt"/>
              </a:rPr>
              <a:t>The “double counting” problem: Upstream regulation is economically inefficient if strong, binding downstream regulation is in place (strong CPP).</a:t>
            </a:r>
          </a:p>
          <a:p>
            <a:pPr marL="285750" indent="-285750">
              <a:buFont typeface="Arial" panose="020B0604020202020204" pitchFamily="34" charset="0"/>
              <a:buChar char="•"/>
            </a:pPr>
            <a:endParaRPr lang="en-US" dirty="0" smtClean="0">
              <a:latin typeface="+mn-lt"/>
            </a:endParaRPr>
          </a:p>
          <a:p>
            <a:pPr marL="285750" indent="-285750">
              <a:buFont typeface="Arial" panose="020B0604020202020204" pitchFamily="34" charset="0"/>
              <a:buChar char="•"/>
            </a:pPr>
            <a:r>
              <a:rPr lang="en-US" dirty="0" smtClean="0">
                <a:latin typeface="+mn-lt"/>
              </a:rPr>
              <a:t>Federal extraction communities hit hard if the moratorium becomes permanent</a:t>
            </a:r>
            <a:endParaRPr lang="en-US" dirty="0">
              <a:latin typeface="+mn-lt"/>
            </a:endParaRPr>
          </a:p>
        </p:txBody>
      </p:sp>
      <p:cxnSp>
        <p:nvCxnSpPr>
          <p:cNvPr id="5" name="Straight Connector 4"/>
          <p:cNvCxnSpPr/>
          <p:nvPr/>
        </p:nvCxnSpPr>
        <p:spPr>
          <a:xfrm>
            <a:off x="4571997" y="549664"/>
            <a:ext cx="35169" cy="6308336"/>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91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10</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Policy research questions</a:t>
            </a:r>
            <a:endParaRPr lang="en-US" sz="2600" dirty="0">
              <a:solidFill>
                <a:srgbClr val="0000FF"/>
              </a:solidFill>
              <a:latin typeface="+mj-lt"/>
            </a:endParaRPr>
          </a:p>
        </p:txBody>
      </p:sp>
      <p:sp>
        <p:nvSpPr>
          <p:cNvPr id="2" name="TextBox 1"/>
          <p:cNvSpPr txBox="1"/>
          <p:nvPr/>
        </p:nvSpPr>
        <p:spPr>
          <a:xfrm>
            <a:off x="483325" y="1253704"/>
            <a:ext cx="8332429" cy="2708434"/>
          </a:xfrm>
          <a:prstGeom prst="rect">
            <a:avLst/>
          </a:prstGeom>
          <a:noFill/>
        </p:spPr>
        <p:txBody>
          <a:bodyPr wrap="square" rtlCol="0">
            <a:spAutoFit/>
          </a:bodyPr>
          <a:lstStyle/>
          <a:p>
            <a:pPr marL="342900" indent="-342900">
              <a:buFont typeface="+mj-lt"/>
              <a:buAutoNum type="arabicPeriod"/>
            </a:pPr>
            <a:r>
              <a:rPr lang="en-US" sz="2000" dirty="0" smtClean="0">
                <a:latin typeface="+mn-lt"/>
              </a:rPr>
              <a:t>How do upstream and downstream policies interact in theory?</a:t>
            </a:r>
          </a:p>
          <a:p>
            <a:pPr marL="800100" lvl="1" indent="-342900">
              <a:buFont typeface="Arial" panose="020B0604020202020204" pitchFamily="34" charset="0"/>
              <a:buChar char="•"/>
            </a:pPr>
            <a:r>
              <a:rPr lang="en-US" dirty="0" smtClean="0">
                <a:latin typeface="+mn-lt"/>
              </a:rPr>
              <a:t>Specific upstream policies:</a:t>
            </a:r>
          </a:p>
          <a:p>
            <a:pPr marL="1257300" lvl="2" indent="-342900">
              <a:buFont typeface="Arial" panose="020B0604020202020204" pitchFamily="34" charset="0"/>
              <a:buChar char="•"/>
            </a:pPr>
            <a:r>
              <a:rPr lang="en-US" dirty="0" smtClean="0">
                <a:latin typeface="+mn-lt"/>
              </a:rPr>
              <a:t>Carbon adder to coal royalties</a:t>
            </a:r>
          </a:p>
          <a:p>
            <a:pPr marL="1257300" lvl="2" indent="-342900">
              <a:buFont typeface="Arial" panose="020B0604020202020204" pitchFamily="34" charset="0"/>
              <a:buChar char="•"/>
            </a:pPr>
            <a:r>
              <a:rPr lang="en-US" dirty="0" smtClean="0">
                <a:latin typeface="+mn-lt"/>
              </a:rPr>
              <a:t>Quantity cap, e.g. permanent moratorium</a:t>
            </a:r>
          </a:p>
          <a:p>
            <a:pPr marL="342900" indent="-342900">
              <a:buFont typeface="+mj-lt"/>
              <a:buAutoNum type="arabicPeriod"/>
            </a:pPr>
            <a:endParaRPr lang="en-US" sz="2000" dirty="0" smtClean="0">
              <a:latin typeface="+mn-lt"/>
            </a:endParaRPr>
          </a:p>
          <a:p>
            <a:pPr marL="342900" indent="-342900">
              <a:buFont typeface="+mj-lt"/>
              <a:buAutoNum type="arabicPeriod"/>
            </a:pPr>
            <a:r>
              <a:rPr lang="en-US" sz="2000" dirty="0" smtClean="0">
                <a:latin typeface="+mn-lt"/>
              </a:rPr>
              <a:t>Can we estimate the effects of carbon adder, given various implementations of the CPP taking into account “real world” complexities</a:t>
            </a:r>
          </a:p>
          <a:p>
            <a:pPr marL="800100" lvl="1" indent="-342900">
              <a:buFont typeface="Arial" panose="020B0604020202020204" pitchFamily="34" charset="0"/>
              <a:buChar char="•"/>
            </a:pPr>
            <a:r>
              <a:rPr lang="en-US" dirty="0" smtClean="0">
                <a:latin typeface="+mn-lt"/>
              </a:rPr>
              <a:t>Estimates undertaken using the IPM model</a:t>
            </a:r>
          </a:p>
          <a:p>
            <a:pPr marL="800100" lvl="1" indent="-342900">
              <a:buFont typeface="Arial" panose="020B0604020202020204" pitchFamily="34" charset="0"/>
              <a:buChar char="•"/>
            </a:pPr>
            <a:r>
              <a:rPr lang="en-US" dirty="0" smtClean="0">
                <a:latin typeface="+mn-lt"/>
              </a:rPr>
              <a:t>IPM is the model EPA used for the CPP RIA (for example)</a:t>
            </a:r>
          </a:p>
        </p:txBody>
      </p:sp>
    </p:spTree>
    <p:extLst>
      <p:ext uri="{BB962C8B-B14F-4D97-AF65-F5344CB8AC3E}">
        <p14:creationId xmlns:p14="http://schemas.microsoft.com/office/powerpoint/2010/main" val="373274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11</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Related literature</a:t>
            </a:r>
            <a:endParaRPr lang="en-US" sz="2600" dirty="0">
              <a:solidFill>
                <a:srgbClr val="0000FF"/>
              </a:solidFill>
              <a:latin typeface="+mj-lt"/>
            </a:endParaRPr>
          </a:p>
        </p:txBody>
      </p:sp>
      <p:sp>
        <p:nvSpPr>
          <p:cNvPr id="6" name="TextBox 5"/>
          <p:cNvSpPr txBox="1"/>
          <p:nvPr/>
        </p:nvSpPr>
        <p:spPr>
          <a:xfrm>
            <a:off x="193759" y="640319"/>
            <a:ext cx="8650841" cy="5632311"/>
          </a:xfrm>
          <a:prstGeom prst="rect">
            <a:avLst/>
          </a:prstGeom>
          <a:noFill/>
        </p:spPr>
        <p:txBody>
          <a:bodyPr wrap="square" rtlCol="0">
            <a:spAutoFit/>
          </a:bodyPr>
          <a:lstStyle/>
          <a:p>
            <a:r>
              <a:rPr lang="en-US" b="1" u="sng" dirty="0" smtClean="0">
                <a:solidFill>
                  <a:srgbClr val="0000FF"/>
                </a:solidFill>
                <a:latin typeface="+mn-lt"/>
              </a:rPr>
              <a:t>Instrument choice and overlapping policies</a:t>
            </a:r>
          </a:p>
          <a:p>
            <a:pPr lvl="1"/>
            <a:r>
              <a:rPr lang="en-US" dirty="0" smtClean="0">
                <a:latin typeface="+mn-lt"/>
              </a:rPr>
              <a:t>Holland (2012)</a:t>
            </a:r>
          </a:p>
          <a:p>
            <a:pPr lvl="1"/>
            <a:r>
              <a:rPr lang="en-US" dirty="0" smtClean="0">
                <a:latin typeface="+mn-lt"/>
              </a:rPr>
              <a:t>Mansur (2012)</a:t>
            </a:r>
          </a:p>
          <a:p>
            <a:pPr lvl="1"/>
            <a:r>
              <a:rPr lang="en-US" dirty="0" smtClean="0">
                <a:latin typeface="+mn-lt"/>
              </a:rPr>
              <a:t>Goulder and Stavins (2012)</a:t>
            </a:r>
          </a:p>
          <a:p>
            <a:pPr lvl="1"/>
            <a:r>
              <a:rPr lang="en-US" dirty="0" smtClean="0">
                <a:latin typeface="+mn-lt"/>
              </a:rPr>
              <a:t>Goulder, Jacobsen, and van </a:t>
            </a:r>
            <a:r>
              <a:rPr lang="en-US" dirty="0" err="1" smtClean="0">
                <a:latin typeface="+mn-lt"/>
              </a:rPr>
              <a:t>Benthem</a:t>
            </a:r>
            <a:r>
              <a:rPr lang="en-US" dirty="0" smtClean="0">
                <a:latin typeface="+mn-lt"/>
              </a:rPr>
              <a:t> (2012)</a:t>
            </a:r>
          </a:p>
          <a:p>
            <a:pPr lvl="1"/>
            <a:r>
              <a:rPr lang="en-US" dirty="0" smtClean="0">
                <a:latin typeface="+mn-lt"/>
              </a:rPr>
              <a:t>Fischer and Newell (2008)</a:t>
            </a:r>
          </a:p>
          <a:p>
            <a:pPr lvl="1"/>
            <a:r>
              <a:rPr lang="en-US" dirty="0" smtClean="0">
                <a:latin typeface="+mn-lt"/>
              </a:rPr>
              <a:t>Fischer, Newell, </a:t>
            </a:r>
            <a:r>
              <a:rPr lang="en-US" dirty="0" err="1" smtClean="0">
                <a:latin typeface="+mn-lt"/>
              </a:rPr>
              <a:t>Preonas</a:t>
            </a:r>
            <a:r>
              <a:rPr lang="en-US" dirty="0" smtClean="0">
                <a:latin typeface="+mn-lt"/>
              </a:rPr>
              <a:t> (2013)</a:t>
            </a:r>
          </a:p>
          <a:p>
            <a:pPr lvl="1"/>
            <a:endParaRPr lang="en-US" dirty="0">
              <a:solidFill>
                <a:prstClr val="black"/>
              </a:solidFill>
              <a:latin typeface="Calibri"/>
            </a:endParaRPr>
          </a:p>
          <a:p>
            <a:pPr lvl="0"/>
            <a:r>
              <a:rPr lang="en-US" b="1" u="sng" dirty="0">
                <a:solidFill>
                  <a:srgbClr val="0000FF"/>
                </a:solidFill>
                <a:latin typeface="Calibri"/>
              </a:rPr>
              <a:t>Fair value</a:t>
            </a:r>
          </a:p>
          <a:p>
            <a:pPr lvl="1"/>
            <a:r>
              <a:rPr lang="en-US" dirty="0">
                <a:solidFill>
                  <a:prstClr val="black"/>
                </a:solidFill>
                <a:latin typeface="Calibri"/>
              </a:rPr>
              <a:t>US DOI-IG (2013), US GAO (2014), Haggerty and Haggerty (2015), CEA (2016) </a:t>
            </a:r>
          </a:p>
          <a:p>
            <a:endParaRPr lang="en-US" dirty="0" smtClean="0">
              <a:latin typeface="+mn-lt"/>
            </a:endParaRPr>
          </a:p>
          <a:p>
            <a:r>
              <a:rPr lang="en-US" b="1" u="sng" dirty="0" smtClean="0">
                <a:solidFill>
                  <a:srgbClr val="0000FF"/>
                </a:solidFill>
                <a:latin typeface="+mn-lt"/>
              </a:rPr>
              <a:t>Closest to this paper</a:t>
            </a:r>
          </a:p>
          <a:p>
            <a:pPr lvl="1"/>
            <a:r>
              <a:rPr lang="en-US" dirty="0" smtClean="0">
                <a:latin typeface="+mn-lt"/>
              </a:rPr>
              <a:t>Bushnell, Holland, Hughes, Knittel (2015)</a:t>
            </a:r>
          </a:p>
          <a:p>
            <a:pPr lvl="1"/>
            <a:r>
              <a:rPr lang="en-US" dirty="0" smtClean="0">
                <a:latin typeface="+mn-lt"/>
              </a:rPr>
              <a:t>Fischer and </a:t>
            </a:r>
            <a:r>
              <a:rPr lang="en-US" dirty="0" err="1" smtClean="0">
                <a:latin typeface="+mn-lt"/>
              </a:rPr>
              <a:t>Preonas</a:t>
            </a:r>
            <a:r>
              <a:rPr lang="en-US" dirty="0" smtClean="0">
                <a:latin typeface="+mn-lt"/>
              </a:rPr>
              <a:t> (2010) (static model setup)</a:t>
            </a:r>
          </a:p>
          <a:p>
            <a:pPr lvl="1"/>
            <a:r>
              <a:rPr lang="en-US" dirty="0" err="1" smtClean="0">
                <a:solidFill>
                  <a:prstClr val="black"/>
                </a:solidFill>
                <a:latin typeface="Calibri"/>
              </a:rPr>
              <a:t>Harstad</a:t>
            </a:r>
            <a:r>
              <a:rPr lang="en-US" dirty="0" smtClean="0">
                <a:solidFill>
                  <a:prstClr val="black"/>
                </a:solidFill>
                <a:latin typeface="Calibri"/>
              </a:rPr>
              <a:t> (2012) (supply side to stem leakage outside international agreement)</a:t>
            </a:r>
          </a:p>
          <a:p>
            <a:pPr lvl="1"/>
            <a:r>
              <a:rPr lang="en-US" dirty="0" smtClean="0">
                <a:latin typeface="+mn-lt"/>
              </a:rPr>
              <a:t>Hein and Howard (2015) (emissions from coal production)</a:t>
            </a:r>
          </a:p>
          <a:p>
            <a:pPr lvl="1"/>
            <a:r>
              <a:rPr lang="en-US" dirty="0" smtClean="0">
                <a:latin typeface="+mn-lt"/>
              </a:rPr>
              <a:t>Horowitz and Linn (2015) (technological innovation and rate-based </a:t>
            </a:r>
            <a:r>
              <a:rPr lang="en-US" dirty="0" err="1" smtClean="0">
                <a:latin typeface="+mn-lt"/>
              </a:rPr>
              <a:t>regs</a:t>
            </a:r>
            <a:r>
              <a:rPr lang="en-US" dirty="0" smtClean="0">
                <a:latin typeface="+mn-lt"/>
              </a:rPr>
              <a:t>)</a:t>
            </a:r>
          </a:p>
          <a:p>
            <a:pPr lvl="1"/>
            <a:r>
              <a:rPr lang="en-US" dirty="0" smtClean="0">
                <a:latin typeface="+mn-lt"/>
              </a:rPr>
              <a:t>Haggerty, Lawson, and </a:t>
            </a:r>
            <a:r>
              <a:rPr lang="en-US" dirty="0" err="1" smtClean="0">
                <a:latin typeface="+mn-lt"/>
              </a:rPr>
              <a:t>Pearcy</a:t>
            </a:r>
            <a:r>
              <a:rPr lang="en-US" dirty="0" smtClean="0">
                <a:latin typeface="+mn-lt"/>
              </a:rPr>
              <a:t> (2015) (selected NEMS equations to effect on coal prices of  assessing coal royalty on delivered price instead of mine-mouth price)</a:t>
            </a:r>
          </a:p>
          <a:p>
            <a:pPr lvl="1"/>
            <a:r>
              <a:rPr lang="en-US" dirty="0" smtClean="0">
                <a:latin typeface="+mn-lt"/>
              </a:rPr>
              <a:t>Krupnick et. al. (2015) (legal framework for carbon adder in coal royalty)</a:t>
            </a:r>
            <a:endParaRPr lang="en-US" dirty="0">
              <a:latin typeface="+mn-lt"/>
            </a:endParaRPr>
          </a:p>
        </p:txBody>
      </p:sp>
    </p:spTree>
    <p:extLst>
      <p:ext uri="{BB962C8B-B14F-4D97-AF65-F5344CB8AC3E}">
        <p14:creationId xmlns:p14="http://schemas.microsoft.com/office/powerpoint/2010/main" val="1504990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12</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Comparative Statics of Upstream/Downstream</a:t>
            </a:r>
            <a:endParaRPr lang="en-US" sz="2600" dirty="0">
              <a:solidFill>
                <a:srgbClr val="0000FF"/>
              </a:solidFill>
              <a:latin typeface="+mj-lt"/>
            </a:endParaRPr>
          </a:p>
        </p:txBody>
      </p:sp>
      <p:sp>
        <p:nvSpPr>
          <p:cNvPr id="6" name="TextBox 5"/>
          <p:cNvSpPr txBox="1"/>
          <p:nvPr/>
        </p:nvSpPr>
        <p:spPr>
          <a:xfrm>
            <a:off x="205482" y="851892"/>
            <a:ext cx="8650841" cy="3693319"/>
          </a:xfrm>
          <a:prstGeom prst="rect">
            <a:avLst/>
          </a:prstGeom>
          <a:noFill/>
        </p:spPr>
        <p:txBody>
          <a:bodyPr wrap="square" rtlCol="0">
            <a:spAutoFit/>
          </a:bodyPr>
          <a:lstStyle/>
          <a:p>
            <a:r>
              <a:rPr lang="en-US" b="1" u="sng" dirty="0" smtClean="0">
                <a:solidFill>
                  <a:srgbClr val="0000FF"/>
                </a:solidFill>
                <a:latin typeface="+mn-lt"/>
              </a:rPr>
              <a:t>Cases</a:t>
            </a:r>
            <a:endParaRPr lang="en-US" b="1" dirty="0" smtClean="0">
              <a:solidFill>
                <a:srgbClr val="0000FF"/>
              </a:solidFill>
              <a:latin typeface="+mn-lt"/>
            </a:endParaRPr>
          </a:p>
          <a:p>
            <a:pPr marL="342900" indent="-342900">
              <a:buFont typeface="+mj-lt"/>
              <a:buAutoNum type="alphaLcParenR"/>
            </a:pPr>
            <a:endParaRPr lang="en-US" dirty="0" smtClean="0">
              <a:latin typeface="+mn-lt"/>
            </a:endParaRPr>
          </a:p>
          <a:p>
            <a:pPr marL="342900" indent="-342900">
              <a:buFont typeface="+mj-lt"/>
              <a:buAutoNum type="alphaLcParenR"/>
            </a:pPr>
            <a:r>
              <a:rPr lang="en-US" dirty="0" smtClean="0">
                <a:latin typeface="+mn-lt"/>
              </a:rPr>
              <a:t>No downstream regulation</a:t>
            </a:r>
          </a:p>
          <a:p>
            <a:pPr marL="342900" indent="-342900">
              <a:buFont typeface="+mj-lt"/>
              <a:buAutoNum type="alphaLcParenR"/>
            </a:pPr>
            <a:endParaRPr lang="en-US" dirty="0" smtClean="0">
              <a:latin typeface="+mn-lt"/>
            </a:endParaRPr>
          </a:p>
          <a:p>
            <a:pPr marL="342900" indent="-342900">
              <a:buFont typeface="+mj-lt"/>
              <a:buAutoNum type="alphaLcParenR"/>
            </a:pPr>
            <a:r>
              <a:rPr lang="en-US" dirty="0" smtClean="0">
                <a:latin typeface="+mn-lt"/>
              </a:rPr>
              <a:t>Textbook cap-and-trade</a:t>
            </a:r>
          </a:p>
          <a:p>
            <a:pPr marL="342900" indent="-342900">
              <a:buFont typeface="+mj-lt"/>
              <a:buAutoNum type="alphaLcParenR"/>
            </a:pPr>
            <a:endParaRPr lang="en-US" dirty="0" smtClean="0">
              <a:latin typeface="+mn-lt"/>
            </a:endParaRPr>
          </a:p>
          <a:p>
            <a:pPr marL="342900" indent="-342900">
              <a:buFont typeface="+mj-lt"/>
              <a:buAutoNum type="alphaLcParenR"/>
            </a:pPr>
            <a:r>
              <a:rPr lang="en-US" dirty="0" smtClean="0">
                <a:latin typeface="+mn-lt"/>
              </a:rPr>
              <a:t>Mass-based cap-and-trade with non-covered sources</a:t>
            </a:r>
          </a:p>
          <a:p>
            <a:pPr marL="800100" lvl="1" indent="-342900">
              <a:buFont typeface="Arial" panose="020B0604020202020204" pitchFamily="34" charset="0"/>
              <a:buChar char="•"/>
            </a:pPr>
            <a:r>
              <a:rPr lang="en-US" dirty="0" smtClean="0">
                <a:latin typeface="+mn-lt"/>
              </a:rPr>
              <a:t>Strong mass version of CPP has interstate trading but excludes gas CT &lt;25MW + other carve-outs</a:t>
            </a:r>
          </a:p>
          <a:p>
            <a:pPr marL="342900" indent="-342900">
              <a:buFont typeface="+mj-lt"/>
              <a:buAutoNum type="alphaLcParenR"/>
            </a:pPr>
            <a:endParaRPr lang="en-US" dirty="0" smtClean="0">
              <a:latin typeface="+mn-lt"/>
            </a:endParaRPr>
          </a:p>
          <a:p>
            <a:pPr marL="342900" indent="-342900">
              <a:buFont typeface="+mj-lt"/>
              <a:buAutoNum type="alphaLcParenR"/>
            </a:pPr>
            <a:r>
              <a:rPr lang="en-US" dirty="0" smtClean="0">
                <a:latin typeface="+mn-lt"/>
              </a:rPr>
              <a:t>Rate regulation with non-covered sources</a:t>
            </a:r>
          </a:p>
          <a:p>
            <a:pPr marL="800100" lvl="1" indent="-342900">
              <a:buFont typeface="Arial" panose="020B0604020202020204" pitchFamily="34" charset="0"/>
              <a:buChar char="•"/>
            </a:pPr>
            <a:r>
              <a:rPr lang="en-US" dirty="0" smtClean="0">
                <a:latin typeface="+mn-lt"/>
              </a:rPr>
              <a:t>CPP rate-based version (likely FIP) regulates existing fossil sources only</a:t>
            </a:r>
          </a:p>
          <a:p>
            <a:pPr marL="800100" lvl="1" indent="-342900">
              <a:buFont typeface="Arial" panose="020B0604020202020204" pitchFamily="34" charset="0"/>
              <a:buChar char="•"/>
            </a:pPr>
            <a:r>
              <a:rPr lang="en-US" dirty="0" smtClean="0">
                <a:latin typeface="+mn-lt"/>
              </a:rPr>
              <a:t>New fossil sources are regulated under 111(b) (which doesn’t cover small gas CT)</a:t>
            </a:r>
          </a:p>
        </p:txBody>
      </p:sp>
    </p:spTree>
    <p:extLst>
      <p:ext uri="{BB962C8B-B14F-4D97-AF65-F5344CB8AC3E}">
        <p14:creationId xmlns:p14="http://schemas.microsoft.com/office/powerpoint/2010/main" val="1480175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13</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Static model: Setup</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99291" y="3007357"/>
            <a:ext cx="2849097" cy="2862322"/>
          </a:xfrm>
          <a:prstGeom prst="rect">
            <a:avLst/>
          </a:prstGeom>
          <a:noFill/>
        </p:spPr>
        <p:txBody>
          <a:bodyPr wrap="square" rtlCol="0">
            <a:spAutoFit/>
          </a:bodyPr>
          <a:lstStyle/>
          <a:p>
            <a:r>
              <a:rPr lang="en-US" dirty="0" smtClean="0">
                <a:latin typeface="+mn-lt"/>
              </a:rPr>
              <a:t>Representative firm profits:</a:t>
            </a:r>
          </a:p>
          <a:p>
            <a:endParaRPr lang="en-US" dirty="0">
              <a:latin typeface="+mn-lt"/>
            </a:endParaRPr>
          </a:p>
          <a:p>
            <a:r>
              <a:rPr lang="en-US" dirty="0" smtClean="0">
                <a:latin typeface="+mn-lt"/>
              </a:rPr>
              <a:t>Emissions: 	</a:t>
            </a:r>
          </a:p>
          <a:p>
            <a:endParaRPr lang="en-US" dirty="0">
              <a:latin typeface="+mn-lt"/>
            </a:endParaRPr>
          </a:p>
          <a:p>
            <a:r>
              <a:rPr lang="en-US" dirty="0" smtClean="0">
                <a:latin typeface="+mn-lt"/>
              </a:rPr>
              <a:t>Welfare:</a:t>
            </a:r>
          </a:p>
          <a:p>
            <a:endParaRPr lang="en-US" dirty="0">
              <a:latin typeface="+mn-lt"/>
            </a:endParaRPr>
          </a:p>
          <a:p>
            <a:r>
              <a:rPr lang="en-US" dirty="0" smtClean="0">
                <a:latin typeface="+mn-lt"/>
              </a:rPr>
              <a:t>Constraints:</a:t>
            </a:r>
          </a:p>
          <a:p>
            <a:r>
              <a:rPr lang="en-US" dirty="0" smtClean="0">
                <a:latin typeface="+mn-lt"/>
              </a:rPr>
              <a:t>	Mass cap:</a:t>
            </a:r>
          </a:p>
          <a:p>
            <a:endParaRPr lang="en-US" dirty="0">
              <a:latin typeface="+mn-lt"/>
            </a:endParaRPr>
          </a:p>
          <a:p>
            <a:r>
              <a:rPr lang="en-US" dirty="0" smtClean="0">
                <a:latin typeface="+mn-lt"/>
              </a:rPr>
              <a:t>	Rate regulation:</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90826986"/>
              </p:ext>
            </p:extLst>
          </p:nvPr>
        </p:nvGraphicFramePr>
        <p:xfrm>
          <a:off x="3173719" y="3007357"/>
          <a:ext cx="2351087" cy="479425"/>
        </p:xfrm>
        <a:graphic>
          <a:graphicData uri="http://schemas.openxmlformats.org/presentationml/2006/ole">
            <mc:AlternateContent xmlns:mc="http://schemas.openxmlformats.org/markup-compatibility/2006">
              <mc:Choice xmlns:v="urn:schemas-microsoft-com:vml" Requires="v">
                <p:oleObj spid="_x0000_s31896" name="Equation" r:id="rId3" imgW="2336760" imgH="482400" progId="Equation.DSMT4">
                  <p:embed/>
                </p:oleObj>
              </mc:Choice>
              <mc:Fallback>
                <p:oleObj name="Equation" r:id="rId3" imgW="2336760" imgH="482400" progId="Equation.DSMT4">
                  <p:embed/>
                  <p:pic>
                    <p:nvPicPr>
                      <p:cNvPr id="0" name=""/>
                      <p:cNvPicPr>
                        <a:picLocks noChangeAspect="1" noChangeArrowheads="1"/>
                      </p:cNvPicPr>
                      <p:nvPr/>
                    </p:nvPicPr>
                    <p:blipFill>
                      <a:blip r:embed="rId4"/>
                      <a:srcRect/>
                      <a:stretch>
                        <a:fillRect/>
                      </a:stretch>
                    </p:blipFill>
                    <p:spPr bwMode="auto">
                      <a:xfrm>
                        <a:off x="3173719" y="3007357"/>
                        <a:ext cx="2351087"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485346004"/>
              </p:ext>
            </p:extLst>
          </p:nvPr>
        </p:nvGraphicFramePr>
        <p:xfrm>
          <a:off x="3191486" y="4121995"/>
          <a:ext cx="2479675" cy="503238"/>
        </p:xfrm>
        <a:graphic>
          <a:graphicData uri="http://schemas.openxmlformats.org/presentationml/2006/ole">
            <mc:AlternateContent xmlns:mc="http://schemas.openxmlformats.org/markup-compatibility/2006">
              <mc:Choice xmlns:v="urn:schemas-microsoft-com:vml" Requires="v">
                <p:oleObj spid="_x0000_s31897" name="Equation" r:id="rId5" imgW="2489040" imgH="482400" progId="Equation.DSMT4">
                  <p:embed/>
                </p:oleObj>
              </mc:Choice>
              <mc:Fallback>
                <p:oleObj name="Equation" r:id="rId5" imgW="2489040" imgH="482400" progId="Equation.DSMT4">
                  <p:embed/>
                  <p:pic>
                    <p:nvPicPr>
                      <p:cNvPr id="0" name=""/>
                      <p:cNvPicPr>
                        <a:picLocks noChangeAspect="1" noChangeArrowheads="1"/>
                      </p:cNvPicPr>
                      <p:nvPr/>
                    </p:nvPicPr>
                    <p:blipFill>
                      <a:blip r:embed="rId6"/>
                      <a:srcRect/>
                      <a:stretch>
                        <a:fillRect/>
                      </a:stretch>
                    </p:blipFill>
                    <p:spPr bwMode="auto">
                      <a:xfrm>
                        <a:off x="3191486" y="4121995"/>
                        <a:ext cx="24796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702541856"/>
              </p:ext>
            </p:extLst>
          </p:nvPr>
        </p:nvGraphicFramePr>
        <p:xfrm>
          <a:off x="3210292" y="4912826"/>
          <a:ext cx="1914525" cy="295275"/>
        </p:xfrm>
        <a:graphic>
          <a:graphicData uri="http://schemas.openxmlformats.org/presentationml/2006/ole">
            <mc:AlternateContent xmlns:mc="http://schemas.openxmlformats.org/markup-compatibility/2006">
              <mc:Choice xmlns:v="urn:schemas-microsoft-com:vml" Requires="v">
                <p:oleObj spid="_x0000_s31898" name="Equation" r:id="rId7" imgW="1930320" imgH="317160" progId="Equation.DSMT4">
                  <p:embed/>
                </p:oleObj>
              </mc:Choice>
              <mc:Fallback>
                <p:oleObj name="Equation" r:id="rId7" imgW="1930320" imgH="317160" progId="Equation.DSMT4">
                  <p:embed/>
                  <p:pic>
                    <p:nvPicPr>
                      <p:cNvPr id="0" name=""/>
                      <p:cNvPicPr>
                        <a:picLocks noChangeAspect="1" noChangeArrowheads="1"/>
                      </p:cNvPicPr>
                      <p:nvPr/>
                    </p:nvPicPr>
                    <p:blipFill>
                      <a:blip r:embed="rId8"/>
                      <a:srcRect/>
                      <a:stretch>
                        <a:fillRect/>
                      </a:stretch>
                    </p:blipFill>
                    <p:spPr bwMode="auto">
                      <a:xfrm>
                        <a:off x="3210292" y="4912826"/>
                        <a:ext cx="19145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3137969391"/>
              </p:ext>
            </p:extLst>
          </p:nvPr>
        </p:nvGraphicFramePr>
        <p:xfrm>
          <a:off x="3173840" y="3578228"/>
          <a:ext cx="2538413" cy="298450"/>
        </p:xfrm>
        <a:graphic>
          <a:graphicData uri="http://schemas.openxmlformats.org/presentationml/2006/ole">
            <mc:AlternateContent xmlns:mc="http://schemas.openxmlformats.org/markup-compatibility/2006">
              <mc:Choice xmlns:v="urn:schemas-microsoft-com:vml" Requires="v">
                <p:oleObj spid="_x0000_s31899" name="Equation" r:id="rId9" imgW="2577960" imgH="291960" progId="Equation.DSMT4">
                  <p:embed/>
                </p:oleObj>
              </mc:Choice>
              <mc:Fallback>
                <p:oleObj name="Equation" r:id="rId9" imgW="2577960" imgH="291960" progId="Equation.DSMT4">
                  <p:embed/>
                  <p:pic>
                    <p:nvPicPr>
                      <p:cNvPr id="0" name=""/>
                      <p:cNvPicPr>
                        <a:picLocks noChangeAspect="1" noChangeArrowheads="1"/>
                      </p:cNvPicPr>
                      <p:nvPr/>
                    </p:nvPicPr>
                    <p:blipFill>
                      <a:blip r:embed="rId10"/>
                      <a:srcRect/>
                      <a:stretch>
                        <a:fillRect/>
                      </a:stretch>
                    </p:blipFill>
                    <p:spPr bwMode="auto">
                      <a:xfrm>
                        <a:off x="3173840" y="3578228"/>
                        <a:ext cx="2538413"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012464630"/>
              </p:ext>
            </p:extLst>
          </p:nvPr>
        </p:nvGraphicFramePr>
        <p:xfrm>
          <a:off x="3215543" y="5543955"/>
          <a:ext cx="3565525" cy="271462"/>
        </p:xfrm>
        <a:graphic>
          <a:graphicData uri="http://schemas.openxmlformats.org/presentationml/2006/ole">
            <mc:AlternateContent xmlns:mc="http://schemas.openxmlformats.org/markup-compatibility/2006">
              <mc:Choice xmlns:v="urn:schemas-microsoft-com:vml" Requires="v">
                <p:oleObj spid="_x0000_s31900" name="Equation" r:id="rId11" imgW="3593880" imgH="291960" progId="Equation.DSMT4">
                  <p:embed/>
                </p:oleObj>
              </mc:Choice>
              <mc:Fallback>
                <p:oleObj name="Equation" r:id="rId11" imgW="3593880" imgH="291960" progId="Equation.DSMT4">
                  <p:embed/>
                  <p:pic>
                    <p:nvPicPr>
                      <p:cNvPr id="0" name=""/>
                      <p:cNvPicPr>
                        <a:picLocks noChangeAspect="1" noChangeArrowheads="1"/>
                      </p:cNvPicPr>
                      <p:nvPr/>
                    </p:nvPicPr>
                    <p:blipFill>
                      <a:blip r:embed="rId12"/>
                      <a:srcRect/>
                      <a:stretch>
                        <a:fillRect/>
                      </a:stretch>
                    </p:blipFill>
                    <p:spPr bwMode="auto">
                      <a:xfrm>
                        <a:off x="3215543" y="5543955"/>
                        <a:ext cx="35655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199292" y="621325"/>
            <a:ext cx="8839200" cy="2308324"/>
          </a:xfrm>
          <a:prstGeom prst="rect">
            <a:avLst/>
          </a:prstGeom>
          <a:noFill/>
        </p:spPr>
        <p:txBody>
          <a:bodyPr wrap="square" rtlCol="0">
            <a:spAutoFit/>
          </a:bodyPr>
          <a:lstStyle/>
          <a:p>
            <a:pPr lvl="0"/>
            <a:r>
              <a:rPr lang="en-US" dirty="0">
                <a:solidFill>
                  <a:prstClr val="black"/>
                </a:solidFill>
                <a:latin typeface="Calibri"/>
              </a:rPr>
              <a:t>Fuels: </a:t>
            </a:r>
            <a:r>
              <a:rPr lang="en-US" dirty="0" smtClean="0">
                <a:solidFill>
                  <a:prstClr val="black"/>
                </a:solidFill>
                <a:latin typeface="Calibri"/>
              </a:rPr>
              <a:t>			    federal </a:t>
            </a:r>
            <a:r>
              <a:rPr lang="en-US" dirty="0">
                <a:solidFill>
                  <a:prstClr val="black"/>
                </a:solidFill>
                <a:latin typeface="Calibri"/>
              </a:rPr>
              <a:t>coal </a:t>
            </a:r>
            <a:r>
              <a:rPr lang="en-US" dirty="0" smtClean="0">
                <a:solidFill>
                  <a:prstClr val="black"/>
                </a:solidFill>
                <a:latin typeface="Calibri"/>
              </a:rPr>
              <a:t>(</a:t>
            </a:r>
            <a:r>
              <a:rPr lang="en-US" i="1" dirty="0" err="1" smtClean="0">
                <a:solidFill>
                  <a:prstClr val="black"/>
                </a:solidFill>
                <a:latin typeface="Calibri"/>
              </a:rPr>
              <a:t>q</a:t>
            </a:r>
            <a:r>
              <a:rPr lang="en-US" i="1" baseline="-25000" dirty="0" err="1" smtClean="0">
                <a:solidFill>
                  <a:prstClr val="black"/>
                </a:solidFill>
                <a:latin typeface="Calibri"/>
              </a:rPr>
              <a:t>FC</a:t>
            </a:r>
            <a:r>
              <a:rPr lang="en-US" dirty="0" smtClean="0">
                <a:solidFill>
                  <a:prstClr val="black"/>
                </a:solidFill>
                <a:latin typeface="Calibri"/>
              </a:rPr>
              <a:t> ), non-federal </a:t>
            </a:r>
            <a:r>
              <a:rPr lang="en-US" dirty="0">
                <a:solidFill>
                  <a:prstClr val="black"/>
                </a:solidFill>
                <a:latin typeface="Calibri"/>
              </a:rPr>
              <a:t>coal (</a:t>
            </a:r>
            <a:r>
              <a:rPr lang="en-US" i="1" dirty="0" err="1" smtClean="0">
                <a:solidFill>
                  <a:prstClr val="black"/>
                </a:solidFill>
                <a:latin typeface="Calibri"/>
              </a:rPr>
              <a:t>q</a:t>
            </a:r>
            <a:r>
              <a:rPr lang="en-US" i="1" baseline="-25000" dirty="0" err="1" smtClean="0">
                <a:solidFill>
                  <a:prstClr val="black"/>
                </a:solidFill>
                <a:latin typeface="Calibri"/>
              </a:rPr>
              <a:t>NFC</a:t>
            </a:r>
            <a:r>
              <a:rPr lang="en-US" dirty="0" smtClean="0">
                <a:solidFill>
                  <a:prstClr val="black"/>
                </a:solidFill>
                <a:latin typeface="Calibri"/>
              </a:rPr>
              <a:t> ), </a:t>
            </a:r>
          </a:p>
          <a:p>
            <a:pPr lvl="0"/>
            <a:r>
              <a:rPr lang="en-US" dirty="0">
                <a:solidFill>
                  <a:prstClr val="black"/>
                </a:solidFill>
                <a:latin typeface="Calibri"/>
              </a:rPr>
              <a:t>	</a:t>
            </a:r>
            <a:r>
              <a:rPr lang="en-US" dirty="0" smtClean="0">
                <a:solidFill>
                  <a:prstClr val="black"/>
                </a:solidFill>
                <a:latin typeface="Calibri"/>
              </a:rPr>
              <a:t>		    other </a:t>
            </a:r>
            <a:r>
              <a:rPr lang="en-US" dirty="0">
                <a:solidFill>
                  <a:prstClr val="black"/>
                </a:solidFill>
                <a:latin typeface="Calibri"/>
              </a:rPr>
              <a:t>covered (</a:t>
            </a:r>
            <a:r>
              <a:rPr lang="en-US" i="1" dirty="0" err="1" smtClean="0">
                <a:solidFill>
                  <a:prstClr val="black"/>
                </a:solidFill>
                <a:latin typeface="Calibri"/>
              </a:rPr>
              <a:t>q</a:t>
            </a:r>
            <a:r>
              <a:rPr lang="en-US" i="1" baseline="-25000" dirty="0" err="1" smtClean="0">
                <a:solidFill>
                  <a:prstClr val="black"/>
                </a:solidFill>
                <a:latin typeface="Calibri"/>
              </a:rPr>
              <a:t>O</a:t>
            </a:r>
            <a:r>
              <a:rPr lang="en-US" dirty="0" smtClean="0">
                <a:solidFill>
                  <a:prstClr val="black"/>
                </a:solidFill>
                <a:latin typeface="Calibri"/>
              </a:rPr>
              <a:t> ) (gas), uncovered </a:t>
            </a:r>
            <a:r>
              <a:rPr lang="en-US" dirty="0">
                <a:solidFill>
                  <a:prstClr val="black"/>
                </a:solidFill>
                <a:latin typeface="Calibri"/>
              </a:rPr>
              <a:t>(</a:t>
            </a:r>
            <a:r>
              <a:rPr lang="en-US" i="1" dirty="0" err="1" smtClean="0">
                <a:solidFill>
                  <a:prstClr val="black"/>
                </a:solidFill>
                <a:latin typeface="Calibri"/>
              </a:rPr>
              <a:t>q</a:t>
            </a:r>
            <a:r>
              <a:rPr lang="en-US" i="1" baseline="-25000" dirty="0" err="1" smtClean="0">
                <a:solidFill>
                  <a:prstClr val="black"/>
                </a:solidFill>
                <a:latin typeface="Calibri"/>
              </a:rPr>
              <a:t>U</a:t>
            </a:r>
            <a:r>
              <a:rPr lang="en-US" dirty="0" smtClean="0">
                <a:solidFill>
                  <a:prstClr val="black"/>
                </a:solidFill>
                <a:latin typeface="Calibri"/>
              </a:rPr>
              <a:t>)</a:t>
            </a:r>
          </a:p>
          <a:p>
            <a:pPr lvl="0"/>
            <a:endParaRPr lang="en-US" dirty="0">
              <a:solidFill>
                <a:prstClr val="black"/>
              </a:solidFill>
              <a:latin typeface="Calibri"/>
            </a:endParaRPr>
          </a:p>
          <a:p>
            <a:pPr lvl="0"/>
            <a:r>
              <a:rPr lang="en-US" dirty="0" smtClean="0">
                <a:solidFill>
                  <a:prstClr val="black"/>
                </a:solidFill>
                <a:latin typeface="Calibri"/>
              </a:rPr>
              <a:t>Generation units:		    MWh produced by burning 1 ton coal</a:t>
            </a:r>
          </a:p>
          <a:p>
            <a:pPr lvl="0"/>
            <a:endParaRPr lang="en-US" dirty="0" smtClean="0">
              <a:solidFill>
                <a:prstClr val="black"/>
              </a:solidFill>
              <a:latin typeface="Calibri"/>
            </a:endParaRPr>
          </a:p>
          <a:p>
            <a:pPr lvl="0"/>
            <a:r>
              <a:rPr lang="en-US" dirty="0" smtClean="0">
                <a:solidFill>
                  <a:prstClr val="black"/>
                </a:solidFill>
                <a:latin typeface="Calibri"/>
              </a:rPr>
              <a:t>Emissions units:		    tons CO2 produced by burning 1 ton coal</a:t>
            </a:r>
          </a:p>
          <a:p>
            <a:pPr lvl="0"/>
            <a:r>
              <a:rPr lang="en-US" dirty="0">
                <a:solidFill>
                  <a:prstClr val="black"/>
                </a:solidFill>
                <a:latin typeface="Calibri"/>
              </a:rPr>
              <a:t>	</a:t>
            </a:r>
            <a:r>
              <a:rPr lang="en-US" dirty="0" smtClean="0">
                <a:solidFill>
                  <a:prstClr val="black"/>
                </a:solidFill>
                <a:latin typeface="Calibri"/>
              </a:rPr>
              <a:t>		    </a:t>
            </a:r>
            <a:r>
              <a:rPr lang="el-GR" i="1" dirty="0" smtClean="0">
                <a:solidFill>
                  <a:prstClr val="black"/>
                </a:solidFill>
                <a:latin typeface="Calibri"/>
              </a:rPr>
              <a:t>λ</a:t>
            </a:r>
            <a:r>
              <a:rPr lang="en-US" dirty="0" smtClean="0">
                <a:solidFill>
                  <a:prstClr val="black"/>
                </a:solidFill>
                <a:latin typeface="Calibri"/>
              </a:rPr>
              <a:t> = tons CO2 produced by 1MWh of other (other = gas)</a:t>
            </a:r>
          </a:p>
          <a:p>
            <a:r>
              <a:rPr lang="en-US" dirty="0">
                <a:solidFill>
                  <a:prstClr val="black"/>
                </a:solidFill>
                <a:latin typeface="Calibri"/>
              </a:rPr>
              <a:t>			</a:t>
            </a:r>
            <a:r>
              <a:rPr lang="en-US" dirty="0" smtClean="0">
                <a:solidFill>
                  <a:prstClr val="black"/>
                </a:solidFill>
                <a:latin typeface="Calibri"/>
              </a:rPr>
              <a:t>    </a:t>
            </a:r>
            <a:r>
              <a:rPr lang="el-GR" i="1" dirty="0" smtClean="0">
                <a:solidFill>
                  <a:prstClr val="black"/>
                </a:solidFill>
                <a:latin typeface="Calibri"/>
              </a:rPr>
              <a:t>λ</a:t>
            </a:r>
            <a:r>
              <a:rPr lang="en-US" i="1" baseline="-25000" dirty="0">
                <a:solidFill>
                  <a:prstClr val="black"/>
                </a:solidFill>
                <a:latin typeface="Calibri"/>
              </a:rPr>
              <a:t>U</a:t>
            </a:r>
            <a:r>
              <a:rPr lang="en-US" dirty="0" smtClean="0">
                <a:solidFill>
                  <a:prstClr val="black"/>
                </a:solidFill>
                <a:latin typeface="Calibri"/>
              </a:rPr>
              <a:t> </a:t>
            </a:r>
            <a:r>
              <a:rPr lang="en-US" dirty="0">
                <a:solidFill>
                  <a:prstClr val="black"/>
                </a:solidFill>
                <a:latin typeface="Calibri"/>
              </a:rPr>
              <a:t>= tons CO2 produced by 1MWh of </a:t>
            </a:r>
            <a:r>
              <a:rPr lang="en-US" dirty="0" smtClean="0">
                <a:solidFill>
                  <a:prstClr val="black"/>
                </a:solidFill>
                <a:latin typeface="Calibri"/>
              </a:rPr>
              <a:t>uncovered</a:t>
            </a:r>
            <a:endParaRPr lang="en-US" dirty="0">
              <a:solidFill>
                <a:prstClr val="black"/>
              </a:solidFill>
              <a:latin typeface="Calibri"/>
            </a:endParaRPr>
          </a:p>
        </p:txBody>
      </p:sp>
      <p:sp>
        <p:nvSpPr>
          <p:cNvPr id="22" name="TextBox 21"/>
          <p:cNvSpPr txBox="1"/>
          <p:nvPr/>
        </p:nvSpPr>
        <p:spPr>
          <a:xfrm>
            <a:off x="152399" y="6107721"/>
            <a:ext cx="8839200" cy="369332"/>
          </a:xfrm>
          <a:prstGeom prst="rect">
            <a:avLst/>
          </a:prstGeom>
          <a:noFill/>
        </p:spPr>
        <p:txBody>
          <a:bodyPr wrap="square" rtlCol="0">
            <a:spAutoFit/>
          </a:bodyPr>
          <a:lstStyle/>
          <a:p>
            <a:pPr lvl="0"/>
            <a:r>
              <a:rPr lang="en-US" b="1" dirty="0" smtClean="0">
                <a:solidFill>
                  <a:prstClr val="black"/>
                </a:solidFill>
                <a:latin typeface="Calibri"/>
              </a:rPr>
              <a:t>Analytics</a:t>
            </a:r>
            <a:r>
              <a:rPr lang="en-US" dirty="0" smtClean="0">
                <a:solidFill>
                  <a:prstClr val="black"/>
                </a:solidFill>
                <a:latin typeface="Calibri"/>
              </a:rPr>
              <a:t>:  Take derivatives of firm’s first order conditions and social welfare </a:t>
            </a:r>
            <a:r>
              <a:rPr lang="en-US" dirty="0" err="1" smtClean="0">
                <a:solidFill>
                  <a:prstClr val="black"/>
                </a:solidFill>
                <a:latin typeface="Calibri"/>
              </a:rPr>
              <a:t>wrt</a:t>
            </a:r>
            <a:r>
              <a:rPr lang="en-US" dirty="0" smtClean="0">
                <a:solidFill>
                  <a:prstClr val="black"/>
                </a:solidFill>
                <a:latin typeface="Calibri"/>
              </a:rPr>
              <a:t> </a:t>
            </a:r>
            <a:r>
              <a:rPr lang="en-US" i="1" dirty="0" smtClean="0">
                <a:solidFill>
                  <a:prstClr val="black"/>
                </a:solidFill>
                <a:latin typeface="Calibri"/>
              </a:rPr>
              <a:t>r</a:t>
            </a:r>
            <a:endParaRPr lang="en-US" dirty="0">
              <a:solidFill>
                <a:prstClr val="black"/>
              </a:solidFill>
              <a:latin typeface="Calibri"/>
            </a:endParaRPr>
          </a:p>
        </p:txBody>
      </p:sp>
      <p:sp>
        <p:nvSpPr>
          <p:cNvPr id="24" name="TextBox 23"/>
          <p:cNvSpPr txBox="1"/>
          <p:nvPr/>
        </p:nvSpPr>
        <p:spPr>
          <a:xfrm>
            <a:off x="5861537" y="3013272"/>
            <a:ext cx="3130062" cy="369332"/>
          </a:xfrm>
          <a:prstGeom prst="rect">
            <a:avLst/>
          </a:prstGeom>
          <a:noFill/>
        </p:spPr>
        <p:txBody>
          <a:bodyPr wrap="square" rtlCol="0">
            <a:spAutoFit/>
          </a:bodyPr>
          <a:lstStyle/>
          <a:p>
            <a:pPr lvl="0"/>
            <a:r>
              <a:rPr lang="en-US" i="1" dirty="0" smtClean="0">
                <a:solidFill>
                  <a:prstClr val="black"/>
                </a:solidFill>
                <a:latin typeface="Calibri"/>
              </a:rPr>
              <a:t>r </a:t>
            </a:r>
            <a:r>
              <a:rPr lang="en-US" dirty="0" smtClean="0">
                <a:solidFill>
                  <a:prstClr val="black"/>
                </a:solidFill>
                <a:latin typeface="Calibri"/>
              </a:rPr>
              <a:t>= federal coal royalty adder</a:t>
            </a:r>
            <a:endParaRPr lang="en-US" dirty="0">
              <a:solidFill>
                <a:prstClr val="black"/>
              </a:solidFill>
              <a:latin typeface="Calibri"/>
            </a:endParaRPr>
          </a:p>
        </p:txBody>
      </p:sp>
    </p:spTree>
    <p:extLst>
      <p:ext uri="{BB962C8B-B14F-4D97-AF65-F5344CB8AC3E}">
        <p14:creationId xmlns:p14="http://schemas.microsoft.com/office/powerpoint/2010/main" val="3722187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14</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Comparative statics: (a) only federal coal, no CPP</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691654"/>
            <a:ext cx="7797777" cy="2031325"/>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latin typeface="+mn-lt"/>
              </a:rPr>
              <a:t>Federal coal only</a:t>
            </a:r>
          </a:p>
          <a:p>
            <a:pPr marL="285750" lvl="0" indent="-285750">
              <a:buFont typeface="Arial" panose="020B0604020202020204" pitchFamily="34" charset="0"/>
              <a:buChar char="•"/>
            </a:pPr>
            <a:r>
              <a:rPr lang="en-US" dirty="0" smtClean="0">
                <a:latin typeface="+mn-lt"/>
              </a:rPr>
              <a:t>No emissions regulation</a:t>
            </a:r>
          </a:p>
          <a:p>
            <a:pPr marL="285750" lvl="0" indent="-285750">
              <a:buFont typeface="Arial" panose="020B0604020202020204" pitchFamily="34" charset="0"/>
              <a:buChar char="•"/>
            </a:pPr>
            <a:endParaRPr lang="en-US" dirty="0" smtClean="0">
              <a:latin typeface="+mn-lt"/>
            </a:endParaRPr>
          </a:p>
          <a:p>
            <a:pPr marL="285750" lvl="0" indent="-285750">
              <a:buFont typeface="Arial" panose="020B0604020202020204" pitchFamily="34" charset="0"/>
              <a:buChar char="•"/>
            </a:pPr>
            <a:r>
              <a:rPr lang="en-US" dirty="0" smtClean="0">
                <a:latin typeface="+mn-lt"/>
              </a:rPr>
              <a:t>per-ton coal royalty adder </a:t>
            </a:r>
            <a:r>
              <a:rPr lang="en-US" i="1" dirty="0" smtClean="0">
                <a:latin typeface="+mn-lt"/>
              </a:rPr>
              <a:t>r:</a:t>
            </a:r>
          </a:p>
          <a:p>
            <a:pPr marL="742950" lvl="1" indent="-285750">
              <a:buFont typeface="Arial" panose="020B0604020202020204" pitchFamily="34" charset="0"/>
              <a:buChar char="•"/>
            </a:pPr>
            <a:r>
              <a:rPr lang="en-US" i="1" dirty="0" smtClean="0">
                <a:latin typeface="+mn-lt"/>
              </a:rPr>
              <a:t>Effective marginal cost of generation increases</a:t>
            </a:r>
          </a:p>
          <a:p>
            <a:pPr marL="742950" lvl="1" indent="-285750">
              <a:buFont typeface="Arial" panose="020B0604020202020204" pitchFamily="34" charset="0"/>
              <a:buChar char="•"/>
            </a:pPr>
            <a:r>
              <a:rPr lang="en-US" i="1" dirty="0" smtClean="0">
                <a:latin typeface="+mn-lt"/>
              </a:rPr>
              <a:t>electricity price increases </a:t>
            </a:r>
          </a:p>
          <a:p>
            <a:pPr marL="742950" lvl="1" indent="-285750">
              <a:buFont typeface="Arial" panose="020B0604020202020204" pitchFamily="34" charset="0"/>
              <a:buChar char="•"/>
            </a:pPr>
            <a:r>
              <a:rPr lang="en-US" i="1" dirty="0" smtClean="0">
                <a:latin typeface="+mn-lt"/>
              </a:rPr>
              <a:t>quantity of generation drops</a:t>
            </a:r>
          </a:p>
        </p:txBody>
      </p:sp>
      <p:grpSp>
        <p:nvGrpSpPr>
          <p:cNvPr id="51" name="Group 50"/>
          <p:cNvGrpSpPr/>
          <p:nvPr/>
        </p:nvGrpSpPr>
        <p:grpSpPr>
          <a:xfrm>
            <a:off x="1606690" y="2706580"/>
            <a:ext cx="4353298" cy="3860350"/>
            <a:chOff x="1606690" y="2706580"/>
            <a:chExt cx="4353298" cy="3860350"/>
          </a:xfrm>
        </p:grpSpPr>
        <p:sp>
          <p:nvSpPr>
            <p:cNvPr id="52" name="TextBox 51"/>
            <p:cNvSpPr txBox="1"/>
            <p:nvPr/>
          </p:nvSpPr>
          <p:spPr>
            <a:xfrm>
              <a:off x="5608610" y="5405120"/>
              <a:ext cx="351378" cy="369332"/>
            </a:xfrm>
            <a:prstGeom prst="rect">
              <a:avLst/>
            </a:prstGeom>
            <a:noFill/>
          </p:spPr>
          <p:txBody>
            <a:bodyPr wrap="none" rtlCol="0">
              <a:spAutoFit/>
            </a:bodyPr>
            <a:lstStyle/>
            <a:p>
              <a:r>
                <a:rPr lang="en-US" dirty="0" smtClean="0"/>
                <a:t>D</a:t>
              </a:r>
              <a:endParaRPr lang="en-US" dirty="0"/>
            </a:p>
          </p:txBody>
        </p:sp>
        <p:grpSp>
          <p:nvGrpSpPr>
            <p:cNvPr id="53" name="Group 52"/>
            <p:cNvGrpSpPr/>
            <p:nvPr/>
          </p:nvGrpSpPr>
          <p:grpSpPr>
            <a:xfrm>
              <a:off x="1606690" y="2706580"/>
              <a:ext cx="4340474" cy="3860350"/>
              <a:chOff x="1606690" y="2706580"/>
              <a:chExt cx="4340474" cy="3860350"/>
            </a:xfrm>
          </p:grpSpPr>
          <p:cxnSp>
            <p:nvCxnSpPr>
              <p:cNvPr id="56" name="Straight Connector 55"/>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998900" y="6194695"/>
                <a:ext cx="449162" cy="369332"/>
              </a:xfrm>
              <a:prstGeom prst="rect">
                <a:avLst/>
              </a:prstGeom>
              <a:noFill/>
            </p:spPr>
            <p:txBody>
              <a:bodyPr wrap="none" rtlCol="0">
                <a:spAutoFit/>
              </a:bodyPr>
              <a:lstStyle/>
              <a:p>
                <a:r>
                  <a:rPr lang="en-US" dirty="0" smtClean="0"/>
                  <a:t>Q</a:t>
                </a:r>
                <a:r>
                  <a:rPr lang="en-US" baseline="-25000" dirty="0" smtClean="0"/>
                  <a:t>0</a:t>
                </a:r>
                <a:endParaRPr lang="en-US" baseline="-25000" dirty="0"/>
              </a:p>
            </p:txBody>
          </p:sp>
          <p:cxnSp>
            <p:nvCxnSpPr>
              <p:cNvPr id="59" name="Straight Connector 58"/>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2525134" y="3265714"/>
                <a:ext cx="3320301" cy="21394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cxnSp>
            <p:nvCxnSpPr>
              <p:cNvPr id="62" name="Straight Connector 61"/>
              <p:cNvCxnSpPr/>
              <p:nvPr/>
            </p:nvCxnSpPr>
            <p:spPr>
              <a:xfrm flipH="1">
                <a:off x="2169803" y="3007360"/>
                <a:ext cx="2818757" cy="1929504"/>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191715" y="2706580"/>
                <a:ext cx="389850" cy="369332"/>
              </a:xfrm>
              <a:prstGeom prst="rect">
                <a:avLst/>
              </a:prstGeom>
              <a:noFill/>
            </p:spPr>
            <p:txBody>
              <a:bodyPr wrap="none" rtlCol="0">
                <a:spAutoFit/>
              </a:bodyPr>
              <a:lstStyle/>
              <a:p>
                <a:r>
                  <a:rPr lang="en-US" dirty="0" smtClean="0"/>
                  <a:t>S’</a:t>
                </a:r>
                <a:endParaRPr lang="en-US" dirty="0"/>
              </a:p>
            </p:txBody>
          </p:sp>
          <p:sp>
            <p:nvSpPr>
              <p:cNvPr id="64" name="TextBox 63"/>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sp>
            <p:nvSpPr>
              <p:cNvPr id="65" name="TextBox 64"/>
              <p:cNvSpPr txBox="1"/>
              <p:nvPr/>
            </p:nvSpPr>
            <p:spPr>
              <a:xfrm>
                <a:off x="1634573" y="3737874"/>
                <a:ext cx="402674" cy="369332"/>
              </a:xfrm>
              <a:prstGeom prst="rect">
                <a:avLst/>
              </a:prstGeom>
              <a:noFill/>
            </p:spPr>
            <p:txBody>
              <a:bodyPr wrap="none" rtlCol="0">
                <a:spAutoFit/>
              </a:bodyPr>
              <a:lstStyle/>
              <a:p>
                <a:r>
                  <a:rPr lang="en-US" dirty="0" smtClean="0"/>
                  <a:t>p*</a:t>
                </a:r>
                <a:endParaRPr lang="en-US" dirty="0"/>
              </a:p>
            </p:txBody>
          </p:sp>
          <p:cxnSp>
            <p:nvCxnSpPr>
              <p:cNvPr id="66" name="Straight Connector 65"/>
              <p:cNvCxnSpPr/>
              <p:nvPr/>
            </p:nvCxnSpPr>
            <p:spPr>
              <a:xfrm flipH="1">
                <a:off x="2135889" y="3973172"/>
                <a:ext cx="150139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637280" y="3973172"/>
                <a:ext cx="0" cy="207202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455179" y="6197598"/>
                <a:ext cx="453970" cy="369332"/>
              </a:xfrm>
              <a:prstGeom prst="rect">
                <a:avLst/>
              </a:prstGeom>
              <a:noFill/>
            </p:spPr>
            <p:txBody>
              <a:bodyPr wrap="none" rtlCol="0">
                <a:spAutoFit/>
              </a:bodyPr>
              <a:lstStyle/>
              <a:p>
                <a:r>
                  <a:rPr lang="en-US" dirty="0" smtClean="0"/>
                  <a:t>Q*</a:t>
                </a:r>
                <a:endParaRPr lang="en-US" dirty="0"/>
              </a:p>
            </p:txBody>
          </p:sp>
          <p:sp>
            <p:nvSpPr>
              <p:cNvPr id="69" name="TextBox 68"/>
              <p:cNvSpPr txBox="1"/>
              <p:nvPr/>
            </p:nvSpPr>
            <p:spPr>
              <a:xfrm>
                <a:off x="1606690" y="4166382"/>
                <a:ext cx="397866" cy="369332"/>
              </a:xfrm>
              <a:prstGeom prst="rect">
                <a:avLst/>
              </a:prstGeom>
              <a:noFill/>
            </p:spPr>
            <p:txBody>
              <a:bodyPr wrap="none" rtlCol="0">
                <a:spAutoFit/>
              </a:bodyPr>
              <a:lstStyle/>
              <a:p>
                <a:r>
                  <a:rPr lang="en-US" dirty="0" smtClean="0"/>
                  <a:t>p</a:t>
                </a:r>
                <a:r>
                  <a:rPr lang="en-US" baseline="-25000" dirty="0" smtClean="0"/>
                  <a:t>0</a:t>
                </a:r>
                <a:endParaRPr lang="en-US" baseline="-25000" dirty="0"/>
              </a:p>
            </p:txBody>
          </p:sp>
          <p:cxnSp>
            <p:nvCxnSpPr>
              <p:cNvPr id="70" name="Straight Connector 69"/>
              <p:cNvCxnSpPr/>
              <p:nvPr/>
            </p:nvCxnSpPr>
            <p:spPr>
              <a:xfrm flipH="1">
                <a:off x="2135889" y="4341500"/>
                <a:ext cx="196149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223481" y="4351048"/>
                <a:ext cx="0" cy="169415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4" name="Left Brace 53"/>
            <p:cNvSpPr/>
            <p:nvPr/>
          </p:nvSpPr>
          <p:spPr>
            <a:xfrm>
              <a:off x="2556690" y="4411115"/>
              <a:ext cx="329894" cy="787008"/>
            </a:xfrm>
            <a:prstGeom prst="leftBrace">
              <a:avLst>
                <a:gd name="adj1" fmla="val 8333"/>
                <a:gd name="adj2" fmla="val 715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2307904" y="4839818"/>
              <a:ext cx="261610" cy="369332"/>
            </a:xfrm>
            <a:prstGeom prst="rect">
              <a:avLst/>
            </a:prstGeom>
            <a:noFill/>
          </p:spPr>
          <p:txBody>
            <a:bodyPr wrap="none" rtlCol="0">
              <a:spAutoFit/>
            </a:bodyPr>
            <a:lstStyle/>
            <a:p>
              <a:r>
                <a:rPr lang="en-US" i="1" dirty="0" smtClean="0"/>
                <a:t>r</a:t>
              </a:r>
              <a:endParaRPr lang="en-US" i="1" dirty="0"/>
            </a:p>
          </p:txBody>
        </p:sp>
      </p:grpSp>
    </p:spTree>
    <p:extLst>
      <p:ext uri="{BB962C8B-B14F-4D97-AF65-F5344CB8AC3E}">
        <p14:creationId xmlns:p14="http://schemas.microsoft.com/office/powerpoint/2010/main" val="3566579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15</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(b) only Fed coal, mass-based</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691654"/>
            <a:ext cx="7270239"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latin typeface="+mn-lt"/>
              </a:rPr>
              <a:t>Federal coal only</a:t>
            </a:r>
          </a:p>
          <a:p>
            <a:pPr marL="285750" lvl="0" indent="-285750">
              <a:buFont typeface="Arial" panose="020B0604020202020204" pitchFamily="34" charset="0"/>
              <a:buChar char="•"/>
            </a:pPr>
            <a:r>
              <a:rPr lang="en-US" dirty="0" smtClean="0">
                <a:latin typeface="+mn-lt"/>
              </a:rPr>
              <a:t>Binding mass-based cap &amp; trade</a:t>
            </a:r>
          </a:p>
          <a:p>
            <a:pPr marL="285750" lvl="0" indent="-285750">
              <a:buFont typeface="Arial" panose="020B0604020202020204" pitchFamily="34" charset="0"/>
              <a:buChar char="•"/>
            </a:pPr>
            <a:endParaRPr lang="en-US" dirty="0" smtClean="0">
              <a:latin typeface="+mn-lt"/>
            </a:endParaRPr>
          </a:p>
          <a:p>
            <a:pPr marL="285750" lvl="0" indent="-285750">
              <a:buFont typeface="Arial" panose="020B0604020202020204" pitchFamily="34" charset="0"/>
              <a:buChar char="•"/>
            </a:pPr>
            <a:r>
              <a:rPr lang="en-US" dirty="0" smtClean="0">
                <a:latin typeface="+mn-lt"/>
              </a:rPr>
              <a:t>per-ton coal royalty adder </a:t>
            </a:r>
            <a:r>
              <a:rPr lang="en-US" i="1" dirty="0" smtClean="0">
                <a:latin typeface="+mn-lt"/>
              </a:rPr>
              <a:t>r:</a:t>
            </a:r>
          </a:p>
          <a:p>
            <a:pPr marL="742950" lvl="1" indent="-285750">
              <a:buFont typeface="Arial" panose="020B0604020202020204" pitchFamily="34" charset="0"/>
              <a:buChar char="•"/>
            </a:pPr>
            <a:r>
              <a:rPr lang="en-US" i="1" dirty="0" smtClean="0">
                <a:latin typeface="+mn-lt"/>
              </a:rPr>
              <a:t>Price, quantity, and emissions remain the same</a:t>
            </a:r>
          </a:p>
          <a:p>
            <a:pPr marL="742950" lvl="1" indent="-285750">
              <a:buFont typeface="Arial" panose="020B0604020202020204" pitchFamily="34" charset="0"/>
              <a:buChar char="•"/>
            </a:pPr>
            <a:r>
              <a:rPr lang="en-US" i="1" dirty="0" err="1" smtClean="0">
                <a:latin typeface="+mn-lt"/>
              </a:rPr>
              <a:t>t+r</a:t>
            </a:r>
            <a:r>
              <a:rPr lang="en-US" i="1" dirty="0" smtClean="0">
                <a:latin typeface="+mn-lt"/>
              </a:rPr>
              <a:t> remains constant (t = allowance price)</a:t>
            </a:r>
          </a:p>
        </p:txBody>
      </p:sp>
      <p:grpSp>
        <p:nvGrpSpPr>
          <p:cNvPr id="30" name="Group 29"/>
          <p:cNvGrpSpPr/>
          <p:nvPr/>
        </p:nvGrpSpPr>
        <p:grpSpPr>
          <a:xfrm>
            <a:off x="1575472" y="2452711"/>
            <a:ext cx="4894509" cy="4064934"/>
            <a:chOff x="1649170" y="2706580"/>
            <a:chExt cx="4375518" cy="3795457"/>
          </a:xfrm>
        </p:grpSpPr>
        <p:cxnSp>
          <p:nvCxnSpPr>
            <p:cNvPr id="31" name="Straight Connector 30"/>
            <p:cNvCxnSpPr/>
            <p:nvPr/>
          </p:nvCxnSpPr>
          <p:spPr>
            <a:xfrm flipH="1" flipV="1">
              <a:off x="2525134" y="3265714"/>
              <a:ext cx="3320301" cy="2129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03371" y="6045199"/>
              <a:ext cx="364202" cy="369332"/>
            </a:xfrm>
            <a:prstGeom prst="rect">
              <a:avLst/>
            </a:prstGeom>
            <a:noFill/>
          </p:spPr>
          <p:txBody>
            <a:bodyPr wrap="none" rtlCol="0">
              <a:spAutoFit/>
            </a:bodyPr>
            <a:lstStyle/>
            <a:p>
              <a:r>
                <a:rPr lang="en-US" dirty="0" smtClean="0"/>
                <a:t>Q</a:t>
              </a:r>
              <a:endParaRPr lang="en-US" dirty="0"/>
            </a:p>
          </p:txBody>
        </p:sp>
        <p:cxnSp>
          <p:nvCxnSpPr>
            <p:cNvPr id="37" name="Straight Connector 36"/>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35086" y="3265714"/>
              <a:ext cx="1"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16407" y="3836571"/>
              <a:ext cx="268263" cy="344848"/>
            </a:xfrm>
            <a:prstGeom prst="rect">
              <a:avLst/>
            </a:prstGeom>
            <a:noFill/>
          </p:spPr>
          <p:txBody>
            <a:bodyPr wrap="none" rtlCol="0">
              <a:spAutoFit/>
            </a:bodyPr>
            <a:lstStyle/>
            <a:p>
              <a:r>
                <a:rPr lang="en-US" i="1" dirty="0" smtClean="0"/>
                <a:t>t’</a:t>
              </a:r>
              <a:endParaRPr lang="en-US" i="1" dirty="0"/>
            </a:p>
          </p:txBody>
        </p:sp>
        <p:sp>
          <p:nvSpPr>
            <p:cNvPr id="40" name="Left Brace 39"/>
            <p:cNvSpPr/>
            <p:nvPr/>
          </p:nvSpPr>
          <p:spPr>
            <a:xfrm>
              <a:off x="2786744" y="3694668"/>
              <a:ext cx="341486" cy="5112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sp>
          <p:nvSpPr>
            <p:cNvPr id="42" name="TextBox 41"/>
            <p:cNvSpPr txBox="1"/>
            <p:nvPr/>
          </p:nvSpPr>
          <p:spPr>
            <a:xfrm>
              <a:off x="5673310" y="5490420"/>
              <a:ext cx="351378" cy="369332"/>
            </a:xfrm>
            <a:prstGeom prst="rect">
              <a:avLst/>
            </a:prstGeom>
            <a:noFill/>
          </p:spPr>
          <p:txBody>
            <a:bodyPr wrap="none" rtlCol="0">
              <a:spAutoFit/>
            </a:bodyPr>
            <a:lstStyle/>
            <a:p>
              <a:r>
                <a:rPr lang="en-US" dirty="0" smtClean="0"/>
                <a:t>D</a:t>
              </a:r>
              <a:endParaRPr lang="en-US" dirty="0"/>
            </a:p>
          </p:txBody>
        </p:sp>
        <p:cxnSp>
          <p:nvCxnSpPr>
            <p:cNvPr id="43" name="Straight Connector 42"/>
            <p:cNvCxnSpPr/>
            <p:nvPr/>
          </p:nvCxnSpPr>
          <p:spPr>
            <a:xfrm flipH="1">
              <a:off x="2169804" y="2924516"/>
              <a:ext cx="2828916" cy="201234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95622" y="2706580"/>
              <a:ext cx="389850" cy="369332"/>
            </a:xfrm>
            <a:prstGeom prst="rect">
              <a:avLst/>
            </a:prstGeom>
            <a:noFill/>
          </p:spPr>
          <p:txBody>
            <a:bodyPr wrap="none" rtlCol="0">
              <a:spAutoFit/>
            </a:bodyPr>
            <a:lstStyle/>
            <a:p>
              <a:r>
                <a:rPr lang="en-US" dirty="0" smtClean="0"/>
                <a:t>S’</a:t>
              </a:r>
              <a:endParaRPr lang="en-US" dirty="0"/>
            </a:p>
          </p:txBody>
        </p:sp>
        <p:sp>
          <p:nvSpPr>
            <p:cNvPr id="45" name="Left Brace 44"/>
            <p:cNvSpPr/>
            <p:nvPr/>
          </p:nvSpPr>
          <p:spPr>
            <a:xfrm>
              <a:off x="2779885" y="4277360"/>
              <a:ext cx="348345" cy="700647"/>
            </a:xfrm>
            <a:prstGeom prst="leftBrace">
              <a:avLst>
                <a:gd name="adj1" fmla="val 8333"/>
                <a:gd name="adj2" fmla="val 770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cxnSp>
          <p:nvCxnSpPr>
            <p:cNvPr id="47" name="Straight Connector 46"/>
            <p:cNvCxnSpPr>
              <a:stCxn id="40" idx="0"/>
            </p:cNvCxnSpPr>
            <p:nvPr/>
          </p:nvCxnSpPr>
          <p:spPr>
            <a:xfrm flipH="1" flipV="1">
              <a:off x="2090057" y="3690648"/>
              <a:ext cx="1038173" cy="402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03583" y="4608675"/>
              <a:ext cx="261610" cy="369332"/>
            </a:xfrm>
            <a:prstGeom prst="rect">
              <a:avLst/>
            </a:prstGeom>
            <a:noFill/>
          </p:spPr>
          <p:txBody>
            <a:bodyPr wrap="none" rtlCol="0">
              <a:spAutoFit/>
            </a:bodyPr>
            <a:lstStyle/>
            <a:p>
              <a:r>
                <a:rPr lang="en-US" i="1" dirty="0" smtClean="0"/>
                <a:t>r</a:t>
              </a:r>
              <a:endParaRPr lang="en-US" i="1" dirty="0"/>
            </a:p>
          </p:txBody>
        </p:sp>
        <p:sp>
          <p:nvSpPr>
            <p:cNvPr id="49" name="TextBox 48"/>
            <p:cNvSpPr txBox="1"/>
            <p:nvPr/>
          </p:nvSpPr>
          <p:spPr>
            <a:xfrm>
              <a:off x="1649170" y="3549524"/>
              <a:ext cx="402674" cy="369332"/>
            </a:xfrm>
            <a:prstGeom prst="rect">
              <a:avLst/>
            </a:prstGeom>
            <a:noFill/>
          </p:spPr>
          <p:txBody>
            <a:bodyPr wrap="none" rtlCol="0">
              <a:spAutoFit/>
            </a:bodyPr>
            <a:lstStyle/>
            <a:p>
              <a:r>
                <a:rPr lang="en-US" dirty="0" smtClean="0"/>
                <a:t>p*</a:t>
              </a:r>
              <a:endParaRPr lang="en-US" dirty="0"/>
            </a:p>
          </p:txBody>
        </p:sp>
        <p:pic>
          <p:nvPicPr>
            <p:cNvPr id="50" name="Picture 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186" y="6119450"/>
              <a:ext cx="4318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Left Brace 32"/>
          <p:cNvSpPr/>
          <p:nvPr/>
        </p:nvSpPr>
        <p:spPr>
          <a:xfrm rot="10800000">
            <a:off x="3390911" y="3521874"/>
            <a:ext cx="403252" cy="1363536"/>
          </a:xfrm>
          <a:prstGeom prst="leftBrace">
            <a:avLst>
              <a:gd name="adj1" fmla="val 8333"/>
              <a:gd name="adj2" fmla="val 53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3869319" y="3950350"/>
            <a:ext cx="248786" cy="369332"/>
          </a:xfrm>
          <a:prstGeom prst="rect">
            <a:avLst/>
          </a:prstGeom>
          <a:noFill/>
        </p:spPr>
        <p:txBody>
          <a:bodyPr wrap="none" rtlCol="0">
            <a:spAutoFit/>
          </a:bodyPr>
          <a:lstStyle/>
          <a:p>
            <a:r>
              <a:rPr lang="en-US" i="1" dirty="0" smtClean="0"/>
              <a:t>t</a:t>
            </a:r>
            <a:endParaRPr lang="en-US" i="1" dirty="0"/>
          </a:p>
        </p:txBody>
      </p:sp>
    </p:spTree>
    <p:extLst>
      <p:ext uri="{BB962C8B-B14F-4D97-AF65-F5344CB8AC3E}">
        <p14:creationId xmlns:p14="http://schemas.microsoft.com/office/powerpoint/2010/main" val="938447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16</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(b’’) Fed coal &amp; other (gas); mass-based</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609593"/>
            <a:ext cx="8759070" cy="243143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Federal coal &amp; other (gas)</a:t>
            </a:r>
            <a:r>
              <a:rPr lang="en-US" dirty="0">
                <a:latin typeface="+mn-lt"/>
              </a:rPr>
              <a:t> </a:t>
            </a:r>
            <a:r>
              <a:rPr lang="en-US" dirty="0" smtClean="0">
                <a:latin typeface="+mn-lt"/>
              </a:rPr>
              <a:t>, </a:t>
            </a:r>
            <a:r>
              <a:rPr lang="en-US" dirty="0">
                <a:latin typeface="+mn-lt"/>
              </a:rPr>
              <a:t>which emits a fraction </a:t>
            </a:r>
            <a:r>
              <a:rPr lang="en-US" i="1" dirty="0">
                <a:latin typeface="+mn-lt"/>
              </a:rPr>
              <a:t>λ </a:t>
            </a:r>
            <a:r>
              <a:rPr lang="en-US" dirty="0">
                <a:latin typeface="+mn-lt"/>
              </a:rPr>
              <a:t>of what coal </a:t>
            </a:r>
            <a:r>
              <a:rPr lang="en-US" dirty="0" smtClean="0">
                <a:latin typeface="+mn-lt"/>
              </a:rPr>
              <a:t>emits </a:t>
            </a:r>
            <a:r>
              <a:rPr lang="en-US" dirty="0">
                <a:latin typeface="+mn-lt"/>
              </a:rPr>
              <a:t>per </a:t>
            </a:r>
            <a:r>
              <a:rPr lang="en-US" dirty="0" smtClean="0">
                <a:latin typeface="+mn-lt"/>
              </a:rPr>
              <a:t>MWh</a:t>
            </a:r>
          </a:p>
          <a:p>
            <a:pPr marL="285750" indent="-285750">
              <a:buFont typeface="Arial" panose="020B0604020202020204" pitchFamily="34" charset="0"/>
              <a:buChar char="•"/>
            </a:pPr>
            <a:r>
              <a:rPr lang="en-US" dirty="0" smtClean="0">
                <a:latin typeface="+mn-lt"/>
              </a:rPr>
              <a:t>Binding mass-based cap &amp; trade</a:t>
            </a:r>
            <a:endParaRPr lang="en-US" dirty="0">
              <a:latin typeface="+mn-lt"/>
            </a:endParaRPr>
          </a:p>
          <a:p>
            <a:pPr marL="285750" lvl="0" indent="-285750">
              <a:buFont typeface="Arial" panose="020B0604020202020204" pitchFamily="34" charset="0"/>
              <a:buChar char="•"/>
            </a:pPr>
            <a:endParaRPr lang="en-US" dirty="0" smtClean="0">
              <a:latin typeface="+mn-lt"/>
            </a:endParaRPr>
          </a:p>
          <a:p>
            <a:pPr marL="285750" lvl="0" indent="-285750">
              <a:buFont typeface="Arial" panose="020B0604020202020204" pitchFamily="34" charset="0"/>
              <a:buChar char="•"/>
            </a:pPr>
            <a:r>
              <a:rPr lang="en-US" dirty="0" smtClean="0">
                <a:latin typeface="+mn-lt"/>
              </a:rPr>
              <a:t>per-ton coal royalty adder </a:t>
            </a:r>
            <a:r>
              <a:rPr lang="en-US" i="1" dirty="0" smtClean="0">
                <a:latin typeface="+mn-lt"/>
              </a:rPr>
              <a:t>r:</a:t>
            </a:r>
          </a:p>
          <a:p>
            <a:pPr marL="742950" lvl="1" indent="-285750">
              <a:buFont typeface="Arial" panose="020B0604020202020204" pitchFamily="34" charset="0"/>
              <a:buChar char="•"/>
            </a:pPr>
            <a:r>
              <a:rPr lang="en-US" sz="1600" i="1" dirty="0">
                <a:solidFill>
                  <a:prstClr val="black"/>
                </a:solidFill>
                <a:latin typeface="Calibri"/>
              </a:rPr>
              <a:t>Higher marginal cost of coal induces shift into </a:t>
            </a:r>
            <a:r>
              <a:rPr lang="en-US" sz="1600" i="1" dirty="0" smtClean="0">
                <a:solidFill>
                  <a:prstClr val="black"/>
                </a:solidFill>
                <a:latin typeface="Calibri"/>
              </a:rPr>
              <a:t>gas</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a:solidFill>
                  <a:prstClr val="black"/>
                </a:solidFill>
                <a:latin typeface="Calibri"/>
              </a:rPr>
              <a:t>This </a:t>
            </a:r>
            <a:r>
              <a:rPr lang="en-US" sz="1600" i="1" dirty="0" smtClean="0">
                <a:solidFill>
                  <a:prstClr val="black"/>
                </a:solidFill>
                <a:latin typeface="Calibri"/>
              </a:rPr>
              <a:t>moves out </a:t>
            </a:r>
            <a:r>
              <a:rPr lang="en-US" sz="1600" i="1" dirty="0">
                <a:solidFill>
                  <a:prstClr val="black"/>
                </a:solidFill>
                <a:latin typeface="Calibri"/>
              </a:rPr>
              <a:t>the </a:t>
            </a:r>
            <a:r>
              <a:rPr lang="en-US" sz="1600" i="1" dirty="0" smtClean="0">
                <a:solidFill>
                  <a:prstClr val="black"/>
                </a:solidFill>
                <a:latin typeface="Calibri"/>
              </a:rPr>
              <a:t>MWh associated with the emissions limit</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a:solidFill>
                  <a:prstClr val="black"/>
                </a:solidFill>
                <a:latin typeface="Calibri"/>
              </a:rPr>
              <a:t>So price falls, emissions remain constant, quantity of electricity increases</a:t>
            </a:r>
          </a:p>
          <a:p>
            <a:pPr marL="742950" lvl="1" indent="-285750">
              <a:buFont typeface="Arial" panose="020B0604020202020204" pitchFamily="34" charset="0"/>
              <a:buChar char="•"/>
            </a:pPr>
            <a:r>
              <a:rPr lang="en-US" sz="1600" i="1" dirty="0" smtClean="0">
                <a:solidFill>
                  <a:prstClr val="black"/>
                </a:solidFill>
                <a:latin typeface="Calibri"/>
              </a:rPr>
              <a:t>Tradable </a:t>
            </a:r>
            <a:r>
              <a:rPr lang="en-US" sz="1600" i="1" dirty="0">
                <a:solidFill>
                  <a:prstClr val="black"/>
                </a:solidFill>
                <a:latin typeface="Calibri"/>
              </a:rPr>
              <a:t>permit price </a:t>
            </a:r>
            <a:r>
              <a:rPr lang="en-US" sz="1600" i="1" dirty="0" smtClean="0">
                <a:solidFill>
                  <a:prstClr val="black"/>
                </a:solidFill>
                <a:latin typeface="Calibri"/>
              </a:rPr>
              <a:t>falls </a:t>
            </a:r>
            <a:r>
              <a:rPr lang="en-US" sz="1600" i="1" dirty="0">
                <a:solidFill>
                  <a:prstClr val="black"/>
                </a:solidFill>
                <a:latin typeface="Calibri"/>
              </a:rPr>
              <a:t>by more than the </a:t>
            </a:r>
            <a:r>
              <a:rPr lang="en-US" sz="1600" i="1" dirty="0" smtClean="0">
                <a:solidFill>
                  <a:prstClr val="black"/>
                </a:solidFill>
                <a:latin typeface="Calibri"/>
              </a:rPr>
              <a:t>price</a:t>
            </a:r>
          </a:p>
          <a:p>
            <a:pPr marL="742950" lvl="1" indent="-285750">
              <a:buFont typeface="Arial" panose="020B0604020202020204" pitchFamily="34" charset="0"/>
              <a:buChar char="•"/>
            </a:pPr>
            <a:r>
              <a:rPr lang="en-US" sz="1600" i="1" dirty="0" smtClean="0">
                <a:solidFill>
                  <a:prstClr val="black"/>
                </a:solidFill>
                <a:latin typeface="Calibri"/>
              </a:rPr>
              <a:t>If uncovered sources: leakage is reduced (price drops, relative mc of covered generation falls)</a:t>
            </a:r>
            <a:endParaRPr lang="en-US" sz="1600" dirty="0">
              <a:solidFill>
                <a:prstClr val="black"/>
              </a:solidFill>
              <a:latin typeface="Calibri"/>
            </a:endParaRPr>
          </a:p>
        </p:txBody>
      </p:sp>
      <p:grpSp>
        <p:nvGrpSpPr>
          <p:cNvPr id="30" name="Group 29"/>
          <p:cNvGrpSpPr/>
          <p:nvPr/>
        </p:nvGrpSpPr>
        <p:grpSpPr>
          <a:xfrm>
            <a:off x="1649170" y="3162102"/>
            <a:ext cx="4317719" cy="3594818"/>
            <a:chOff x="1649170" y="2896382"/>
            <a:chExt cx="4317719" cy="3594818"/>
          </a:xfrm>
        </p:grpSpPr>
        <p:cxnSp>
          <p:nvCxnSpPr>
            <p:cNvPr id="31" name="Straight Connector 30"/>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03371" y="6045199"/>
              <a:ext cx="364202" cy="369332"/>
            </a:xfrm>
            <a:prstGeom prst="rect">
              <a:avLst/>
            </a:prstGeom>
            <a:noFill/>
          </p:spPr>
          <p:txBody>
            <a:bodyPr wrap="none" rtlCol="0">
              <a:spAutoFit/>
            </a:bodyPr>
            <a:lstStyle/>
            <a:p>
              <a:r>
                <a:rPr lang="en-US" dirty="0" smtClean="0"/>
                <a:t>Q</a:t>
              </a:r>
              <a:endParaRPr lang="en-US" dirty="0"/>
            </a:p>
          </p:txBody>
        </p:sp>
        <p:cxnSp>
          <p:nvCxnSpPr>
            <p:cNvPr id="35" name="Straight Connector 34"/>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525135" y="3265714"/>
              <a:ext cx="3266065" cy="2088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35086" y="3265714"/>
              <a:ext cx="1"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08031" y="3989586"/>
              <a:ext cx="411472" cy="369332"/>
            </a:xfrm>
            <a:prstGeom prst="rect">
              <a:avLst/>
            </a:prstGeom>
            <a:noFill/>
          </p:spPr>
          <p:txBody>
            <a:bodyPr wrap="square" rtlCol="0">
              <a:spAutoFit/>
            </a:bodyPr>
            <a:lstStyle/>
            <a:p>
              <a:r>
                <a:rPr lang="en-US" i="1" dirty="0" smtClean="0"/>
                <a:t>t’’’</a:t>
              </a:r>
              <a:endParaRPr lang="en-US" i="1" dirty="0"/>
            </a:p>
          </p:txBody>
        </p:sp>
        <p:sp>
          <p:nvSpPr>
            <p:cNvPr id="40" name="Left Brace 39"/>
            <p:cNvSpPr/>
            <p:nvPr/>
          </p:nvSpPr>
          <p:spPr>
            <a:xfrm>
              <a:off x="3128230" y="3937391"/>
              <a:ext cx="341486" cy="42152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cxnSp>
          <p:nvCxnSpPr>
            <p:cNvPr id="42" name="Straight Connector 41"/>
            <p:cNvCxnSpPr/>
            <p:nvPr/>
          </p:nvCxnSpPr>
          <p:spPr>
            <a:xfrm flipH="1">
              <a:off x="2220688" y="3258456"/>
              <a:ext cx="2808512" cy="19580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056527" y="2896382"/>
              <a:ext cx="480260" cy="369332"/>
            </a:xfrm>
            <a:prstGeom prst="rect">
              <a:avLst/>
            </a:prstGeom>
            <a:noFill/>
          </p:spPr>
          <p:txBody>
            <a:bodyPr wrap="none" rtlCol="0">
              <a:spAutoFit/>
            </a:bodyPr>
            <a:lstStyle/>
            <a:p>
              <a:r>
                <a:rPr lang="en-US" dirty="0" smtClean="0"/>
                <a:t>S’’’</a:t>
              </a:r>
              <a:endParaRPr lang="en-US" dirty="0"/>
            </a:p>
          </p:txBody>
        </p:sp>
        <p:cxnSp>
          <p:nvCxnSpPr>
            <p:cNvPr id="44" name="Straight Connector 43"/>
            <p:cNvCxnSpPr/>
            <p:nvPr/>
          </p:nvCxnSpPr>
          <p:spPr>
            <a:xfrm>
              <a:off x="3534228" y="3258456"/>
              <a:ext cx="1" cy="27867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135087" y="5675086"/>
              <a:ext cx="39914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sp>
          <p:nvSpPr>
            <p:cNvPr id="47" name="TextBox 46"/>
            <p:cNvSpPr txBox="1"/>
            <p:nvPr/>
          </p:nvSpPr>
          <p:spPr>
            <a:xfrm>
              <a:off x="1669536" y="3804916"/>
              <a:ext cx="492443" cy="369332"/>
            </a:xfrm>
            <a:prstGeom prst="rect">
              <a:avLst/>
            </a:prstGeom>
            <a:noFill/>
          </p:spPr>
          <p:txBody>
            <a:bodyPr wrap="none" rtlCol="0">
              <a:spAutoFit/>
            </a:bodyPr>
            <a:lstStyle/>
            <a:p>
              <a:r>
                <a:rPr lang="en-US" dirty="0" smtClean="0">
                  <a:solidFill>
                    <a:srgbClr val="FF0000"/>
                  </a:solidFill>
                </a:rPr>
                <a:t>p**</a:t>
              </a:r>
              <a:endParaRPr lang="en-US" dirty="0">
                <a:solidFill>
                  <a:srgbClr val="FF0000"/>
                </a:solidFill>
              </a:endParaRPr>
            </a:p>
          </p:txBody>
        </p:sp>
        <p:cxnSp>
          <p:nvCxnSpPr>
            <p:cNvPr id="48" name="Straight Connector 47"/>
            <p:cNvCxnSpPr/>
            <p:nvPr/>
          </p:nvCxnSpPr>
          <p:spPr>
            <a:xfrm flipH="1">
              <a:off x="2090057" y="3690647"/>
              <a:ext cx="104503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131092" y="3901104"/>
              <a:ext cx="1403136" cy="1775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649170" y="3549524"/>
              <a:ext cx="402674" cy="369332"/>
            </a:xfrm>
            <a:prstGeom prst="rect">
              <a:avLst/>
            </a:prstGeom>
            <a:noFill/>
          </p:spPr>
          <p:txBody>
            <a:bodyPr wrap="none" rtlCol="0">
              <a:spAutoFit/>
            </a:bodyPr>
            <a:lstStyle/>
            <a:p>
              <a:r>
                <a:rPr lang="en-US" dirty="0" smtClean="0"/>
                <a:t>p*</a:t>
              </a:r>
              <a:endParaRPr lang="en-US" dirty="0"/>
            </a:p>
          </p:txBody>
        </p:sp>
        <p:sp>
          <p:nvSpPr>
            <p:cNvPr id="69" name="TextBox 68"/>
            <p:cNvSpPr txBox="1"/>
            <p:nvPr/>
          </p:nvSpPr>
          <p:spPr>
            <a:xfrm>
              <a:off x="5615511" y="5490420"/>
              <a:ext cx="351378" cy="369332"/>
            </a:xfrm>
            <a:prstGeom prst="rect">
              <a:avLst/>
            </a:prstGeom>
            <a:noFill/>
          </p:spPr>
          <p:txBody>
            <a:bodyPr wrap="none" rtlCol="0">
              <a:spAutoFit/>
            </a:bodyPr>
            <a:lstStyle/>
            <a:p>
              <a:r>
                <a:rPr lang="en-US" dirty="0" smtClean="0"/>
                <a:t>D</a:t>
              </a:r>
              <a:endParaRPr lang="en-US" dirty="0"/>
            </a:p>
          </p:txBody>
        </p:sp>
        <p:pic>
          <p:nvPicPr>
            <p:cNvPr id="70" name="Picture 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57" y="6108613"/>
              <a:ext cx="4318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478" y="6104486"/>
              <a:ext cx="56515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12666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17</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(d) Fed coal &amp; other (gas); rate-based</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738546"/>
            <a:ext cx="8759070" cy="21852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Federal coal &amp; other (gas)</a:t>
            </a:r>
            <a:r>
              <a:rPr lang="en-US" dirty="0">
                <a:latin typeface="+mn-lt"/>
              </a:rPr>
              <a:t> </a:t>
            </a:r>
            <a:r>
              <a:rPr lang="en-US" dirty="0" smtClean="0">
                <a:latin typeface="+mn-lt"/>
              </a:rPr>
              <a:t>, </a:t>
            </a:r>
            <a:r>
              <a:rPr lang="en-US" dirty="0">
                <a:latin typeface="+mn-lt"/>
              </a:rPr>
              <a:t>which emits a fraction </a:t>
            </a:r>
            <a:r>
              <a:rPr lang="en-US" i="1" dirty="0">
                <a:latin typeface="+mn-lt"/>
              </a:rPr>
              <a:t>λ </a:t>
            </a:r>
            <a:r>
              <a:rPr lang="en-US" dirty="0">
                <a:latin typeface="+mn-lt"/>
              </a:rPr>
              <a:t>of what coal </a:t>
            </a:r>
            <a:r>
              <a:rPr lang="en-US" dirty="0" smtClean="0">
                <a:latin typeface="+mn-lt"/>
              </a:rPr>
              <a:t>emits </a:t>
            </a:r>
            <a:r>
              <a:rPr lang="en-US" dirty="0">
                <a:latin typeface="+mn-lt"/>
              </a:rPr>
              <a:t>per </a:t>
            </a:r>
            <a:r>
              <a:rPr lang="en-US" dirty="0" smtClean="0">
                <a:latin typeface="+mn-lt"/>
              </a:rPr>
              <a:t>MWh</a:t>
            </a:r>
          </a:p>
          <a:p>
            <a:pPr marL="285750" indent="-285750">
              <a:buFont typeface="Arial" panose="020B0604020202020204" pitchFamily="34" charset="0"/>
              <a:buChar char="•"/>
            </a:pPr>
            <a:r>
              <a:rPr lang="en-US" dirty="0" smtClean="0">
                <a:latin typeface="+mn-lt"/>
              </a:rPr>
              <a:t>Binding rate-based regulation</a:t>
            </a:r>
            <a:endParaRPr lang="en-US" dirty="0">
              <a:latin typeface="+mn-lt"/>
            </a:endParaRPr>
          </a:p>
          <a:p>
            <a:pPr marL="285750" lvl="0" indent="-285750">
              <a:buFont typeface="Arial" panose="020B0604020202020204" pitchFamily="34" charset="0"/>
              <a:buChar char="•"/>
            </a:pPr>
            <a:endParaRPr lang="en-US" dirty="0" smtClean="0">
              <a:latin typeface="+mn-lt"/>
            </a:endParaRPr>
          </a:p>
          <a:p>
            <a:pPr marL="285750" lvl="0" indent="-285750">
              <a:buFont typeface="Arial" panose="020B0604020202020204" pitchFamily="34" charset="0"/>
              <a:buChar char="•"/>
            </a:pPr>
            <a:r>
              <a:rPr lang="en-US" dirty="0" smtClean="0">
                <a:latin typeface="+mn-lt"/>
              </a:rPr>
              <a:t>per-ton coal royalty adder </a:t>
            </a:r>
            <a:r>
              <a:rPr lang="en-US" i="1" dirty="0" smtClean="0">
                <a:latin typeface="+mn-lt"/>
              </a:rPr>
              <a:t>r:</a:t>
            </a:r>
          </a:p>
          <a:p>
            <a:pPr marL="742950" lvl="1" indent="-285750">
              <a:buFont typeface="Arial" panose="020B0604020202020204" pitchFamily="34" charset="0"/>
              <a:buChar char="•"/>
            </a:pPr>
            <a:r>
              <a:rPr lang="en-US" sz="1600" i="1" dirty="0" smtClean="0">
                <a:solidFill>
                  <a:prstClr val="black"/>
                </a:solidFill>
                <a:latin typeface="Calibri"/>
              </a:rPr>
              <a:t>Coal &amp; gas are used in fixed proportion</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smtClean="0">
                <a:solidFill>
                  <a:prstClr val="black"/>
                </a:solidFill>
                <a:latin typeface="Calibri"/>
              </a:rPr>
              <a:t>Royalty adder increases cost of coal-gas bundle</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smtClean="0">
                <a:solidFill>
                  <a:prstClr val="black"/>
                </a:solidFill>
                <a:latin typeface="Calibri"/>
              </a:rPr>
              <a:t>Price increases, generation declines, tradeable permit price falls, covered emissions decline</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smtClean="0">
                <a:solidFill>
                  <a:prstClr val="black"/>
                </a:solidFill>
                <a:latin typeface="Calibri"/>
              </a:rPr>
              <a:t>Uncovered generation and uncovered emissions increase</a:t>
            </a:r>
            <a:endParaRPr lang="en-US" sz="1600" dirty="0">
              <a:solidFill>
                <a:prstClr val="black"/>
              </a:solidFill>
              <a:latin typeface="Calibri"/>
            </a:endParaRPr>
          </a:p>
        </p:txBody>
      </p:sp>
      <p:grpSp>
        <p:nvGrpSpPr>
          <p:cNvPr id="33" name="Group 32"/>
          <p:cNvGrpSpPr/>
          <p:nvPr/>
        </p:nvGrpSpPr>
        <p:grpSpPr>
          <a:xfrm>
            <a:off x="1606690" y="2894148"/>
            <a:ext cx="4353298" cy="3860350"/>
            <a:chOff x="1606690" y="2706580"/>
            <a:chExt cx="4353298" cy="3860350"/>
          </a:xfrm>
        </p:grpSpPr>
        <p:sp>
          <p:nvSpPr>
            <p:cNvPr id="51" name="TextBox 50"/>
            <p:cNvSpPr txBox="1"/>
            <p:nvPr/>
          </p:nvSpPr>
          <p:spPr>
            <a:xfrm>
              <a:off x="5608610" y="5405120"/>
              <a:ext cx="351378" cy="369332"/>
            </a:xfrm>
            <a:prstGeom prst="rect">
              <a:avLst/>
            </a:prstGeom>
            <a:noFill/>
          </p:spPr>
          <p:txBody>
            <a:bodyPr wrap="none" rtlCol="0">
              <a:spAutoFit/>
            </a:bodyPr>
            <a:lstStyle/>
            <a:p>
              <a:r>
                <a:rPr lang="en-US" dirty="0" smtClean="0"/>
                <a:t>D</a:t>
              </a:r>
              <a:endParaRPr lang="en-US" dirty="0"/>
            </a:p>
          </p:txBody>
        </p:sp>
        <p:grpSp>
          <p:nvGrpSpPr>
            <p:cNvPr id="52" name="Group 51"/>
            <p:cNvGrpSpPr/>
            <p:nvPr/>
          </p:nvGrpSpPr>
          <p:grpSpPr>
            <a:xfrm>
              <a:off x="1606690" y="2706580"/>
              <a:ext cx="4340474" cy="3860350"/>
              <a:chOff x="1606690" y="2706580"/>
              <a:chExt cx="4340474" cy="3860350"/>
            </a:xfrm>
          </p:grpSpPr>
          <p:cxnSp>
            <p:nvCxnSpPr>
              <p:cNvPr id="55" name="Straight Connector 54"/>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998900" y="6194695"/>
                <a:ext cx="449162" cy="369332"/>
              </a:xfrm>
              <a:prstGeom prst="rect">
                <a:avLst/>
              </a:prstGeom>
              <a:noFill/>
            </p:spPr>
            <p:txBody>
              <a:bodyPr wrap="none" rtlCol="0">
                <a:spAutoFit/>
              </a:bodyPr>
              <a:lstStyle/>
              <a:p>
                <a:r>
                  <a:rPr lang="en-US" dirty="0" smtClean="0"/>
                  <a:t>Q</a:t>
                </a:r>
                <a:r>
                  <a:rPr lang="en-US" baseline="-25000" dirty="0" smtClean="0"/>
                  <a:t>0</a:t>
                </a:r>
                <a:endParaRPr lang="en-US" baseline="-25000" dirty="0"/>
              </a:p>
            </p:txBody>
          </p:sp>
          <p:cxnSp>
            <p:nvCxnSpPr>
              <p:cNvPr id="58" name="Straight Connector 57"/>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525134" y="3265714"/>
                <a:ext cx="3320301" cy="21394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cxnSp>
            <p:nvCxnSpPr>
              <p:cNvPr id="61" name="Straight Connector 60"/>
              <p:cNvCxnSpPr/>
              <p:nvPr/>
            </p:nvCxnSpPr>
            <p:spPr>
              <a:xfrm flipH="1">
                <a:off x="2169803" y="3007360"/>
                <a:ext cx="2818757" cy="1929504"/>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191715" y="2706580"/>
                <a:ext cx="389850" cy="369332"/>
              </a:xfrm>
              <a:prstGeom prst="rect">
                <a:avLst/>
              </a:prstGeom>
              <a:noFill/>
            </p:spPr>
            <p:txBody>
              <a:bodyPr wrap="none" rtlCol="0">
                <a:spAutoFit/>
              </a:bodyPr>
              <a:lstStyle/>
              <a:p>
                <a:r>
                  <a:rPr lang="en-US" dirty="0" smtClean="0"/>
                  <a:t>S’</a:t>
                </a:r>
                <a:endParaRPr lang="en-US" dirty="0"/>
              </a:p>
            </p:txBody>
          </p:sp>
          <p:sp>
            <p:nvSpPr>
              <p:cNvPr id="63" name="TextBox 62"/>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sp>
            <p:nvSpPr>
              <p:cNvPr id="64" name="TextBox 63"/>
              <p:cNvSpPr txBox="1"/>
              <p:nvPr/>
            </p:nvSpPr>
            <p:spPr>
              <a:xfrm>
                <a:off x="1634573" y="3737874"/>
                <a:ext cx="402674" cy="369332"/>
              </a:xfrm>
              <a:prstGeom prst="rect">
                <a:avLst/>
              </a:prstGeom>
              <a:noFill/>
            </p:spPr>
            <p:txBody>
              <a:bodyPr wrap="none" rtlCol="0">
                <a:spAutoFit/>
              </a:bodyPr>
              <a:lstStyle/>
              <a:p>
                <a:r>
                  <a:rPr lang="en-US" dirty="0" smtClean="0"/>
                  <a:t>p*</a:t>
                </a:r>
                <a:endParaRPr lang="en-US" dirty="0"/>
              </a:p>
            </p:txBody>
          </p:sp>
          <p:cxnSp>
            <p:nvCxnSpPr>
              <p:cNvPr id="65" name="Straight Connector 64"/>
              <p:cNvCxnSpPr/>
              <p:nvPr/>
            </p:nvCxnSpPr>
            <p:spPr>
              <a:xfrm flipH="1">
                <a:off x="2135889" y="3973172"/>
                <a:ext cx="150139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37280" y="3973172"/>
                <a:ext cx="0" cy="207202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55179" y="6197598"/>
                <a:ext cx="453970" cy="369332"/>
              </a:xfrm>
              <a:prstGeom prst="rect">
                <a:avLst/>
              </a:prstGeom>
              <a:noFill/>
            </p:spPr>
            <p:txBody>
              <a:bodyPr wrap="none" rtlCol="0">
                <a:spAutoFit/>
              </a:bodyPr>
              <a:lstStyle/>
              <a:p>
                <a:r>
                  <a:rPr lang="en-US" dirty="0" smtClean="0"/>
                  <a:t>Q*</a:t>
                </a:r>
                <a:endParaRPr lang="en-US" dirty="0"/>
              </a:p>
            </p:txBody>
          </p:sp>
          <p:sp>
            <p:nvSpPr>
              <p:cNvPr id="68" name="TextBox 67"/>
              <p:cNvSpPr txBox="1"/>
              <p:nvPr/>
            </p:nvSpPr>
            <p:spPr>
              <a:xfrm>
                <a:off x="1606690" y="4166382"/>
                <a:ext cx="397866" cy="369332"/>
              </a:xfrm>
              <a:prstGeom prst="rect">
                <a:avLst/>
              </a:prstGeom>
              <a:noFill/>
            </p:spPr>
            <p:txBody>
              <a:bodyPr wrap="none" rtlCol="0">
                <a:spAutoFit/>
              </a:bodyPr>
              <a:lstStyle/>
              <a:p>
                <a:r>
                  <a:rPr lang="en-US" dirty="0" smtClean="0"/>
                  <a:t>p</a:t>
                </a:r>
                <a:r>
                  <a:rPr lang="en-US" baseline="-25000" dirty="0" smtClean="0"/>
                  <a:t>0</a:t>
                </a:r>
                <a:endParaRPr lang="en-US" baseline="-25000" dirty="0"/>
              </a:p>
            </p:txBody>
          </p:sp>
          <p:cxnSp>
            <p:nvCxnSpPr>
              <p:cNvPr id="72" name="Straight Connector 71"/>
              <p:cNvCxnSpPr/>
              <p:nvPr/>
            </p:nvCxnSpPr>
            <p:spPr>
              <a:xfrm flipH="1">
                <a:off x="2135889" y="4341500"/>
                <a:ext cx="196149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3481" y="4351048"/>
                <a:ext cx="0" cy="169415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3" name="Left Brace 52"/>
            <p:cNvSpPr/>
            <p:nvPr/>
          </p:nvSpPr>
          <p:spPr>
            <a:xfrm>
              <a:off x="3116637" y="4073484"/>
              <a:ext cx="329894" cy="787008"/>
            </a:xfrm>
            <a:prstGeom prst="leftBrace">
              <a:avLst>
                <a:gd name="adj1" fmla="val 8333"/>
                <a:gd name="adj2" fmla="val 715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2327362" y="4466987"/>
              <a:ext cx="834466" cy="646331"/>
            </a:xfrm>
            <a:prstGeom prst="rect">
              <a:avLst/>
            </a:prstGeom>
            <a:noFill/>
          </p:spPr>
          <p:txBody>
            <a:bodyPr wrap="square" rtlCol="0">
              <a:spAutoFit/>
            </a:bodyPr>
            <a:lstStyle/>
            <a:p>
              <a:pPr algn="r"/>
              <a:r>
                <a:rPr lang="en-US" dirty="0" smtClean="0"/>
                <a:t>(</a:t>
              </a:r>
              <a:r>
                <a:rPr lang="en-US" i="1" dirty="0" smtClean="0"/>
                <a:t>r</a:t>
              </a:r>
              <a:r>
                <a:rPr lang="en-US" i="1" dirty="0" smtClean="0">
                  <a:sym typeface="Symbol"/>
                </a:rPr>
                <a:t></a:t>
              </a:r>
            </a:p>
            <a:p>
              <a:pPr algn="r"/>
              <a:r>
                <a:rPr lang="en-US" i="1" dirty="0" smtClean="0">
                  <a:sym typeface="Symbol"/>
                </a:rPr>
                <a:t>share</a:t>
              </a:r>
              <a:r>
                <a:rPr lang="en-US" dirty="0" smtClean="0">
                  <a:sym typeface="Symbol"/>
                </a:rPr>
                <a:t>)</a:t>
              </a:r>
              <a:endParaRPr lang="en-US" dirty="0"/>
            </a:p>
          </p:txBody>
        </p:sp>
      </p:grpSp>
    </p:spTree>
    <p:extLst>
      <p:ext uri="{BB962C8B-B14F-4D97-AF65-F5344CB8AC3E}">
        <p14:creationId xmlns:p14="http://schemas.microsoft.com/office/powerpoint/2010/main" val="990036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18</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Research Design</a:t>
            </a:r>
            <a:endParaRPr lang="en-US" sz="2600" dirty="0">
              <a:solidFill>
                <a:srgbClr val="0000FF"/>
              </a:solidFill>
              <a:latin typeface="+mj-lt"/>
            </a:endParaRPr>
          </a:p>
        </p:txBody>
      </p:sp>
      <p:sp>
        <p:nvSpPr>
          <p:cNvPr id="6" name="TextBox 5"/>
          <p:cNvSpPr txBox="1"/>
          <p:nvPr/>
        </p:nvSpPr>
        <p:spPr>
          <a:xfrm>
            <a:off x="246579" y="589211"/>
            <a:ext cx="8650841" cy="6247864"/>
          </a:xfrm>
          <a:prstGeom prst="rect">
            <a:avLst/>
          </a:prstGeom>
          <a:noFill/>
        </p:spPr>
        <p:txBody>
          <a:bodyPr wrap="square" rtlCol="0">
            <a:spAutoFit/>
          </a:bodyPr>
          <a:lstStyle/>
          <a:p>
            <a:r>
              <a:rPr lang="en-US" sz="1600" b="1" u="sng" dirty="0" smtClean="0">
                <a:solidFill>
                  <a:srgbClr val="0000FF"/>
                </a:solidFill>
                <a:latin typeface="+mn-lt"/>
              </a:rPr>
              <a:t>IPM</a:t>
            </a:r>
          </a:p>
          <a:p>
            <a:pPr marL="285750" indent="-285750">
              <a:buFont typeface="Arial" panose="020B0604020202020204" pitchFamily="34" charset="0"/>
              <a:buChar char="•"/>
            </a:pPr>
            <a:r>
              <a:rPr lang="en-US" sz="1600" dirty="0" smtClean="0">
                <a:latin typeface="+mn-lt"/>
              </a:rPr>
              <a:t>Proprietary model, ICF International; used by EPA for RIAs, e.g. MATS, CPP</a:t>
            </a:r>
          </a:p>
          <a:p>
            <a:pPr marL="285750" indent="-285750">
              <a:buFont typeface="Arial" panose="020B0604020202020204" pitchFamily="34" charset="0"/>
              <a:buChar char="•"/>
            </a:pPr>
            <a:r>
              <a:rPr lang="en-US" sz="1600" dirty="0" smtClean="0">
                <a:latin typeface="+mn-lt"/>
              </a:rPr>
              <a:t>Dynamic perfect foresight linear programming model, computes least-cost capacity expansion, electricity dispatch, transmission, subject to existing environmental regulations and reliability constraints – makes plant-level generation decisions</a:t>
            </a:r>
          </a:p>
          <a:p>
            <a:pPr marL="285750" indent="-285750">
              <a:buFont typeface="Arial" panose="020B0604020202020204" pitchFamily="34" charset="0"/>
              <a:buChar char="•"/>
            </a:pPr>
            <a:r>
              <a:rPr lang="en-US" sz="1600" dirty="0" smtClean="0">
                <a:latin typeface="+mn-lt"/>
              </a:rPr>
              <a:t>Endogenously solves for fuel prices</a:t>
            </a:r>
          </a:p>
          <a:p>
            <a:pPr marL="285750" indent="-285750">
              <a:buFont typeface="Arial" panose="020B0604020202020204" pitchFamily="34" charset="0"/>
              <a:buChar char="•"/>
            </a:pPr>
            <a:r>
              <a:rPr lang="en-US" sz="1600" dirty="0" smtClean="0">
                <a:latin typeface="+mn-lt"/>
              </a:rPr>
              <a:t>Coal component: 36 coal supply regions, 14 coal grades, coal transport network</a:t>
            </a:r>
          </a:p>
          <a:p>
            <a:pPr marL="285750" indent="-285750">
              <a:buFont typeface="Arial" panose="020B0604020202020204" pitchFamily="34" charset="0"/>
              <a:buChar char="•"/>
            </a:pPr>
            <a:r>
              <a:rPr lang="en-US" sz="1600" dirty="0" smtClean="0">
                <a:latin typeface="+mn-lt"/>
              </a:rPr>
              <a:t>Coal supply curves are developed off-line using mine-level engineering cost curves</a:t>
            </a:r>
          </a:p>
          <a:p>
            <a:pPr marL="285750" lvl="0" indent="-285750">
              <a:buFont typeface="Arial" panose="020B0604020202020204" pitchFamily="34" charset="0"/>
              <a:buChar char="•"/>
            </a:pPr>
            <a:endParaRPr lang="en-US" sz="1600" b="1" dirty="0" smtClean="0">
              <a:solidFill>
                <a:prstClr val="black"/>
              </a:solidFill>
              <a:latin typeface="Calibri"/>
            </a:endParaRPr>
          </a:p>
          <a:p>
            <a:pPr lvl="0"/>
            <a:r>
              <a:rPr lang="en-US" sz="1600" b="1" u="sng" dirty="0" smtClean="0">
                <a:solidFill>
                  <a:srgbClr val="0000FF"/>
                </a:solidFill>
                <a:latin typeface="Calibri"/>
              </a:rPr>
              <a:t>Key assumptions</a:t>
            </a:r>
          </a:p>
          <a:p>
            <a:pPr marL="285750" lvl="0" indent="-285750">
              <a:buFont typeface="Arial" panose="020B0604020202020204" pitchFamily="34" charset="0"/>
              <a:buChar char="•"/>
            </a:pPr>
            <a:r>
              <a:rPr lang="en-US" sz="1600" dirty="0" smtClean="0">
                <a:solidFill>
                  <a:prstClr val="black"/>
                </a:solidFill>
                <a:latin typeface="Calibri"/>
              </a:rPr>
              <a:t>Aligned to EPA final CPP RIA (IPM v.5.15)</a:t>
            </a:r>
          </a:p>
          <a:p>
            <a:pPr marL="285750" lvl="0" indent="-285750">
              <a:buFont typeface="Arial" panose="020B0604020202020204" pitchFamily="34" charset="0"/>
              <a:buChar char="•"/>
            </a:pPr>
            <a:r>
              <a:rPr lang="en-US" sz="1600" dirty="0" smtClean="0">
                <a:solidFill>
                  <a:prstClr val="black"/>
                </a:solidFill>
                <a:latin typeface="Calibri"/>
              </a:rPr>
              <a:t>Policy frozen Oct. 2015 (no Jan 2016 PTC, ITC extension)</a:t>
            </a:r>
          </a:p>
          <a:p>
            <a:pPr marL="285750" lvl="0" indent="-285750">
              <a:buFont typeface="Arial" panose="020B0604020202020204" pitchFamily="34" charset="0"/>
              <a:buChar char="•"/>
            </a:pPr>
            <a:r>
              <a:rPr lang="en-US" sz="1600" dirty="0" smtClean="0">
                <a:solidFill>
                  <a:prstClr val="black"/>
                </a:solidFill>
                <a:latin typeface="Calibri"/>
              </a:rPr>
              <a:t>Baseline gas prices, renewables prices, demand from AEO2015</a:t>
            </a:r>
          </a:p>
          <a:p>
            <a:pPr marL="285750" lvl="0" indent="-285750">
              <a:buFont typeface="Arial" panose="020B0604020202020204" pitchFamily="34" charset="0"/>
              <a:buChar char="•"/>
            </a:pPr>
            <a:r>
              <a:rPr lang="en-US" sz="1600" dirty="0" smtClean="0">
                <a:solidFill>
                  <a:prstClr val="black"/>
                </a:solidFill>
                <a:latin typeface="Calibri"/>
              </a:rPr>
              <a:t>Demand </a:t>
            </a:r>
            <a:r>
              <a:rPr lang="en-US" sz="1600" dirty="0">
                <a:solidFill>
                  <a:prstClr val="black"/>
                </a:solidFill>
                <a:latin typeface="Calibri"/>
              </a:rPr>
              <a:t>is exogenous (“scenarios”); no induced energy efficiency</a:t>
            </a:r>
          </a:p>
          <a:p>
            <a:endParaRPr lang="en-US" sz="1600" dirty="0" smtClean="0">
              <a:latin typeface="+mn-lt"/>
            </a:endParaRPr>
          </a:p>
          <a:p>
            <a:r>
              <a:rPr lang="en-US" sz="1600" b="1" u="sng" dirty="0" smtClean="0">
                <a:solidFill>
                  <a:srgbClr val="0000FF"/>
                </a:solidFill>
                <a:latin typeface="+mn-lt"/>
              </a:rPr>
              <a:t>Base cases</a:t>
            </a:r>
            <a:endParaRPr lang="en-US" sz="1600" b="1" dirty="0" smtClean="0">
              <a:solidFill>
                <a:srgbClr val="0000FF"/>
              </a:solidFill>
              <a:latin typeface="+mn-lt"/>
            </a:endParaRPr>
          </a:p>
          <a:p>
            <a:pPr marL="342900" indent="-342900">
              <a:buFont typeface="+mj-lt"/>
              <a:buAutoNum type="arabicParenR"/>
            </a:pPr>
            <a:r>
              <a:rPr lang="en-US" sz="1600" dirty="0" smtClean="0">
                <a:latin typeface="+mn-lt"/>
              </a:rPr>
              <a:t>No CPP</a:t>
            </a:r>
          </a:p>
          <a:p>
            <a:pPr marL="342900" indent="-342900">
              <a:buFont typeface="+mj-lt"/>
              <a:buAutoNum type="arabicParenR"/>
            </a:pPr>
            <a:r>
              <a:rPr lang="en-US" sz="1600" dirty="0" smtClean="0">
                <a:latin typeface="+mn-lt"/>
              </a:rPr>
              <a:t>Mass-based CPP with regional trading</a:t>
            </a:r>
          </a:p>
          <a:p>
            <a:pPr marL="800100" lvl="1" indent="-342900">
              <a:buFont typeface="Arial" panose="020B0604020202020204" pitchFamily="34" charset="0"/>
              <a:buChar char="•"/>
            </a:pPr>
            <a:r>
              <a:rPr lang="en-US" sz="1600" dirty="0" smtClean="0">
                <a:latin typeface="+mn-lt"/>
              </a:rPr>
              <a:t>Follows CPP final rule mass-based version with new source complements</a:t>
            </a:r>
          </a:p>
          <a:p>
            <a:pPr marL="800100" lvl="1" indent="-342900">
              <a:buFont typeface="Arial" panose="020B0604020202020204" pitchFamily="34" charset="0"/>
              <a:buChar char="•"/>
            </a:pPr>
            <a:r>
              <a:rPr lang="en-US" sz="1600" dirty="0" smtClean="0">
                <a:latin typeface="+mn-lt"/>
              </a:rPr>
              <a:t>Covers all fossil units </a:t>
            </a:r>
            <a:r>
              <a:rPr lang="en-US" sz="1600" dirty="0" smtClean="0">
                <a:latin typeface="+mn-lt"/>
                <a:sym typeface="Symbol"/>
              </a:rPr>
              <a:t> 25 MW</a:t>
            </a:r>
            <a:endParaRPr lang="en-US" sz="1600" dirty="0" smtClean="0">
              <a:latin typeface="+mn-lt"/>
            </a:endParaRPr>
          </a:p>
          <a:p>
            <a:pPr marL="342900" indent="-342900">
              <a:buFont typeface="+mj-lt"/>
              <a:buAutoNum type="arabicParenR"/>
            </a:pPr>
            <a:r>
              <a:rPr lang="en-US" sz="1600" dirty="0" smtClean="0">
                <a:latin typeface="+mn-lt"/>
              </a:rPr>
              <a:t>Rate-based CPP with regional trading</a:t>
            </a:r>
          </a:p>
          <a:p>
            <a:pPr marL="800100" lvl="1" indent="-342900">
              <a:buFont typeface="Arial" panose="020B0604020202020204" pitchFamily="34" charset="0"/>
              <a:buChar char="•"/>
            </a:pPr>
            <a:r>
              <a:rPr lang="en-US" sz="1600" dirty="0" smtClean="0">
                <a:latin typeface="+mn-lt"/>
              </a:rPr>
              <a:t>Rate regulation covers existing fossil units </a:t>
            </a:r>
            <a:r>
              <a:rPr lang="en-US" sz="1600" dirty="0">
                <a:solidFill>
                  <a:prstClr val="black"/>
                </a:solidFill>
                <a:latin typeface="Calibri"/>
                <a:sym typeface="Symbol"/>
              </a:rPr>
              <a:t> 25 </a:t>
            </a:r>
            <a:r>
              <a:rPr lang="en-US" sz="1600" dirty="0" smtClean="0">
                <a:solidFill>
                  <a:prstClr val="black"/>
                </a:solidFill>
                <a:latin typeface="Calibri"/>
                <a:sym typeface="Symbol"/>
              </a:rPr>
              <a:t>MW</a:t>
            </a:r>
          </a:p>
          <a:p>
            <a:pPr marL="800100" lvl="1" indent="-342900">
              <a:buFont typeface="Arial" panose="020B0604020202020204" pitchFamily="34" charset="0"/>
              <a:buChar char="•"/>
            </a:pPr>
            <a:r>
              <a:rPr lang="en-US" sz="1600" dirty="0" smtClean="0">
                <a:solidFill>
                  <a:prstClr val="black"/>
                </a:solidFill>
                <a:latin typeface="Calibri"/>
                <a:sym typeface="Symbol"/>
              </a:rPr>
              <a:t>New sources are covered by </a:t>
            </a:r>
            <a:r>
              <a:rPr lang="en-US" sz="1600" dirty="0" smtClean="0">
                <a:latin typeface="+mn-lt"/>
              </a:rPr>
              <a:t>§111(b)</a:t>
            </a:r>
          </a:p>
          <a:p>
            <a:endParaRPr lang="en-US" sz="1600" dirty="0">
              <a:latin typeface="+mn-lt"/>
            </a:endParaRPr>
          </a:p>
          <a:p>
            <a:r>
              <a:rPr lang="en-US" sz="1600" b="1" dirty="0" smtClean="0">
                <a:solidFill>
                  <a:srgbClr val="0000FF"/>
                </a:solidFill>
                <a:latin typeface="+mn-lt"/>
              </a:rPr>
              <a:t>Full report:</a:t>
            </a:r>
            <a:r>
              <a:rPr lang="en-US" sz="1600" b="1" dirty="0" smtClean="0">
                <a:latin typeface="+mn-lt"/>
              </a:rPr>
              <a:t> </a:t>
            </a:r>
            <a:r>
              <a:rPr lang="en-US" sz="1600" dirty="0">
                <a:solidFill>
                  <a:prstClr val="black"/>
                </a:solidFill>
                <a:latin typeface="Calibri"/>
                <a:hlinkClick r:id="rId2"/>
              </a:rPr>
              <a:t>http://www.vulcan.com/news/articles/2016/coal-leasing-report</a:t>
            </a:r>
            <a:endParaRPr lang="en-US" sz="1600" b="1" dirty="0" smtClean="0">
              <a:latin typeface="+mn-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2302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Upstream, Downstream</a:t>
            </a:r>
            <a:endParaRPr lang="en-US" sz="2600" dirty="0">
              <a:solidFill>
                <a:srgbClr val="0000FF"/>
              </a:solidFill>
              <a:latin typeface="+mj-lt"/>
            </a:endParaRPr>
          </a:p>
        </p:txBody>
      </p:sp>
      <p:pic>
        <p:nvPicPr>
          <p:cNvPr id="30726" name="Picture 6" descr="http://www.dallasnews.com/business/energy/20150526-lede.jpg.ece/BINARY/w940/LEDE.jpg"/>
          <p:cNvPicPr>
            <a:picLocks noChangeAspect="1" noChangeArrowheads="1"/>
          </p:cNvPicPr>
          <p:nvPr/>
        </p:nvPicPr>
        <p:blipFill rotWithShape="1">
          <a:blip r:embed="rId2">
            <a:extLst>
              <a:ext uri="{28A0092B-C50C-407E-A947-70E740481C1C}">
                <a14:useLocalDpi xmlns:a14="http://schemas.microsoft.com/office/drawing/2010/main" val="0"/>
              </a:ext>
            </a:extLst>
          </a:blip>
          <a:srcRect l="14057" t="31979" r="12162"/>
          <a:stretch/>
        </p:blipFill>
        <p:spPr bwMode="auto">
          <a:xfrm>
            <a:off x="4432913" y="4300122"/>
            <a:ext cx="4711085" cy="25578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1014" y="3774838"/>
            <a:ext cx="4183686" cy="2800767"/>
          </a:xfrm>
          <a:prstGeom prst="rect">
            <a:avLst/>
          </a:prstGeom>
          <a:noFill/>
        </p:spPr>
        <p:txBody>
          <a:bodyPr wrap="square" rtlCol="0">
            <a:spAutoFit/>
          </a:bodyPr>
          <a:lstStyle/>
          <a:p>
            <a:r>
              <a:rPr lang="en-US" sz="2000" b="1" dirty="0" smtClean="0">
                <a:solidFill>
                  <a:srgbClr val="0000FF"/>
                </a:solidFill>
                <a:latin typeface="+mn-lt"/>
              </a:rPr>
              <a:t>Downstream</a:t>
            </a:r>
          </a:p>
          <a:p>
            <a:endParaRPr lang="en-US" b="1" dirty="0" smtClean="0">
              <a:solidFill>
                <a:srgbClr val="0000FF"/>
              </a:solidFill>
              <a:latin typeface="+mn-lt"/>
            </a:endParaRPr>
          </a:p>
          <a:p>
            <a:r>
              <a:rPr lang="en-US" b="1" dirty="0" smtClean="0">
                <a:solidFill>
                  <a:srgbClr val="0000FF"/>
                </a:solidFill>
                <a:latin typeface="+mn-lt"/>
              </a:rPr>
              <a:t>The Clean Power Plan</a:t>
            </a:r>
          </a:p>
          <a:p>
            <a:pPr marL="285750" indent="-285750">
              <a:buFont typeface="Arial" panose="020B0604020202020204" pitchFamily="34" charset="0"/>
              <a:buChar char="•"/>
            </a:pPr>
            <a:r>
              <a:rPr lang="en-US" sz="1600" dirty="0" smtClean="0">
                <a:latin typeface="+mn-lt"/>
              </a:rPr>
              <a:t>Covers power sector</a:t>
            </a:r>
          </a:p>
          <a:p>
            <a:pPr marL="285750" indent="-285750">
              <a:buFont typeface="Arial" panose="020B0604020202020204" pitchFamily="34" charset="0"/>
              <a:buChar char="•"/>
            </a:pPr>
            <a:r>
              <a:rPr lang="en-US" sz="1600" dirty="0" smtClean="0">
                <a:latin typeface="+mn-lt"/>
              </a:rPr>
              <a:t>National rule, state implementation</a:t>
            </a:r>
          </a:p>
          <a:p>
            <a:pPr marL="285750" indent="-285750">
              <a:buFont typeface="Arial" panose="020B0604020202020204" pitchFamily="34" charset="0"/>
              <a:buChar char="•"/>
            </a:pPr>
            <a:r>
              <a:rPr lang="en-US" sz="1600" dirty="0" smtClean="0">
                <a:latin typeface="+mn-lt"/>
              </a:rPr>
              <a:t>Mass and rate options</a:t>
            </a:r>
          </a:p>
          <a:p>
            <a:pPr marL="285750" indent="-285750">
              <a:buFont typeface="Arial" panose="020B0604020202020204" pitchFamily="34" charset="0"/>
              <a:buChar char="•"/>
            </a:pPr>
            <a:r>
              <a:rPr lang="en-US" sz="1600" dirty="0" smtClean="0">
                <a:latin typeface="+mn-lt"/>
              </a:rPr>
              <a:t>Leakage:</a:t>
            </a:r>
          </a:p>
          <a:p>
            <a:pPr marL="742950" lvl="1" indent="-285750">
              <a:buFont typeface="Arial" panose="020B0604020202020204" pitchFamily="34" charset="0"/>
              <a:buChar char="•"/>
            </a:pPr>
            <a:r>
              <a:rPr lang="en-US" sz="1400" dirty="0" smtClean="0">
                <a:latin typeface="+mn-lt"/>
              </a:rPr>
              <a:t>only generators &gt;25MW covered</a:t>
            </a:r>
          </a:p>
          <a:p>
            <a:pPr marL="742950" lvl="1" indent="-285750">
              <a:buFont typeface="Arial" panose="020B0604020202020204" pitchFamily="34" charset="0"/>
              <a:buChar char="•"/>
            </a:pPr>
            <a:r>
              <a:rPr lang="en-US" sz="1400" dirty="0" err="1" smtClean="0">
                <a:latin typeface="+mn-lt"/>
              </a:rPr>
              <a:t>peakers</a:t>
            </a:r>
            <a:r>
              <a:rPr lang="en-US" sz="1400" dirty="0" smtClean="0">
                <a:latin typeface="+mn-lt"/>
              </a:rPr>
              <a:t> not covered</a:t>
            </a:r>
          </a:p>
          <a:p>
            <a:pPr marL="742950" lvl="1" indent="-285750">
              <a:buFont typeface="Arial" panose="020B0604020202020204" pitchFamily="34" charset="0"/>
              <a:buChar char="•"/>
            </a:pPr>
            <a:r>
              <a:rPr lang="en-US" sz="1400" dirty="0" smtClean="0">
                <a:latin typeface="+mn-lt"/>
              </a:rPr>
              <a:t>rate: separate coverage of new and existing</a:t>
            </a:r>
          </a:p>
          <a:p>
            <a:pPr marL="742950" lvl="1" indent="-285750">
              <a:buFont typeface="Arial" panose="020B0604020202020204" pitchFamily="34" charset="0"/>
              <a:buChar char="•"/>
            </a:pPr>
            <a:r>
              <a:rPr lang="en-US" sz="1400" dirty="0" smtClean="0">
                <a:latin typeface="+mn-lt"/>
              </a:rPr>
              <a:t>additional leakage if mixed mass &amp; rate</a:t>
            </a:r>
            <a:endParaRPr lang="en-US" sz="1400" dirty="0">
              <a:latin typeface="+mn-lt"/>
            </a:endParaRPr>
          </a:p>
        </p:txBody>
      </p:sp>
    </p:spTree>
    <p:extLst>
      <p:ext uri="{BB962C8B-B14F-4D97-AF65-F5344CB8AC3E}">
        <p14:creationId xmlns:p14="http://schemas.microsoft.com/office/powerpoint/2010/main" val="459764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19</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coal supply curves modification</a:t>
            </a:r>
            <a:endParaRPr lang="en-US" sz="2600" dirty="0">
              <a:solidFill>
                <a:srgbClr val="0000FF"/>
              </a:solidFill>
              <a:latin typeface="+mj-lt"/>
            </a:endParaRPr>
          </a:p>
        </p:txBody>
      </p:sp>
      <p:sp>
        <p:nvSpPr>
          <p:cNvPr id="6" name="TextBox 5"/>
          <p:cNvSpPr txBox="1"/>
          <p:nvPr/>
        </p:nvSpPr>
        <p:spPr>
          <a:xfrm>
            <a:off x="256853" y="810235"/>
            <a:ext cx="8650841" cy="2554545"/>
          </a:xfrm>
          <a:prstGeom prst="rect">
            <a:avLst/>
          </a:prstGeom>
          <a:noFill/>
        </p:spPr>
        <p:txBody>
          <a:bodyPr wrap="square" rtlCol="0">
            <a:spAutoFit/>
          </a:bodyPr>
          <a:lstStyle/>
          <a:p>
            <a:r>
              <a:rPr lang="en-US" sz="1600" b="1" u="sng" dirty="0" smtClean="0">
                <a:solidFill>
                  <a:srgbClr val="0000FF"/>
                </a:solidFill>
                <a:latin typeface="+mn-lt"/>
              </a:rPr>
              <a:t>Modification for royalty adder</a:t>
            </a:r>
            <a:endParaRPr lang="en-US" sz="1600" b="1" dirty="0" smtClean="0">
              <a:solidFill>
                <a:srgbClr val="0000FF"/>
              </a:solidFill>
              <a:latin typeface="+mn-lt"/>
            </a:endParaRPr>
          </a:p>
          <a:p>
            <a:pPr marL="285750" indent="-285750">
              <a:buFont typeface="Arial" panose="020B0604020202020204" pitchFamily="34" charset="0"/>
              <a:buChar char="•"/>
            </a:pPr>
            <a:r>
              <a:rPr lang="en-US" sz="1600" dirty="0" smtClean="0">
                <a:latin typeface="+mn-lt"/>
              </a:rPr>
              <a:t>The royalty adder schedule is an additional cost per ton by year on federal coal</a:t>
            </a:r>
          </a:p>
          <a:p>
            <a:pPr marL="285750" indent="-285750">
              <a:buFont typeface="Arial" panose="020B0604020202020204" pitchFamily="34" charset="0"/>
              <a:buChar char="•"/>
            </a:pPr>
            <a:r>
              <a:rPr lang="en-US" sz="1600" dirty="0" smtClean="0">
                <a:latin typeface="+mn-lt"/>
              </a:rPr>
              <a:t>Adders were set at 20%, 50%, 100% of USG SCC (OMB 2013)</a:t>
            </a:r>
          </a:p>
          <a:p>
            <a:pPr marL="285750" indent="-285750">
              <a:buFont typeface="Arial" panose="020B0604020202020204" pitchFamily="34" charset="0"/>
              <a:buChar char="•"/>
            </a:pPr>
            <a:r>
              <a:rPr lang="en-US" sz="1600" dirty="0" smtClean="0">
                <a:latin typeface="+mn-lt"/>
              </a:rPr>
              <a:t>The mine-level data in the coal supply curve module were updated to include federal/non-federal percentages by mine and cost curve step, WY, MT, CO, UT (only) (LMU concept)</a:t>
            </a:r>
          </a:p>
          <a:p>
            <a:pPr marL="285750" indent="-285750">
              <a:buFont typeface="Arial" panose="020B0604020202020204" pitchFamily="34" charset="0"/>
              <a:buChar char="•"/>
            </a:pPr>
            <a:r>
              <a:rPr lang="en-US" sz="1600" dirty="0" smtClean="0">
                <a:latin typeface="+mn-lt"/>
              </a:rPr>
              <a:t>The adder was then applied by mine/step/year and regional cost curves were constructed</a:t>
            </a:r>
          </a:p>
          <a:p>
            <a:pPr marL="285750" indent="-285750">
              <a:buFont typeface="Arial" panose="020B0604020202020204" pitchFamily="34" charset="0"/>
              <a:buChar char="•"/>
            </a:pPr>
            <a:r>
              <a:rPr lang="en-US" sz="1600" dirty="0" smtClean="0">
                <a:latin typeface="+mn-lt"/>
              </a:rPr>
              <a:t>The same adder was imposed regardless of grade and regardless of mining method (surface/underground)</a:t>
            </a:r>
          </a:p>
          <a:p>
            <a:pPr marL="285750" indent="-285750">
              <a:buFont typeface="Arial" panose="020B0604020202020204" pitchFamily="34" charset="0"/>
              <a:buChar char="•"/>
            </a:pPr>
            <a:r>
              <a:rPr lang="en-US" sz="1600" dirty="0" smtClean="0">
                <a:latin typeface="+mn-lt"/>
              </a:rPr>
              <a:t>The application of the royalty adder to new leases only was modeled by a linear phase-in of the adder (incorporating mine lease history into the coal supply curve module was infeasible)</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09119427"/>
              </p:ext>
            </p:extLst>
          </p:nvPr>
        </p:nvGraphicFramePr>
        <p:xfrm>
          <a:off x="1930364" y="4359034"/>
          <a:ext cx="4908136" cy="1469381"/>
        </p:xfrm>
        <a:graphic>
          <a:graphicData uri="http://schemas.openxmlformats.org/drawingml/2006/table">
            <a:tbl>
              <a:tblPr firstRow="1" firstCol="1" bandRow="1">
                <a:tableStyleId>{5C22544A-7EE6-4342-B048-85BDC9FD1C3A}</a:tableStyleId>
              </a:tblPr>
              <a:tblGrid>
                <a:gridCol w="752728"/>
                <a:gridCol w="1385136"/>
                <a:gridCol w="1385136"/>
                <a:gridCol w="1385136"/>
              </a:tblGrid>
              <a:tr h="314881">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20% SCC</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50% SCC</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100% SCC</a:t>
                      </a:r>
                      <a:endParaRPr lang="en-US" sz="1600" dirty="0">
                        <a:effectLst/>
                        <a:latin typeface="Calibri"/>
                        <a:ea typeface="Calibri"/>
                        <a:cs typeface="Times New Roman"/>
                      </a:endParaRPr>
                    </a:p>
                  </a:txBody>
                  <a:tcPr marL="68580" marR="68580" marT="0" marB="0"/>
                </a:tc>
              </a:tr>
              <a:tr h="288625">
                <a:tc>
                  <a:txBody>
                    <a:bodyPr/>
                    <a:lstStyle/>
                    <a:p>
                      <a:pPr marL="0" marR="0" algn="r">
                        <a:lnSpc>
                          <a:spcPct val="115000"/>
                        </a:lnSpc>
                        <a:spcBef>
                          <a:spcPts val="0"/>
                        </a:spcBef>
                        <a:spcAft>
                          <a:spcPts val="0"/>
                        </a:spcAft>
                      </a:pPr>
                      <a:r>
                        <a:rPr lang="en-US" sz="1600" dirty="0">
                          <a:effectLst/>
                        </a:rPr>
                        <a:t>2016</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$1.53</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$3.83</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$7.67</a:t>
                      </a:r>
                      <a:endParaRPr lang="en-US" sz="1600">
                        <a:effectLst/>
                        <a:latin typeface="Calibri"/>
                        <a:ea typeface="Calibri"/>
                        <a:cs typeface="Times New Roman"/>
                      </a:endParaRPr>
                    </a:p>
                  </a:txBody>
                  <a:tcPr marL="68580" marR="68580" marT="0" marB="0" anchor="b"/>
                </a:tc>
              </a:tr>
              <a:tr h="288625">
                <a:tc>
                  <a:txBody>
                    <a:bodyPr/>
                    <a:lstStyle/>
                    <a:p>
                      <a:pPr marL="0" marR="0" algn="r">
                        <a:lnSpc>
                          <a:spcPct val="115000"/>
                        </a:lnSpc>
                        <a:spcBef>
                          <a:spcPts val="0"/>
                        </a:spcBef>
                        <a:spcAft>
                          <a:spcPts val="0"/>
                        </a:spcAft>
                      </a:pPr>
                      <a:r>
                        <a:rPr lang="en-US" sz="1600" dirty="0">
                          <a:effectLst/>
                        </a:rPr>
                        <a:t>2020</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$8.67</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$21.69</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$43.37</a:t>
                      </a:r>
                      <a:endParaRPr lang="en-US" sz="1600" dirty="0">
                        <a:effectLst/>
                        <a:latin typeface="Calibri"/>
                        <a:ea typeface="Calibri"/>
                        <a:cs typeface="Times New Roman"/>
                      </a:endParaRPr>
                    </a:p>
                  </a:txBody>
                  <a:tcPr marL="68580" marR="68580" marT="0" marB="0" anchor="b"/>
                </a:tc>
              </a:tr>
              <a:tr h="288625">
                <a:tc>
                  <a:txBody>
                    <a:bodyPr/>
                    <a:lstStyle/>
                    <a:p>
                      <a:pPr marL="0" marR="0" algn="r">
                        <a:lnSpc>
                          <a:spcPct val="115000"/>
                        </a:lnSpc>
                        <a:spcBef>
                          <a:spcPts val="0"/>
                        </a:spcBef>
                        <a:spcAft>
                          <a:spcPts val="0"/>
                        </a:spcAft>
                      </a:pPr>
                      <a:r>
                        <a:rPr lang="en-US" sz="1600" dirty="0">
                          <a:effectLst/>
                        </a:rPr>
                        <a:t>2025</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$18.96</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$47.41</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$94.81</a:t>
                      </a:r>
                      <a:endParaRPr lang="en-US" sz="1600" dirty="0">
                        <a:effectLst/>
                        <a:latin typeface="Calibri"/>
                        <a:ea typeface="Calibri"/>
                        <a:cs typeface="Times New Roman"/>
                      </a:endParaRPr>
                    </a:p>
                  </a:txBody>
                  <a:tcPr marL="68580" marR="68580" marT="0" marB="0" anchor="b"/>
                </a:tc>
              </a:tr>
              <a:tr h="288625">
                <a:tc>
                  <a:txBody>
                    <a:bodyPr/>
                    <a:lstStyle/>
                    <a:p>
                      <a:pPr marL="0" marR="0" algn="r">
                        <a:lnSpc>
                          <a:spcPct val="115000"/>
                        </a:lnSpc>
                        <a:spcBef>
                          <a:spcPts val="0"/>
                        </a:spcBef>
                        <a:spcAft>
                          <a:spcPts val="0"/>
                        </a:spcAft>
                      </a:pPr>
                      <a:r>
                        <a:rPr lang="en-US" sz="1600" dirty="0" smtClean="0">
                          <a:effectLst/>
                        </a:rPr>
                        <a:t>2030</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rPr>
                        <a:t>$20.98</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rPr>
                        <a:t>$52.45</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rPr>
                        <a:t>$104.90</a:t>
                      </a:r>
                      <a:endParaRPr lang="en-US" sz="1600" dirty="0">
                        <a:effectLst/>
                        <a:latin typeface="Calibri"/>
                        <a:ea typeface="Calibri"/>
                        <a:cs typeface="Times New Roman"/>
                      </a:endParaRPr>
                    </a:p>
                  </a:txBody>
                  <a:tcPr marL="68580" marR="68580" marT="0" marB="0" anchor="b"/>
                </a:tc>
              </a:tr>
            </a:tbl>
          </a:graphicData>
        </a:graphic>
      </p:graphicFrame>
      <p:sp>
        <p:nvSpPr>
          <p:cNvPr id="13" name="Rectangle 3"/>
          <p:cNvSpPr>
            <a:spLocks noChangeArrowheads="1"/>
          </p:cNvSpPr>
          <p:nvPr/>
        </p:nvSpPr>
        <p:spPr bwMode="auto">
          <a:xfrm>
            <a:off x="1524001" y="3774259"/>
            <a:ext cx="57208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1500" algn="l"/>
              </a:tabLst>
              <a:defRPr>
                <a:solidFill>
                  <a:schemeClr val="tx1"/>
                </a:solidFill>
                <a:latin typeface="Arial" pitchFamily="34" charset="0"/>
                <a:cs typeface="Arial" pitchFamily="34" charset="0"/>
              </a:defRPr>
            </a:lvl1pPr>
            <a:lvl2pPr>
              <a:tabLst>
                <a:tab pos="571500" algn="l"/>
              </a:tabLst>
              <a:defRPr>
                <a:solidFill>
                  <a:schemeClr val="tx1"/>
                </a:solidFill>
                <a:latin typeface="Arial" pitchFamily="34" charset="0"/>
                <a:cs typeface="Arial" pitchFamily="34" charset="0"/>
              </a:defRPr>
            </a:lvl2pPr>
            <a:lvl3pPr>
              <a:tabLst>
                <a:tab pos="571500" algn="l"/>
              </a:tabLst>
              <a:defRPr>
                <a:solidFill>
                  <a:schemeClr val="tx1"/>
                </a:solidFill>
                <a:latin typeface="Arial" pitchFamily="34" charset="0"/>
                <a:cs typeface="Arial" pitchFamily="34" charset="0"/>
              </a:defRPr>
            </a:lvl3pPr>
            <a:lvl4pPr>
              <a:tabLst>
                <a:tab pos="571500" algn="l"/>
              </a:tabLst>
              <a:defRPr>
                <a:solidFill>
                  <a:schemeClr val="tx1"/>
                </a:solidFill>
                <a:latin typeface="Arial" pitchFamily="34" charset="0"/>
                <a:cs typeface="Arial" pitchFamily="34" charset="0"/>
              </a:defRPr>
            </a:lvl4pPr>
            <a:lvl5pPr>
              <a:tabLst>
                <a:tab pos="571500" algn="l"/>
              </a:tabLst>
              <a:defRPr>
                <a:solidFill>
                  <a:schemeClr val="tx1"/>
                </a:solidFill>
                <a:latin typeface="Arial" pitchFamily="34" charset="0"/>
                <a:cs typeface="Arial" pitchFamily="34" charset="0"/>
              </a:defRPr>
            </a:lvl5pPr>
            <a:lvl6pPr fontAlgn="base">
              <a:spcBef>
                <a:spcPct val="0"/>
              </a:spcBef>
              <a:spcAft>
                <a:spcPct val="0"/>
              </a:spcAft>
              <a:tabLst>
                <a:tab pos="571500" algn="l"/>
              </a:tabLst>
              <a:defRPr>
                <a:solidFill>
                  <a:schemeClr val="tx1"/>
                </a:solidFill>
                <a:latin typeface="Arial" pitchFamily="34" charset="0"/>
                <a:cs typeface="Arial" pitchFamily="34" charset="0"/>
              </a:defRPr>
            </a:lvl6pPr>
            <a:lvl7pPr fontAlgn="base">
              <a:spcBef>
                <a:spcPct val="0"/>
              </a:spcBef>
              <a:spcAft>
                <a:spcPct val="0"/>
              </a:spcAft>
              <a:tabLst>
                <a:tab pos="571500" algn="l"/>
              </a:tabLst>
              <a:defRPr>
                <a:solidFill>
                  <a:schemeClr val="tx1"/>
                </a:solidFill>
                <a:latin typeface="Arial" pitchFamily="34" charset="0"/>
                <a:cs typeface="Arial" pitchFamily="34" charset="0"/>
              </a:defRPr>
            </a:lvl7pPr>
            <a:lvl8pPr fontAlgn="base">
              <a:spcBef>
                <a:spcPct val="0"/>
              </a:spcBef>
              <a:spcAft>
                <a:spcPct val="0"/>
              </a:spcAft>
              <a:tabLst>
                <a:tab pos="571500" algn="l"/>
              </a:tabLst>
              <a:defRPr>
                <a:solidFill>
                  <a:schemeClr val="tx1"/>
                </a:solidFill>
                <a:latin typeface="Arial" pitchFamily="34" charset="0"/>
                <a:cs typeface="Arial" pitchFamily="34" charset="0"/>
              </a:defRPr>
            </a:lvl8pPr>
            <a:lvl9pPr fontAlgn="base">
              <a:spcBef>
                <a:spcPct val="0"/>
              </a:spcBef>
              <a:spcAft>
                <a:spcPct val="0"/>
              </a:spcAft>
              <a:tabLst>
                <a:tab pos="5715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altLang="en-US" sz="1600" b="1" i="0" u="none" strike="noStrike" cap="none" normalizeH="0" baseline="0" dirty="0" smtClean="0">
                <a:ln>
                  <a:noFill/>
                </a:ln>
                <a:solidFill>
                  <a:schemeClr val="tx1"/>
                </a:solidFill>
                <a:effectLst/>
                <a:latin typeface="+mn-lt"/>
                <a:ea typeface="Calibri" pitchFamily="34" charset="0"/>
                <a:cs typeface="Times New Roman" pitchFamily="18" charset="0"/>
              </a:rPr>
              <a:t>Table 2. Simulated Phased-in Royalty Adders for Federal Coal</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571500" algn="l"/>
              </a:tabLst>
            </a:pPr>
            <a:r>
              <a:rPr kumimoji="0" lang="en-US" altLang="en-US" sz="1600" b="1" i="0" u="none" strike="noStrike" cap="none" normalizeH="0" baseline="0" dirty="0" smtClean="0">
                <a:ln>
                  <a:noFill/>
                </a:ln>
                <a:solidFill>
                  <a:schemeClr val="tx1"/>
                </a:solidFill>
                <a:effectLst/>
                <a:latin typeface="+mn-lt"/>
                <a:ea typeface="Calibri" pitchFamily="34" charset="0"/>
                <a:cs typeface="Times New Roman" pitchFamily="18" charset="0"/>
              </a:rPr>
              <a:t>Indexed to SCC with 10-year linear phase-in (2015$)</a:t>
            </a:r>
            <a:endParaRPr kumimoji="0" lang="en-US" altLang="en-US" sz="1600" b="0" i="0" u="none" strike="noStrike" cap="none" normalizeH="0" baseline="0" dirty="0" smtClean="0">
              <a:ln>
                <a:noFill/>
              </a:ln>
              <a:solidFill>
                <a:schemeClr val="tx1"/>
              </a:solidFill>
              <a:effectLst/>
              <a:latin typeface="+mn-lt"/>
            </a:endParaRPr>
          </a:p>
        </p:txBody>
      </p:sp>
      <p:sp>
        <p:nvSpPr>
          <p:cNvPr id="18" name="TextBox 17"/>
          <p:cNvSpPr txBox="1"/>
          <p:nvPr/>
        </p:nvSpPr>
        <p:spPr>
          <a:xfrm>
            <a:off x="1822939" y="5905957"/>
            <a:ext cx="5122985" cy="523220"/>
          </a:xfrm>
          <a:prstGeom prst="rect">
            <a:avLst/>
          </a:prstGeom>
          <a:noFill/>
        </p:spPr>
        <p:txBody>
          <a:bodyPr wrap="square" rtlCol="0">
            <a:spAutoFit/>
          </a:bodyPr>
          <a:lstStyle/>
          <a:p>
            <a:pPr lvl="0" eaLnBrk="0" hangingPunct="0">
              <a:tabLst>
                <a:tab pos="571500" algn="l"/>
              </a:tabLst>
            </a:pPr>
            <a:r>
              <a:rPr lang="en-US" altLang="en-US" sz="1400" dirty="0">
                <a:solidFill>
                  <a:prstClr val="black"/>
                </a:solidFill>
                <a:latin typeface="+mn-lt"/>
                <a:ea typeface="Calibri" pitchFamily="34" charset="0"/>
                <a:cs typeface="Times New Roman" pitchFamily="18" charset="0"/>
              </a:rPr>
              <a:t>Notes: Computed for </a:t>
            </a:r>
            <a:r>
              <a:rPr lang="en-US" altLang="en-US" sz="1400" dirty="0" smtClean="0">
                <a:solidFill>
                  <a:prstClr val="black"/>
                </a:solidFill>
                <a:latin typeface="+mn-lt"/>
                <a:ea typeface="Calibri" pitchFamily="34" charset="0"/>
                <a:cs typeface="Times New Roman" pitchFamily="18" charset="0"/>
              </a:rPr>
              <a:t>sub-bituminous </a:t>
            </a:r>
            <a:r>
              <a:rPr lang="en-US" altLang="en-US" sz="1400" dirty="0">
                <a:solidFill>
                  <a:prstClr val="black"/>
                </a:solidFill>
                <a:latin typeface="+mn-lt"/>
                <a:ea typeface="Calibri" pitchFamily="34" charset="0"/>
                <a:cs typeface="Times New Roman" pitchFamily="18" charset="0"/>
              </a:rPr>
              <a:t>coal (heat content </a:t>
            </a:r>
            <a:r>
              <a:rPr lang="en-US" altLang="en-US" sz="1400" dirty="0" smtClean="0">
                <a:solidFill>
                  <a:prstClr val="black"/>
                </a:solidFill>
                <a:latin typeface="+mn-lt"/>
                <a:ea typeface="Calibri" pitchFamily="34" charset="0"/>
                <a:cs typeface="Times New Roman" pitchFamily="18" charset="0"/>
              </a:rPr>
              <a:t>9130 </a:t>
            </a:r>
            <a:r>
              <a:rPr lang="en-US" altLang="en-US" sz="1400" dirty="0">
                <a:solidFill>
                  <a:prstClr val="black"/>
                </a:solidFill>
                <a:latin typeface="+mn-lt"/>
                <a:ea typeface="Calibri" pitchFamily="34" charset="0"/>
                <a:cs typeface="Times New Roman" pitchFamily="18" charset="0"/>
              </a:rPr>
              <a:t>Btu/</a:t>
            </a:r>
            <a:r>
              <a:rPr lang="en-US" altLang="en-US" sz="1400" dirty="0" err="1">
                <a:solidFill>
                  <a:prstClr val="black"/>
                </a:solidFill>
                <a:latin typeface="+mn-lt"/>
                <a:ea typeface="Calibri" pitchFamily="34" charset="0"/>
                <a:cs typeface="Times New Roman" pitchFamily="18" charset="0"/>
              </a:rPr>
              <a:t>lb</a:t>
            </a:r>
            <a:r>
              <a:rPr lang="en-US" altLang="en-US" sz="1400" dirty="0" smtClean="0">
                <a:solidFill>
                  <a:prstClr val="black"/>
                </a:solidFill>
                <a:latin typeface="+mn-lt"/>
                <a:ea typeface="Calibri" pitchFamily="34" charset="0"/>
                <a:cs typeface="Times New Roman" pitchFamily="18" charset="0"/>
              </a:rPr>
              <a:t>). The </a:t>
            </a:r>
            <a:r>
              <a:rPr lang="en-US" altLang="en-US" sz="1400" dirty="0">
                <a:solidFill>
                  <a:prstClr val="black"/>
                </a:solidFill>
                <a:latin typeface="+mn-lt"/>
                <a:ea typeface="Calibri" pitchFamily="34" charset="0"/>
                <a:cs typeface="Times New Roman" pitchFamily="18" charset="0"/>
              </a:rPr>
              <a:t>SCC is the 2013 USG estimate (OMB 2013).</a:t>
            </a:r>
            <a:endParaRPr lang="en-US" altLang="en-US" sz="1400" dirty="0">
              <a:solidFill>
                <a:prstClr val="black"/>
              </a:solidFill>
              <a:latin typeface="+mn-lt"/>
              <a:cs typeface="Arial" pitchFamily="34" charset="0"/>
            </a:endParaRPr>
          </a:p>
        </p:txBody>
      </p:sp>
    </p:spTree>
    <p:extLst>
      <p:ext uri="{BB962C8B-B14F-4D97-AF65-F5344CB8AC3E}">
        <p14:creationId xmlns:p14="http://schemas.microsoft.com/office/powerpoint/2010/main" val="3649520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energy_env\Coal\decks\Pages from USGS_Coal Geology and Assessment of Coal Resources in PRB_2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23" t="8015" r="8510" b="7416"/>
          <a:stretch/>
        </p:blipFill>
        <p:spPr bwMode="auto">
          <a:xfrm>
            <a:off x="-1" y="570212"/>
            <a:ext cx="4755899" cy="62435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20</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Mineral Rights in </a:t>
            </a:r>
            <a:r>
              <a:rPr lang="en-US" sz="2600" dirty="0">
                <a:solidFill>
                  <a:srgbClr val="0000FF"/>
                </a:solidFill>
                <a:latin typeface="+mj-lt"/>
                <a:cs typeface="Arial" charset="0"/>
              </a:rPr>
              <a:t>the PRB</a:t>
            </a:r>
            <a:endParaRPr lang="en-US" sz="2600" dirty="0">
              <a:solidFill>
                <a:srgbClr val="0000FF"/>
              </a:solidFill>
              <a:latin typeface="+mj-lt"/>
            </a:endParaRPr>
          </a:p>
        </p:txBody>
      </p:sp>
      <p:sp>
        <p:nvSpPr>
          <p:cNvPr id="8" name="TextBox 7"/>
          <p:cNvSpPr txBox="1"/>
          <p:nvPr/>
        </p:nvSpPr>
        <p:spPr>
          <a:xfrm>
            <a:off x="4951107" y="610041"/>
            <a:ext cx="4192892" cy="2246769"/>
          </a:xfrm>
          <a:prstGeom prst="rect">
            <a:avLst/>
          </a:prstGeom>
          <a:noFill/>
        </p:spPr>
        <p:txBody>
          <a:bodyPr wrap="square" rtlCol="0">
            <a:spAutoFit/>
          </a:bodyPr>
          <a:lstStyle/>
          <a:p>
            <a:pPr marL="285750" indent="-285750">
              <a:buFont typeface="Arial" pitchFamily="34" charset="0"/>
              <a:buChar char="•"/>
            </a:pPr>
            <a:r>
              <a:rPr lang="en-US" sz="1400" dirty="0" smtClean="0"/>
              <a:t>State mineral rights, and some tribal rights, are </a:t>
            </a:r>
            <a:r>
              <a:rPr lang="en-US" sz="1400" dirty="0" err="1" smtClean="0"/>
              <a:t>checkerboarded</a:t>
            </a:r>
            <a:r>
              <a:rPr lang="en-US" sz="1400" dirty="0" smtClean="0"/>
              <a:t> inholdings</a:t>
            </a:r>
          </a:p>
          <a:p>
            <a:pPr marL="285750" indent="-285750">
              <a:buFont typeface="Arial" pitchFamily="34" charset="0"/>
              <a:buChar char="•"/>
            </a:pPr>
            <a:r>
              <a:rPr lang="en-US" sz="1400" dirty="0" smtClean="0"/>
              <a:t>Drag line mining follows seams and crosses tracts with different rights ownerships</a:t>
            </a:r>
          </a:p>
          <a:p>
            <a:pPr marL="285750" indent="-285750">
              <a:buFont typeface="Arial" pitchFamily="34" charset="0"/>
              <a:buChar char="•"/>
            </a:pPr>
            <a:r>
              <a:rPr lang="en-US" sz="1400" dirty="0" smtClean="0"/>
              <a:t>It is not economically feasible to mine only tracts within seams</a:t>
            </a:r>
          </a:p>
          <a:p>
            <a:pPr marL="285750" indent="-285750">
              <a:buFont typeface="Arial" pitchFamily="34" charset="0"/>
              <a:buChar char="•"/>
            </a:pPr>
            <a:r>
              <a:rPr lang="en-US" sz="1400" dirty="0" smtClean="0"/>
              <a:t>Mines are configured into Logical Mining Units (LMUs); federal royalties are typically paid in proportion to reserves</a:t>
            </a:r>
          </a:p>
          <a:p>
            <a:pPr marL="285750" indent="-285750">
              <a:buFont typeface="Arial" pitchFamily="34" charset="0"/>
              <a:buChar char="•"/>
            </a:pPr>
            <a:endParaRPr lang="en-US" sz="1400" dirty="0"/>
          </a:p>
        </p:txBody>
      </p:sp>
      <p:sp>
        <p:nvSpPr>
          <p:cNvPr id="9" name="TextBox 8"/>
          <p:cNvSpPr txBox="1"/>
          <p:nvPr/>
        </p:nvSpPr>
        <p:spPr>
          <a:xfrm>
            <a:off x="3534305" y="6475632"/>
            <a:ext cx="5054889" cy="276999"/>
          </a:xfrm>
          <a:prstGeom prst="rect">
            <a:avLst/>
          </a:prstGeom>
          <a:noFill/>
        </p:spPr>
        <p:txBody>
          <a:bodyPr wrap="square" rtlCol="0">
            <a:spAutoFit/>
          </a:bodyPr>
          <a:lstStyle/>
          <a:p>
            <a:r>
              <a:rPr lang="en-US" sz="1200" dirty="0" smtClean="0"/>
              <a:t>Source: ONRR; USGS </a:t>
            </a:r>
            <a:r>
              <a:rPr lang="en-US" sz="1200" dirty="0"/>
              <a:t>at </a:t>
            </a:r>
            <a:r>
              <a:rPr lang="en-US" sz="1200" dirty="0">
                <a:hlinkClick r:id="rId3"/>
              </a:rPr>
              <a:t>https://</a:t>
            </a:r>
            <a:r>
              <a:rPr lang="en-US" sz="1200" dirty="0" smtClean="0">
                <a:hlinkClick r:id="rId3"/>
              </a:rPr>
              <a:t>pubs.er.usgs.gov/publication/pp1809</a:t>
            </a:r>
            <a:endParaRPr lang="en-US" sz="1400" dirty="0"/>
          </a:p>
        </p:txBody>
      </p:sp>
      <p:sp>
        <p:nvSpPr>
          <p:cNvPr id="11" name="TextBox 10"/>
          <p:cNvSpPr txBox="1"/>
          <p:nvPr/>
        </p:nvSpPr>
        <p:spPr>
          <a:xfrm>
            <a:off x="4419460" y="2975206"/>
            <a:ext cx="3510610" cy="276999"/>
          </a:xfrm>
          <a:prstGeom prst="rect">
            <a:avLst/>
          </a:prstGeom>
          <a:noFill/>
        </p:spPr>
        <p:txBody>
          <a:bodyPr wrap="square" rtlCol="0">
            <a:spAutoFit/>
          </a:bodyPr>
          <a:lstStyle/>
          <a:p>
            <a:r>
              <a:rPr lang="en-US" sz="1200" dirty="0" smtClean="0"/>
              <a:t>Drag line, Black Thunder Mine, Arch Coal, PRB</a:t>
            </a:r>
            <a:endParaRPr lang="en-US" sz="1400" dirty="0"/>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383" y="3266417"/>
            <a:ext cx="4666360" cy="307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96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21</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solidFill>
                  <a:srgbClr val="0000FF"/>
                </a:solidFill>
                <a:latin typeface="+mj-lt"/>
                <a:cs typeface="Arial" charset="0"/>
              </a:rPr>
              <a:t>Marginal PRB/non-PRB substitution (ICF/IPM analysis)</a:t>
            </a:r>
            <a:endParaRPr lang="en-US" sz="24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65" y="564691"/>
            <a:ext cx="7881773" cy="57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583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22</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Coal production</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p:nvPr/>
        </p:nvPicPr>
        <p:blipFill rotWithShape="1">
          <a:blip r:embed="rId2">
            <a:extLst>
              <a:ext uri="{28A0092B-C50C-407E-A947-70E740481C1C}">
                <a14:useLocalDpi xmlns:a14="http://schemas.microsoft.com/office/drawing/2010/main" val="0"/>
              </a:ext>
            </a:extLst>
          </a:blip>
          <a:srcRect l="9426" r="12291"/>
          <a:stretch/>
        </p:blipFill>
        <p:spPr bwMode="auto">
          <a:xfrm>
            <a:off x="574429" y="668215"/>
            <a:ext cx="8006861" cy="59435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06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23</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Emissions</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97" t="2105" r="11739"/>
          <a:stretch/>
        </p:blipFill>
        <p:spPr bwMode="auto">
          <a:xfrm>
            <a:off x="827974" y="703385"/>
            <a:ext cx="7466483" cy="565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30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24</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Allowance prices</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56" b="2932"/>
          <a:stretch/>
        </p:blipFill>
        <p:spPr bwMode="auto">
          <a:xfrm>
            <a:off x="650800" y="679940"/>
            <a:ext cx="7824983" cy="5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73721" y="6142893"/>
            <a:ext cx="7671267" cy="338554"/>
          </a:xfrm>
          <a:prstGeom prst="rect">
            <a:avLst/>
          </a:prstGeom>
          <a:noFill/>
        </p:spPr>
        <p:txBody>
          <a:bodyPr wrap="none" rtlCol="0">
            <a:spAutoFit/>
          </a:bodyPr>
          <a:lstStyle/>
          <a:p>
            <a:r>
              <a:rPr lang="en-US" sz="1600" b="1" dirty="0" smtClean="0">
                <a:latin typeface="+mn-lt"/>
              </a:rPr>
              <a:t>Note</a:t>
            </a:r>
            <a:r>
              <a:rPr lang="en-US" sz="1600" dirty="0" smtClean="0">
                <a:latin typeface="+mn-lt"/>
              </a:rPr>
              <a:t>: no-adder allowance price in 2030 is $4/$0 (mass/rate) for West, $0/$0 for Northeast</a:t>
            </a:r>
            <a:endParaRPr lang="en-US" sz="1600" dirty="0">
              <a:latin typeface="+mn-lt"/>
            </a:endParaRPr>
          </a:p>
        </p:txBody>
      </p:sp>
    </p:spTree>
    <p:extLst>
      <p:ext uri="{BB962C8B-B14F-4D97-AF65-F5344CB8AC3E}">
        <p14:creationId xmlns:p14="http://schemas.microsoft.com/office/powerpoint/2010/main" val="1299552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25</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Wholesale electricity prices</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89" y="634493"/>
            <a:ext cx="7391573" cy="594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29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26</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Generation mix</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7604" r="5831"/>
          <a:stretch/>
        </p:blipFill>
        <p:spPr bwMode="auto">
          <a:xfrm>
            <a:off x="927094" y="632468"/>
            <a:ext cx="7243892" cy="58738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2068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27</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State production &amp; royalty revenues</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19"/>
          <p:cNvPicPr/>
          <p:nvPr/>
        </p:nvPicPr>
        <p:blipFill>
          <a:blip r:embed="rId2">
            <a:extLst>
              <a:ext uri="{28A0092B-C50C-407E-A947-70E740481C1C}">
                <a14:useLocalDpi xmlns:a14="http://schemas.microsoft.com/office/drawing/2010/main" val="0"/>
              </a:ext>
            </a:extLst>
          </a:blip>
          <a:srcRect/>
          <a:stretch>
            <a:fillRect/>
          </a:stretch>
        </p:blipFill>
        <p:spPr bwMode="auto">
          <a:xfrm>
            <a:off x="801969" y="797168"/>
            <a:ext cx="7924800" cy="5908431"/>
          </a:xfrm>
          <a:prstGeom prst="rect">
            <a:avLst/>
          </a:prstGeom>
          <a:noFill/>
        </p:spPr>
      </p:pic>
      <p:sp>
        <p:nvSpPr>
          <p:cNvPr id="13" name="TextBox 12"/>
          <p:cNvSpPr txBox="1"/>
          <p:nvPr/>
        </p:nvSpPr>
        <p:spPr>
          <a:xfrm>
            <a:off x="1590880" y="1204486"/>
            <a:ext cx="1028167" cy="523220"/>
          </a:xfrm>
          <a:prstGeom prst="rect">
            <a:avLst/>
          </a:prstGeom>
          <a:noFill/>
        </p:spPr>
        <p:txBody>
          <a:bodyPr wrap="none" rtlCol="0">
            <a:spAutoFit/>
          </a:bodyPr>
          <a:lstStyle/>
          <a:p>
            <a:r>
              <a:rPr lang="en-US" sz="1400" dirty="0" smtClean="0">
                <a:latin typeface="+mn-lt"/>
              </a:rPr>
              <a:t>Production </a:t>
            </a:r>
          </a:p>
          <a:p>
            <a:r>
              <a:rPr lang="en-US" sz="1400" dirty="0" smtClean="0">
                <a:latin typeface="+mn-lt"/>
              </a:rPr>
              <a:t>(left scale)</a:t>
            </a:r>
            <a:endParaRPr lang="en-US" sz="1400" dirty="0">
              <a:latin typeface="+mn-lt"/>
            </a:endParaRPr>
          </a:p>
        </p:txBody>
      </p:sp>
      <p:sp>
        <p:nvSpPr>
          <p:cNvPr id="22" name="TextBox 21"/>
          <p:cNvSpPr txBox="1"/>
          <p:nvPr/>
        </p:nvSpPr>
        <p:spPr>
          <a:xfrm>
            <a:off x="5642355" y="2636199"/>
            <a:ext cx="1781963" cy="307777"/>
          </a:xfrm>
          <a:prstGeom prst="rect">
            <a:avLst/>
          </a:prstGeom>
          <a:noFill/>
        </p:spPr>
        <p:txBody>
          <a:bodyPr wrap="none" rtlCol="0">
            <a:spAutoFit/>
          </a:bodyPr>
          <a:lstStyle/>
          <a:p>
            <a:r>
              <a:rPr lang="en-US" sz="1400" dirty="0" smtClean="0">
                <a:latin typeface="+mn-lt"/>
              </a:rPr>
              <a:t>Revenues (right scale)</a:t>
            </a:r>
            <a:endParaRPr lang="en-US" sz="1400" dirty="0">
              <a:latin typeface="+mn-lt"/>
            </a:endParaRPr>
          </a:p>
        </p:txBody>
      </p:sp>
    </p:spTree>
    <p:extLst>
      <p:ext uri="{BB962C8B-B14F-4D97-AF65-F5344CB8AC3E}">
        <p14:creationId xmlns:p14="http://schemas.microsoft.com/office/powerpoint/2010/main" val="2382462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28</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No new or renewed leases</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586153" y="1291101"/>
            <a:ext cx="7959969" cy="5226929"/>
          </a:xfrm>
          <a:prstGeom prst="rect">
            <a:avLst/>
          </a:prstGeom>
          <a:noFill/>
          <a:ln>
            <a:noFill/>
          </a:ln>
        </p:spPr>
      </p:pic>
      <p:sp>
        <p:nvSpPr>
          <p:cNvPr id="6" name="TextBox 5"/>
          <p:cNvSpPr txBox="1"/>
          <p:nvPr/>
        </p:nvSpPr>
        <p:spPr>
          <a:xfrm>
            <a:off x="1817079" y="644771"/>
            <a:ext cx="5570371" cy="615553"/>
          </a:xfrm>
          <a:prstGeom prst="rect">
            <a:avLst/>
          </a:prstGeom>
          <a:noFill/>
        </p:spPr>
        <p:txBody>
          <a:bodyPr wrap="none" rtlCol="0">
            <a:spAutoFit/>
          </a:bodyPr>
          <a:lstStyle/>
          <a:p>
            <a:pPr algn="ctr"/>
            <a:r>
              <a:rPr lang="en-US" b="1" dirty="0">
                <a:solidFill>
                  <a:srgbClr val="0000FF"/>
                </a:solidFill>
                <a:latin typeface="+mn-lt"/>
              </a:rPr>
              <a:t>Comparison of Upstream Policies under Mass-based CPP</a:t>
            </a:r>
            <a:endParaRPr lang="en-US" dirty="0">
              <a:solidFill>
                <a:srgbClr val="0000FF"/>
              </a:solidFill>
              <a:latin typeface="+mn-lt"/>
            </a:endParaRPr>
          </a:p>
          <a:p>
            <a:pPr algn="ctr"/>
            <a:r>
              <a:rPr lang="en-US" sz="1600" b="1" dirty="0">
                <a:solidFill>
                  <a:srgbClr val="0000FF"/>
                </a:solidFill>
                <a:latin typeface="+mn-lt"/>
              </a:rPr>
              <a:t>Prices and Quantities in 2040</a:t>
            </a:r>
            <a:endParaRPr lang="en-US" sz="1600" dirty="0">
              <a:solidFill>
                <a:srgbClr val="0000FF"/>
              </a:solidFill>
              <a:latin typeface="+mn-lt"/>
            </a:endParaRPr>
          </a:p>
        </p:txBody>
      </p:sp>
    </p:spTree>
    <p:extLst>
      <p:ext uri="{BB962C8B-B14F-4D97-AF65-F5344CB8AC3E}">
        <p14:creationId xmlns:p14="http://schemas.microsoft.com/office/powerpoint/2010/main" val="1240974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Upstream, Downstream</a:t>
            </a:r>
            <a:endParaRPr lang="en-US" sz="2600" dirty="0">
              <a:solidFill>
                <a:srgbClr val="0000FF"/>
              </a:solidFill>
              <a:latin typeface="+mj-lt"/>
            </a:endParaRPr>
          </a:p>
        </p:txBody>
      </p:sp>
      <p:pic>
        <p:nvPicPr>
          <p:cNvPr id="30726" name="Picture 6" descr="http://www.dallasnews.com/business/energy/20150526-lede.jpg.ece/BINARY/w940/LEDE.jpg"/>
          <p:cNvPicPr>
            <a:picLocks noChangeAspect="1" noChangeArrowheads="1"/>
          </p:cNvPicPr>
          <p:nvPr/>
        </p:nvPicPr>
        <p:blipFill rotWithShape="1">
          <a:blip r:embed="rId2">
            <a:extLst>
              <a:ext uri="{28A0092B-C50C-407E-A947-70E740481C1C}">
                <a14:useLocalDpi xmlns:a14="http://schemas.microsoft.com/office/drawing/2010/main" val="0"/>
              </a:ext>
            </a:extLst>
          </a:blip>
          <a:srcRect l="14057" t="31979" r="12162"/>
          <a:stretch/>
        </p:blipFill>
        <p:spPr bwMode="auto">
          <a:xfrm>
            <a:off x="4432913" y="4300122"/>
            <a:ext cx="4711085" cy="2557877"/>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http://thetyee.cachefly.net/Mediacheck/2013/01/05/coal-train300p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9" y="2672862"/>
            <a:ext cx="1028727" cy="15430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965938" y="3024555"/>
            <a:ext cx="774250" cy="1875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38726" y="3590207"/>
            <a:ext cx="788351" cy="7099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1014" y="3774838"/>
            <a:ext cx="4183686" cy="2800767"/>
          </a:xfrm>
          <a:prstGeom prst="rect">
            <a:avLst/>
          </a:prstGeom>
          <a:noFill/>
        </p:spPr>
        <p:txBody>
          <a:bodyPr wrap="square" rtlCol="0">
            <a:spAutoFit/>
          </a:bodyPr>
          <a:lstStyle/>
          <a:p>
            <a:r>
              <a:rPr lang="en-US" sz="2000" b="1" dirty="0" smtClean="0">
                <a:solidFill>
                  <a:srgbClr val="0000FF"/>
                </a:solidFill>
                <a:latin typeface="+mn-lt"/>
              </a:rPr>
              <a:t>Downstream</a:t>
            </a:r>
          </a:p>
          <a:p>
            <a:endParaRPr lang="en-US" b="1" dirty="0" smtClean="0">
              <a:solidFill>
                <a:srgbClr val="0000FF"/>
              </a:solidFill>
              <a:latin typeface="+mn-lt"/>
            </a:endParaRPr>
          </a:p>
          <a:p>
            <a:r>
              <a:rPr lang="en-US" b="1" dirty="0" smtClean="0">
                <a:solidFill>
                  <a:srgbClr val="0000FF"/>
                </a:solidFill>
                <a:latin typeface="+mn-lt"/>
              </a:rPr>
              <a:t>The Clean Power Plan</a:t>
            </a:r>
          </a:p>
          <a:p>
            <a:pPr marL="285750" indent="-285750">
              <a:buFont typeface="Arial" panose="020B0604020202020204" pitchFamily="34" charset="0"/>
              <a:buChar char="•"/>
            </a:pPr>
            <a:r>
              <a:rPr lang="en-US" sz="1600" dirty="0" smtClean="0">
                <a:latin typeface="+mn-lt"/>
              </a:rPr>
              <a:t>Covers power sector</a:t>
            </a:r>
          </a:p>
          <a:p>
            <a:pPr marL="285750" indent="-285750">
              <a:buFont typeface="Arial" panose="020B0604020202020204" pitchFamily="34" charset="0"/>
              <a:buChar char="•"/>
            </a:pPr>
            <a:r>
              <a:rPr lang="en-US" sz="1600" dirty="0" smtClean="0">
                <a:latin typeface="+mn-lt"/>
              </a:rPr>
              <a:t>National rule, state implementation</a:t>
            </a:r>
          </a:p>
          <a:p>
            <a:pPr marL="285750" indent="-285750">
              <a:buFont typeface="Arial" panose="020B0604020202020204" pitchFamily="34" charset="0"/>
              <a:buChar char="•"/>
            </a:pPr>
            <a:r>
              <a:rPr lang="en-US" sz="1600" dirty="0" smtClean="0">
                <a:latin typeface="+mn-lt"/>
              </a:rPr>
              <a:t>Mass and rate options</a:t>
            </a:r>
          </a:p>
          <a:p>
            <a:pPr marL="285750" indent="-285750">
              <a:buFont typeface="Arial" panose="020B0604020202020204" pitchFamily="34" charset="0"/>
              <a:buChar char="•"/>
            </a:pPr>
            <a:r>
              <a:rPr lang="en-US" sz="1600" dirty="0" smtClean="0">
                <a:latin typeface="+mn-lt"/>
              </a:rPr>
              <a:t>Leakage:</a:t>
            </a:r>
          </a:p>
          <a:p>
            <a:pPr marL="742950" lvl="1" indent="-285750">
              <a:buFont typeface="Arial" panose="020B0604020202020204" pitchFamily="34" charset="0"/>
              <a:buChar char="•"/>
            </a:pPr>
            <a:r>
              <a:rPr lang="en-US" sz="1400" dirty="0" smtClean="0">
                <a:latin typeface="+mn-lt"/>
              </a:rPr>
              <a:t>only generators &gt;25MW covered</a:t>
            </a:r>
          </a:p>
          <a:p>
            <a:pPr marL="742950" lvl="1" indent="-285750">
              <a:buFont typeface="Arial" panose="020B0604020202020204" pitchFamily="34" charset="0"/>
              <a:buChar char="•"/>
            </a:pPr>
            <a:r>
              <a:rPr lang="en-US" sz="1400" dirty="0" err="1" smtClean="0">
                <a:latin typeface="+mn-lt"/>
              </a:rPr>
              <a:t>peakers</a:t>
            </a:r>
            <a:r>
              <a:rPr lang="en-US" sz="1400" dirty="0" smtClean="0">
                <a:latin typeface="+mn-lt"/>
              </a:rPr>
              <a:t> not covered</a:t>
            </a:r>
          </a:p>
          <a:p>
            <a:pPr marL="742950" lvl="1" indent="-285750">
              <a:buFont typeface="Arial" panose="020B0604020202020204" pitchFamily="34" charset="0"/>
              <a:buChar char="•"/>
            </a:pPr>
            <a:r>
              <a:rPr lang="en-US" sz="1400" dirty="0" smtClean="0">
                <a:latin typeface="+mn-lt"/>
              </a:rPr>
              <a:t>rate: separate coverage of new and existing</a:t>
            </a:r>
          </a:p>
          <a:p>
            <a:pPr marL="742950" lvl="1" indent="-285750">
              <a:buFont typeface="Arial" panose="020B0604020202020204" pitchFamily="34" charset="0"/>
              <a:buChar char="•"/>
            </a:pPr>
            <a:r>
              <a:rPr lang="en-US" sz="1400" dirty="0" smtClean="0">
                <a:latin typeface="+mn-lt"/>
              </a:rPr>
              <a:t>additional leakage if mixed mass &amp; rate</a:t>
            </a:r>
            <a:endParaRPr lang="en-US" sz="1400" dirty="0">
              <a:latin typeface="+mn-lt"/>
            </a:endParaRPr>
          </a:p>
        </p:txBody>
      </p:sp>
      <p:sp>
        <p:nvSpPr>
          <p:cNvPr id="18" name="TextBox 17"/>
          <p:cNvSpPr txBox="1"/>
          <p:nvPr/>
        </p:nvSpPr>
        <p:spPr>
          <a:xfrm>
            <a:off x="4911972" y="751324"/>
            <a:ext cx="4032735" cy="2431435"/>
          </a:xfrm>
          <a:prstGeom prst="rect">
            <a:avLst/>
          </a:prstGeom>
          <a:noFill/>
        </p:spPr>
        <p:txBody>
          <a:bodyPr wrap="square" rtlCol="0">
            <a:spAutoFit/>
          </a:bodyPr>
          <a:lstStyle/>
          <a:p>
            <a:r>
              <a:rPr lang="en-US" sz="2000" b="1" dirty="0" smtClean="0">
                <a:solidFill>
                  <a:srgbClr val="0000FF"/>
                </a:solidFill>
                <a:latin typeface="+mn-lt"/>
              </a:rPr>
              <a:t>Upstream</a:t>
            </a:r>
          </a:p>
          <a:p>
            <a:endParaRPr lang="en-US" b="1" dirty="0" smtClean="0">
              <a:solidFill>
                <a:srgbClr val="0000FF"/>
              </a:solidFill>
              <a:latin typeface="+mn-lt"/>
            </a:endParaRPr>
          </a:p>
          <a:p>
            <a:r>
              <a:rPr lang="en-US" b="1" dirty="0" smtClean="0">
                <a:solidFill>
                  <a:srgbClr val="0000FF"/>
                </a:solidFill>
                <a:latin typeface="+mn-lt"/>
              </a:rPr>
              <a:t>Federal Coal Leasing Program</a:t>
            </a:r>
          </a:p>
          <a:p>
            <a:pPr marL="285750" indent="-285750">
              <a:buFont typeface="Arial" panose="020B0604020202020204" pitchFamily="34" charset="0"/>
              <a:buChar char="•"/>
            </a:pPr>
            <a:r>
              <a:rPr lang="en-US" sz="1600" dirty="0" smtClean="0">
                <a:latin typeface="+mn-lt"/>
              </a:rPr>
              <a:t>41% of US coal is mined on federal lands</a:t>
            </a:r>
          </a:p>
          <a:p>
            <a:pPr marL="285750" indent="-285750">
              <a:buFont typeface="Arial" panose="020B0604020202020204" pitchFamily="34" charset="0"/>
              <a:buChar char="•"/>
            </a:pPr>
            <a:r>
              <a:rPr lang="en-US" sz="1600" dirty="0" smtClean="0">
                <a:latin typeface="+mn-lt"/>
              </a:rPr>
              <a:t>13% of US energy-related GHG emissions</a:t>
            </a:r>
          </a:p>
          <a:p>
            <a:pPr marL="285750" indent="-285750">
              <a:buFont typeface="Arial" panose="020B0604020202020204" pitchFamily="34" charset="0"/>
              <a:buChar char="•"/>
            </a:pPr>
            <a:r>
              <a:rPr lang="en-US" sz="1600" dirty="0" smtClean="0">
                <a:latin typeface="+mn-lt"/>
              </a:rPr>
              <a:t>80% of federal coal is surface mined in the Powder River Basin (PRB)</a:t>
            </a:r>
          </a:p>
          <a:p>
            <a:pPr marL="285750" indent="-285750">
              <a:buFont typeface="Arial" panose="020B0604020202020204" pitchFamily="34" charset="0"/>
              <a:buChar char="•"/>
            </a:pPr>
            <a:r>
              <a:rPr lang="en-US" sz="1600" dirty="0" smtClean="0">
                <a:latin typeface="+mn-lt"/>
              </a:rPr>
              <a:t>PRB coal costs ~1/3 of nonfederal coal per Btu</a:t>
            </a:r>
          </a:p>
        </p:txBody>
      </p:sp>
      <p:pic>
        <p:nvPicPr>
          <p:cNvPr id="32772" name="Picture 4" descr="http://mediad.publicbroadcasting.net/p/wpr/files/styles/medium/public/201507/Liebherr_T282C_Coal_Haul_Tru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2916"/>
            <a:ext cx="3714656" cy="247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48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29</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A Proposal</a:t>
            </a:r>
            <a:endParaRPr lang="en-US" sz="2600" dirty="0">
              <a:solidFill>
                <a:srgbClr val="0000FF"/>
              </a:solidFill>
              <a:latin typeface="+mj-lt"/>
            </a:endParaRPr>
          </a:p>
        </p:txBody>
      </p:sp>
      <p:sp>
        <p:nvSpPr>
          <p:cNvPr id="27" name="TextBox 26"/>
          <p:cNvSpPr txBox="1"/>
          <p:nvPr/>
        </p:nvSpPr>
        <p:spPr>
          <a:xfrm>
            <a:off x="625103" y="991827"/>
            <a:ext cx="8151223" cy="2246769"/>
          </a:xfrm>
          <a:prstGeom prst="rect">
            <a:avLst/>
          </a:prstGeom>
          <a:solidFill>
            <a:schemeClr val="accent3">
              <a:lumMod val="20000"/>
              <a:lumOff val="80000"/>
            </a:schemeClr>
          </a:solidFill>
          <a:ln>
            <a:solidFill>
              <a:schemeClr val="accent1"/>
            </a:solidFill>
          </a:ln>
        </p:spPr>
        <p:txBody>
          <a:bodyPr wrap="square" rtlCol="0">
            <a:spAutoFit/>
          </a:bodyPr>
          <a:lstStyle/>
          <a:p>
            <a:pPr algn="ctr"/>
            <a:r>
              <a:rPr lang="en-US" sz="2200" b="1" dirty="0" smtClean="0">
                <a:solidFill>
                  <a:srgbClr val="0000FF"/>
                </a:solidFill>
                <a:latin typeface="+mn-lt"/>
              </a:rPr>
              <a:t>Four Principles</a:t>
            </a:r>
          </a:p>
          <a:p>
            <a:endParaRPr lang="en-US" sz="1000" u="sng" dirty="0" smtClean="0">
              <a:latin typeface="+mn-lt"/>
            </a:endParaRPr>
          </a:p>
          <a:p>
            <a:pPr marL="342900" lvl="0" indent="-342900">
              <a:buFont typeface="+mj-lt"/>
              <a:buAutoNum type="arabicPeriod"/>
            </a:pPr>
            <a:r>
              <a:rPr lang="en-US" dirty="0">
                <a:latin typeface="+mn-lt"/>
              </a:rPr>
              <a:t>Federal fossil fuel leasing policy should </a:t>
            </a:r>
            <a:r>
              <a:rPr lang="en-US" dirty="0" smtClean="0">
                <a:latin typeface="+mn-lt"/>
              </a:rPr>
              <a:t>take into account the </a:t>
            </a:r>
            <a:r>
              <a:rPr lang="en-US" dirty="0">
                <a:latin typeface="+mn-lt"/>
              </a:rPr>
              <a:t>climate externality of burning of those fuels. </a:t>
            </a:r>
          </a:p>
          <a:p>
            <a:pPr marL="342900" lvl="0" indent="-342900">
              <a:buFont typeface="+mj-lt"/>
              <a:buAutoNum type="arabicPeriod"/>
            </a:pPr>
            <a:r>
              <a:rPr lang="en-US" dirty="0" smtClean="0">
                <a:latin typeface="+mn-lt"/>
              </a:rPr>
              <a:t>Avoid double-counting by recognizing interactions with downstream regulation</a:t>
            </a:r>
          </a:p>
          <a:p>
            <a:pPr marL="342900" lvl="0" indent="-342900">
              <a:buFont typeface="+mj-lt"/>
              <a:buAutoNum type="arabicPeriod"/>
            </a:pPr>
            <a:r>
              <a:rPr lang="en-US" dirty="0" smtClean="0">
                <a:latin typeface="+mn-lt"/>
              </a:rPr>
              <a:t>Focus on </a:t>
            </a:r>
            <a:r>
              <a:rPr lang="en-US" i="1" dirty="0" smtClean="0">
                <a:latin typeface="+mn-lt"/>
              </a:rPr>
              <a:t>net</a:t>
            </a:r>
            <a:r>
              <a:rPr lang="en-US" dirty="0" smtClean="0">
                <a:latin typeface="+mn-lt"/>
              </a:rPr>
              <a:t> climate effects: assess likely substitution</a:t>
            </a:r>
          </a:p>
          <a:p>
            <a:pPr marL="342900" lvl="0" indent="-342900">
              <a:buFont typeface="+mj-lt"/>
              <a:buAutoNum type="arabicPeriod"/>
            </a:pPr>
            <a:r>
              <a:rPr lang="en-US" dirty="0" smtClean="0">
                <a:latin typeface="+mn-lt"/>
              </a:rPr>
              <a:t>Incorporate climate </a:t>
            </a:r>
            <a:r>
              <a:rPr lang="en-US" dirty="0">
                <a:latin typeface="+mn-lt"/>
              </a:rPr>
              <a:t>considerations </a:t>
            </a:r>
            <a:r>
              <a:rPr lang="en-US" dirty="0" smtClean="0">
                <a:latin typeface="+mn-lt"/>
              </a:rPr>
              <a:t>into leasing in a way that </a:t>
            </a:r>
            <a:r>
              <a:rPr lang="en-US" dirty="0">
                <a:latin typeface="+mn-lt"/>
              </a:rPr>
              <a:t>supports market efficiency </a:t>
            </a:r>
            <a:r>
              <a:rPr lang="en-US" dirty="0" smtClean="0">
                <a:latin typeface="+mn-lt"/>
              </a:rPr>
              <a:t>and is consistent </a:t>
            </a:r>
            <a:r>
              <a:rPr lang="en-US" dirty="0">
                <a:latin typeface="+mn-lt"/>
              </a:rPr>
              <a:t>with climate policy goals</a:t>
            </a:r>
            <a:r>
              <a:rPr lang="en-US" dirty="0" smtClean="0">
                <a:latin typeface="+mn-lt"/>
              </a:rPr>
              <a:t>.</a:t>
            </a:r>
          </a:p>
        </p:txBody>
      </p:sp>
      <p:sp>
        <p:nvSpPr>
          <p:cNvPr id="8" name="TextBox 7"/>
          <p:cNvSpPr txBox="1"/>
          <p:nvPr/>
        </p:nvSpPr>
        <p:spPr>
          <a:xfrm>
            <a:off x="625102" y="3865854"/>
            <a:ext cx="8151223" cy="2092881"/>
          </a:xfrm>
          <a:prstGeom prst="rect">
            <a:avLst/>
          </a:prstGeom>
          <a:noFill/>
        </p:spPr>
        <p:txBody>
          <a:bodyPr wrap="square" rtlCol="0">
            <a:spAutoFit/>
          </a:bodyPr>
          <a:lstStyle/>
          <a:p>
            <a:pPr algn="ctr"/>
            <a:r>
              <a:rPr lang="en-US" sz="2200" b="1" dirty="0" smtClean="0">
                <a:solidFill>
                  <a:srgbClr val="0000FF"/>
                </a:solidFill>
                <a:latin typeface="+mn-lt"/>
              </a:rPr>
              <a:t>Specific </a:t>
            </a:r>
            <a:r>
              <a:rPr lang="en-US" sz="2200" b="1" dirty="0">
                <a:solidFill>
                  <a:srgbClr val="0000FF"/>
                </a:solidFill>
                <a:latin typeface="+mn-lt"/>
              </a:rPr>
              <a:t>Proposal: </a:t>
            </a:r>
            <a:r>
              <a:rPr lang="en-US" sz="2200" b="1" dirty="0" smtClean="0">
                <a:solidFill>
                  <a:srgbClr val="0000FF"/>
                </a:solidFill>
                <a:latin typeface="+mn-lt"/>
              </a:rPr>
              <a:t>A Carbon Adder to Federal Coal Royalties</a:t>
            </a:r>
          </a:p>
          <a:p>
            <a:pPr algn="ctr"/>
            <a:endParaRPr lang="en-US" b="1" dirty="0">
              <a:solidFill>
                <a:srgbClr val="0000FF"/>
              </a:solidFill>
              <a:latin typeface="+mn-lt"/>
            </a:endParaRPr>
          </a:p>
          <a:p>
            <a:pPr marL="342900" lvl="0" indent="-342900">
              <a:buFont typeface="+mj-lt"/>
              <a:buAutoNum type="arabicPeriod"/>
            </a:pPr>
            <a:r>
              <a:rPr lang="en-US" dirty="0">
                <a:latin typeface="+mn-lt"/>
              </a:rPr>
              <a:t>Incorporate carbon adder into new &amp; renewed federal coal leases, valued at [20%] of Social Cost of </a:t>
            </a:r>
            <a:r>
              <a:rPr lang="en-US" dirty="0" smtClean="0">
                <a:latin typeface="+mn-lt"/>
              </a:rPr>
              <a:t>Carbon (SCC).</a:t>
            </a:r>
            <a:endParaRPr lang="en-US" dirty="0">
              <a:latin typeface="+mn-lt"/>
            </a:endParaRPr>
          </a:p>
          <a:p>
            <a:pPr marL="342900" lvl="0" indent="-342900">
              <a:buFont typeface="+mj-lt"/>
              <a:buAutoNum type="arabicPeriod"/>
            </a:pPr>
            <a:r>
              <a:rPr lang="en-US" dirty="0">
                <a:latin typeface="+mn-lt"/>
              </a:rPr>
              <a:t>Half of royalty receipts directed to affected states (automatic)</a:t>
            </a:r>
          </a:p>
          <a:p>
            <a:pPr marL="342900" lvl="0" indent="-342900">
              <a:buFont typeface="+mj-lt"/>
              <a:buAutoNum type="arabicPeriod"/>
            </a:pPr>
            <a:r>
              <a:rPr lang="en-US" dirty="0">
                <a:latin typeface="+mn-lt"/>
              </a:rPr>
              <a:t>Half of royalty receipts to fund Federal programs on coal community transitions (requires Congressional action</a:t>
            </a:r>
            <a:r>
              <a:rPr lang="en-US" dirty="0" smtClean="0">
                <a:latin typeface="+mn-lt"/>
              </a:rPr>
              <a:t>).</a:t>
            </a:r>
            <a:endParaRPr lang="en-US" dirty="0">
              <a:latin typeface="+mn-lt"/>
            </a:endParaRPr>
          </a:p>
        </p:txBody>
      </p:sp>
    </p:spTree>
    <p:extLst>
      <p:ext uri="{BB962C8B-B14F-4D97-AF65-F5344CB8AC3E}">
        <p14:creationId xmlns:p14="http://schemas.microsoft.com/office/powerpoint/2010/main" val="2409702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30</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Why a carbon adder?</a:t>
            </a:r>
            <a:endParaRPr lang="en-US" sz="2600" dirty="0">
              <a:solidFill>
                <a:srgbClr val="0000FF"/>
              </a:solidFill>
              <a:latin typeface="+mj-lt"/>
            </a:endParaRPr>
          </a:p>
        </p:txBody>
      </p:sp>
      <p:sp>
        <p:nvSpPr>
          <p:cNvPr id="27" name="TextBox 26"/>
          <p:cNvSpPr txBox="1"/>
          <p:nvPr/>
        </p:nvSpPr>
        <p:spPr>
          <a:xfrm>
            <a:off x="457202" y="835652"/>
            <a:ext cx="8151223" cy="3631763"/>
          </a:xfrm>
          <a:prstGeom prst="rect">
            <a:avLst/>
          </a:prstGeom>
          <a:noFill/>
        </p:spPr>
        <p:txBody>
          <a:bodyPr wrap="square" rtlCol="0">
            <a:spAutoFit/>
          </a:bodyPr>
          <a:lstStyle/>
          <a:p>
            <a:r>
              <a:rPr lang="en-US" sz="2000" b="1" dirty="0" smtClean="0">
                <a:solidFill>
                  <a:srgbClr val="0000FF"/>
                </a:solidFill>
                <a:latin typeface="+mn-lt"/>
              </a:rPr>
              <a:t>Why a royalty carbon adder instead of a quantity restriction (permanent moratorium)?</a:t>
            </a:r>
          </a:p>
          <a:p>
            <a:endParaRPr lang="en-US" sz="1000" u="sng" dirty="0" smtClean="0">
              <a:latin typeface="+mn-lt"/>
            </a:endParaRPr>
          </a:p>
          <a:p>
            <a:pPr marL="342900" lvl="0" indent="-342900">
              <a:buFont typeface="+mj-lt"/>
              <a:buAutoNum type="arabicPeriod"/>
            </a:pPr>
            <a:r>
              <a:rPr lang="en-US" dirty="0" smtClean="0">
                <a:latin typeface="+mn-lt"/>
              </a:rPr>
              <a:t>Price signal allows market to choose most efficient mines</a:t>
            </a:r>
          </a:p>
          <a:p>
            <a:pPr marL="342900" lvl="0" indent="-342900">
              <a:buFont typeface="+mj-lt"/>
              <a:buAutoNum type="arabicPeriod"/>
            </a:pPr>
            <a:r>
              <a:rPr lang="en-US" dirty="0" smtClean="0">
                <a:latin typeface="+mn-lt"/>
              </a:rPr>
              <a:t>A permanent moratorium double counts the climate externality (outcomes are essentially the same as a 100% SCC adder)</a:t>
            </a:r>
          </a:p>
          <a:p>
            <a:pPr marL="342900" lvl="0" indent="-342900">
              <a:buFont typeface="+mj-lt"/>
              <a:buAutoNum type="arabicPeriod"/>
            </a:pPr>
            <a:r>
              <a:rPr lang="en-US" dirty="0" smtClean="0">
                <a:solidFill>
                  <a:prstClr val="black"/>
                </a:solidFill>
                <a:latin typeface="Calibri"/>
              </a:rPr>
              <a:t>Royalty adder generates revenues (~$3B/</a:t>
            </a:r>
            <a:r>
              <a:rPr lang="en-US" dirty="0" err="1" smtClean="0">
                <a:solidFill>
                  <a:prstClr val="black"/>
                </a:solidFill>
                <a:latin typeface="Calibri"/>
              </a:rPr>
              <a:t>yr</a:t>
            </a:r>
            <a:r>
              <a:rPr lang="en-US" dirty="0" smtClean="0">
                <a:solidFill>
                  <a:prstClr val="black"/>
                </a:solidFill>
                <a:latin typeface="Calibri"/>
              </a:rPr>
              <a:t> additional) for affected states and Federal coal community transition</a:t>
            </a:r>
          </a:p>
          <a:p>
            <a:pPr marL="342900" lvl="0" indent="-342900">
              <a:buFont typeface="+mj-lt"/>
              <a:buAutoNum type="arabicPeriod"/>
            </a:pPr>
            <a:r>
              <a:rPr lang="en-US" dirty="0" smtClean="0">
                <a:latin typeface="+mn-lt"/>
              </a:rPr>
              <a:t>Administratively straightforward and arguably less complicated than a partial moratorium</a:t>
            </a:r>
          </a:p>
          <a:p>
            <a:pPr marL="800100" lvl="1" indent="-342900">
              <a:buFont typeface="Arial" panose="020B0604020202020204" pitchFamily="34" charset="0"/>
              <a:buChar char="•"/>
            </a:pPr>
            <a:r>
              <a:rPr lang="en-US" dirty="0" smtClean="0">
                <a:latin typeface="+mn-lt"/>
              </a:rPr>
              <a:t>Can be assessed on tonnage, or on carbon content, at mine mouth</a:t>
            </a:r>
          </a:p>
          <a:p>
            <a:pPr marL="800100" lvl="1" indent="-342900">
              <a:buFont typeface="Arial" panose="020B0604020202020204" pitchFamily="34" charset="0"/>
              <a:buChar char="•"/>
            </a:pPr>
            <a:r>
              <a:rPr lang="en-US" dirty="0" smtClean="0">
                <a:latin typeface="+mn-lt"/>
              </a:rPr>
              <a:t>Federal coal fraction assessed at level of LMU (current royalty practice)</a:t>
            </a:r>
          </a:p>
          <a:p>
            <a:pPr marL="800100" lvl="1" indent="-342900">
              <a:buFont typeface="Arial" panose="020B0604020202020204" pitchFamily="34" charset="0"/>
              <a:buChar char="•"/>
            </a:pPr>
            <a:r>
              <a:rPr lang="en-US" dirty="0" smtClean="0">
                <a:latin typeface="+mn-lt"/>
              </a:rPr>
              <a:t>Per-ton adder avoids issues of determining arms-length price</a:t>
            </a:r>
          </a:p>
        </p:txBody>
      </p:sp>
    </p:spTree>
    <p:extLst>
      <p:ext uri="{BB962C8B-B14F-4D97-AF65-F5344CB8AC3E}">
        <p14:creationId xmlns:p14="http://schemas.microsoft.com/office/powerpoint/2010/main" val="4013349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31</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Why 20%?</a:t>
            </a:r>
            <a:endParaRPr lang="en-US" sz="2600" dirty="0">
              <a:solidFill>
                <a:srgbClr val="0000FF"/>
              </a:solidFill>
              <a:latin typeface="+mj-lt"/>
            </a:endParaRPr>
          </a:p>
        </p:txBody>
      </p:sp>
      <p:sp>
        <p:nvSpPr>
          <p:cNvPr id="27" name="TextBox 26"/>
          <p:cNvSpPr txBox="1"/>
          <p:nvPr/>
        </p:nvSpPr>
        <p:spPr>
          <a:xfrm>
            <a:off x="457202" y="634178"/>
            <a:ext cx="8151223" cy="3416320"/>
          </a:xfrm>
          <a:prstGeom prst="rect">
            <a:avLst/>
          </a:prstGeom>
          <a:noFill/>
        </p:spPr>
        <p:txBody>
          <a:bodyPr wrap="square" rtlCol="0">
            <a:spAutoFit/>
          </a:bodyPr>
          <a:lstStyle/>
          <a:p>
            <a:pPr marL="342900" lvl="0" indent="-342900">
              <a:buFont typeface="+mj-lt"/>
              <a:buAutoNum type="arabicPeriod"/>
            </a:pPr>
            <a:r>
              <a:rPr lang="en-US" dirty="0" smtClean="0">
                <a:latin typeface="+mn-lt"/>
                <a:cs typeface="Arial" panose="020B0604020202020204" pitchFamily="34" charset="0"/>
              </a:rPr>
              <a:t>The economically “optimal” rate depends on precise upstream regulation. </a:t>
            </a:r>
          </a:p>
          <a:p>
            <a:pPr marL="800100" lvl="1" indent="-342900">
              <a:buFont typeface="Arial" panose="020B0604020202020204" pitchFamily="34" charset="0"/>
              <a:buChar char="•"/>
            </a:pPr>
            <a:r>
              <a:rPr lang="en-US" dirty="0">
                <a:latin typeface="+mn-lt"/>
                <a:cs typeface="Arial" panose="020B0604020202020204" pitchFamily="34" charset="0"/>
              </a:rPr>
              <a:t>With (a) upstream regulation with leakage and (b) partial substitution, economically optimal rate is &gt;0 and &lt; 100%</a:t>
            </a:r>
          </a:p>
          <a:p>
            <a:pPr marL="800100" lvl="1" indent="-342900">
              <a:buFont typeface="Arial" panose="020B0604020202020204" pitchFamily="34" charset="0"/>
              <a:buChar char="•"/>
            </a:pPr>
            <a:r>
              <a:rPr lang="en-US" dirty="0" smtClean="0">
                <a:latin typeface="+mn-lt"/>
                <a:cs typeface="Arial" panose="020B0604020202020204" pitchFamily="34" charset="0"/>
              </a:rPr>
              <a:t>20% is a conservative value, that could move higher if (say) CPP is vacated.</a:t>
            </a:r>
          </a:p>
          <a:p>
            <a:pPr marL="800100" lvl="1" indent="-342900">
              <a:buFont typeface="Arial" panose="020B0604020202020204" pitchFamily="34" charset="0"/>
              <a:buChar char="•"/>
            </a:pPr>
            <a:r>
              <a:rPr lang="en-US" dirty="0" smtClean="0">
                <a:latin typeface="+mn-lt"/>
                <a:cs typeface="Arial" panose="020B0604020202020204" pitchFamily="34" charset="0"/>
              </a:rPr>
              <a:t>20% puts a floor on CPP</a:t>
            </a:r>
          </a:p>
          <a:p>
            <a:pPr marL="342900" lvl="0" indent="-342900">
              <a:buFont typeface="+mj-lt"/>
              <a:buAutoNum type="arabicPeriod"/>
            </a:pPr>
            <a:r>
              <a:rPr lang="en-US" dirty="0" smtClean="0">
                <a:latin typeface="+mn-lt"/>
                <a:cs typeface="Arial" panose="020B0604020202020204" pitchFamily="34" charset="0"/>
              </a:rPr>
              <a:t>20% SCC aligns coal royalty with oil (30-46% SCC) and gas (16-24% SCC)</a:t>
            </a:r>
          </a:p>
          <a:p>
            <a:pPr marL="342900" lvl="0" indent="-342900">
              <a:buFont typeface="+mj-lt"/>
              <a:buAutoNum type="arabicPeriod"/>
            </a:pPr>
            <a:r>
              <a:rPr lang="en-US" dirty="0">
                <a:solidFill>
                  <a:prstClr val="black"/>
                </a:solidFill>
                <a:latin typeface="Calibri"/>
                <a:cs typeface="Arial" panose="020B0604020202020204" pitchFamily="34" charset="0"/>
              </a:rPr>
              <a:t>20% roughly aligns PRB coal prices with Eastern and Midwestern prices per Btu</a:t>
            </a:r>
          </a:p>
          <a:p>
            <a:pPr marL="342900" lvl="0" indent="-342900">
              <a:buFont typeface="+mj-lt"/>
              <a:buAutoNum type="arabicPeriod"/>
            </a:pPr>
            <a:r>
              <a:rPr lang="en-US" dirty="0" smtClean="0">
                <a:latin typeface="+mn-lt"/>
                <a:cs typeface="Arial" panose="020B0604020202020204" pitchFamily="34" charset="0"/>
              </a:rPr>
              <a:t>20% SCC allows continued production – consistent with multiple use mandate</a:t>
            </a:r>
          </a:p>
          <a:p>
            <a:pPr marL="342900" lvl="0" indent="-342900">
              <a:buFont typeface="+mj-lt"/>
              <a:buAutoNum type="arabicPeriod"/>
            </a:pPr>
            <a:r>
              <a:rPr lang="en-US" dirty="0" smtClean="0">
                <a:latin typeface="+mn-lt"/>
                <a:cs typeface="Arial" panose="020B0604020202020204" pitchFamily="34" charset="0"/>
              </a:rPr>
              <a:t>20% SCC royalty </a:t>
            </a:r>
            <a:r>
              <a:rPr lang="en-US" dirty="0">
                <a:latin typeface="+mn-lt"/>
                <a:cs typeface="Arial" panose="020B0604020202020204" pitchFamily="34" charset="0"/>
              </a:rPr>
              <a:t>adder generates revenues (~$3B/</a:t>
            </a:r>
            <a:r>
              <a:rPr lang="en-US" dirty="0" err="1">
                <a:latin typeface="+mn-lt"/>
                <a:cs typeface="Arial" panose="020B0604020202020204" pitchFamily="34" charset="0"/>
              </a:rPr>
              <a:t>yr</a:t>
            </a:r>
            <a:r>
              <a:rPr lang="en-US" dirty="0">
                <a:latin typeface="+mn-lt"/>
                <a:cs typeface="Arial" panose="020B0604020202020204" pitchFamily="34" charset="0"/>
              </a:rPr>
              <a:t> additional) for affected states and Federal coal community </a:t>
            </a:r>
            <a:r>
              <a:rPr lang="en-US" dirty="0" smtClean="0">
                <a:latin typeface="+mn-lt"/>
                <a:cs typeface="Arial" panose="020B0604020202020204" pitchFamily="34" charset="0"/>
              </a:rPr>
              <a:t>transition</a:t>
            </a:r>
          </a:p>
          <a:p>
            <a:pPr marL="800100" lvl="1" indent="-342900">
              <a:buFont typeface="Arial" panose="020B0604020202020204" pitchFamily="34" charset="0"/>
              <a:buChar char="•"/>
            </a:pPr>
            <a:r>
              <a:rPr lang="en-US" dirty="0">
                <a:solidFill>
                  <a:prstClr val="black"/>
                </a:solidFill>
                <a:latin typeface="Calibri"/>
                <a:cs typeface="Arial" panose="020B0604020202020204" pitchFamily="34" charset="0"/>
              </a:rPr>
              <a:t>CEA estimates that </a:t>
            </a:r>
            <a:r>
              <a:rPr lang="en-US" dirty="0" smtClean="0">
                <a:solidFill>
                  <a:prstClr val="black"/>
                </a:solidFill>
                <a:latin typeface="Calibri"/>
                <a:cs typeface="Arial" panose="020B0604020202020204" pitchFamily="34" charset="0"/>
              </a:rPr>
              <a:t>royalties </a:t>
            </a:r>
            <a:r>
              <a:rPr lang="en-US" dirty="0">
                <a:solidFill>
                  <a:prstClr val="black"/>
                </a:solidFill>
                <a:latin typeface="Calibri"/>
                <a:cs typeface="Arial" panose="020B0604020202020204" pitchFamily="34" charset="0"/>
              </a:rPr>
              <a:t>are maximized at 30% SCC – but that excludes reductions in State severance and sales </a:t>
            </a:r>
            <a:r>
              <a:rPr lang="en-US" dirty="0" smtClean="0">
                <a:solidFill>
                  <a:prstClr val="black"/>
                </a:solidFill>
                <a:latin typeface="Calibri"/>
                <a:cs typeface="Arial" panose="020B0604020202020204" pitchFamily="34" charset="0"/>
              </a:rPr>
              <a:t>taxes</a:t>
            </a:r>
            <a:endParaRPr lang="en-US" dirty="0">
              <a:latin typeface="+mn-lt"/>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324037" y="4184542"/>
            <a:ext cx="4122539" cy="2514929"/>
          </a:xfrm>
          <a:prstGeom prst="rect">
            <a:avLst/>
          </a:prstGeom>
          <a:noFill/>
          <a:ln>
            <a:noFill/>
          </a:ln>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 b="19709"/>
          <a:stretch/>
        </p:blipFill>
        <p:spPr bwMode="auto">
          <a:xfrm>
            <a:off x="396501" y="4084426"/>
            <a:ext cx="3292091" cy="264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631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32</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Effect of 20% Carbon Adder (IPM)</a:t>
            </a:r>
            <a:endParaRPr lang="en-US" sz="2600" dirty="0">
              <a:solidFill>
                <a:srgbClr val="0000FF"/>
              </a:solidFill>
              <a:latin typeface="+mj-lt"/>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70260" y="627016"/>
            <a:ext cx="8203477" cy="6178731"/>
          </a:xfrm>
          <a:prstGeom prst="rect">
            <a:avLst/>
          </a:prstGeom>
          <a:noFill/>
          <a:ln>
            <a:noFill/>
          </a:ln>
        </p:spPr>
      </p:pic>
    </p:spTree>
    <p:extLst>
      <p:ext uri="{BB962C8B-B14F-4D97-AF65-F5344CB8AC3E}">
        <p14:creationId xmlns:p14="http://schemas.microsoft.com/office/powerpoint/2010/main" val="2120077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33</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Discussion and Conclusions</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147144" y="582665"/>
            <a:ext cx="8849710" cy="6186309"/>
          </a:xfrm>
          <a:prstGeom prst="rect">
            <a:avLst/>
          </a:prstGeom>
          <a:noFill/>
        </p:spPr>
        <p:txBody>
          <a:bodyPr wrap="square" rtlCol="0">
            <a:spAutoFit/>
          </a:bodyPr>
          <a:lstStyle/>
          <a:p>
            <a:pPr marL="342900" indent="-342900">
              <a:buFont typeface="+mj-lt"/>
              <a:buAutoNum type="arabicPeriod"/>
            </a:pPr>
            <a:r>
              <a:rPr lang="en-US" dirty="0" smtClean="0">
                <a:latin typeface="+mn-lt"/>
              </a:rPr>
              <a:t>Framework for upstream policies in complex regulatory regime</a:t>
            </a:r>
          </a:p>
          <a:p>
            <a:pPr marL="800100" lvl="1" indent="-342900">
              <a:buFont typeface="Arial" panose="020B0604020202020204" pitchFamily="34" charset="0"/>
              <a:buChar char="•"/>
            </a:pPr>
            <a:r>
              <a:rPr lang="en-US" dirty="0" smtClean="0">
                <a:solidFill>
                  <a:prstClr val="black"/>
                </a:solidFill>
                <a:latin typeface="Calibri"/>
              </a:rPr>
              <a:t>Laid out way to think through combustion externalities for federal fossil fuel leasing</a:t>
            </a:r>
          </a:p>
          <a:p>
            <a:pPr marL="800100" lvl="1" indent="-342900">
              <a:buFont typeface="Arial" panose="020B0604020202020204" pitchFamily="34" charset="0"/>
              <a:buChar char="•"/>
            </a:pPr>
            <a:r>
              <a:rPr lang="en-US" dirty="0" smtClean="0">
                <a:solidFill>
                  <a:prstClr val="black"/>
                </a:solidFill>
                <a:latin typeface="Calibri"/>
              </a:rPr>
              <a:t>Royalty rate should avoid double-counting </a:t>
            </a:r>
          </a:p>
          <a:p>
            <a:pPr marL="800100" lvl="1" indent="-342900">
              <a:buFont typeface="Arial" panose="020B0604020202020204" pitchFamily="34" charset="0"/>
              <a:buChar char="•"/>
            </a:pPr>
            <a:r>
              <a:rPr lang="en-US" dirty="0" smtClean="0">
                <a:solidFill>
                  <a:prstClr val="black"/>
                </a:solidFill>
                <a:latin typeface="Calibri"/>
              </a:rPr>
              <a:t>Details matter</a:t>
            </a:r>
          </a:p>
          <a:p>
            <a:pPr marL="800100" lvl="1" indent="-342900">
              <a:buFont typeface="Arial" panose="020B0604020202020204" pitchFamily="34" charset="0"/>
              <a:buChar char="•"/>
            </a:pPr>
            <a:r>
              <a:rPr lang="en-US" dirty="0" smtClean="0">
                <a:solidFill>
                  <a:prstClr val="black"/>
                </a:solidFill>
                <a:latin typeface="Calibri"/>
              </a:rPr>
              <a:t>Theory, but not numbers, generalize to other federal fossil fuels</a:t>
            </a:r>
          </a:p>
          <a:p>
            <a:pPr marL="342900" lvl="0" indent="-342900">
              <a:buFont typeface="+mj-lt"/>
              <a:buAutoNum type="arabicPeriod"/>
            </a:pPr>
            <a:endParaRPr lang="en-US" dirty="0" smtClean="0">
              <a:solidFill>
                <a:prstClr val="black"/>
              </a:solidFill>
              <a:latin typeface="Calibri"/>
            </a:endParaRPr>
          </a:p>
          <a:p>
            <a:pPr marL="342900" lvl="0" indent="-342900">
              <a:buFont typeface="+mj-lt"/>
              <a:buAutoNum type="arabicPeriod"/>
            </a:pPr>
            <a:r>
              <a:rPr lang="en-US" dirty="0" smtClean="0">
                <a:solidFill>
                  <a:prstClr val="black"/>
                </a:solidFill>
                <a:latin typeface="Calibri"/>
              </a:rPr>
              <a:t>Depending </a:t>
            </a:r>
            <a:r>
              <a:rPr lang="en-US" dirty="0">
                <a:solidFill>
                  <a:prstClr val="black"/>
                </a:solidFill>
                <a:latin typeface="Calibri"/>
              </a:rPr>
              <a:t>on CPP implementation, a large royalty adder can have </a:t>
            </a:r>
            <a:r>
              <a:rPr lang="en-US" dirty="0" smtClean="0">
                <a:solidFill>
                  <a:prstClr val="black"/>
                </a:solidFill>
                <a:latin typeface="Calibri"/>
              </a:rPr>
              <a:t>large emissions effects</a:t>
            </a:r>
            <a:endParaRPr lang="en-US" dirty="0">
              <a:solidFill>
                <a:prstClr val="black"/>
              </a:solidFill>
              <a:latin typeface="Calibri"/>
            </a:endParaRPr>
          </a:p>
          <a:p>
            <a:pPr marL="800100" lvl="1" indent="-342900">
              <a:buFont typeface="Arial" panose="020B0604020202020204" pitchFamily="34" charset="0"/>
              <a:buChar char="•"/>
            </a:pPr>
            <a:r>
              <a:rPr lang="en-US" dirty="0">
                <a:solidFill>
                  <a:prstClr val="black"/>
                </a:solidFill>
                <a:latin typeface="Calibri"/>
              </a:rPr>
              <a:t>No CPP: 100% SCC produces ~3/4 of the emissions reduction of mass-based CPP</a:t>
            </a:r>
          </a:p>
          <a:p>
            <a:pPr marL="800100" lvl="1" indent="-342900">
              <a:buFont typeface="Arial" panose="020B0604020202020204" pitchFamily="34" charset="0"/>
              <a:buChar char="•"/>
            </a:pPr>
            <a:r>
              <a:rPr lang="en-US" dirty="0">
                <a:solidFill>
                  <a:prstClr val="black"/>
                </a:solidFill>
                <a:latin typeface="Calibri"/>
              </a:rPr>
              <a:t>Rate CPP: 50% SCC reduces emissions by 95 MMT/</a:t>
            </a:r>
            <a:r>
              <a:rPr lang="en-US" dirty="0" err="1">
                <a:solidFill>
                  <a:prstClr val="black"/>
                </a:solidFill>
                <a:latin typeface="Calibri"/>
              </a:rPr>
              <a:t>yr</a:t>
            </a:r>
            <a:endParaRPr lang="en-US" dirty="0">
              <a:solidFill>
                <a:prstClr val="black"/>
              </a:solidFill>
              <a:latin typeface="Calibri"/>
            </a:endParaRPr>
          </a:p>
          <a:p>
            <a:pPr marL="800100" lvl="1" indent="-342900">
              <a:buFont typeface="Arial" panose="020B0604020202020204" pitchFamily="34" charset="0"/>
              <a:buChar char="•"/>
            </a:pPr>
            <a:endParaRPr lang="en-US" dirty="0" smtClean="0">
              <a:solidFill>
                <a:prstClr val="black"/>
              </a:solidFill>
              <a:latin typeface="Calibri"/>
            </a:endParaRPr>
          </a:p>
          <a:p>
            <a:pPr marL="342900" lvl="0" indent="-342900">
              <a:buFont typeface="+mj-lt"/>
              <a:buAutoNum type="arabicPeriod"/>
            </a:pPr>
            <a:r>
              <a:rPr lang="en-US" dirty="0" smtClean="0">
                <a:solidFill>
                  <a:prstClr val="black"/>
                </a:solidFill>
                <a:latin typeface="Calibri"/>
              </a:rPr>
              <a:t>Main effects of royalty adder (mass-based</a:t>
            </a:r>
            <a:r>
              <a:rPr lang="en-US" dirty="0">
                <a:solidFill>
                  <a:prstClr val="black"/>
                </a:solidFill>
                <a:latin typeface="Calibri"/>
              </a:rPr>
              <a:t>): </a:t>
            </a:r>
          </a:p>
          <a:p>
            <a:pPr marL="800100" lvl="1" indent="-342900">
              <a:buFont typeface="Arial" panose="020B0604020202020204" pitchFamily="34" charset="0"/>
              <a:buChar char="•"/>
            </a:pPr>
            <a:r>
              <a:rPr lang="en-US" dirty="0" smtClean="0">
                <a:solidFill>
                  <a:prstClr val="black"/>
                </a:solidFill>
                <a:latin typeface="Calibri"/>
              </a:rPr>
              <a:t>allowance price falls</a:t>
            </a:r>
          </a:p>
          <a:p>
            <a:pPr marL="800100" lvl="1" indent="-342900">
              <a:buFont typeface="Arial" panose="020B0604020202020204" pitchFamily="34" charset="0"/>
              <a:buChar char="•"/>
            </a:pPr>
            <a:r>
              <a:rPr lang="en-US" dirty="0">
                <a:solidFill>
                  <a:prstClr val="black"/>
                </a:solidFill>
                <a:latin typeface="Calibri"/>
              </a:rPr>
              <a:t>wholesale electricity price falls</a:t>
            </a:r>
          </a:p>
          <a:p>
            <a:pPr marL="800100" lvl="1" indent="-342900">
              <a:buFont typeface="Arial" panose="020B0604020202020204" pitchFamily="34" charset="0"/>
              <a:buChar char="•"/>
            </a:pPr>
            <a:r>
              <a:rPr lang="en-US" dirty="0" smtClean="0">
                <a:solidFill>
                  <a:prstClr val="black"/>
                </a:solidFill>
                <a:latin typeface="Calibri"/>
              </a:rPr>
              <a:t>uncovered generation falls (reduced leakage)</a:t>
            </a:r>
          </a:p>
          <a:p>
            <a:pPr marL="800100" lvl="1" indent="-342900">
              <a:buFont typeface="Arial" panose="020B0604020202020204" pitchFamily="34" charset="0"/>
              <a:buChar char="•"/>
            </a:pPr>
            <a:r>
              <a:rPr lang="en-US" dirty="0" smtClean="0">
                <a:solidFill>
                  <a:prstClr val="black"/>
                </a:solidFill>
                <a:latin typeface="Calibri"/>
              </a:rPr>
              <a:t>emissions fall (in large adder cases, CPP ceases to be binding)</a:t>
            </a:r>
          </a:p>
          <a:p>
            <a:pPr marL="800100" lvl="1" indent="-342900">
              <a:buFont typeface="Arial" panose="020B0604020202020204" pitchFamily="34" charset="0"/>
              <a:buChar char="•"/>
            </a:pPr>
            <a:r>
              <a:rPr lang="en-US" dirty="0">
                <a:solidFill>
                  <a:prstClr val="black"/>
                </a:solidFill>
                <a:latin typeface="Calibri"/>
              </a:rPr>
              <a:t>Eastern coal production and </a:t>
            </a:r>
            <a:r>
              <a:rPr lang="en-US" dirty="0" smtClean="0">
                <a:solidFill>
                  <a:prstClr val="black"/>
                </a:solidFill>
                <a:latin typeface="Calibri"/>
              </a:rPr>
              <a:t>mining employment rises (but self-limiting)</a:t>
            </a:r>
            <a:endParaRPr lang="en-US" dirty="0">
              <a:solidFill>
                <a:prstClr val="black"/>
              </a:solidFill>
              <a:latin typeface="Calibri"/>
            </a:endParaRPr>
          </a:p>
          <a:p>
            <a:pPr marL="800100" lvl="1" indent="-342900">
              <a:buFont typeface="Arial" panose="020B0604020202020204" pitchFamily="34" charset="0"/>
              <a:buChar char="•"/>
            </a:pPr>
            <a:r>
              <a:rPr lang="en-US" dirty="0" smtClean="0">
                <a:solidFill>
                  <a:prstClr val="black"/>
                </a:solidFill>
                <a:latin typeface="Calibri"/>
              </a:rPr>
              <a:t>revenues are large and increasing up to ~30% SCC adder</a:t>
            </a:r>
          </a:p>
          <a:p>
            <a:pPr marL="342900" lvl="0" indent="-342900">
              <a:buFont typeface="+mj-lt"/>
              <a:buAutoNum type="arabicPeriod"/>
            </a:pPr>
            <a:endParaRPr lang="en-US" dirty="0" smtClean="0">
              <a:solidFill>
                <a:prstClr val="black"/>
              </a:solidFill>
              <a:latin typeface="Calibri"/>
            </a:endParaRPr>
          </a:p>
          <a:p>
            <a:pPr marL="342900" lvl="0" indent="-342900">
              <a:buFont typeface="+mj-lt"/>
              <a:buAutoNum type="arabicPeriod"/>
            </a:pPr>
            <a:r>
              <a:rPr lang="en-US" dirty="0" smtClean="0">
                <a:solidFill>
                  <a:prstClr val="black"/>
                </a:solidFill>
                <a:latin typeface="Calibri"/>
              </a:rPr>
              <a:t>What have we omitted?</a:t>
            </a:r>
            <a:endParaRPr lang="en-US" dirty="0">
              <a:solidFill>
                <a:prstClr val="black"/>
              </a:solidFill>
              <a:latin typeface="Calibri"/>
            </a:endParaRPr>
          </a:p>
          <a:p>
            <a:pPr marL="800100" lvl="1" indent="-342900">
              <a:buFont typeface="Arial" panose="020B0604020202020204" pitchFamily="34" charset="0"/>
              <a:buChar char="•"/>
            </a:pPr>
            <a:r>
              <a:rPr lang="en-US" dirty="0" smtClean="0">
                <a:solidFill>
                  <a:prstClr val="black"/>
                </a:solidFill>
                <a:latin typeface="Calibri"/>
              </a:rPr>
              <a:t>Conventional fair </a:t>
            </a:r>
            <a:r>
              <a:rPr lang="en-US" dirty="0">
                <a:solidFill>
                  <a:prstClr val="black"/>
                </a:solidFill>
                <a:latin typeface="Calibri"/>
              </a:rPr>
              <a:t>return </a:t>
            </a:r>
            <a:r>
              <a:rPr lang="en-US" dirty="0" smtClean="0">
                <a:solidFill>
                  <a:prstClr val="black"/>
                </a:solidFill>
                <a:latin typeface="Calibri"/>
              </a:rPr>
              <a:t>(“good government”) issues</a:t>
            </a:r>
            <a:endParaRPr lang="en-US" dirty="0">
              <a:solidFill>
                <a:prstClr val="black"/>
              </a:solidFill>
              <a:latin typeface="Calibri"/>
            </a:endParaRPr>
          </a:p>
          <a:p>
            <a:pPr marL="800100" lvl="1" indent="-342900">
              <a:buFont typeface="Arial" panose="020B0604020202020204" pitchFamily="34" charset="0"/>
              <a:buChar char="•"/>
            </a:pPr>
            <a:r>
              <a:rPr lang="en-US" dirty="0" smtClean="0">
                <a:solidFill>
                  <a:prstClr val="black"/>
                </a:solidFill>
                <a:latin typeface="Calibri"/>
              </a:rPr>
              <a:t>Other externalities (e.g., methane emissions)</a:t>
            </a:r>
          </a:p>
          <a:p>
            <a:pPr marL="800100" lvl="1" indent="-342900">
              <a:buFont typeface="Arial" panose="020B0604020202020204" pitchFamily="34" charset="0"/>
              <a:buChar char="•"/>
            </a:pPr>
            <a:r>
              <a:rPr lang="en-US" dirty="0" smtClean="0">
                <a:solidFill>
                  <a:prstClr val="black"/>
                </a:solidFill>
                <a:latin typeface="Calibri"/>
              </a:rPr>
              <a:t>Impact on other state revenues (income tax, severance taxes,…)</a:t>
            </a:r>
            <a:endParaRPr lang="en-US" dirty="0" smtClean="0">
              <a:latin typeface="+mn-lt"/>
            </a:endParaRPr>
          </a:p>
        </p:txBody>
      </p:sp>
    </p:spTree>
    <p:extLst>
      <p:ext uri="{BB962C8B-B14F-4D97-AF65-F5344CB8AC3E}">
        <p14:creationId xmlns:p14="http://schemas.microsoft.com/office/powerpoint/2010/main" val="3258744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800" dirty="0" smtClean="0"/>
              <a:t>Additional Slides</a:t>
            </a:r>
            <a:r>
              <a:rPr lang="en-US" dirty="0" smtClean="0"/>
              <a:t/>
            </a:r>
            <a:br>
              <a:rPr lang="en-US" dirty="0" smtClean="0"/>
            </a:br>
            <a:endParaRPr lang="en-US" dirty="0"/>
          </a:p>
        </p:txBody>
      </p:sp>
    </p:spTree>
    <p:extLst>
      <p:ext uri="{BB962C8B-B14F-4D97-AF65-F5344CB8AC3E}">
        <p14:creationId xmlns:p14="http://schemas.microsoft.com/office/powerpoint/2010/main" val="1256176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35</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Coal Rank</a:t>
            </a:r>
            <a:endParaRPr lang="en-US" sz="2600" dirty="0">
              <a:solidFill>
                <a:srgbClr val="0000FF"/>
              </a:solidFill>
              <a:latin typeface="+mj-lt"/>
            </a:endParaRPr>
          </a:p>
        </p:txBody>
      </p:sp>
      <p:sp>
        <p:nvSpPr>
          <p:cNvPr id="9" name="Title 3"/>
          <p:cNvSpPr txBox="1">
            <a:spLocks/>
          </p:cNvSpPr>
          <p:nvPr/>
        </p:nvSpPr>
        <p:spPr bwMode="auto">
          <a:xfrm>
            <a:off x="256851" y="6292298"/>
            <a:ext cx="3935002" cy="35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1400" b="0" dirty="0">
                <a:latin typeface="+mn-lt"/>
                <a:cs typeface="Arial" charset="0"/>
              </a:rPr>
              <a:t>Source: USGS </a:t>
            </a:r>
            <a:r>
              <a:rPr lang="en-US" sz="1400" b="0" i="1" dirty="0" smtClean="0">
                <a:latin typeface="+mn-lt"/>
                <a:cs typeface="Arial" charset="0"/>
              </a:rPr>
              <a:t>National Coal Assessment Overview</a:t>
            </a:r>
            <a:endParaRPr lang="en-US" sz="1400" b="0" dirty="0">
              <a:latin typeface="+mn-lt"/>
            </a:endParaRPr>
          </a:p>
        </p:txBody>
      </p:sp>
      <p:pic>
        <p:nvPicPr>
          <p:cNvPr id="3075" name="Picture 3" descr="C:\energy_env\Coal\decks\USGS_Coal_Rank_Char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53" t="10636" r="13662" b="17004"/>
          <a:stretch/>
        </p:blipFill>
        <p:spPr bwMode="auto">
          <a:xfrm>
            <a:off x="10275" y="608634"/>
            <a:ext cx="4726112" cy="570421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113" y="3330575"/>
            <a:ext cx="1754187"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86190"/>
            <a:ext cx="4441451" cy="28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958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36</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Arial" charset="0"/>
                <a:cs typeface="Arial" charset="0"/>
              </a:rPr>
              <a:t>Employment</a:t>
            </a:r>
            <a:endParaRPr lang="en-US" sz="2600" dirty="0">
              <a:solidFill>
                <a:srgbClr val="0000FF"/>
              </a:solidFill>
            </a:endParaRPr>
          </a:p>
        </p:txBody>
      </p:sp>
      <p:pic>
        <p:nvPicPr>
          <p:cNvPr id="12" name="Picture 11"/>
          <p:cNvPicPr>
            <a:picLocks noChangeAspect="1"/>
          </p:cNvPicPr>
          <p:nvPr/>
        </p:nvPicPr>
        <p:blipFill>
          <a:blip r:embed="rId2"/>
          <a:stretch>
            <a:fillRect/>
          </a:stretch>
        </p:blipFill>
        <p:spPr>
          <a:xfrm>
            <a:off x="1768411" y="1059235"/>
            <a:ext cx="5445333" cy="4114800"/>
          </a:xfrm>
          <a:prstGeom prst="rect">
            <a:avLst/>
          </a:prstGeom>
        </p:spPr>
      </p:pic>
      <p:sp>
        <p:nvSpPr>
          <p:cNvPr id="13" name="TextBox 12"/>
          <p:cNvSpPr txBox="1"/>
          <p:nvPr/>
        </p:nvSpPr>
        <p:spPr>
          <a:xfrm>
            <a:off x="554114" y="5326822"/>
            <a:ext cx="8305800" cy="1077218"/>
          </a:xfrm>
          <a:prstGeom prst="rect">
            <a:avLst/>
          </a:prstGeom>
          <a:noFill/>
        </p:spPr>
        <p:txBody>
          <a:bodyPr wrap="square" rtlCol="0">
            <a:spAutoFit/>
          </a:bodyPr>
          <a:lstStyle/>
          <a:p>
            <a:pPr marL="214313" indent="-214313" fontAlgn="base">
              <a:spcBef>
                <a:spcPct val="0"/>
              </a:spcBef>
              <a:spcAft>
                <a:spcPct val="0"/>
              </a:spcAft>
              <a:buFont typeface="Arial" pitchFamily="34" charset="0"/>
              <a:buChar char="•"/>
            </a:pPr>
            <a:r>
              <a:rPr lang="en-US" sz="1600" dirty="0">
                <a:solidFill>
                  <a:prstClr val="black"/>
                </a:solidFill>
                <a:latin typeface="+mn-lt"/>
                <a:cs typeface="Arial" panose="020B0604020202020204" pitchFamily="34" charset="0"/>
              </a:rPr>
              <a:t>Approximately 90,000 workers were employed at coal mines nationally in 2012</a:t>
            </a:r>
            <a:r>
              <a:rPr lang="en-US" sz="1600" dirty="0" smtClean="0">
                <a:solidFill>
                  <a:prstClr val="black"/>
                </a:solidFill>
                <a:latin typeface="+mn-lt"/>
                <a:cs typeface="Arial" panose="020B0604020202020204" pitchFamily="34" charset="0"/>
              </a:rPr>
              <a:t>.</a:t>
            </a:r>
          </a:p>
          <a:p>
            <a:pPr marL="214313" indent="-214313" fontAlgn="base">
              <a:spcBef>
                <a:spcPct val="0"/>
              </a:spcBef>
              <a:spcAft>
                <a:spcPct val="0"/>
              </a:spcAft>
              <a:buFont typeface="Arial" pitchFamily="34" charset="0"/>
              <a:buChar char="•"/>
            </a:pPr>
            <a:r>
              <a:rPr lang="en-US" sz="1600" dirty="0" smtClean="0">
                <a:latin typeface="+mn-lt"/>
                <a:cs typeface="Arial" panose="020B0604020202020204" pitchFamily="34" charset="0"/>
              </a:rPr>
              <a:t>Employment in coal mining is down 1,800 since 2008, and is half of what it was in the early 1980s.</a:t>
            </a:r>
          </a:p>
          <a:p>
            <a:pPr marL="214313" indent="-214313" fontAlgn="base">
              <a:spcBef>
                <a:spcPct val="0"/>
              </a:spcBef>
              <a:spcAft>
                <a:spcPct val="0"/>
              </a:spcAft>
              <a:buFont typeface="Arial" pitchFamily="34" charset="0"/>
              <a:buChar char="•"/>
            </a:pPr>
            <a:r>
              <a:rPr lang="en-US" sz="1600" dirty="0" smtClean="0">
                <a:solidFill>
                  <a:prstClr val="black"/>
                </a:solidFill>
                <a:latin typeface="+mn-lt"/>
                <a:cs typeface="Arial" panose="020B0604020202020204" pitchFamily="34" charset="0"/>
              </a:rPr>
              <a:t>Employment </a:t>
            </a:r>
            <a:r>
              <a:rPr lang="en-US" sz="1600" dirty="0">
                <a:solidFill>
                  <a:prstClr val="black"/>
                </a:solidFill>
                <a:latin typeface="+mn-lt"/>
                <a:cs typeface="Arial" panose="020B0604020202020204" pitchFamily="34" charset="0"/>
              </a:rPr>
              <a:t>in oil and natural gas extraction </a:t>
            </a:r>
            <a:r>
              <a:rPr lang="en-US" sz="1600" dirty="0" smtClean="0">
                <a:solidFill>
                  <a:prstClr val="black"/>
                </a:solidFill>
                <a:latin typeface="+mn-lt"/>
                <a:cs typeface="Arial" panose="020B0604020202020204" pitchFamily="34" charset="0"/>
              </a:rPr>
              <a:t>grew by </a:t>
            </a:r>
            <a:r>
              <a:rPr lang="en-US" sz="1600" dirty="0">
                <a:solidFill>
                  <a:prstClr val="black"/>
                </a:solidFill>
                <a:latin typeface="+mn-lt"/>
                <a:cs typeface="Arial" panose="020B0604020202020204" pitchFamily="34" charset="0"/>
              </a:rPr>
              <a:t>133,000 </a:t>
            </a:r>
            <a:r>
              <a:rPr lang="en-US" sz="1600" dirty="0" smtClean="0">
                <a:solidFill>
                  <a:prstClr val="black"/>
                </a:solidFill>
                <a:latin typeface="+mn-lt"/>
                <a:cs typeface="Arial" panose="020B0604020202020204" pitchFamily="34" charset="0"/>
              </a:rPr>
              <a:t>between 2010 to 2013.</a:t>
            </a:r>
            <a:endParaRPr lang="en-US" sz="16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836728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37</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Recent trends in coal and natural gas markets</a:t>
            </a:r>
            <a:endParaRPr lang="en-US" sz="2600" dirty="0">
              <a:solidFill>
                <a:srgbClr val="0000FF"/>
              </a:solidFill>
              <a:latin typeface="+mj-lt"/>
            </a:endParaRPr>
          </a:p>
        </p:txBody>
      </p:sp>
      <p:sp>
        <p:nvSpPr>
          <p:cNvPr id="5" name="Rectangle 1"/>
          <p:cNvSpPr>
            <a:spLocks noChangeArrowheads="1"/>
          </p:cNvSpPr>
          <p:nvPr/>
        </p:nvSpPr>
        <p:spPr bwMode="auto">
          <a:xfrm>
            <a:off x="589719" y="6498831"/>
            <a:ext cx="33274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chemeClr val="tx1"/>
                </a:solidFill>
                <a:effectLst/>
                <a:latin typeface="+mn-lt"/>
                <a:ea typeface="Calibri" pitchFamily="34" charset="0"/>
                <a:cs typeface="Times New Roman" pitchFamily="18" charset="0"/>
              </a:rPr>
              <a:t>Source: EIA, </a:t>
            </a:r>
            <a:r>
              <a:rPr kumimoji="0" lang="en-US" altLang="en-US" sz="1200" i="1" u="none" strike="noStrike" cap="none" normalizeH="0" baseline="0" dirty="0" smtClean="0">
                <a:ln>
                  <a:noFill/>
                </a:ln>
                <a:solidFill>
                  <a:schemeClr val="tx1"/>
                </a:solidFill>
                <a:effectLst/>
                <a:latin typeface="+mn-lt"/>
                <a:ea typeface="Calibri" pitchFamily="34" charset="0"/>
                <a:cs typeface="Times New Roman" pitchFamily="18" charset="0"/>
              </a:rPr>
              <a:t>Today in Energy</a:t>
            </a:r>
            <a:r>
              <a:rPr kumimoji="0" lang="en-US" altLang="en-US" sz="1200" u="none" strike="noStrike" cap="none" normalizeH="0" baseline="0" dirty="0" smtClean="0">
                <a:ln>
                  <a:noFill/>
                </a:ln>
                <a:solidFill>
                  <a:schemeClr val="tx1"/>
                </a:solidFill>
                <a:effectLst/>
                <a:latin typeface="+mn-lt"/>
                <a:ea typeface="Calibri" pitchFamily="34" charset="0"/>
                <a:cs typeface="Times New Roman" pitchFamily="18" charset="0"/>
              </a:rPr>
              <a:t>, Jan.</a:t>
            </a:r>
            <a:r>
              <a:rPr kumimoji="0" lang="en-US" altLang="en-US" sz="1200" u="none" strike="noStrike" cap="none" normalizeH="0" dirty="0" smtClean="0">
                <a:ln>
                  <a:noFill/>
                </a:ln>
                <a:solidFill>
                  <a:schemeClr val="tx1"/>
                </a:solidFill>
                <a:effectLst/>
                <a:latin typeface="+mn-lt"/>
                <a:ea typeface="Calibri" pitchFamily="34" charset="0"/>
                <a:cs typeface="Times New Roman" pitchFamily="18" charset="0"/>
              </a:rPr>
              <a:t> 8, 2016</a:t>
            </a:r>
            <a:endParaRPr kumimoji="0" lang="en-US" altLang="en-US" sz="1200" i="0" u="none" strike="noStrike" cap="none" normalizeH="0" baseline="0" dirty="0" smtClean="0">
              <a:ln>
                <a:noFill/>
              </a:ln>
              <a:solidFill>
                <a:schemeClr val="tx1"/>
              </a:solidFill>
              <a:effectLst/>
              <a:latin typeface="+mn-lt"/>
              <a:cs typeface="Arial" pitchFamily="34" charset="0"/>
            </a:endParaRP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2459"/>
          <a:stretch/>
        </p:blipFill>
        <p:spPr bwMode="auto">
          <a:xfrm>
            <a:off x="821731" y="592439"/>
            <a:ext cx="3218006" cy="264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51" t="2608" r="10462" b="2877"/>
          <a:stretch/>
        </p:blipFill>
        <p:spPr bwMode="auto">
          <a:xfrm>
            <a:off x="4510355" y="652520"/>
            <a:ext cx="3804178" cy="30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861" r="9551" b="4183"/>
          <a:stretch/>
        </p:blipFill>
        <p:spPr bwMode="auto">
          <a:xfrm>
            <a:off x="4623371" y="3603861"/>
            <a:ext cx="3750067" cy="317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descr="C:\energy_env\EIA\Coal\Pages from EIA_Coal production and prices decline in 2015 - Today in Energy-Jan08_2016.png"/>
          <p:cNvPicPr>
            <a:picLocks noChangeAspect="1" noChangeArrowheads="1"/>
          </p:cNvPicPr>
          <p:nvPr/>
        </p:nvPicPr>
        <p:blipFill rotWithShape="1">
          <a:blip r:embed="rId5">
            <a:extLst>
              <a:ext uri="{28A0092B-C50C-407E-A947-70E740481C1C}">
                <a14:useLocalDpi xmlns:a14="http://schemas.microsoft.com/office/drawing/2010/main" val="0"/>
              </a:ext>
            </a:extLst>
          </a:blip>
          <a:srcRect l="3643" t="4007" r="58633" b="68691"/>
          <a:stretch/>
        </p:blipFill>
        <p:spPr bwMode="auto">
          <a:xfrm>
            <a:off x="698900" y="3228854"/>
            <a:ext cx="3415878" cy="319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099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38</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prstClr val="black"/>
                </a:solidFill>
                <a:latin typeface="Arial" charset="0"/>
                <a:cs typeface="Arial" charset="0"/>
              </a:rPr>
              <a:t>Coal production: by region, federal/non-federal</a:t>
            </a:r>
            <a:endParaRPr lang="en-US" sz="2600" dirty="0">
              <a:solidFill>
                <a:prstClr val="black"/>
              </a:solidFill>
            </a:endParaRPr>
          </a:p>
        </p:txBody>
      </p:sp>
      <p:sp>
        <p:nvSpPr>
          <p:cNvPr id="5" name="Rectangle 1"/>
          <p:cNvSpPr>
            <a:spLocks noChangeArrowheads="1"/>
          </p:cNvSpPr>
          <p:nvPr/>
        </p:nvSpPr>
        <p:spPr bwMode="auto">
          <a:xfrm>
            <a:off x="535668" y="6438432"/>
            <a:ext cx="57315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1"/>
                </a:solidFill>
                <a:effectLst/>
                <a:latin typeface="+mn-lt"/>
                <a:ea typeface="Calibri" pitchFamily="34" charset="0"/>
                <a:cs typeface="Times New Roman" pitchFamily="18" charset="0"/>
              </a:rPr>
              <a:t>Source: EIA, </a:t>
            </a:r>
            <a:r>
              <a:rPr kumimoji="0" lang="en-US" altLang="en-US" sz="1400" i="1" u="none" strike="noStrike" cap="none" normalizeH="0" baseline="0" dirty="0" smtClean="0">
                <a:ln>
                  <a:noFill/>
                </a:ln>
                <a:solidFill>
                  <a:schemeClr val="tx1"/>
                </a:solidFill>
                <a:effectLst/>
                <a:latin typeface="+mn-lt"/>
                <a:ea typeface="Calibri" pitchFamily="34" charset="0"/>
                <a:cs typeface="Times New Roman" pitchFamily="18" charset="0"/>
              </a:rPr>
              <a:t>Today in Energy</a:t>
            </a:r>
            <a:r>
              <a:rPr kumimoji="0" lang="en-US" altLang="en-US" sz="1400" u="none" strike="noStrike" cap="none" normalizeH="0" baseline="0" dirty="0" smtClean="0">
                <a:ln>
                  <a:noFill/>
                </a:ln>
                <a:solidFill>
                  <a:schemeClr val="tx1"/>
                </a:solidFill>
                <a:effectLst/>
                <a:latin typeface="+mn-lt"/>
                <a:ea typeface="Calibri" pitchFamily="34" charset="0"/>
                <a:cs typeface="Times New Roman" pitchFamily="18" charset="0"/>
              </a:rPr>
              <a:t>, Jan.</a:t>
            </a:r>
            <a:r>
              <a:rPr kumimoji="0" lang="en-US" altLang="en-US" sz="1400" u="none" strike="noStrike" cap="none" normalizeH="0" dirty="0" smtClean="0">
                <a:ln>
                  <a:noFill/>
                </a:ln>
                <a:solidFill>
                  <a:schemeClr val="tx1"/>
                </a:solidFill>
                <a:effectLst/>
                <a:latin typeface="+mn-lt"/>
                <a:ea typeface="Calibri" pitchFamily="34" charset="0"/>
                <a:cs typeface="Times New Roman" pitchFamily="18" charset="0"/>
              </a:rPr>
              <a:t> 8, 2016</a:t>
            </a:r>
            <a:endParaRPr kumimoji="0" lang="en-US" altLang="en-US" sz="1400" i="0" u="none" strike="noStrike" cap="none" normalizeH="0" baseline="0" dirty="0" smtClean="0">
              <a:ln>
                <a:noFill/>
              </a:ln>
              <a:solidFill>
                <a:schemeClr val="tx1"/>
              </a:solidFill>
              <a:effectLst/>
              <a:latin typeface="+mn-lt"/>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07" y="611308"/>
            <a:ext cx="7738097" cy="582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505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Outline</a:t>
            </a:r>
            <a:endParaRPr lang="en-US" sz="2600" dirty="0">
              <a:solidFill>
                <a:srgbClr val="0000FF"/>
              </a:solidFill>
              <a:latin typeface="+mj-lt"/>
            </a:endParaRPr>
          </a:p>
        </p:txBody>
      </p:sp>
      <p:sp>
        <p:nvSpPr>
          <p:cNvPr id="2" name="TextBox 1"/>
          <p:cNvSpPr txBox="1"/>
          <p:nvPr/>
        </p:nvSpPr>
        <p:spPr>
          <a:xfrm>
            <a:off x="483325" y="1081428"/>
            <a:ext cx="7183185" cy="2862322"/>
          </a:xfrm>
          <a:prstGeom prst="rect">
            <a:avLst/>
          </a:prstGeom>
          <a:noFill/>
        </p:spPr>
        <p:txBody>
          <a:bodyPr wrap="none" rtlCol="0">
            <a:spAutoFit/>
          </a:bodyPr>
          <a:lstStyle/>
          <a:p>
            <a:pPr marL="342900" indent="-342900">
              <a:lnSpc>
                <a:spcPct val="150000"/>
              </a:lnSpc>
              <a:buFont typeface="+mj-lt"/>
              <a:buAutoNum type="arabicPeriod"/>
            </a:pPr>
            <a:r>
              <a:rPr lang="en-US" sz="2000" dirty="0" smtClean="0">
                <a:latin typeface="+mn-lt"/>
              </a:rPr>
              <a:t>Introduction</a:t>
            </a:r>
          </a:p>
          <a:p>
            <a:pPr marL="342900" indent="-342900">
              <a:lnSpc>
                <a:spcPct val="150000"/>
              </a:lnSpc>
              <a:buFont typeface="+mj-lt"/>
              <a:buAutoNum type="arabicPeriod"/>
            </a:pPr>
            <a:r>
              <a:rPr lang="en-US" sz="2000" dirty="0" smtClean="0">
                <a:latin typeface="+mn-lt"/>
              </a:rPr>
              <a:t>U.S. coal production, the federal coal program, and the DOI PEIS</a:t>
            </a:r>
          </a:p>
          <a:p>
            <a:pPr marL="342900" indent="-342900">
              <a:lnSpc>
                <a:spcPct val="150000"/>
              </a:lnSpc>
              <a:buFont typeface="+mj-lt"/>
              <a:buAutoNum type="arabicPeriod"/>
            </a:pPr>
            <a:r>
              <a:rPr lang="en-US" sz="2000" dirty="0" smtClean="0">
                <a:latin typeface="+mn-lt"/>
              </a:rPr>
              <a:t>Comparative statics</a:t>
            </a:r>
          </a:p>
          <a:p>
            <a:pPr marL="342900" indent="-342900">
              <a:lnSpc>
                <a:spcPct val="150000"/>
              </a:lnSpc>
              <a:buFont typeface="+mj-lt"/>
              <a:buAutoNum type="arabicPeriod"/>
            </a:pPr>
            <a:r>
              <a:rPr lang="en-US" sz="2000" dirty="0" smtClean="0">
                <a:latin typeface="+mn-lt"/>
              </a:rPr>
              <a:t>IPM research design</a:t>
            </a:r>
          </a:p>
          <a:p>
            <a:pPr marL="342900" indent="-342900">
              <a:lnSpc>
                <a:spcPct val="150000"/>
              </a:lnSpc>
              <a:buFont typeface="+mj-lt"/>
              <a:buAutoNum type="arabicPeriod"/>
            </a:pPr>
            <a:r>
              <a:rPr lang="en-US" sz="2000" dirty="0" smtClean="0">
                <a:latin typeface="+mn-lt"/>
              </a:rPr>
              <a:t>IPM results</a:t>
            </a:r>
          </a:p>
          <a:p>
            <a:pPr marL="342900" indent="-342900">
              <a:lnSpc>
                <a:spcPct val="150000"/>
              </a:lnSpc>
              <a:buFont typeface="+mj-lt"/>
              <a:buAutoNum type="arabicPeriod"/>
            </a:pPr>
            <a:r>
              <a:rPr lang="en-US" sz="2000" dirty="0" smtClean="0">
                <a:latin typeface="+mn-lt"/>
              </a:rPr>
              <a:t>Policy recommendation and conclusion</a:t>
            </a:r>
            <a:endParaRPr lang="en-US" sz="2000" dirty="0">
              <a:latin typeface="+mn-lt"/>
            </a:endParaRPr>
          </a:p>
        </p:txBody>
      </p:sp>
    </p:spTree>
    <p:extLst>
      <p:ext uri="{BB962C8B-B14F-4D97-AF65-F5344CB8AC3E}">
        <p14:creationId xmlns:p14="http://schemas.microsoft.com/office/powerpoint/2010/main" val="4151085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39</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Cumulative emissions</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832339" y="644769"/>
            <a:ext cx="7502769" cy="6013939"/>
          </a:xfrm>
          <a:prstGeom prst="rect">
            <a:avLst/>
          </a:prstGeom>
          <a:noFill/>
        </p:spPr>
      </p:pic>
    </p:spTree>
    <p:extLst>
      <p:ext uri="{BB962C8B-B14F-4D97-AF65-F5344CB8AC3E}">
        <p14:creationId xmlns:p14="http://schemas.microsoft.com/office/powerpoint/2010/main" val="342166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U.S Coal Basins</a:t>
            </a:r>
            <a:endParaRPr lang="en-US" sz="2600" dirty="0">
              <a:solidFill>
                <a:srgbClr val="0000FF"/>
              </a:solidFill>
              <a:latin typeface="+mj-lt"/>
            </a:endParaRPr>
          </a:p>
        </p:txBody>
      </p:sp>
      <p:sp>
        <p:nvSpPr>
          <p:cNvPr id="4" name="TextBox 3"/>
          <p:cNvSpPr txBox="1"/>
          <p:nvPr/>
        </p:nvSpPr>
        <p:spPr>
          <a:xfrm>
            <a:off x="0" y="0"/>
            <a:ext cx="1643463" cy="307777"/>
          </a:xfrm>
          <a:prstGeom prst="rect">
            <a:avLst/>
          </a:prstGeom>
          <a:noFill/>
        </p:spPr>
        <p:txBody>
          <a:bodyPr wrap="none" rtlCol="0">
            <a:spAutoFit/>
          </a:bodyPr>
          <a:lstStyle/>
          <a:p>
            <a:r>
              <a:rPr lang="en-US" sz="1400" dirty="0" smtClean="0">
                <a:latin typeface="+mn-lt"/>
              </a:rPr>
              <a:t>2. U.S. coal program</a:t>
            </a:r>
            <a:endParaRPr lang="en-US" sz="1200" dirty="0">
              <a:latin typeface="+mn-lt"/>
            </a:endParaRPr>
          </a:p>
        </p:txBody>
      </p:sp>
      <p:sp>
        <p:nvSpPr>
          <p:cNvPr id="9" name="Title 3"/>
          <p:cNvSpPr txBox="1">
            <a:spLocks/>
          </p:cNvSpPr>
          <p:nvPr/>
        </p:nvSpPr>
        <p:spPr bwMode="auto">
          <a:xfrm>
            <a:off x="544527" y="6256962"/>
            <a:ext cx="7870005" cy="35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1400" b="0" dirty="0">
                <a:latin typeface="+mn-lt"/>
                <a:cs typeface="Arial" charset="0"/>
              </a:rPr>
              <a:t>Source: USGS at </a:t>
            </a:r>
            <a:r>
              <a:rPr lang="en-US" sz="1400" b="0" dirty="0">
                <a:latin typeface="+mn-lt"/>
                <a:cs typeface="Arial" charset="0"/>
                <a:hlinkClick r:id="rId2"/>
              </a:rPr>
              <a:t>http://</a:t>
            </a:r>
            <a:r>
              <a:rPr lang="en-US" sz="1400" b="0" dirty="0" smtClean="0">
                <a:latin typeface="+mn-lt"/>
                <a:cs typeface="Arial" charset="0"/>
                <a:hlinkClick r:id="rId2"/>
              </a:rPr>
              <a:t>pubs.usgs.gov/of/1996/of96-092/Comp/main.gif</a:t>
            </a:r>
            <a:endParaRPr lang="en-US" sz="1400" b="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0" y="549664"/>
            <a:ext cx="9176019" cy="570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90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5</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Surface and Underground Coal Mining</a:t>
            </a:r>
            <a:endParaRPr lang="en-US" sz="2600" dirty="0">
              <a:solidFill>
                <a:srgbClr val="0000FF"/>
              </a:solidFill>
              <a:latin typeface="+mj-lt"/>
            </a:endParaRPr>
          </a:p>
        </p:txBody>
      </p:sp>
      <p:sp>
        <p:nvSpPr>
          <p:cNvPr id="11" name="TextBox 10"/>
          <p:cNvSpPr txBox="1"/>
          <p:nvPr/>
        </p:nvSpPr>
        <p:spPr>
          <a:xfrm>
            <a:off x="0" y="3642954"/>
            <a:ext cx="3510610" cy="276999"/>
          </a:xfrm>
          <a:prstGeom prst="rect">
            <a:avLst/>
          </a:prstGeom>
          <a:noFill/>
        </p:spPr>
        <p:txBody>
          <a:bodyPr wrap="square" rtlCol="0">
            <a:spAutoFit/>
          </a:bodyPr>
          <a:lstStyle/>
          <a:p>
            <a:r>
              <a:rPr lang="en-US" sz="1200" dirty="0" smtClean="0"/>
              <a:t>Drag line, Black Thunder Mine, Arch Coal, PRB</a:t>
            </a:r>
            <a:endParaRPr lang="en-US" sz="1400" dirty="0"/>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031"/>
            <a:ext cx="4666360" cy="307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70" y="563956"/>
            <a:ext cx="4644229" cy="308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499770" y="3661319"/>
            <a:ext cx="4350316" cy="461665"/>
          </a:xfrm>
          <a:prstGeom prst="rect">
            <a:avLst/>
          </a:prstGeom>
          <a:noFill/>
        </p:spPr>
        <p:txBody>
          <a:bodyPr wrap="square" rtlCol="0">
            <a:spAutoFit/>
          </a:bodyPr>
          <a:lstStyle/>
          <a:p>
            <a:r>
              <a:rPr lang="en-US" sz="1200" dirty="0" smtClean="0"/>
              <a:t>Truck that holds 447 tons of coal. North Antelope Rochelle Mine, Peabody Coal, PRB</a:t>
            </a:r>
            <a:endParaRPr lang="en-US" sz="1400" dirty="0"/>
          </a:p>
        </p:txBody>
      </p:sp>
      <p:sp>
        <p:nvSpPr>
          <p:cNvPr id="13" name="TextBox 12"/>
          <p:cNvSpPr txBox="1"/>
          <p:nvPr/>
        </p:nvSpPr>
        <p:spPr>
          <a:xfrm>
            <a:off x="3607371" y="4574723"/>
            <a:ext cx="1702700" cy="1569660"/>
          </a:xfrm>
          <a:prstGeom prst="rect">
            <a:avLst/>
          </a:prstGeom>
          <a:noFill/>
        </p:spPr>
        <p:txBody>
          <a:bodyPr wrap="square" rtlCol="0">
            <a:spAutoFit/>
          </a:bodyPr>
          <a:lstStyle/>
          <a:p>
            <a:r>
              <a:rPr lang="en-US" sz="1200" dirty="0" smtClean="0"/>
              <a:t>Roof bolter for </a:t>
            </a:r>
          </a:p>
          <a:p>
            <a:r>
              <a:rPr lang="en-US" sz="1200" dirty="0" smtClean="0"/>
              <a:t>room and pillar </a:t>
            </a:r>
          </a:p>
          <a:p>
            <a:r>
              <a:rPr lang="en-US" sz="1200" dirty="0" smtClean="0"/>
              <a:t>mining</a:t>
            </a:r>
          </a:p>
          <a:p>
            <a:endParaRPr lang="en-US" sz="1200" dirty="0" smtClean="0"/>
          </a:p>
          <a:p>
            <a:endParaRPr lang="en-US" sz="1200" dirty="0"/>
          </a:p>
          <a:p>
            <a:endParaRPr lang="en-US" sz="1200" dirty="0"/>
          </a:p>
          <a:p>
            <a:pPr algn="r"/>
            <a:r>
              <a:rPr lang="en-US" sz="1200" dirty="0" smtClean="0"/>
              <a:t>Long wall </a:t>
            </a:r>
          </a:p>
          <a:p>
            <a:pPr algn="r"/>
            <a:r>
              <a:rPr lang="en-US" sz="1200" dirty="0" smtClean="0"/>
              <a:t>mining in PA</a:t>
            </a:r>
            <a:endParaRPr lang="en-US" sz="1400" dirty="0"/>
          </a:p>
        </p:txBody>
      </p:sp>
      <p:pic>
        <p:nvPicPr>
          <p:cNvPr id="24580" name="Picture 4" descr="http://advanced-mining.com/images/upload/TT01_0312_04_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04873"/>
            <a:ext cx="3607370" cy="2658444"/>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944"/>
          <a:stretch/>
        </p:blipFill>
        <p:spPr bwMode="auto">
          <a:xfrm>
            <a:off x="5310071" y="4204873"/>
            <a:ext cx="3833927" cy="268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338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6</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Federal coal at a glance</a:t>
            </a:r>
            <a:endParaRPr lang="en-US" sz="2600" dirty="0">
              <a:solidFill>
                <a:srgbClr val="0000FF"/>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172367851"/>
              </p:ext>
            </p:extLst>
          </p:nvPr>
        </p:nvGraphicFramePr>
        <p:xfrm>
          <a:off x="203660" y="3944580"/>
          <a:ext cx="3857685" cy="1992100"/>
        </p:xfrm>
        <a:graphic>
          <a:graphicData uri="http://schemas.openxmlformats.org/drawingml/2006/table">
            <a:tbl>
              <a:tblPr firstRow="1" firstCol="1" bandRow="1">
                <a:tableStyleId>{5C22544A-7EE6-4342-B048-85BDC9FD1C3A}</a:tableStyleId>
              </a:tblPr>
              <a:tblGrid>
                <a:gridCol w="987301"/>
                <a:gridCol w="908849"/>
                <a:gridCol w="899652"/>
                <a:gridCol w="1061883"/>
              </a:tblGrid>
              <a:tr h="509554">
                <a:tc>
                  <a:txBody>
                    <a:bodyPr/>
                    <a:lstStyle/>
                    <a:p>
                      <a:pPr marL="0" marR="0" algn="ctr">
                        <a:lnSpc>
                          <a:spcPct val="115000"/>
                        </a:lnSpc>
                        <a:spcBef>
                          <a:spcPts val="0"/>
                        </a:spcBef>
                        <a:spcAft>
                          <a:spcPts val="0"/>
                        </a:spcAft>
                      </a:pPr>
                      <a:r>
                        <a:rPr lang="en-US" sz="1400" dirty="0">
                          <a:effectLst/>
                        </a:rPr>
                        <a:t>State</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Total, 2014</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Federal, FY2014</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Federal percent</a:t>
                      </a:r>
                      <a:endParaRPr lang="en-US" sz="1400" dirty="0">
                        <a:effectLst/>
                        <a:latin typeface="Calibri"/>
                        <a:ea typeface="Calibri"/>
                        <a:cs typeface="Times New Roman"/>
                      </a:endParaRPr>
                    </a:p>
                  </a:txBody>
                  <a:tcPr marL="68580" marR="68580" marT="0" marB="0"/>
                </a:tc>
              </a:tr>
              <a:tr h="247091">
                <a:tc>
                  <a:txBody>
                    <a:bodyPr/>
                    <a:lstStyle/>
                    <a:p>
                      <a:pPr marL="0" marR="0" algn="ctr">
                        <a:lnSpc>
                          <a:spcPct val="115000"/>
                        </a:lnSpc>
                        <a:spcBef>
                          <a:spcPts val="0"/>
                        </a:spcBef>
                        <a:spcAft>
                          <a:spcPts val="0"/>
                        </a:spcAft>
                      </a:pPr>
                      <a:r>
                        <a:rPr lang="en-US" sz="1400" dirty="0">
                          <a:effectLst/>
                        </a:rPr>
                        <a:t>Wyoming</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396</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337</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86%</a:t>
                      </a:r>
                      <a:endParaRPr lang="en-US" sz="1400">
                        <a:effectLst/>
                        <a:latin typeface="Calibri"/>
                        <a:ea typeface="Calibri"/>
                        <a:cs typeface="Times New Roman"/>
                      </a:endParaRPr>
                    </a:p>
                  </a:txBody>
                  <a:tcPr marL="68580" marR="68580" marT="0" marB="0" anchor="ctr"/>
                </a:tc>
              </a:tr>
              <a:tr h="247091">
                <a:tc>
                  <a:txBody>
                    <a:bodyPr/>
                    <a:lstStyle/>
                    <a:p>
                      <a:pPr marL="0" marR="0" algn="ctr">
                        <a:lnSpc>
                          <a:spcPct val="115000"/>
                        </a:lnSpc>
                        <a:spcBef>
                          <a:spcPts val="0"/>
                        </a:spcBef>
                        <a:spcAft>
                          <a:spcPts val="0"/>
                        </a:spcAft>
                      </a:pPr>
                      <a:r>
                        <a:rPr lang="en-US" sz="1400" dirty="0">
                          <a:effectLst/>
                        </a:rPr>
                        <a:t>Montana</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45</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27</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61%</a:t>
                      </a:r>
                      <a:endParaRPr lang="en-US" sz="1400">
                        <a:effectLst/>
                        <a:latin typeface="Calibri"/>
                        <a:ea typeface="Calibri"/>
                        <a:cs typeface="Times New Roman"/>
                      </a:endParaRPr>
                    </a:p>
                  </a:txBody>
                  <a:tcPr marL="68580" marR="68580" marT="0" marB="0" anchor="ctr"/>
                </a:tc>
              </a:tr>
              <a:tr h="247091">
                <a:tc>
                  <a:txBody>
                    <a:bodyPr/>
                    <a:lstStyle/>
                    <a:p>
                      <a:pPr marL="0" marR="0" algn="ctr">
                        <a:lnSpc>
                          <a:spcPct val="115000"/>
                        </a:lnSpc>
                        <a:spcBef>
                          <a:spcPts val="0"/>
                        </a:spcBef>
                        <a:spcAft>
                          <a:spcPts val="0"/>
                        </a:spcAft>
                      </a:pPr>
                      <a:r>
                        <a:rPr lang="en-US" sz="1400">
                          <a:effectLst/>
                        </a:rPr>
                        <a:t>Colorado</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24</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17</a:t>
                      </a:r>
                      <a:endParaRPr lang="en-US" sz="14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71%</a:t>
                      </a:r>
                      <a:endParaRPr lang="en-US" sz="1400">
                        <a:effectLst/>
                        <a:latin typeface="Calibri"/>
                        <a:ea typeface="Calibri"/>
                        <a:cs typeface="Times New Roman"/>
                      </a:endParaRPr>
                    </a:p>
                  </a:txBody>
                  <a:tcPr marL="68580" marR="68580" marT="0" marB="0" anchor="ctr"/>
                </a:tc>
              </a:tr>
              <a:tr h="247091">
                <a:tc>
                  <a:txBody>
                    <a:bodyPr/>
                    <a:lstStyle/>
                    <a:p>
                      <a:pPr marL="0" marR="0" algn="ctr">
                        <a:lnSpc>
                          <a:spcPct val="115000"/>
                        </a:lnSpc>
                        <a:spcBef>
                          <a:spcPts val="0"/>
                        </a:spcBef>
                        <a:spcAft>
                          <a:spcPts val="0"/>
                        </a:spcAft>
                      </a:pPr>
                      <a:r>
                        <a:rPr lang="en-US" sz="1400">
                          <a:effectLst/>
                        </a:rPr>
                        <a:t>Utah</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17</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14</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81%</a:t>
                      </a:r>
                      <a:endParaRPr lang="en-US" sz="1400">
                        <a:effectLst/>
                        <a:latin typeface="Calibri"/>
                        <a:ea typeface="Calibri"/>
                        <a:cs typeface="Times New Roman"/>
                      </a:endParaRPr>
                    </a:p>
                  </a:txBody>
                  <a:tcPr marL="68580" marR="68580" marT="0" marB="0" anchor="ctr"/>
                </a:tc>
              </a:tr>
              <a:tr h="247091">
                <a:tc>
                  <a:txBody>
                    <a:bodyPr/>
                    <a:lstStyle/>
                    <a:p>
                      <a:pPr marL="0" marR="0" algn="ctr">
                        <a:lnSpc>
                          <a:spcPct val="115000"/>
                        </a:lnSpc>
                        <a:spcBef>
                          <a:spcPts val="0"/>
                        </a:spcBef>
                        <a:spcAft>
                          <a:spcPts val="0"/>
                        </a:spcAft>
                      </a:pPr>
                      <a:r>
                        <a:rPr lang="en-US" sz="1400">
                          <a:effectLst/>
                        </a:rPr>
                        <a:t>Other</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502</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26</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5%</a:t>
                      </a:r>
                      <a:endParaRPr lang="en-US" sz="1400" dirty="0">
                        <a:effectLst/>
                        <a:latin typeface="Calibri"/>
                        <a:ea typeface="Calibri"/>
                        <a:cs typeface="Times New Roman"/>
                      </a:endParaRPr>
                    </a:p>
                  </a:txBody>
                  <a:tcPr marL="68580" marR="68580" marT="0" marB="0" anchor="ctr"/>
                </a:tc>
              </a:tr>
              <a:tr h="247091">
                <a:tc>
                  <a:txBody>
                    <a:bodyPr/>
                    <a:lstStyle/>
                    <a:p>
                      <a:pPr marL="0" marR="0" algn="ctr">
                        <a:lnSpc>
                          <a:spcPct val="115000"/>
                        </a:lnSpc>
                        <a:spcBef>
                          <a:spcPts val="0"/>
                        </a:spcBef>
                        <a:spcAft>
                          <a:spcPts val="0"/>
                        </a:spcAft>
                      </a:pPr>
                      <a:r>
                        <a:rPr lang="en-US" sz="1400">
                          <a:effectLst/>
                        </a:rPr>
                        <a:t>Total</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983</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421</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43%</a:t>
                      </a:r>
                      <a:endParaRPr lang="en-US" sz="1400" dirty="0">
                        <a:effectLst/>
                        <a:latin typeface="Calibri"/>
                        <a:ea typeface="Calibri"/>
                        <a:cs typeface="Times New Roman"/>
                      </a:endParaRPr>
                    </a:p>
                  </a:txBody>
                  <a:tcPr marL="68580" marR="68580" marT="0" marB="0" anchor="ctr"/>
                </a:tc>
              </a:tr>
            </a:tbl>
          </a:graphicData>
        </a:graphic>
      </p:graphicFrame>
      <p:sp>
        <p:nvSpPr>
          <p:cNvPr id="5" name="Rectangle 1"/>
          <p:cNvSpPr>
            <a:spLocks noChangeArrowheads="1"/>
          </p:cNvSpPr>
          <p:nvPr/>
        </p:nvSpPr>
        <p:spPr bwMode="auto">
          <a:xfrm>
            <a:off x="203660" y="3371573"/>
            <a:ext cx="3815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Calibri" pitchFamily="34" charset="0"/>
                <a:cs typeface="Times New Roman" pitchFamily="18" charset="0"/>
              </a:rPr>
              <a:t>Annual Federal and Non-Federal Coal Production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Calibri" pitchFamily="34" charset="0"/>
                <a:cs typeface="Times New Roman" pitchFamily="18" charset="0"/>
              </a:rPr>
              <a:t>(millions of short tons)</a:t>
            </a:r>
            <a:endParaRPr kumimoji="0" lang="en-US" altLang="en-US" sz="1400" b="1" i="0" u="none" strike="noStrike" cap="none" normalizeH="0" baseline="0" dirty="0" smtClean="0">
              <a:ln>
                <a:noFill/>
              </a:ln>
              <a:solidFill>
                <a:schemeClr val="tx1"/>
              </a:solidFill>
              <a:effectLst/>
              <a:latin typeface="+mn-lt"/>
              <a:cs typeface="Arial" pitchFamily="34" charset="0"/>
            </a:endParaRPr>
          </a:p>
        </p:txBody>
      </p:sp>
      <p:sp>
        <p:nvSpPr>
          <p:cNvPr id="8" name="Rectangle 7"/>
          <p:cNvSpPr/>
          <p:nvPr/>
        </p:nvSpPr>
        <p:spPr>
          <a:xfrm>
            <a:off x="111828" y="6038889"/>
            <a:ext cx="4243755" cy="461665"/>
          </a:xfrm>
          <a:prstGeom prst="rect">
            <a:avLst/>
          </a:prstGeom>
        </p:spPr>
        <p:txBody>
          <a:bodyPr wrap="square">
            <a:spAutoFit/>
          </a:bodyPr>
          <a:lstStyle/>
          <a:p>
            <a:pPr lvl="0" eaLnBrk="0" hangingPunct="0"/>
            <a:r>
              <a:rPr lang="en-US" altLang="en-US" sz="1200" dirty="0">
                <a:latin typeface="+mn-lt"/>
                <a:ea typeface="Calibri" pitchFamily="34" charset="0"/>
                <a:cs typeface="Times New Roman" pitchFamily="18" charset="0"/>
              </a:rPr>
              <a:t>Sources: EIA </a:t>
            </a:r>
            <a:r>
              <a:rPr lang="en-US" altLang="en-US" sz="1200" i="1" dirty="0" smtClean="0">
                <a:latin typeface="+mn-lt"/>
                <a:ea typeface="Calibri" pitchFamily="34" charset="0"/>
                <a:cs typeface="Times New Roman" pitchFamily="18" charset="0"/>
              </a:rPr>
              <a:t>Annual Coal Report 2015, </a:t>
            </a:r>
            <a:r>
              <a:rPr lang="en-US" sz="1200" i="1" dirty="0">
                <a:latin typeface="+mn-lt"/>
              </a:rPr>
              <a:t>Sales of Fossil Fuels Produced from Federal and Indian Lands FY2003 through FY </a:t>
            </a:r>
            <a:r>
              <a:rPr lang="en-US" sz="1200" i="1" dirty="0" smtClean="0">
                <a:latin typeface="+mn-lt"/>
              </a:rPr>
              <a:t>2014</a:t>
            </a:r>
            <a:r>
              <a:rPr lang="en-US" altLang="en-US" sz="1200" dirty="0" smtClean="0">
                <a:latin typeface="+mn-lt"/>
                <a:ea typeface="Calibri" pitchFamily="34" charset="0"/>
                <a:cs typeface="Times New Roman" pitchFamily="18" charset="0"/>
              </a:rPr>
              <a:t>. </a:t>
            </a:r>
            <a:endParaRPr lang="en-US" altLang="en-US" sz="1200" dirty="0">
              <a:latin typeface="+mn-lt"/>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69484752"/>
              </p:ext>
            </p:extLst>
          </p:nvPr>
        </p:nvGraphicFramePr>
        <p:xfrm>
          <a:off x="4425658" y="4923631"/>
          <a:ext cx="4468931" cy="1235455"/>
        </p:xfrm>
        <a:graphic>
          <a:graphicData uri="http://schemas.openxmlformats.org/drawingml/2006/table">
            <a:tbl>
              <a:tblPr firstRow="1" firstCol="1" bandRow="1">
                <a:tableStyleId>{69CF1AB2-1976-4502-BF36-3FF5EA218861}</a:tableStyleId>
              </a:tblPr>
              <a:tblGrid>
                <a:gridCol w="1715270"/>
                <a:gridCol w="1804707"/>
                <a:gridCol w="948954"/>
              </a:tblGrid>
              <a:tr h="247091">
                <a:tc>
                  <a:txBody>
                    <a:bodyPr/>
                    <a:lstStyle/>
                    <a:p>
                      <a:pPr algn="l" fontAlgn="ctr"/>
                      <a:r>
                        <a:rPr lang="en-US" sz="1400" u="none" strike="noStrike" dirty="0">
                          <a:effectLst/>
                        </a:rPr>
                        <a:t>Central Appalachia</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b="0" u="none" strike="noStrike" dirty="0">
                          <a:effectLst/>
                        </a:rPr>
                        <a:t>12,500 Btu, 1.2 SO</a:t>
                      </a:r>
                      <a:r>
                        <a:rPr lang="en-US" sz="1400" b="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b="0" u="none" strike="noStrike" dirty="0">
                          <a:effectLst/>
                        </a:rPr>
                        <a:t>$41.10 </a:t>
                      </a:r>
                      <a:endParaRPr lang="en-US" sz="1400" b="0" i="0" u="none" strike="noStrike" dirty="0">
                        <a:solidFill>
                          <a:srgbClr val="000000"/>
                        </a:solidFill>
                        <a:effectLst/>
                        <a:latin typeface="Calibri"/>
                      </a:endParaRPr>
                    </a:p>
                  </a:txBody>
                  <a:tcPr marL="8313" marR="8313" marT="8313" marB="0" anchor="ctr"/>
                </a:tc>
              </a:tr>
              <a:tr h="247091">
                <a:tc>
                  <a:txBody>
                    <a:bodyPr/>
                    <a:lstStyle/>
                    <a:p>
                      <a:pPr algn="l" fontAlgn="ctr"/>
                      <a:r>
                        <a:rPr lang="en-US" sz="1400" u="none" strike="noStrike" dirty="0">
                          <a:effectLst/>
                        </a:rPr>
                        <a:t>Northern Appalachia</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u="none" strike="noStrike" dirty="0">
                          <a:effectLst/>
                        </a:rPr>
                        <a:t>13,000 Btu, &lt; 3.0 SO</a:t>
                      </a:r>
                      <a:r>
                        <a:rPr lang="en-US" sz="140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u="none" strike="noStrike" dirty="0">
                          <a:effectLst/>
                        </a:rPr>
                        <a:t>$43.35 </a:t>
                      </a:r>
                      <a:endParaRPr lang="en-US" sz="1400" b="0" i="0" u="none" strike="noStrike" dirty="0">
                        <a:solidFill>
                          <a:srgbClr val="000000"/>
                        </a:solidFill>
                        <a:effectLst/>
                        <a:latin typeface="Calibri"/>
                      </a:endParaRPr>
                    </a:p>
                  </a:txBody>
                  <a:tcPr marL="8313" marR="8313" marT="8313" marB="0" anchor="ctr"/>
                </a:tc>
              </a:tr>
              <a:tr h="247091">
                <a:tc>
                  <a:txBody>
                    <a:bodyPr/>
                    <a:lstStyle/>
                    <a:p>
                      <a:pPr algn="l" fontAlgn="ctr"/>
                      <a:r>
                        <a:rPr lang="en-US" sz="1400" u="none" strike="noStrike" dirty="0">
                          <a:effectLst/>
                        </a:rPr>
                        <a:t>Illinois Basin</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u="none" strike="noStrike" dirty="0">
                          <a:effectLst/>
                        </a:rPr>
                        <a:t>11,800 Btu, 5.0 SO</a:t>
                      </a:r>
                      <a:r>
                        <a:rPr lang="en-US" sz="140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u="none" strike="noStrike" dirty="0">
                          <a:effectLst/>
                        </a:rPr>
                        <a:t>$32.00 </a:t>
                      </a:r>
                      <a:endParaRPr lang="en-US" sz="1400" b="0" i="0" u="none" strike="noStrike" dirty="0">
                        <a:solidFill>
                          <a:srgbClr val="000000"/>
                        </a:solidFill>
                        <a:effectLst/>
                        <a:latin typeface="Calibri"/>
                      </a:endParaRPr>
                    </a:p>
                  </a:txBody>
                  <a:tcPr marL="8313" marR="8313" marT="8313" marB="0" anchor="ctr"/>
                </a:tc>
              </a:tr>
              <a:tr h="247091">
                <a:tc>
                  <a:txBody>
                    <a:bodyPr/>
                    <a:lstStyle/>
                    <a:p>
                      <a:pPr algn="l" fontAlgn="ctr"/>
                      <a:r>
                        <a:rPr lang="en-US" sz="1400" u="none" strike="noStrike" dirty="0">
                          <a:effectLst/>
                        </a:rPr>
                        <a:t>Powder River Basin</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u="none" strike="noStrike" dirty="0">
                          <a:effectLst/>
                        </a:rPr>
                        <a:t>8,800 Btu, 0.8 SO</a:t>
                      </a:r>
                      <a:r>
                        <a:rPr lang="en-US" sz="140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u="none" strike="noStrike" dirty="0">
                          <a:effectLst/>
                        </a:rPr>
                        <a:t>$8.70 </a:t>
                      </a:r>
                      <a:endParaRPr lang="en-US" sz="1400" b="0" i="0" u="none" strike="noStrike" dirty="0">
                        <a:solidFill>
                          <a:srgbClr val="000000"/>
                        </a:solidFill>
                        <a:effectLst/>
                        <a:latin typeface="Calibri"/>
                      </a:endParaRPr>
                    </a:p>
                  </a:txBody>
                  <a:tcPr marL="8313" marR="8313" marT="8313" marB="0" anchor="ctr"/>
                </a:tc>
              </a:tr>
              <a:tr h="247091">
                <a:tc>
                  <a:txBody>
                    <a:bodyPr/>
                    <a:lstStyle/>
                    <a:p>
                      <a:pPr algn="l" fontAlgn="ctr"/>
                      <a:r>
                        <a:rPr lang="en-US" sz="1400" u="none" strike="noStrike" dirty="0">
                          <a:effectLst/>
                        </a:rPr>
                        <a:t>Uinta Basin</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u="none" strike="noStrike" dirty="0">
                          <a:effectLst/>
                        </a:rPr>
                        <a:t>11,700 Btu, 0.8 SO</a:t>
                      </a:r>
                      <a:r>
                        <a:rPr lang="en-US" sz="140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u="none" strike="noStrike" dirty="0">
                          <a:effectLst/>
                        </a:rPr>
                        <a:t>$39.40 </a:t>
                      </a:r>
                      <a:endParaRPr lang="en-US" sz="1400" b="0" i="0" u="none" strike="noStrike" dirty="0">
                        <a:solidFill>
                          <a:srgbClr val="000000"/>
                        </a:solidFill>
                        <a:effectLst/>
                        <a:latin typeface="Calibri"/>
                      </a:endParaRPr>
                    </a:p>
                  </a:txBody>
                  <a:tcPr marL="8313" marR="8313" marT="8313" marB="0" anchor="ctr"/>
                </a:tc>
              </a:tr>
            </a:tbl>
          </a:graphicData>
        </a:graphic>
      </p:graphicFrame>
      <p:sp>
        <p:nvSpPr>
          <p:cNvPr id="12" name="Rectangle 11"/>
          <p:cNvSpPr/>
          <p:nvPr/>
        </p:nvSpPr>
        <p:spPr>
          <a:xfrm>
            <a:off x="4513007" y="6216892"/>
            <a:ext cx="4243755" cy="276999"/>
          </a:xfrm>
          <a:prstGeom prst="rect">
            <a:avLst/>
          </a:prstGeom>
        </p:spPr>
        <p:txBody>
          <a:bodyPr wrap="square">
            <a:spAutoFit/>
          </a:bodyPr>
          <a:lstStyle/>
          <a:p>
            <a:pPr lvl="0" eaLnBrk="0" hangingPunct="0"/>
            <a:r>
              <a:rPr lang="en-US" altLang="en-US" sz="1200" dirty="0">
                <a:latin typeface="+mn-lt"/>
                <a:ea typeface="Calibri" pitchFamily="34" charset="0"/>
                <a:cs typeface="Times New Roman" pitchFamily="18" charset="0"/>
              </a:rPr>
              <a:t>Sources: </a:t>
            </a:r>
            <a:r>
              <a:rPr lang="en-US" altLang="en-US" sz="1200" dirty="0" smtClean="0">
                <a:latin typeface="+mn-lt"/>
                <a:ea typeface="Calibri" pitchFamily="34" charset="0"/>
                <a:cs typeface="Times New Roman" pitchFamily="18" charset="0"/>
              </a:rPr>
              <a:t>EIA, SNL</a:t>
            </a:r>
            <a:endParaRPr lang="en-US" altLang="en-US" sz="1200" dirty="0">
              <a:latin typeface="+mn-lt"/>
              <a:cs typeface="Arial" pitchFamily="34" charset="0"/>
            </a:endParaRPr>
          </a:p>
        </p:txBody>
      </p:sp>
      <p:sp>
        <p:nvSpPr>
          <p:cNvPr id="13" name="Rectangle 1"/>
          <p:cNvSpPr>
            <a:spLocks noChangeArrowheads="1"/>
          </p:cNvSpPr>
          <p:nvPr/>
        </p:nvSpPr>
        <p:spPr bwMode="auto">
          <a:xfrm>
            <a:off x="4571999" y="4513641"/>
            <a:ext cx="38157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Calibri" pitchFamily="34" charset="0"/>
                <a:cs typeface="Times New Roman" pitchFamily="18" charset="0"/>
              </a:rPr>
              <a:t>Prompt month coal prices, $/short ton, 7/15/16</a:t>
            </a:r>
            <a:endParaRPr kumimoji="0" lang="en-US" altLang="en-US" sz="1400" b="1" i="0" u="none" strike="noStrike" cap="none" normalizeH="0" baseline="0" dirty="0" smtClean="0">
              <a:ln>
                <a:noFill/>
              </a:ln>
              <a:solidFill>
                <a:schemeClr val="tx1"/>
              </a:solidFill>
              <a:effectLst/>
              <a:latin typeface="+mn-lt"/>
              <a:cs typeface="Arial" pitchFamily="34" charset="0"/>
            </a:endParaRPr>
          </a:p>
        </p:txBody>
      </p:sp>
      <p:pic>
        <p:nvPicPr>
          <p:cNvPr id="14" name="Picture 13"/>
          <p:cNvPicPr/>
          <p:nvPr/>
        </p:nvPicPr>
        <p:blipFill rotWithShape="1">
          <a:blip r:embed="rId2">
            <a:extLst>
              <a:ext uri="{28A0092B-C50C-407E-A947-70E740481C1C}">
                <a14:useLocalDpi xmlns:a14="http://schemas.microsoft.com/office/drawing/2010/main" val="0"/>
              </a:ext>
            </a:extLst>
          </a:blip>
          <a:srcRect l="13986" t="6947" r="5686"/>
          <a:stretch/>
        </p:blipFill>
        <p:spPr bwMode="auto">
          <a:xfrm>
            <a:off x="4141587" y="693173"/>
            <a:ext cx="5002412" cy="3451124"/>
          </a:xfrm>
          <a:prstGeom prst="rect">
            <a:avLst/>
          </a:prstGeom>
          <a:noFill/>
          <a:ln>
            <a:noFill/>
          </a:ln>
          <a:extLst>
            <a:ext uri="{53640926-AAD7-44D8-BBD7-CCE9431645EC}">
              <a14:shadowObscured xmlns:a14="http://schemas.microsoft.com/office/drawing/2010/main"/>
            </a:ext>
          </a:extLst>
        </p:spPr>
      </p:pic>
      <p:sp>
        <p:nvSpPr>
          <p:cNvPr id="15" name="TextBox 14"/>
          <p:cNvSpPr txBox="1"/>
          <p:nvPr/>
        </p:nvSpPr>
        <p:spPr>
          <a:xfrm>
            <a:off x="150100" y="898945"/>
            <a:ext cx="4060093" cy="1569660"/>
          </a:xfrm>
          <a:prstGeom prst="rect">
            <a:avLst/>
          </a:prstGeom>
          <a:noFill/>
        </p:spPr>
        <p:txBody>
          <a:bodyPr wrap="square" rtlCol="0">
            <a:spAutoFit/>
          </a:bodyPr>
          <a:lstStyle/>
          <a:p>
            <a:r>
              <a:rPr lang="en-US" sz="1600" b="1" dirty="0" smtClean="0">
                <a:latin typeface="+mn-lt"/>
              </a:rPr>
              <a:t>Federal coal  facts</a:t>
            </a:r>
          </a:p>
          <a:p>
            <a:pPr marL="285750" indent="-285750">
              <a:buFont typeface="Arial" panose="020B0604020202020204" pitchFamily="34" charset="0"/>
              <a:buChar char="•"/>
            </a:pPr>
            <a:r>
              <a:rPr lang="en-US" sz="1600" dirty="0" smtClean="0">
                <a:latin typeface="+mn-lt"/>
              </a:rPr>
              <a:t>41% of U.S. coal production </a:t>
            </a:r>
          </a:p>
          <a:p>
            <a:pPr marL="285750" indent="-285750">
              <a:buFont typeface="Arial" panose="020B0604020202020204" pitchFamily="34" charset="0"/>
              <a:buChar char="•"/>
            </a:pPr>
            <a:r>
              <a:rPr lang="en-US" sz="1600" dirty="0" smtClean="0">
                <a:latin typeface="+mn-lt"/>
              </a:rPr>
              <a:t>13% of U.S. energy-related CO2 emissions</a:t>
            </a:r>
          </a:p>
          <a:p>
            <a:pPr marL="285750" indent="-285750">
              <a:buFont typeface="Arial" panose="020B0604020202020204" pitchFamily="34" charset="0"/>
              <a:buChar char="•"/>
            </a:pPr>
            <a:r>
              <a:rPr lang="en-US" sz="1600" dirty="0" smtClean="0">
                <a:latin typeface="+mn-lt"/>
              </a:rPr>
              <a:t>94% of federal coal is mined in Wyoming, Montana, Colorado, and Utah</a:t>
            </a:r>
          </a:p>
          <a:p>
            <a:pPr marL="285750" indent="-285750">
              <a:buFont typeface="Arial" panose="020B0604020202020204" pitchFamily="34" charset="0"/>
              <a:buChar char="•"/>
            </a:pPr>
            <a:r>
              <a:rPr lang="en-US" sz="1600" dirty="0" smtClean="0">
                <a:latin typeface="+mn-lt"/>
              </a:rPr>
              <a:t>80% is surface mining in the PRB</a:t>
            </a:r>
            <a:endParaRPr lang="en-US" dirty="0"/>
          </a:p>
        </p:txBody>
      </p:sp>
    </p:spTree>
    <p:extLst>
      <p:ext uri="{BB962C8B-B14F-4D97-AF65-F5344CB8AC3E}">
        <p14:creationId xmlns:p14="http://schemas.microsoft.com/office/powerpoint/2010/main" val="3789154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7</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Upstream, Downstream</a:t>
            </a:r>
            <a:endParaRPr lang="en-US" sz="2600" dirty="0">
              <a:solidFill>
                <a:srgbClr val="0000FF"/>
              </a:solidFill>
              <a:latin typeface="+mj-lt"/>
            </a:endParaRPr>
          </a:p>
        </p:txBody>
      </p:sp>
      <p:sp>
        <p:nvSpPr>
          <p:cNvPr id="18" name="TextBox 17"/>
          <p:cNvSpPr txBox="1"/>
          <p:nvPr/>
        </p:nvSpPr>
        <p:spPr>
          <a:xfrm>
            <a:off x="205844" y="5438271"/>
            <a:ext cx="8732310" cy="1323439"/>
          </a:xfrm>
          <a:prstGeom prst="rect">
            <a:avLst/>
          </a:prstGeom>
          <a:noFill/>
        </p:spPr>
        <p:txBody>
          <a:bodyPr wrap="square" rtlCol="0">
            <a:spAutoFit/>
          </a:bodyPr>
          <a:lstStyle/>
          <a:p>
            <a:r>
              <a:rPr lang="en-US" sz="2000" dirty="0" smtClean="0">
                <a:solidFill>
                  <a:srgbClr val="0000FF"/>
                </a:solidFill>
                <a:latin typeface="+mn-lt"/>
              </a:rPr>
              <a:t>“Many stakeholders highlighted the tension between producing very large quantities of Federal </a:t>
            </a:r>
            <a:r>
              <a:rPr lang="en-US" sz="2000" smtClean="0">
                <a:solidFill>
                  <a:srgbClr val="0000FF"/>
                </a:solidFill>
                <a:latin typeface="+mn-lt"/>
              </a:rPr>
              <a:t>coal while </a:t>
            </a:r>
            <a:r>
              <a:rPr lang="en-US" sz="2000" dirty="0" smtClean="0">
                <a:solidFill>
                  <a:srgbClr val="0000FF"/>
                </a:solidFill>
                <a:latin typeface="+mn-lt"/>
              </a:rPr>
              <a:t>pursuing policies  to reduce US GHG emissions substantially, including from coal combustion”			</a:t>
            </a:r>
          </a:p>
          <a:p>
            <a:pPr algn="r"/>
            <a:r>
              <a:rPr lang="en-US" dirty="0" smtClean="0">
                <a:latin typeface="+mn-lt"/>
              </a:rPr>
              <a:t>DOI PEIS NOI, 81 FR 17724, March 30, 2016</a:t>
            </a:r>
            <a:endParaRPr lang="en-US" dirty="0">
              <a:latin typeface="+mn-lt"/>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2" b="19709"/>
          <a:stretch/>
        </p:blipFill>
        <p:spPr bwMode="auto">
          <a:xfrm>
            <a:off x="1652332" y="581747"/>
            <a:ext cx="5832017" cy="46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476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8</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solidFill>
                  <a:srgbClr val="0000FF"/>
                </a:solidFill>
                <a:latin typeface="+mn-lt"/>
                <a:cs typeface="Arial" charset="0"/>
              </a:rPr>
              <a:t>DOI</a:t>
            </a:r>
            <a:r>
              <a:rPr lang="en-US" sz="2400" dirty="0">
                <a:solidFill>
                  <a:srgbClr val="0000FF"/>
                </a:solidFill>
                <a:latin typeface="+mn-lt"/>
                <a:cs typeface="Arial" charset="0"/>
              </a:rPr>
              <a:t> </a:t>
            </a:r>
            <a:r>
              <a:rPr lang="en-US" sz="2400" dirty="0" smtClean="0">
                <a:solidFill>
                  <a:srgbClr val="0000FF"/>
                </a:solidFill>
                <a:latin typeface="+mn-lt"/>
                <a:cs typeface="Arial" charset="0"/>
              </a:rPr>
              <a:t>Programmatic EIS: Federal Coal Program</a:t>
            </a:r>
            <a:endParaRPr lang="en-US" sz="2400" dirty="0">
              <a:solidFill>
                <a:srgbClr val="0000FF"/>
              </a:solidFill>
              <a:latin typeface="+mn-lt"/>
            </a:endParaRPr>
          </a:p>
        </p:txBody>
      </p:sp>
      <p:sp>
        <p:nvSpPr>
          <p:cNvPr id="8" name="TextBox 7"/>
          <p:cNvSpPr txBox="1"/>
          <p:nvPr/>
        </p:nvSpPr>
        <p:spPr>
          <a:xfrm>
            <a:off x="205482" y="721844"/>
            <a:ext cx="8650841" cy="5355312"/>
          </a:xfrm>
          <a:prstGeom prst="rect">
            <a:avLst/>
          </a:prstGeom>
          <a:noFill/>
        </p:spPr>
        <p:txBody>
          <a:bodyPr wrap="square" rtlCol="0">
            <a:spAutoFit/>
          </a:bodyPr>
          <a:lstStyle/>
          <a:p>
            <a:r>
              <a:rPr lang="en-US" b="1" dirty="0" smtClean="0">
                <a:solidFill>
                  <a:srgbClr val="0000FF"/>
                </a:solidFill>
                <a:latin typeface="+mn-lt"/>
              </a:rPr>
              <a:t>Jan. 15, 2016:</a:t>
            </a:r>
            <a:r>
              <a:rPr lang="en-US" dirty="0" smtClean="0">
                <a:latin typeface="+mn-lt"/>
              </a:rPr>
              <a:t> Secretary Jewell announces PEIS process, places moratorium on new leases</a:t>
            </a:r>
          </a:p>
          <a:p>
            <a:endParaRPr lang="en-US" b="1" dirty="0" smtClean="0">
              <a:solidFill>
                <a:srgbClr val="0000FF"/>
              </a:solidFill>
              <a:latin typeface="+mn-lt"/>
            </a:endParaRPr>
          </a:p>
          <a:p>
            <a:r>
              <a:rPr lang="en-US" b="1" dirty="0" smtClean="0">
                <a:solidFill>
                  <a:srgbClr val="0000FF"/>
                </a:solidFill>
                <a:latin typeface="+mn-lt"/>
              </a:rPr>
              <a:t>March 30, 2016: </a:t>
            </a:r>
            <a:r>
              <a:rPr lang="en-US" dirty="0" smtClean="0">
                <a:latin typeface="+mn-lt"/>
              </a:rPr>
              <a:t>DOI Notice of Intent to Prepare EIS</a:t>
            </a:r>
          </a:p>
          <a:p>
            <a:pPr lvl="2" eaLnBrk="0" hangingPunct="0"/>
            <a:r>
              <a:rPr lang="en-US" b="1" dirty="0" smtClean="0">
                <a:latin typeface="+mn-lt"/>
              </a:rPr>
              <a:t>(c) Climate impacts</a:t>
            </a:r>
            <a:endParaRPr lang="en-US" dirty="0" smtClean="0">
              <a:latin typeface="+mn-lt"/>
            </a:endParaRPr>
          </a:p>
          <a:p>
            <a:pPr marL="1200150" lvl="2" indent="-285750" eaLnBrk="0" hangingPunct="0">
              <a:buFont typeface="Arial" panose="020B0604020202020204" pitchFamily="34" charset="0"/>
              <a:buChar char="•"/>
            </a:pPr>
            <a:r>
              <a:rPr lang="en-US" dirty="0" smtClean="0">
                <a:latin typeface="+mn-lt"/>
              </a:rPr>
              <a:t>With </a:t>
            </a:r>
            <a:r>
              <a:rPr lang="en-US" dirty="0">
                <a:latin typeface="+mn-lt"/>
              </a:rPr>
              <a:t>respect to the climate impacts of the Federal coal program, the Programmatic EIS will examine how best to measure and assess the climate impacts of continued Federal coal production, transportation, </a:t>
            </a:r>
            <a:r>
              <a:rPr lang="en-US" b="1" dirty="0">
                <a:latin typeface="+mn-lt"/>
              </a:rPr>
              <a:t>and combustion</a:t>
            </a:r>
            <a:r>
              <a:rPr lang="en-US" dirty="0">
                <a:latin typeface="+mn-lt"/>
              </a:rPr>
              <a:t>. </a:t>
            </a:r>
            <a:r>
              <a:rPr lang="en-US" dirty="0" smtClean="0">
                <a:latin typeface="+mn-lt"/>
              </a:rPr>
              <a:t>…</a:t>
            </a:r>
          </a:p>
          <a:p>
            <a:pPr marL="1200150" lvl="2" indent="-285750" eaLnBrk="0" hangingPunct="0">
              <a:buFont typeface="Arial" panose="020B0604020202020204" pitchFamily="34" charset="0"/>
              <a:buChar char="•"/>
            </a:pPr>
            <a:r>
              <a:rPr lang="en-US" dirty="0" smtClean="0">
                <a:latin typeface="+mn-lt"/>
              </a:rPr>
              <a:t>It </a:t>
            </a:r>
            <a:r>
              <a:rPr lang="en-US" dirty="0">
                <a:latin typeface="+mn-lt"/>
              </a:rPr>
              <a:t>will also consider </a:t>
            </a:r>
            <a:r>
              <a:rPr lang="en-US" dirty="0" smtClean="0">
                <a:latin typeface="+mn-lt"/>
              </a:rPr>
              <a:t>[mitigation by] land </a:t>
            </a:r>
            <a:r>
              <a:rPr lang="en-US" dirty="0">
                <a:latin typeface="+mn-lt"/>
              </a:rPr>
              <a:t>use planning, </a:t>
            </a:r>
            <a:r>
              <a:rPr lang="en-US" b="1" dirty="0">
                <a:latin typeface="+mn-lt"/>
              </a:rPr>
              <a:t>adjustments to the scale and pace of leasing, adjustments to royalties or other means of internalizing externalities, </a:t>
            </a:r>
            <a:r>
              <a:rPr lang="en-US" dirty="0">
                <a:latin typeface="+mn-lt"/>
              </a:rPr>
              <a:t>mitigation through greenhouse gas reductions elsewhere, information disclosure, and other approaches.  </a:t>
            </a:r>
            <a:endParaRPr lang="en-US" dirty="0" smtClean="0">
              <a:latin typeface="+mn-lt"/>
            </a:endParaRPr>
          </a:p>
          <a:p>
            <a:pPr marL="1200150" lvl="2" indent="-285750" eaLnBrk="0" hangingPunct="0">
              <a:buFont typeface="Arial" panose="020B0604020202020204" pitchFamily="34" charset="0"/>
              <a:buChar char="•"/>
            </a:pPr>
            <a:r>
              <a:rPr lang="en-US" b="1" dirty="0" smtClean="0">
                <a:latin typeface="+mn-lt"/>
              </a:rPr>
              <a:t>The </a:t>
            </a:r>
            <a:r>
              <a:rPr lang="en-US" b="1" dirty="0">
                <a:latin typeface="+mn-lt"/>
              </a:rPr>
              <a:t>Programmatic EIS will examine the climate impacts of the coal program in the context of the Nation's climate objectives, as well as the Nation's energy and security needs</a:t>
            </a:r>
            <a:r>
              <a:rPr lang="en-US" dirty="0" smtClean="0">
                <a:latin typeface="+mn-lt"/>
              </a:rPr>
              <a:t>.</a:t>
            </a:r>
          </a:p>
          <a:p>
            <a:pPr lvl="2" algn="r" eaLnBrk="0" hangingPunct="0"/>
            <a:r>
              <a:rPr lang="en-US" dirty="0" smtClean="0">
                <a:solidFill>
                  <a:prstClr val="black"/>
                </a:solidFill>
                <a:latin typeface="Calibri"/>
              </a:rPr>
              <a:t>FR </a:t>
            </a:r>
            <a:r>
              <a:rPr lang="en-US" dirty="0">
                <a:solidFill>
                  <a:prstClr val="black"/>
                </a:solidFill>
                <a:latin typeface="Calibri"/>
              </a:rPr>
              <a:t>81 17725</a:t>
            </a:r>
            <a:endParaRPr lang="en-US" dirty="0" smtClean="0">
              <a:solidFill>
                <a:prstClr val="black"/>
              </a:solidFill>
              <a:latin typeface="Calibri"/>
            </a:endParaRPr>
          </a:p>
          <a:p>
            <a:pPr eaLnBrk="0" hangingPunct="0"/>
            <a:r>
              <a:rPr lang="en-US" b="1" dirty="0" smtClean="0">
                <a:solidFill>
                  <a:srgbClr val="0000FF"/>
                </a:solidFill>
                <a:latin typeface="Calibri"/>
              </a:rPr>
              <a:t>Sept</a:t>
            </a:r>
            <a:r>
              <a:rPr lang="en-US" b="1" dirty="0">
                <a:solidFill>
                  <a:srgbClr val="0000FF"/>
                </a:solidFill>
                <a:latin typeface="Calibri"/>
              </a:rPr>
              <a:t>. 15, </a:t>
            </a:r>
            <a:r>
              <a:rPr lang="en-US" b="1" dirty="0" smtClean="0">
                <a:solidFill>
                  <a:srgbClr val="0000FF"/>
                </a:solidFill>
                <a:latin typeface="Calibri"/>
              </a:rPr>
              <a:t>2016:</a:t>
            </a:r>
            <a:r>
              <a:rPr lang="en-US" dirty="0" smtClean="0">
                <a:solidFill>
                  <a:prstClr val="black"/>
                </a:solidFill>
                <a:latin typeface="Calibri"/>
              </a:rPr>
              <a:t> NOI comments due</a:t>
            </a:r>
          </a:p>
          <a:p>
            <a:pPr eaLnBrk="0" hangingPunct="0"/>
            <a:endParaRPr lang="en-US" dirty="0">
              <a:solidFill>
                <a:prstClr val="black"/>
              </a:solidFill>
              <a:latin typeface="Calibri"/>
            </a:endParaRPr>
          </a:p>
          <a:p>
            <a:pPr eaLnBrk="0" hangingPunct="0"/>
            <a:r>
              <a:rPr lang="en-US" b="1" dirty="0">
                <a:solidFill>
                  <a:srgbClr val="0000FF"/>
                </a:solidFill>
                <a:latin typeface="Calibri"/>
              </a:rPr>
              <a:t>~Dec., </a:t>
            </a:r>
            <a:r>
              <a:rPr lang="en-US" b="1" dirty="0" smtClean="0">
                <a:solidFill>
                  <a:srgbClr val="0000FF"/>
                </a:solidFill>
                <a:latin typeface="Calibri"/>
              </a:rPr>
              <a:t>2016:</a:t>
            </a:r>
            <a:r>
              <a:rPr lang="en-US" dirty="0" smtClean="0">
                <a:solidFill>
                  <a:prstClr val="black"/>
                </a:solidFill>
                <a:latin typeface="Calibri"/>
              </a:rPr>
              <a:t> PEIS scoping document expected</a:t>
            </a:r>
            <a:endParaRPr lang="en-US" dirty="0" smtClean="0">
              <a:latin typeface="+mn-lt"/>
            </a:endParaRPr>
          </a:p>
        </p:txBody>
      </p:sp>
    </p:spTree>
    <p:extLst>
      <p:ext uri="{BB962C8B-B14F-4D97-AF65-F5344CB8AC3E}">
        <p14:creationId xmlns:p14="http://schemas.microsoft.com/office/powerpoint/2010/main" val="3380873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53979</TotalTime>
  <Words>2743</Words>
  <Application>Microsoft Office PowerPoint</Application>
  <PresentationFormat>On-screen Show (4:3)</PresentationFormat>
  <Paragraphs>459</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1_Office Theme</vt:lpstr>
      <vt:lpstr>Equation</vt:lpstr>
      <vt:lpstr>Federal Coal Program Reform, the Clean Power Plan, and the Interaction of Upstream and Downstream Climate Policies  Todd Gerarden, HKS Spencer Reeder, Vulcan Philanthropy Jim Stock, Harvard Economics and HKS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Slides </vt:lpstr>
      <vt:lpstr>PowerPoint Presentation</vt:lpstr>
      <vt:lpstr>PowerPoint Presentation</vt:lpstr>
      <vt:lpstr>PowerPoint Presentation</vt:lpstr>
      <vt:lpstr>PowerPoint Presentation</vt:lpstr>
      <vt:lpstr>PowerPoint Presentation</vt:lpstr>
    </vt:vector>
  </TitlesOfParts>
  <Company>EOP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EOP</dc:creator>
  <cp:lastModifiedBy>Petrakis, Gia Antonia</cp:lastModifiedBy>
  <cp:revision>6425</cp:revision>
  <cp:lastPrinted>2014-02-26T14:41:34Z</cp:lastPrinted>
  <dcterms:created xsi:type="dcterms:W3CDTF">2011-09-02T19:09:31Z</dcterms:created>
  <dcterms:modified xsi:type="dcterms:W3CDTF">2016-12-08T16:08:51Z</dcterms:modified>
</cp:coreProperties>
</file>