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27" r:id="rId1"/>
  </p:sldMasterIdLst>
  <p:notesMasterIdLst>
    <p:notesMasterId r:id="rId51"/>
  </p:notesMasterIdLst>
  <p:handoutMasterIdLst>
    <p:handoutMasterId r:id="rId52"/>
  </p:handoutMasterIdLst>
  <p:sldIdLst>
    <p:sldId id="744" r:id="rId2"/>
    <p:sldId id="694" r:id="rId3"/>
    <p:sldId id="745" r:id="rId4"/>
    <p:sldId id="717" r:id="rId5"/>
    <p:sldId id="685" r:id="rId6"/>
    <p:sldId id="746" r:id="rId7"/>
    <p:sldId id="754" r:id="rId8"/>
    <p:sldId id="734" r:id="rId9"/>
    <p:sldId id="735" r:id="rId10"/>
    <p:sldId id="747" r:id="rId11"/>
    <p:sldId id="751" r:id="rId12"/>
    <p:sldId id="736" r:id="rId13"/>
    <p:sldId id="724" r:id="rId14"/>
    <p:sldId id="727" r:id="rId15"/>
    <p:sldId id="725" r:id="rId16"/>
    <p:sldId id="726" r:id="rId17"/>
    <p:sldId id="728" r:id="rId18"/>
    <p:sldId id="729" r:id="rId19"/>
    <p:sldId id="730" r:id="rId20"/>
    <p:sldId id="720" r:id="rId21"/>
    <p:sldId id="737" r:id="rId22"/>
    <p:sldId id="752" r:id="rId23"/>
    <p:sldId id="774" r:id="rId24"/>
    <p:sldId id="731" r:id="rId25"/>
    <p:sldId id="753" r:id="rId26"/>
    <p:sldId id="738" r:id="rId27"/>
    <p:sldId id="764" r:id="rId28"/>
    <p:sldId id="765" r:id="rId29"/>
    <p:sldId id="771" r:id="rId30"/>
    <p:sldId id="766" r:id="rId31"/>
    <p:sldId id="772" r:id="rId32"/>
    <p:sldId id="773" r:id="rId33"/>
    <p:sldId id="742" r:id="rId34"/>
    <p:sldId id="714" r:id="rId35"/>
    <p:sldId id="767" r:id="rId36"/>
    <p:sldId id="768" r:id="rId37"/>
    <p:sldId id="770" r:id="rId38"/>
    <p:sldId id="755" r:id="rId39"/>
    <p:sldId id="759" r:id="rId40"/>
    <p:sldId id="756" r:id="rId41"/>
    <p:sldId id="757" r:id="rId42"/>
    <p:sldId id="760" r:id="rId43"/>
    <p:sldId id="743" r:id="rId44"/>
    <p:sldId id="761" r:id="rId45"/>
    <p:sldId id="645" r:id="rId46"/>
    <p:sldId id="762" r:id="rId47"/>
    <p:sldId id="647" r:id="rId48"/>
    <p:sldId id="654" r:id="rId49"/>
    <p:sldId id="687"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5" autoAdjust="0"/>
    <p:restoredTop sz="99763" autoAdjust="0"/>
  </p:normalViewPr>
  <p:slideViewPr>
    <p:cSldViewPr snapToGrid="0">
      <p:cViewPr>
        <p:scale>
          <a:sx n="96" d="100"/>
          <a:sy n="96" d="100"/>
        </p:scale>
        <p:origin x="-965" y="-1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1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24"/>
            <a:ext cx="3038145" cy="464205"/>
          </a:xfrm>
          <a:prstGeom prst="rect">
            <a:avLst/>
          </a:prstGeom>
        </p:spPr>
        <p:txBody>
          <a:bodyPr vert="horz" lIns="86940" tIns="43471" rIns="86940" bIns="43471" rtlCol="0"/>
          <a:lstStyle>
            <a:lvl1pPr algn="l">
              <a:defRPr sz="1100"/>
            </a:lvl1pPr>
          </a:lstStyle>
          <a:p>
            <a:endParaRPr lang="en-US" dirty="0"/>
          </a:p>
        </p:txBody>
      </p:sp>
      <p:sp>
        <p:nvSpPr>
          <p:cNvPr id="3" name="Date Placeholder 2"/>
          <p:cNvSpPr>
            <a:spLocks noGrp="1"/>
          </p:cNvSpPr>
          <p:nvPr>
            <p:ph type="dt" sz="quarter" idx="1"/>
          </p:nvPr>
        </p:nvSpPr>
        <p:spPr>
          <a:xfrm>
            <a:off x="3970744" y="24"/>
            <a:ext cx="3038145" cy="464205"/>
          </a:xfrm>
          <a:prstGeom prst="rect">
            <a:avLst/>
          </a:prstGeom>
        </p:spPr>
        <p:txBody>
          <a:bodyPr vert="horz" lIns="86940" tIns="43471" rIns="86940" bIns="43471" rtlCol="0"/>
          <a:lstStyle>
            <a:lvl1pPr algn="r">
              <a:defRPr sz="1100"/>
            </a:lvl1pPr>
          </a:lstStyle>
          <a:p>
            <a:fld id="{70AA5680-60AA-4E8C-9195-9366E8FC1951}" type="datetimeFigureOut">
              <a:rPr lang="en-US" smtClean="0"/>
              <a:t>1/17/2017</a:t>
            </a:fld>
            <a:endParaRPr lang="en-US" dirty="0"/>
          </a:p>
        </p:txBody>
      </p:sp>
      <p:sp>
        <p:nvSpPr>
          <p:cNvPr id="4" name="Footer Placeholder 3"/>
          <p:cNvSpPr>
            <a:spLocks noGrp="1"/>
          </p:cNvSpPr>
          <p:nvPr>
            <p:ph type="ftr" sz="quarter" idx="2"/>
          </p:nvPr>
        </p:nvSpPr>
        <p:spPr>
          <a:xfrm>
            <a:off x="12" y="8830684"/>
            <a:ext cx="3038145" cy="464205"/>
          </a:xfrm>
          <a:prstGeom prst="rect">
            <a:avLst/>
          </a:prstGeom>
        </p:spPr>
        <p:txBody>
          <a:bodyPr vert="horz" lIns="86940" tIns="43471" rIns="86940" bIns="43471"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44" y="8830684"/>
            <a:ext cx="3038145" cy="464205"/>
          </a:xfrm>
          <a:prstGeom prst="rect">
            <a:avLst/>
          </a:prstGeom>
        </p:spPr>
        <p:txBody>
          <a:bodyPr vert="horz" lIns="86940" tIns="43471" rIns="86940" bIns="43471" rtlCol="0" anchor="b"/>
          <a:lstStyle>
            <a:lvl1pPr algn="r">
              <a:defRPr sz="1100"/>
            </a:lvl1pPr>
          </a:lstStyle>
          <a:p>
            <a:fld id="{9AC7F1CF-A280-476C-9E09-66A3B175921D}" type="slidenum">
              <a:rPr lang="en-US" smtClean="0"/>
              <a:t>‹#›</a:t>
            </a:fld>
            <a:endParaRPr lang="en-US" dirty="0"/>
          </a:p>
        </p:txBody>
      </p:sp>
    </p:spTree>
    <p:extLst>
      <p:ext uri="{BB962C8B-B14F-4D97-AF65-F5344CB8AC3E}">
        <p14:creationId xmlns:p14="http://schemas.microsoft.com/office/powerpoint/2010/main" val="222666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8"/>
            <a:ext cx="3038145" cy="465745"/>
          </a:xfrm>
          <a:prstGeom prst="rect">
            <a:avLst/>
          </a:prstGeom>
        </p:spPr>
        <p:txBody>
          <a:bodyPr vert="horz" lIns="90142" tIns="45071" rIns="90142" bIns="45071" rtlCol="0"/>
          <a:lstStyle>
            <a:lvl1pPr algn="l" fontAlgn="auto">
              <a:spcBef>
                <a:spcPts val="0"/>
              </a:spcBef>
              <a:spcAft>
                <a:spcPts val="0"/>
              </a:spcAft>
              <a:defRPr sz="1100">
                <a:latin typeface="+mn-lt"/>
              </a:defRPr>
            </a:lvl1pPr>
          </a:lstStyle>
          <a:p>
            <a:pPr>
              <a:defRPr/>
            </a:pPr>
            <a:endParaRPr lang="en-US" dirty="0"/>
          </a:p>
        </p:txBody>
      </p:sp>
      <p:sp>
        <p:nvSpPr>
          <p:cNvPr id="3" name="Date Placeholder 2"/>
          <p:cNvSpPr>
            <a:spLocks noGrp="1"/>
          </p:cNvSpPr>
          <p:nvPr>
            <p:ph type="dt" idx="1"/>
          </p:nvPr>
        </p:nvSpPr>
        <p:spPr>
          <a:xfrm>
            <a:off x="3970744" y="18"/>
            <a:ext cx="3038145" cy="465745"/>
          </a:xfrm>
          <a:prstGeom prst="rect">
            <a:avLst/>
          </a:prstGeom>
        </p:spPr>
        <p:txBody>
          <a:bodyPr vert="horz" lIns="90142" tIns="45071" rIns="90142" bIns="45071" rtlCol="0"/>
          <a:lstStyle>
            <a:lvl1pPr algn="r" fontAlgn="auto">
              <a:spcBef>
                <a:spcPts val="0"/>
              </a:spcBef>
              <a:spcAft>
                <a:spcPts val="0"/>
              </a:spcAft>
              <a:defRPr sz="1100">
                <a:latin typeface="+mn-lt"/>
              </a:defRPr>
            </a:lvl1pPr>
          </a:lstStyle>
          <a:p>
            <a:pPr>
              <a:defRPr/>
            </a:pPr>
            <a:fld id="{3B7042FB-5130-4221-9AD7-55A28D1976F6}" type="datetimeFigureOut">
              <a:rPr lang="en-US"/>
              <a:pPr>
                <a:defRPr/>
              </a:pPr>
              <a:t>1/17/2017</a:t>
            </a:fld>
            <a:endParaRPr lang="en-US" dirty="0"/>
          </a:p>
        </p:txBody>
      </p:sp>
      <p:sp>
        <p:nvSpPr>
          <p:cNvPr id="5" name="Notes Placeholder 4"/>
          <p:cNvSpPr>
            <a:spLocks noGrp="1"/>
          </p:cNvSpPr>
          <p:nvPr>
            <p:ph type="body" sz="quarter" idx="3"/>
          </p:nvPr>
        </p:nvSpPr>
        <p:spPr>
          <a:xfrm>
            <a:off x="701366" y="4416123"/>
            <a:ext cx="5607713" cy="4183995"/>
          </a:xfrm>
          <a:prstGeom prst="rect">
            <a:avLst/>
          </a:prstGeom>
        </p:spPr>
        <p:txBody>
          <a:bodyPr vert="horz" lIns="90142" tIns="45071" rIns="90142" bIns="450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2" y="8829140"/>
            <a:ext cx="3038145" cy="465745"/>
          </a:xfrm>
          <a:prstGeom prst="rect">
            <a:avLst/>
          </a:prstGeom>
        </p:spPr>
        <p:txBody>
          <a:bodyPr vert="horz" lIns="90142" tIns="45071" rIns="90142" bIns="45071" rtlCol="0" anchor="b"/>
          <a:lstStyle>
            <a:lvl1pPr algn="l" fontAlgn="auto">
              <a:spcBef>
                <a:spcPts val="0"/>
              </a:spcBef>
              <a:spcAft>
                <a:spcPts val="0"/>
              </a:spcAft>
              <a:defRPr sz="1100">
                <a:latin typeface="+mn-lt"/>
              </a:defRPr>
            </a:lvl1pPr>
          </a:lstStyle>
          <a:p>
            <a:pPr>
              <a:defRPr/>
            </a:pPr>
            <a:endParaRPr lang="en-US" dirty="0"/>
          </a:p>
        </p:txBody>
      </p:sp>
      <p:sp>
        <p:nvSpPr>
          <p:cNvPr id="7" name="Slide Number Placeholder 6"/>
          <p:cNvSpPr>
            <a:spLocks noGrp="1"/>
          </p:cNvSpPr>
          <p:nvPr>
            <p:ph type="sldNum" sz="quarter" idx="5"/>
          </p:nvPr>
        </p:nvSpPr>
        <p:spPr>
          <a:xfrm>
            <a:off x="3970744" y="8829140"/>
            <a:ext cx="3038145" cy="465745"/>
          </a:xfrm>
          <a:prstGeom prst="rect">
            <a:avLst/>
          </a:prstGeom>
        </p:spPr>
        <p:txBody>
          <a:bodyPr vert="horz" lIns="90142" tIns="45071" rIns="90142" bIns="45071" rtlCol="0" anchor="b"/>
          <a:lstStyle>
            <a:lvl1pPr algn="r" fontAlgn="auto">
              <a:spcBef>
                <a:spcPts val="0"/>
              </a:spcBef>
              <a:spcAft>
                <a:spcPts val="0"/>
              </a:spcAft>
              <a:defRPr sz="1100">
                <a:latin typeface="+mn-lt"/>
              </a:defRPr>
            </a:lvl1pPr>
          </a:lstStyle>
          <a:p>
            <a:pPr>
              <a:defRPr/>
            </a:pPr>
            <a:fld id="{583293DD-EE22-4E29-BAF8-A880C51803B3}" type="slidenum">
              <a:rPr lang="en-US"/>
              <a:pPr>
                <a:defRPr/>
              </a:pPr>
              <a:t>‹#›</a:t>
            </a:fld>
            <a:endParaRPr lang="en-US" dirty="0"/>
          </a:p>
        </p:txBody>
      </p:sp>
    </p:spTree>
    <p:extLst>
      <p:ext uri="{BB962C8B-B14F-4D97-AF65-F5344CB8AC3E}">
        <p14:creationId xmlns:p14="http://schemas.microsoft.com/office/powerpoint/2010/main" val="1988006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35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0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37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93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54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72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2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40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63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9F503-1062-40EB-B013-C9700C8511DF}" type="datetimeFigureOut">
              <a:rPr lang="en-US" smtClean="0">
                <a:solidFill>
                  <a:prstClr val="black">
                    <a:tint val="75000"/>
                  </a:prstClr>
                </a:solidFill>
              </a:rPr>
              <a:pPr/>
              <a:t>1/17/2017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81D8C-90D3-4535-95DC-569251EF9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8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A9F503-1062-40EB-B013-C9700C8511DF}" type="datetimeFigureOut">
              <a:rPr lang="en-US" smtClean="0">
                <a:solidFill>
                  <a:prstClr val="black">
                    <a:tint val="75000"/>
                  </a:prstClr>
                </a:solidFill>
                <a:latin typeface="Calibri"/>
              </a:rPr>
              <a:pPr fontAlgn="auto">
                <a:spcBef>
                  <a:spcPts val="0"/>
                </a:spcBef>
                <a:spcAft>
                  <a:spcPts val="0"/>
                </a:spcAft>
              </a:pPr>
              <a:t>1/17/2017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81D8C-90D3-4535-95DC-569251EF9C9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919139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vulcan.com/news/articles/2016/coal-leasing-report"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dc.gov/niosh/mining/statistics/coaloperators.html"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hyperlink" Target="https://pubs.er.usgs.gov/publication/pp1809" TargetMode="External"/><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8.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46020"/>
            <a:ext cx="9143999" cy="5047536"/>
          </a:xfrm>
          <a:solidFill>
            <a:schemeClr val="accent1">
              <a:lumMod val="20000"/>
              <a:lumOff val="80000"/>
            </a:schemeClr>
          </a:solidFill>
        </p:spPr>
        <p:txBody>
          <a:bodyPr wrap="square">
            <a:spAutoFit/>
          </a:bodyPr>
          <a:lstStyle/>
          <a:p>
            <a:pPr lvl="0">
              <a:spcBef>
                <a:spcPct val="20000"/>
              </a:spcBef>
            </a:pPr>
            <a:r>
              <a:rPr lang="en-US" sz="2600" b="1" dirty="0" smtClean="0">
                <a:solidFill>
                  <a:srgbClr val="0000FF"/>
                </a:solidFill>
              </a:rPr>
              <a:t>Federal Coal Program Reform, the Clean Power Plan, and the Interaction of Upstream and Downstream Climate Policies</a:t>
            </a:r>
            <a:r>
              <a:rPr lang="en-US" sz="3000" b="1" dirty="0" smtClean="0">
                <a:solidFill>
                  <a:srgbClr val="0000FF"/>
                </a:solidFill>
              </a:rPr>
              <a:t/>
            </a:r>
            <a:br>
              <a:rPr lang="en-US" sz="3000" b="1" dirty="0" smtClean="0">
                <a:solidFill>
                  <a:srgbClr val="0000FF"/>
                </a:solidFill>
              </a:rPr>
            </a:br>
            <a:r>
              <a:rPr lang="en-US" sz="2400" dirty="0" smtClean="0">
                <a:solidFill>
                  <a:schemeClr val="accent3">
                    <a:lumMod val="50000"/>
                  </a:schemeClr>
                </a:solidFill>
              </a:rPr>
              <a:t>NBER WP 22214, April 2016</a:t>
            </a:r>
            <a:br>
              <a:rPr lang="en-US" sz="2400" dirty="0" smtClean="0">
                <a:solidFill>
                  <a:schemeClr val="accent3">
                    <a:lumMod val="50000"/>
                  </a:schemeClr>
                </a:solidFill>
              </a:rPr>
            </a:br>
            <a:r>
              <a:rPr lang="en-US" sz="3000" b="1" dirty="0" smtClean="0">
                <a:solidFill>
                  <a:srgbClr val="0000FF"/>
                </a:solidFill>
              </a:rPr>
              <a:t/>
            </a:r>
            <a:br>
              <a:rPr lang="en-US" sz="3000" b="1" dirty="0" smtClean="0">
                <a:solidFill>
                  <a:srgbClr val="0000FF"/>
                </a:solidFill>
              </a:rPr>
            </a:br>
            <a:r>
              <a:rPr lang="en-US" sz="2200" dirty="0" smtClean="0">
                <a:solidFill>
                  <a:prstClr val="black"/>
                </a:solidFill>
                <a:ea typeface="+mn-ea"/>
                <a:cs typeface="+mn-cs"/>
              </a:rPr>
              <a:t>Todd </a:t>
            </a:r>
            <a:r>
              <a:rPr lang="en-US" sz="2200" dirty="0">
                <a:solidFill>
                  <a:prstClr val="black"/>
                </a:solidFill>
                <a:ea typeface="+mn-ea"/>
                <a:cs typeface="+mn-cs"/>
              </a:rPr>
              <a:t>Gerarden, HKS</a:t>
            </a:r>
            <a:br>
              <a:rPr lang="en-US" sz="2200" dirty="0">
                <a:solidFill>
                  <a:prstClr val="black"/>
                </a:solidFill>
                <a:ea typeface="+mn-ea"/>
                <a:cs typeface="+mn-cs"/>
              </a:rPr>
            </a:br>
            <a:r>
              <a:rPr lang="en-US" sz="2200" dirty="0">
                <a:solidFill>
                  <a:prstClr val="black"/>
                </a:solidFill>
                <a:ea typeface="+mn-ea"/>
                <a:cs typeface="+mn-cs"/>
              </a:rPr>
              <a:t>Spencer Reeder, Vulcan Philanthropy</a:t>
            </a:r>
            <a:br>
              <a:rPr lang="en-US" sz="2200" dirty="0">
                <a:solidFill>
                  <a:prstClr val="black"/>
                </a:solidFill>
                <a:ea typeface="+mn-ea"/>
                <a:cs typeface="+mn-cs"/>
              </a:rPr>
            </a:br>
            <a:r>
              <a:rPr lang="en-US" sz="2200" dirty="0">
                <a:solidFill>
                  <a:prstClr val="black"/>
                </a:solidFill>
                <a:ea typeface="+mn-ea"/>
                <a:cs typeface="+mn-cs"/>
              </a:rPr>
              <a:t>Jim Stock, Harvard Economics and </a:t>
            </a:r>
            <a:r>
              <a:rPr lang="en-US" sz="2200" dirty="0" smtClean="0">
                <a:solidFill>
                  <a:prstClr val="black"/>
                </a:solidFill>
                <a:ea typeface="+mn-ea"/>
                <a:cs typeface="+mn-cs"/>
              </a:rPr>
              <a:t>HKS</a:t>
            </a:r>
            <a:r>
              <a:rPr lang="en-US" sz="2400" dirty="0" smtClean="0">
                <a:solidFill>
                  <a:prstClr val="black"/>
                </a:solidFill>
                <a:ea typeface="+mn-ea"/>
                <a:cs typeface="+mn-cs"/>
              </a:rPr>
              <a:t/>
            </a:r>
            <a:br>
              <a:rPr lang="en-US" sz="2400" dirty="0" smtClean="0">
                <a:solidFill>
                  <a:prstClr val="black"/>
                </a:solidFill>
                <a:ea typeface="+mn-ea"/>
                <a:cs typeface="+mn-cs"/>
              </a:rPr>
            </a:br>
            <a:r>
              <a:rPr lang="en-US" sz="2400" dirty="0">
                <a:solidFill>
                  <a:prstClr val="black"/>
                </a:solidFill>
                <a:ea typeface="+mn-ea"/>
                <a:cs typeface="+mn-cs"/>
              </a:rPr>
              <a:t/>
            </a:r>
            <a:br>
              <a:rPr lang="en-US" sz="2400" dirty="0">
                <a:solidFill>
                  <a:prstClr val="black"/>
                </a:solidFill>
                <a:ea typeface="+mn-ea"/>
                <a:cs typeface="+mn-cs"/>
              </a:rPr>
            </a:br>
            <a:r>
              <a:rPr lang="en-US" sz="2600" b="1" dirty="0">
                <a:solidFill>
                  <a:srgbClr val="0000FF"/>
                </a:solidFill>
              </a:rPr>
              <a:t>Federal </a:t>
            </a:r>
            <a:r>
              <a:rPr lang="en-US" sz="2600" b="1" dirty="0" smtClean="0">
                <a:solidFill>
                  <a:srgbClr val="0000FF"/>
                </a:solidFill>
              </a:rPr>
              <a:t>Minerals Leasing Reform and Climate Policy</a:t>
            </a:r>
            <a:r>
              <a:rPr lang="en-US" sz="2600" dirty="0" smtClean="0">
                <a:solidFill>
                  <a:prstClr val="black"/>
                </a:solidFill>
                <a:ea typeface="+mn-ea"/>
                <a:cs typeface="+mn-cs"/>
              </a:rPr>
              <a:t/>
            </a:r>
            <a:br>
              <a:rPr lang="en-US" sz="2600" dirty="0" smtClean="0">
                <a:solidFill>
                  <a:prstClr val="black"/>
                </a:solidFill>
                <a:ea typeface="+mn-ea"/>
                <a:cs typeface="+mn-cs"/>
              </a:rPr>
            </a:br>
            <a:r>
              <a:rPr lang="en-US" sz="2400" dirty="0" smtClean="0">
                <a:solidFill>
                  <a:prstClr val="black"/>
                </a:solidFill>
                <a:ea typeface="+mn-ea"/>
                <a:cs typeface="+mn-cs"/>
              </a:rPr>
              <a:t>The Hamilton Project: Policy Paper 2016-07, December 2016</a:t>
            </a:r>
            <a:br>
              <a:rPr lang="en-US" sz="2400" dirty="0" smtClean="0">
                <a:solidFill>
                  <a:prstClr val="black"/>
                </a:solidFill>
                <a:ea typeface="+mn-ea"/>
                <a:cs typeface="+mn-cs"/>
              </a:rPr>
            </a:br>
            <a:r>
              <a:rPr lang="en-US" sz="2400" dirty="0">
                <a:solidFill>
                  <a:prstClr val="black"/>
                </a:solidFill>
                <a:ea typeface="+mn-ea"/>
                <a:cs typeface="+mn-cs"/>
              </a:rPr>
              <a:t/>
            </a:r>
            <a:br>
              <a:rPr lang="en-US" sz="2400" dirty="0">
                <a:solidFill>
                  <a:prstClr val="black"/>
                </a:solidFill>
                <a:ea typeface="+mn-ea"/>
                <a:cs typeface="+mn-cs"/>
              </a:rPr>
            </a:br>
            <a:r>
              <a:rPr lang="en-US" sz="2200" dirty="0" smtClean="0">
                <a:solidFill>
                  <a:prstClr val="black"/>
                </a:solidFill>
              </a:rPr>
              <a:t>Ken Gillingham, Yale University</a:t>
            </a:r>
            <a:r>
              <a:rPr lang="en-US" sz="2200" dirty="0">
                <a:solidFill>
                  <a:prstClr val="black"/>
                </a:solidFill>
              </a:rPr>
              <a:t/>
            </a:r>
            <a:br>
              <a:rPr lang="en-US" sz="2200" dirty="0">
                <a:solidFill>
                  <a:prstClr val="black"/>
                </a:solidFill>
              </a:rPr>
            </a:br>
            <a:r>
              <a:rPr lang="en-US" sz="2200" dirty="0">
                <a:solidFill>
                  <a:prstClr val="black"/>
                </a:solidFill>
              </a:rPr>
              <a:t>Jim Stock, Harvard Economics and </a:t>
            </a:r>
            <a:r>
              <a:rPr lang="en-US" sz="2200" dirty="0" smtClean="0">
                <a:solidFill>
                  <a:prstClr val="black"/>
                </a:solidFill>
              </a:rPr>
              <a:t>HKS</a:t>
            </a:r>
            <a:endParaRPr lang="en-US" sz="2200" b="1" dirty="0">
              <a:solidFill>
                <a:srgbClr val="0000FF"/>
              </a:solidFill>
            </a:endParaRPr>
          </a:p>
        </p:txBody>
      </p:sp>
      <p:sp>
        <p:nvSpPr>
          <p:cNvPr id="3" name="Subtitle 2"/>
          <p:cNvSpPr>
            <a:spLocks noGrp="1"/>
          </p:cNvSpPr>
          <p:nvPr>
            <p:ph type="subTitle" idx="1"/>
          </p:nvPr>
        </p:nvSpPr>
        <p:spPr>
          <a:xfrm>
            <a:off x="794045" y="6165098"/>
            <a:ext cx="7239000" cy="430887"/>
          </a:xfrm>
        </p:spPr>
        <p:txBody>
          <a:bodyPr>
            <a:spAutoFit/>
          </a:bodyPr>
          <a:lstStyle/>
          <a:p>
            <a:r>
              <a:rPr lang="en-US" sz="2200" b="1" dirty="0" smtClean="0">
                <a:solidFill>
                  <a:schemeClr val="accent6">
                    <a:lumMod val="50000"/>
                  </a:schemeClr>
                </a:solidFill>
              </a:rPr>
              <a:t>ASSA Meetings, Chicago IL, January 7, 2017</a:t>
            </a:r>
            <a:endParaRPr lang="en-US" sz="2200" b="1" dirty="0">
              <a:solidFill>
                <a:schemeClr val="accent6">
                  <a:lumMod val="50000"/>
                </a:schemeClr>
              </a:solidFill>
            </a:endParaRPr>
          </a:p>
        </p:txBody>
      </p:sp>
      <p:sp>
        <p:nvSpPr>
          <p:cNvPr id="4" name="Subtitle 2"/>
          <p:cNvSpPr txBox="1">
            <a:spLocks/>
          </p:cNvSpPr>
          <p:nvPr/>
        </p:nvSpPr>
        <p:spPr>
          <a:xfrm>
            <a:off x="972571" y="167467"/>
            <a:ext cx="7239000" cy="461665"/>
          </a:xfrm>
          <a:prstGeom prst="rect">
            <a:avLst/>
          </a:prstGeom>
        </p:spPr>
        <p:txBody>
          <a:bodyPr vert="horz"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400" dirty="0" smtClean="0">
                <a:solidFill>
                  <a:schemeClr val="accent6">
                    <a:lumMod val="50000"/>
                  </a:schemeClr>
                </a:solidFill>
              </a:rPr>
              <a:t>AERE Session: Energy Policy in Practice</a:t>
            </a:r>
          </a:p>
        </p:txBody>
      </p:sp>
    </p:spTree>
    <p:extLst>
      <p:ext uri="{BB962C8B-B14F-4D97-AF65-F5344CB8AC3E}">
        <p14:creationId xmlns:p14="http://schemas.microsoft.com/office/powerpoint/2010/main" val="372743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Upstream/downstream: Economic principles</a:t>
            </a:r>
            <a:endParaRPr lang="en-US" sz="2600" dirty="0">
              <a:solidFill>
                <a:srgbClr val="0000FF"/>
              </a:solidFill>
              <a:latin typeface="+mj-lt"/>
            </a:endParaRPr>
          </a:p>
        </p:txBody>
      </p:sp>
      <p:sp>
        <p:nvSpPr>
          <p:cNvPr id="2" name="TextBox 1"/>
          <p:cNvSpPr txBox="1"/>
          <p:nvPr/>
        </p:nvSpPr>
        <p:spPr>
          <a:xfrm>
            <a:off x="169817" y="1191854"/>
            <a:ext cx="4214614" cy="4908499"/>
          </a:xfrm>
          <a:prstGeom prst="rect">
            <a:avLst/>
          </a:prstGeom>
          <a:solidFill>
            <a:srgbClr val="FFFFCC"/>
          </a:solidFill>
        </p:spPr>
        <p:txBody>
          <a:bodyPr wrap="square" rtlCol="0">
            <a:spAutoFit/>
          </a:bodyPr>
          <a:lstStyle/>
          <a:p>
            <a:pPr indent="457200" algn="ctr"/>
            <a:r>
              <a:rPr lang="en-US" b="1" dirty="0" smtClean="0">
                <a:latin typeface="+mn-lt"/>
              </a:rPr>
              <a:t>Climate scientists’ letter to Secretary Jewell – PEIS comment</a:t>
            </a:r>
          </a:p>
          <a:p>
            <a:pPr indent="457200" algn="just"/>
            <a:endParaRPr lang="en-US" dirty="0" smtClean="0">
              <a:latin typeface="+mn-lt"/>
            </a:endParaRPr>
          </a:p>
          <a:p>
            <a:pPr indent="457200" algn="just"/>
            <a:r>
              <a:rPr lang="en-US" dirty="0" smtClean="0">
                <a:latin typeface="+mn-lt"/>
              </a:rPr>
              <a:t>The science is clear: … to hold </a:t>
            </a:r>
            <a:r>
              <a:rPr lang="en-US" dirty="0" err="1" smtClean="0">
                <a:latin typeface="+mn-lt"/>
              </a:rPr>
              <a:t>gobal</a:t>
            </a:r>
            <a:r>
              <a:rPr lang="en-US" dirty="0" smtClean="0">
                <a:latin typeface="+mn-lt"/>
              </a:rPr>
              <a:t> temperature increase well below 2</a:t>
            </a:r>
            <a:r>
              <a:rPr lang="en-US" baseline="30000" dirty="0" smtClean="0">
                <a:latin typeface="+mn-lt"/>
              </a:rPr>
              <a:t>o</a:t>
            </a:r>
            <a:r>
              <a:rPr lang="en-US" dirty="0" smtClean="0">
                <a:latin typeface="+mn-lt"/>
              </a:rPr>
              <a:t>C, the US must keep the vast majority of its coal in the ground. We urge you to end federal coal leasing, extraction, and burning in order to advance US climate objectives…</a:t>
            </a:r>
          </a:p>
          <a:p>
            <a:pPr indent="457200"/>
            <a:endParaRPr lang="en-US" sz="1600" dirty="0" smtClean="0">
              <a:latin typeface="+mn-lt"/>
            </a:endParaRPr>
          </a:p>
          <a:p>
            <a:pPr algn="r"/>
            <a:r>
              <a:rPr lang="en-US" sz="1600" dirty="0" smtClean="0">
                <a:latin typeface="+mn-lt"/>
              </a:rPr>
              <a:t>James Hansen (Columbia) </a:t>
            </a:r>
          </a:p>
          <a:p>
            <a:pPr algn="r"/>
            <a:r>
              <a:rPr lang="en-US" sz="1600" dirty="0" smtClean="0">
                <a:latin typeface="+mn-lt"/>
              </a:rPr>
              <a:t>Susan Solomon (MIT)</a:t>
            </a:r>
          </a:p>
          <a:p>
            <a:pPr algn="r"/>
            <a:r>
              <a:rPr lang="en-US" sz="1600" dirty="0" smtClean="0">
                <a:latin typeface="+mn-lt"/>
              </a:rPr>
              <a:t>Ken Arrow (Stanford)</a:t>
            </a:r>
          </a:p>
          <a:p>
            <a:pPr algn="r"/>
            <a:r>
              <a:rPr lang="en-US" sz="1600" dirty="0" smtClean="0">
                <a:latin typeface="+mn-lt"/>
              </a:rPr>
              <a:t>Mark Jacobson (Stanford)</a:t>
            </a:r>
          </a:p>
          <a:p>
            <a:pPr algn="r"/>
            <a:r>
              <a:rPr lang="en-US" sz="1600" dirty="0" smtClean="0">
                <a:latin typeface="+mn-lt"/>
              </a:rPr>
              <a:t>Kerry Emanuel (MIT)</a:t>
            </a:r>
          </a:p>
          <a:p>
            <a:pPr algn="r"/>
            <a:r>
              <a:rPr lang="en-US" sz="1600" dirty="0" smtClean="0">
                <a:latin typeface="+mn-lt"/>
              </a:rPr>
              <a:t>67 total</a:t>
            </a:r>
          </a:p>
          <a:p>
            <a:pPr algn="r"/>
            <a:endParaRPr lang="en-US" sz="1600" dirty="0">
              <a:latin typeface="+mn-lt"/>
            </a:endParaRPr>
          </a:p>
          <a:p>
            <a:pPr algn="r"/>
            <a:r>
              <a:rPr lang="en-US" sz="1600" dirty="0" smtClean="0">
                <a:latin typeface="+mn-lt"/>
              </a:rPr>
              <a:t>July 27, 2016</a:t>
            </a:r>
            <a:endParaRPr lang="en-US" sz="1600" dirty="0">
              <a:latin typeface="+mn-lt"/>
            </a:endParaRPr>
          </a:p>
        </p:txBody>
      </p:sp>
      <p:sp>
        <p:nvSpPr>
          <p:cNvPr id="6" name="TextBox 5"/>
          <p:cNvSpPr txBox="1"/>
          <p:nvPr/>
        </p:nvSpPr>
        <p:spPr>
          <a:xfrm>
            <a:off x="4781006" y="1191856"/>
            <a:ext cx="4198868" cy="5078313"/>
          </a:xfrm>
          <a:prstGeom prst="rect">
            <a:avLst/>
          </a:prstGeom>
          <a:solidFill>
            <a:schemeClr val="accent3">
              <a:lumMod val="20000"/>
              <a:lumOff val="80000"/>
            </a:schemeClr>
          </a:solidFill>
        </p:spPr>
        <p:txBody>
          <a:bodyPr wrap="square" rtlCol="0">
            <a:spAutoFit/>
          </a:bodyPr>
          <a:lstStyle/>
          <a:p>
            <a:pPr algn="ctr"/>
            <a:r>
              <a:rPr lang="en-US" b="1" dirty="0" smtClean="0">
                <a:latin typeface="+mn-lt"/>
              </a:rPr>
              <a:t>The case for downstream regulation only</a:t>
            </a:r>
          </a:p>
          <a:p>
            <a:endParaRPr lang="en-US" dirty="0" smtClean="0">
              <a:latin typeface="+mn-lt"/>
            </a:endParaRPr>
          </a:p>
          <a:p>
            <a:pPr marL="285750" indent="-285750">
              <a:buFont typeface="Arial" panose="020B0604020202020204" pitchFamily="34" charset="0"/>
              <a:buChar char="•"/>
            </a:pPr>
            <a:r>
              <a:rPr lang="en-US" dirty="0" smtClean="0">
                <a:latin typeface="+mn-lt"/>
              </a:rPr>
              <a:t>Substitution of non-Federal for Federal</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smtClean="0">
                <a:latin typeface="+mn-lt"/>
              </a:rPr>
              <a:t>The “double counting” problem:</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endParaRPr lang="en-US" dirty="0" smtClean="0">
              <a:latin typeface="+mn-lt"/>
            </a:endParaRPr>
          </a:p>
          <a:p>
            <a:pPr marL="285750" indent="-285750">
              <a:buFont typeface="Arial" panose="020B0604020202020204" pitchFamily="34" charset="0"/>
              <a:buChar char="•"/>
            </a:pPr>
            <a:r>
              <a:rPr lang="en-US" dirty="0" smtClean="0">
                <a:latin typeface="+mn-lt"/>
              </a:rPr>
              <a:t>Federal extraction communities hit hard if the moratorium becomes permanent</a:t>
            </a:r>
            <a:endParaRPr lang="en-US" dirty="0">
              <a:latin typeface="+mn-lt"/>
            </a:endParaRPr>
          </a:p>
        </p:txBody>
      </p:sp>
      <p:cxnSp>
        <p:nvCxnSpPr>
          <p:cNvPr id="5" name="Straight Connector 4"/>
          <p:cNvCxnSpPr/>
          <p:nvPr/>
        </p:nvCxnSpPr>
        <p:spPr>
          <a:xfrm>
            <a:off x="4571997" y="549664"/>
            <a:ext cx="35169" cy="6308336"/>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512450" y="2844933"/>
            <a:ext cx="2891133" cy="2478744"/>
            <a:chOff x="1858109" y="2452711"/>
            <a:chExt cx="4894509" cy="4064934"/>
          </a:xfrm>
        </p:grpSpPr>
        <p:grpSp>
          <p:nvGrpSpPr>
            <p:cNvPr id="28" name="Group 27"/>
            <p:cNvGrpSpPr/>
            <p:nvPr/>
          </p:nvGrpSpPr>
          <p:grpSpPr>
            <a:xfrm>
              <a:off x="1858109" y="2452711"/>
              <a:ext cx="4894509" cy="4064934"/>
              <a:chOff x="1649170" y="2706580"/>
              <a:chExt cx="4375518" cy="3795457"/>
            </a:xfrm>
          </p:grpSpPr>
          <p:cxnSp>
            <p:nvCxnSpPr>
              <p:cNvPr id="31" name="Straight Connector 30"/>
              <p:cNvCxnSpPr/>
              <p:nvPr/>
            </p:nvCxnSpPr>
            <p:spPr>
              <a:xfrm flipH="1" flipV="1">
                <a:off x="2525134" y="3265714"/>
                <a:ext cx="3320301" cy="2129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03371" y="6045199"/>
                <a:ext cx="364202" cy="369332"/>
              </a:xfrm>
              <a:prstGeom prst="rect">
                <a:avLst/>
              </a:prstGeom>
              <a:noFill/>
            </p:spPr>
            <p:txBody>
              <a:bodyPr wrap="none" rtlCol="0">
                <a:spAutoFit/>
              </a:bodyPr>
              <a:lstStyle/>
              <a:p>
                <a:r>
                  <a:rPr lang="en-US" dirty="0" smtClean="0"/>
                  <a:t>Q</a:t>
                </a:r>
                <a:endParaRPr lang="en-US" dirty="0"/>
              </a:p>
            </p:txBody>
          </p:sp>
          <p:cxnSp>
            <p:nvCxnSpPr>
              <p:cNvPr id="35" name="Straight Connector 34"/>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35086" y="3265714"/>
                <a:ext cx="1"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16407" y="3836571"/>
                <a:ext cx="268263" cy="344848"/>
              </a:xfrm>
              <a:prstGeom prst="rect">
                <a:avLst/>
              </a:prstGeom>
              <a:noFill/>
            </p:spPr>
            <p:txBody>
              <a:bodyPr wrap="none" rtlCol="0">
                <a:spAutoFit/>
              </a:bodyPr>
              <a:lstStyle/>
              <a:p>
                <a:r>
                  <a:rPr lang="en-US" i="1" dirty="0" smtClean="0"/>
                  <a:t>t’</a:t>
                </a:r>
                <a:endParaRPr lang="en-US" i="1" dirty="0"/>
              </a:p>
            </p:txBody>
          </p:sp>
          <p:sp>
            <p:nvSpPr>
              <p:cNvPr id="38" name="Left Brace 37"/>
              <p:cNvSpPr/>
              <p:nvPr/>
            </p:nvSpPr>
            <p:spPr>
              <a:xfrm>
                <a:off x="2786744" y="3694668"/>
                <a:ext cx="341486" cy="5112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sp>
            <p:nvSpPr>
              <p:cNvPr id="40" name="TextBox 39"/>
              <p:cNvSpPr txBox="1"/>
              <p:nvPr/>
            </p:nvSpPr>
            <p:spPr>
              <a:xfrm>
                <a:off x="5673310" y="5490420"/>
                <a:ext cx="351378" cy="369332"/>
              </a:xfrm>
              <a:prstGeom prst="rect">
                <a:avLst/>
              </a:prstGeom>
              <a:noFill/>
            </p:spPr>
            <p:txBody>
              <a:bodyPr wrap="none" rtlCol="0">
                <a:spAutoFit/>
              </a:bodyPr>
              <a:lstStyle/>
              <a:p>
                <a:r>
                  <a:rPr lang="en-US" dirty="0" smtClean="0"/>
                  <a:t>D</a:t>
                </a:r>
                <a:endParaRPr lang="en-US" dirty="0"/>
              </a:p>
            </p:txBody>
          </p:sp>
          <p:cxnSp>
            <p:nvCxnSpPr>
              <p:cNvPr id="41" name="Straight Connector 40"/>
              <p:cNvCxnSpPr/>
              <p:nvPr/>
            </p:nvCxnSpPr>
            <p:spPr>
              <a:xfrm flipH="1">
                <a:off x="2169804" y="2924516"/>
                <a:ext cx="2828916" cy="201234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95622" y="2706580"/>
                <a:ext cx="389850" cy="369332"/>
              </a:xfrm>
              <a:prstGeom prst="rect">
                <a:avLst/>
              </a:prstGeom>
              <a:noFill/>
            </p:spPr>
            <p:txBody>
              <a:bodyPr wrap="none" rtlCol="0">
                <a:spAutoFit/>
              </a:bodyPr>
              <a:lstStyle/>
              <a:p>
                <a:r>
                  <a:rPr lang="en-US" dirty="0" smtClean="0"/>
                  <a:t>S’</a:t>
                </a:r>
                <a:endParaRPr lang="en-US" dirty="0"/>
              </a:p>
            </p:txBody>
          </p:sp>
          <p:sp>
            <p:nvSpPr>
              <p:cNvPr id="43" name="Left Brace 42"/>
              <p:cNvSpPr/>
              <p:nvPr/>
            </p:nvSpPr>
            <p:spPr>
              <a:xfrm>
                <a:off x="2779885" y="4277360"/>
                <a:ext cx="348345" cy="700647"/>
              </a:xfrm>
              <a:prstGeom prst="leftBrace">
                <a:avLst>
                  <a:gd name="adj1" fmla="val 8333"/>
                  <a:gd name="adj2" fmla="val 770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cxnSp>
            <p:nvCxnSpPr>
              <p:cNvPr id="45" name="Straight Connector 44"/>
              <p:cNvCxnSpPr>
                <a:stCxn id="38" idx="0"/>
              </p:cNvCxnSpPr>
              <p:nvPr/>
            </p:nvCxnSpPr>
            <p:spPr>
              <a:xfrm flipH="1" flipV="1">
                <a:off x="2090057" y="3690648"/>
                <a:ext cx="1038173" cy="402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503583" y="4608675"/>
                <a:ext cx="261610" cy="369332"/>
              </a:xfrm>
              <a:prstGeom prst="rect">
                <a:avLst/>
              </a:prstGeom>
              <a:noFill/>
            </p:spPr>
            <p:txBody>
              <a:bodyPr wrap="none" rtlCol="0">
                <a:spAutoFit/>
              </a:bodyPr>
              <a:lstStyle/>
              <a:p>
                <a:r>
                  <a:rPr lang="en-US" i="1" dirty="0" smtClean="0"/>
                  <a:t>r</a:t>
                </a:r>
                <a:endParaRPr lang="en-US" i="1" dirty="0"/>
              </a:p>
            </p:txBody>
          </p:sp>
          <p:sp>
            <p:nvSpPr>
              <p:cNvPr id="47" name="TextBox 46"/>
              <p:cNvSpPr txBox="1"/>
              <p:nvPr/>
            </p:nvSpPr>
            <p:spPr>
              <a:xfrm>
                <a:off x="1649170" y="3549524"/>
                <a:ext cx="402674" cy="369332"/>
              </a:xfrm>
              <a:prstGeom prst="rect">
                <a:avLst/>
              </a:prstGeom>
              <a:noFill/>
            </p:spPr>
            <p:txBody>
              <a:bodyPr wrap="none" rtlCol="0">
                <a:spAutoFit/>
              </a:bodyPr>
              <a:lstStyle/>
              <a:p>
                <a:r>
                  <a:rPr lang="en-US" dirty="0" smtClean="0"/>
                  <a:t>p*</a:t>
                </a:r>
                <a:endParaRPr lang="en-US" dirty="0"/>
              </a:p>
            </p:txBody>
          </p:sp>
          <p:pic>
            <p:nvPicPr>
              <p:cNvPr id="48" name="Picture 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186" y="6119450"/>
                <a:ext cx="431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Left Brace 28"/>
            <p:cNvSpPr/>
            <p:nvPr/>
          </p:nvSpPr>
          <p:spPr>
            <a:xfrm rot="10800000">
              <a:off x="3553749" y="3521874"/>
              <a:ext cx="403252" cy="1363536"/>
            </a:xfrm>
            <a:prstGeom prst="leftBrace">
              <a:avLst>
                <a:gd name="adj1" fmla="val 8333"/>
                <a:gd name="adj2" fmla="val 53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957001" y="3950350"/>
              <a:ext cx="248786" cy="369332"/>
            </a:xfrm>
            <a:prstGeom prst="rect">
              <a:avLst/>
            </a:prstGeom>
            <a:noFill/>
          </p:spPr>
          <p:txBody>
            <a:bodyPr wrap="none" rtlCol="0">
              <a:spAutoFit/>
            </a:bodyPr>
            <a:lstStyle/>
            <a:p>
              <a:r>
                <a:rPr lang="en-US" i="1" dirty="0" smtClean="0"/>
                <a:t>t</a:t>
              </a:r>
              <a:endParaRPr lang="en-US" i="1" dirty="0"/>
            </a:p>
          </p:txBody>
        </p:sp>
      </p:grpSp>
    </p:spTree>
    <p:extLst>
      <p:ext uri="{BB962C8B-B14F-4D97-AF65-F5344CB8AC3E}">
        <p14:creationId xmlns:p14="http://schemas.microsoft.com/office/powerpoint/2010/main" val="2228642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10</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 Fed coal &amp; other (gas); mass-based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609593"/>
            <a:ext cx="8759070" cy="243143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Federal coal &amp; other (gas)</a:t>
            </a:r>
            <a:r>
              <a:rPr lang="en-US" dirty="0">
                <a:latin typeface="+mn-lt"/>
              </a:rPr>
              <a:t> </a:t>
            </a:r>
            <a:r>
              <a:rPr lang="en-US" dirty="0" smtClean="0">
                <a:latin typeface="+mn-lt"/>
              </a:rPr>
              <a:t>, </a:t>
            </a:r>
            <a:r>
              <a:rPr lang="en-US" dirty="0">
                <a:latin typeface="+mn-lt"/>
              </a:rPr>
              <a:t>which emits a fraction </a:t>
            </a:r>
            <a:r>
              <a:rPr lang="en-US" i="1" dirty="0">
                <a:latin typeface="+mn-lt"/>
              </a:rPr>
              <a:t>λ </a:t>
            </a:r>
            <a:r>
              <a:rPr lang="en-US" dirty="0">
                <a:latin typeface="+mn-lt"/>
              </a:rPr>
              <a:t>of what coal </a:t>
            </a:r>
            <a:r>
              <a:rPr lang="en-US" dirty="0" smtClean="0">
                <a:latin typeface="+mn-lt"/>
              </a:rPr>
              <a:t>emits </a:t>
            </a:r>
            <a:r>
              <a:rPr lang="en-US" dirty="0">
                <a:latin typeface="+mn-lt"/>
              </a:rPr>
              <a:t>per </a:t>
            </a:r>
            <a:r>
              <a:rPr lang="en-US" dirty="0" smtClean="0">
                <a:latin typeface="+mn-lt"/>
              </a:rPr>
              <a:t>MWh</a:t>
            </a:r>
          </a:p>
          <a:p>
            <a:pPr marL="285750" indent="-285750">
              <a:buFont typeface="Arial" panose="020B0604020202020204" pitchFamily="34" charset="0"/>
              <a:buChar char="•"/>
            </a:pPr>
            <a:r>
              <a:rPr lang="en-US" dirty="0" smtClean="0">
                <a:latin typeface="+mn-lt"/>
              </a:rPr>
              <a:t>Binding mass-based cap &amp; trade</a:t>
            </a:r>
            <a:endParaRPr lang="en-US" dirty="0">
              <a:latin typeface="+mn-lt"/>
            </a:endParaRP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sz="1600" i="1" dirty="0">
                <a:solidFill>
                  <a:prstClr val="black"/>
                </a:solidFill>
                <a:latin typeface="Calibri"/>
              </a:rPr>
              <a:t>Higher marginal cost of coal induces shift into </a:t>
            </a:r>
            <a:r>
              <a:rPr lang="en-US" sz="1600" i="1" dirty="0" smtClean="0">
                <a:solidFill>
                  <a:prstClr val="black"/>
                </a:solidFill>
                <a:latin typeface="Calibri"/>
              </a:rPr>
              <a:t>gas</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a:solidFill>
                  <a:prstClr val="black"/>
                </a:solidFill>
                <a:latin typeface="Calibri"/>
              </a:rPr>
              <a:t>This </a:t>
            </a:r>
            <a:r>
              <a:rPr lang="en-US" sz="1600" i="1" dirty="0" smtClean="0">
                <a:solidFill>
                  <a:prstClr val="black"/>
                </a:solidFill>
                <a:latin typeface="Calibri"/>
              </a:rPr>
              <a:t>moves out </a:t>
            </a:r>
            <a:r>
              <a:rPr lang="en-US" sz="1600" i="1" dirty="0">
                <a:solidFill>
                  <a:prstClr val="black"/>
                </a:solidFill>
                <a:latin typeface="Calibri"/>
              </a:rPr>
              <a:t>the </a:t>
            </a:r>
            <a:r>
              <a:rPr lang="en-US" sz="1600" i="1" dirty="0" smtClean="0">
                <a:solidFill>
                  <a:prstClr val="black"/>
                </a:solidFill>
                <a:latin typeface="Calibri"/>
              </a:rPr>
              <a:t>MWh associated with the emissions limit</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a:solidFill>
                  <a:prstClr val="black"/>
                </a:solidFill>
                <a:latin typeface="Calibri"/>
              </a:rPr>
              <a:t>So price falls, emissions remain constant, quantity of electricity increases</a:t>
            </a:r>
          </a:p>
          <a:p>
            <a:pPr marL="742950" lvl="1" indent="-285750">
              <a:buFont typeface="Arial" panose="020B0604020202020204" pitchFamily="34" charset="0"/>
              <a:buChar char="•"/>
            </a:pPr>
            <a:r>
              <a:rPr lang="en-US" sz="1600" i="1" dirty="0" smtClean="0">
                <a:solidFill>
                  <a:prstClr val="black"/>
                </a:solidFill>
                <a:latin typeface="Calibri"/>
              </a:rPr>
              <a:t>Tradable </a:t>
            </a:r>
            <a:r>
              <a:rPr lang="en-US" sz="1600" i="1" dirty="0">
                <a:solidFill>
                  <a:prstClr val="black"/>
                </a:solidFill>
                <a:latin typeface="Calibri"/>
              </a:rPr>
              <a:t>permit price </a:t>
            </a:r>
            <a:r>
              <a:rPr lang="en-US" sz="1600" i="1" dirty="0" smtClean="0">
                <a:solidFill>
                  <a:prstClr val="black"/>
                </a:solidFill>
                <a:latin typeface="Calibri"/>
              </a:rPr>
              <a:t>falls </a:t>
            </a:r>
            <a:r>
              <a:rPr lang="en-US" sz="1600" i="1" dirty="0">
                <a:solidFill>
                  <a:prstClr val="black"/>
                </a:solidFill>
                <a:latin typeface="Calibri"/>
              </a:rPr>
              <a:t>by more than the </a:t>
            </a:r>
            <a:r>
              <a:rPr lang="en-US" sz="1600" i="1" dirty="0" smtClean="0">
                <a:solidFill>
                  <a:prstClr val="black"/>
                </a:solidFill>
                <a:latin typeface="Calibri"/>
              </a:rPr>
              <a:t>price</a:t>
            </a:r>
          </a:p>
          <a:p>
            <a:pPr marL="742950" lvl="1" indent="-285750">
              <a:buFont typeface="Arial" panose="020B0604020202020204" pitchFamily="34" charset="0"/>
              <a:buChar char="•"/>
            </a:pPr>
            <a:r>
              <a:rPr lang="en-US" sz="1600" i="1" dirty="0" smtClean="0">
                <a:solidFill>
                  <a:prstClr val="black"/>
                </a:solidFill>
                <a:latin typeface="Calibri"/>
              </a:rPr>
              <a:t>If uncovered sources: leakage is reduced (price drops, relative mc of covered generation falls)</a:t>
            </a:r>
            <a:endParaRPr lang="en-US" sz="1600" dirty="0">
              <a:solidFill>
                <a:prstClr val="black"/>
              </a:solidFill>
              <a:latin typeface="Calibri"/>
            </a:endParaRPr>
          </a:p>
        </p:txBody>
      </p:sp>
      <p:grpSp>
        <p:nvGrpSpPr>
          <p:cNvPr id="30" name="Group 29"/>
          <p:cNvGrpSpPr/>
          <p:nvPr/>
        </p:nvGrpSpPr>
        <p:grpSpPr>
          <a:xfrm>
            <a:off x="1649170" y="3162102"/>
            <a:ext cx="4317719" cy="3594818"/>
            <a:chOff x="1649170" y="2896382"/>
            <a:chExt cx="4317719" cy="3594818"/>
          </a:xfrm>
        </p:grpSpPr>
        <p:cxnSp>
          <p:nvCxnSpPr>
            <p:cNvPr id="31" name="Straight Connector 30"/>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03371" y="6045199"/>
              <a:ext cx="364202" cy="369332"/>
            </a:xfrm>
            <a:prstGeom prst="rect">
              <a:avLst/>
            </a:prstGeom>
            <a:noFill/>
          </p:spPr>
          <p:txBody>
            <a:bodyPr wrap="none" rtlCol="0">
              <a:spAutoFit/>
            </a:bodyPr>
            <a:lstStyle/>
            <a:p>
              <a:r>
                <a:rPr lang="en-US" dirty="0" smtClean="0"/>
                <a:t>Q</a:t>
              </a:r>
              <a:endParaRPr lang="en-US" dirty="0"/>
            </a:p>
          </p:txBody>
        </p:sp>
        <p:cxnSp>
          <p:nvCxnSpPr>
            <p:cNvPr id="35" name="Straight Connector 34"/>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525135" y="3265714"/>
              <a:ext cx="3266065" cy="2088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35086" y="3265714"/>
              <a:ext cx="1"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08031" y="3989586"/>
              <a:ext cx="411472" cy="369332"/>
            </a:xfrm>
            <a:prstGeom prst="rect">
              <a:avLst/>
            </a:prstGeom>
            <a:noFill/>
          </p:spPr>
          <p:txBody>
            <a:bodyPr wrap="square" rtlCol="0">
              <a:spAutoFit/>
            </a:bodyPr>
            <a:lstStyle/>
            <a:p>
              <a:r>
                <a:rPr lang="en-US" i="1" dirty="0" smtClean="0"/>
                <a:t>t’’’</a:t>
              </a:r>
              <a:endParaRPr lang="en-US" i="1" dirty="0"/>
            </a:p>
          </p:txBody>
        </p:sp>
        <p:sp>
          <p:nvSpPr>
            <p:cNvPr id="40" name="Left Brace 39"/>
            <p:cNvSpPr/>
            <p:nvPr/>
          </p:nvSpPr>
          <p:spPr>
            <a:xfrm>
              <a:off x="3128230" y="3937391"/>
              <a:ext cx="341486" cy="42152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cxnSp>
          <p:nvCxnSpPr>
            <p:cNvPr id="42" name="Straight Connector 41"/>
            <p:cNvCxnSpPr/>
            <p:nvPr/>
          </p:nvCxnSpPr>
          <p:spPr>
            <a:xfrm flipH="1">
              <a:off x="2220688" y="3258456"/>
              <a:ext cx="2808512" cy="19580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56527" y="2896382"/>
              <a:ext cx="480260" cy="369332"/>
            </a:xfrm>
            <a:prstGeom prst="rect">
              <a:avLst/>
            </a:prstGeom>
            <a:noFill/>
          </p:spPr>
          <p:txBody>
            <a:bodyPr wrap="none" rtlCol="0">
              <a:spAutoFit/>
            </a:bodyPr>
            <a:lstStyle/>
            <a:p>
              <a:r>
                <a:rPr lang="en-US" dirty="0" smtClean="0"/>
                <a:t>S’’’</a:t>
              </a:r>
              <a:endParaRPr lang="en-US" dirty="0"/>
            </a:p>
          </p:txBody>
        </p:sp>
        <p:cxnSp>
          <p:nvCxnSpPr>
            <p:cNvPr id="44" name="Straight Connector 43"/>
            <p:cNvCxnSpPr/>
            <p:nvPr/>
          </p:nvCxnSpPr>
          <p:spPr>
            <a:xfrm>
              <a:off x="3534228" y="3258456"/>
              <a:ext cx="1" cy="27867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35087" y="5675086"/>
              <a:ext cx="39914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47" name="TextBox 46"/>
            <p:cNvSpPr txBox="1"/>
            <p:nvPr/>
          </p:nvSpPr>
          <p:spPr>
            <a:xfrm>
              <a:off x="1669536" y="3804916"/>
              <a:ext cx="492443"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cxnSp>
          <p:nvCxnSpPr>
            <p:cNvPr id="48" name="Straight Connector 47"/>
            <p:cNvCxnSpPr/>
            <p:nvPr/>
          </p:nvCxnSpPr>
          <p:spPr>
            <a:xfrm flipH="1">
              <a:off x="2090057" y="3690647"/>
              <a:ext cx="104503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131092" y="3901104"/>
              <a:ext cx="1403136" cy="1775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649170" y="3549524"/>
              <a:ext cx="402674" cy="369332"/>
            </a:xfrm>
            <a:prstGeom prst="rect">
              <a:avLst/>
            </a:prstGeom>
            <a:noFill/>
          </p:spPr>
          <p:txBody>
            <a:bodyPr wrap="none" rtlCol="0">
              <a:spAutoFit/>
            </a:bodyPr>
            <a:lstStyle/>
            <a:p>
              <a:r>
                <a:rPr lang="en-US" dirty="0" smtClean="0"/>
                <a:t>p*</a:t>
              </a:r>
              <a:endParaRPr lang="en-US" dirty="0"/>
            </a:p>
          </p:txBody>
        </p:sp>
        <p:sp>
          <p:nvSpPr>
            <p:cNvPr id="69" name="TextBox 68"/>
            <p:cNvSpPr txBox="1"/>
            <p:nvPr/>
          </p:nvSpPr>
          <p:spPr>
            <a:xfrm>
              <a:off x="5615511" y="5490420"/>
              <a:ext cx="351378" cy="369332"/>
            </a:xfrm>
            <a:prstGeom prst="rect">
              <a:avLst/>
            </a:prstGeom>
            <a:noFill/>
          </p:spPr>
          <p:txBody>
            <a:bodyPr wrap="none" rtlCol="0">
              <a:spAutoFit/>
            </a:bodyPr>
            <a:lstStyle/>
            <a:p>
              <a:r>
                <a:rPr lang="en-US" dirty="0" smtClean="0"/>
                <a:t>D</a:t>
              </a:r>
              <a:endParaRPr lang="en-US" dirty="0"/>
            </a:p>
          </p:txBody>
        </p:sp>
        <p:pic>
          <p:nvPicPr>
            <p:cNvPr id="70" name="Picture 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57" y="6108613"/>
              <a:ext cx="431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478" y="6104486"/>
              <a:ext cx="56515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894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 Downstream</a:t>
            </a:r>
            <a:endParaRPr lang="en-US" sz="2600" dirty="0">
              <a:solidFill>
                <a:srgbClr val="0000FF"/>
              </a:solidFill>
              <a:latin typeface="+mj-lt"/>
            </a:endParaRPr>
          </a:p>
        </p:txBody>
      </p:sp>
      <p:sp>
        <p:nvSpPr>
          <p:cNvPr id="18" name="TextBox 17"/>
          <p:cNvSpPr txBox="1"/>
          <p:nvPr/>
        </p:nvSpPr>
        <p:spPr>
          <a:xfrm>
            <a:off x="732971" y="2481918"/>
            <a:ext cx="7678055" cy="1200329"/>
          </a:xfrm>
          <a:prstGeom prst="rect">
            <a:avLst/>
          </a:prstGeom>
          <a:noFill/>
        </p:spPr>
        <p:txBody>
          <a:bodyPr wrap="square" rtlCol="0">
            <a:spAutoFit/>
          </a:bodyPr>
          <a:lstStyle/>
          <a:p>
            <a:pPr marL="457200" indent="-457200">
              <a:buFont typeface="+mj-lt"/>
              <a:buAutoNum type="arabicPeriod" startAt="3"/>
            </a:pPr>
            <a:r>
              <a:rPr lang="en-US" sz="2400" dirty="0" smtClean="0">
                <a:latin typeface="+mn-lt"/>
              </a:rPr>
              <a:t>IPM Results:</a:t>
            </a:r>
          </a:p>
          <a:p>
            <a:pPr marL="914400" lvl="1" indent="-457200">
              <a:buFont typeface="Arial" panose="020B0604020202020204" pitchFamily="34" charset="0"/>
              <a:buChar char="•"/>
            </a:pPr>
            <a:r>
              <a:rPr lang="en-US" sz="2400" dirty="0" smtClean="0">
                <a:latin typeface="+mn-lt"/>
              </a:rPr>
              <a:t>For federal coal policy, the numbers are big: 100% SCC royalty adder = ¾ of CPP if CPP is struck down.</a:t>
            </a:r>
          </a:p>
        </p:txBody>
      </p:sp>
    </p:spTree>
    <p:extLst>
      <p:ext uri="{BB962C8B-B14F-4D97-AF65-F5344CB8AC3E}">
        <p14:creationId xmlns:p14="http://schemas.microsoft.com/office/powerpoint/2010/main" val="1969490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Research Design</a:t>
            </a:r>
            <a:endParaRPr lang="en-US" sz="2600" dirty="0">
              <a:solidFill>
                <a:srgbClr val="0000FF"/>
              </a:solidFill>
              <a:latin typeface="Calibri"/>
            </a:endParaRPr>
          </a:p>
        </p:txBody>
      </p:sp>
      <p:sp>
        <p:nvSpPr>
          <p:cNvPr id="6" name="TextBox 5"/>
          <p:cNvSpPr txBox="1"/>
          <p:nvPr/>
        </p:nvSpPr>
        <p:spPr>
          <a:xfrm>
            <a:off x="246579" y="589211"/>
            <a:ext cx="8650841" cy="6247864"/>
          </a:xfrm>
          <a:prstGeom prst="rect">
            <a:avLst/>
          </a:prstGeom>
          <a:noFill/>
        </p:spPr>
        <p:txBody>
          <a:bodyPr wrap="square" rtlCol="0">
            <a:spAutoFit/>
          </a:bodyPr>
          <a:lstStyle/>
          <a:p>
            <a:r>
              <a:rPr lang="en-US" sz="1600" b="1" u="sng" dirty="0" smtClean="0">
                <a:solidFill>
                  <a:srgbClr val="0000FF"/>
                </a:solidFill>
                <a:latin typeface="Calibri"/>
              </a:rPr>
              <a:t>IPM</a:t>
            </a:r>
          </a:p>
          <a:p>
            <a:pPr marL="285750" indent="-285750">
              <a:buFont typeface="Arial" panose="020B0604020202020204" pitchFamily="34" charset="0"/>
              <a:buChar char="•"/>
            </a:pPr>
            <a:r>
              <a:rPr lang="en-US" sz="1600" dirty="0" smtClean="0">
                <a:solidFill>
                  <a:prstClr val="black"/>
                </a:solidFill>
                <a:latin typeface="Calibri"/>
              </a:rPr>
              <a:t>Proprietary model, ICF International; used by EPA for RIAs, e.g. MATS, CPP</a:t>
            </a:r>
          </a:p>
          <a:p>
            <a:pPr marL="285750" indent="-285750">
              <a:buFont typeface="Arial" panose="020B0604020202020204" pitchFamily="34" charset="0"/>
              <a:buChar char="•"/>
            </a:pPr>
            <a:r>
              <a:rPr lang="en-US" sz="1600" dirty="0" smtClean="0">
                <a:solidFill>
                  <a:prstClr val="black"/>
                </a:solidFill>
                <a:latin typeface="Calibri"/>
              </a:rPr>
              <a:t>Dynamic perfect foresight linear programming model, computes least-cost capacity expansion, electricity dispatch, transmission, subject to existing environmental regulations and reliability constraints – makes plant-level generation decisions</a:t>
            </a:r>
          </a:p>
          <a:p>
            <a:pPr marL="285750" indent="-285750">
              <a:buFont typeface="Arial" panose="020B0604020202020204" pitchFamily="34" charset="0"/>
              <a:buChar char="•"/>
            </a:pPr>
            <a:r>
              <a:rPr lang="en-US" sz="1600" dirty="0" smtClean="0">
                <a:solidFill>
                  <a:prstClr val="black"/>
                </a:solidFill>
                <a:latin typeface="Calibri"/>
              </a:rPr>
              <a:t>Endogenously solves for fuel prices</a:t>
            </a:r>
          </a:p>
          <a:p>
            <a:pPr marL="285750" indent="-285750">
              <a:buFont typeface="Arial" panose="020B0604020202020204" pitchFamily="34" charset="0"/>
              <a:buChar char="•"/>
            </a:pPr>
            <a:r>
              <a:rPr lang="en-US" sz="1600" dirty="0" smtClean="0">
                <a:solidFill>
                  <a:prstClr val="black"/>
                </a:solidFill>
                <a:latin typeface="Calibri"/>
              </a:rPr>
              <a:t>Coal component: 36 coal supply regions, 14 coal grades, coal transport network</a:t>
            </a:r>
          </a:p>
          <a:p>
            <a:pPr marL="285750" indent="-285750">
              <a:buFont typeface="Arial" panose="020B0604020202020204" pitchFamily="34" charset="0"/>
              <a:buChar char="•"/>
            </a:pPr>
            <a:r>
              <a:rPr lang="en-US" sz="1600" dirty="0" smtClean="0">
                <a:solidFill>
                  <a:prstClr val="black"/>
                </a:solidFill>
                <a:latin typeface="Calibri"/>
              </a:rPr>
              <a:t>Coal supply curves are developed off-line using mine-level engineering cost curves</a:t>
            </a:r>
          </a:p>
          <a:p>
            <a:pPr marL="285750" indent="-285750">
              <a:buFont typeface="Arial" panose="020B0604020202020204" pitchFamily="34" charset="0"/>
              <a:buChar char="•"/>
            </a:pPr>
            <a:endParaRPr lang="en-US" sz="1600" b="1" dirty="0" smtClean="0">
              <a:solidFill>
                <a:prstClr val="black"/>
              </a:solidFill>
              <a:latin typeface="Calibri"/>
            </a:endParaRPr>
          </a:p>
          <a:p>
            <a:r>
              <a:rPr lang="en-US" sz="1600" b="1" u="sng" dirty="0" smtClean="0">
                <a:solidFill>
                  <a:srgbClr val="0000FF"/>
                </a:solidFill>
                <a:latin typeface="Calibri"/>
              </a:rPr>
              <a:t>Key assumptions</a:t>
            </a:r>
          </a:p>
          <a:p>
            <a:pPr marL="285750" indent="-285750">
              <a:buFont typeface="Arial" panose="020B0604020202020204" pitchFamily="34" charset="0"/>
              <a:buChar char="•"/>
            </a:pPr>
            <a:r>
              <a:rPr lang="en-US" sz="1600" dirty="0" smtClean="0">
                <a:solidFill>
                  <a:prstClr val="black"/>
                </a:solidFill>
                <a:latin typeface="Calibri"/>
              </a:rPr>
              <a:t>Aligned to EPA final CPP RIA (IPM v.5.15)</a:t>
            </a:r>
          </a:p>
          <a:p>
            <a:pPr marL="285750" indent="-285750">
              <a:buFont typeface="Arial" panose="020B0604020202020204" pitchFamily="34" charset="0"/>
              <a:buChar char="•"/>
            </a:pPr>
            <a:r>
              <a:rPr lang="en-US" sz="1600" dirty="0" smtClean="0">
                <a:solidFill>
                  <a:prstClr val="black"/>
                </a:solidFill>
                <a:latin typeface="Calibri"/>
              </a:rPr>
              <a:t>Policy frozen Oct. 2015 (no Jan 2016 PTC, ITC extension)</a:t>
            </a:r>
          </a:p>
          <a:p>
            <a:pPr marL="285750" indent="-285750">
              <a:buFont typeface="Arial" panose="020B0604020202020204" pitchFamily="34" charset="0"/>
              <a:buChar char="•"/>
            </a:pPr>
            <a:r>
              <a:rPr lang="en-US" sz="1600" dirty="0" smtClean="0">
                <a:solidFill>
                  <a:prstClr val="black"/>
                </a:solidFill>
                <a:latin typeface="Calibri"/>
              </a:rPr>
              <a:t>Baseline gas prices, renewables prices, demand from AEO2015</a:t>
            </a:r>
          </a:p>
          <a:p>
            <a:pPr marL="285750" indent="-285750">
              <a:buFont typeface="Arial" panose="020B0604020202020204" pitchFamily="34" charset="0"/>
              <a:buChar char="•"/>
            </a:pPr>
            <a:r>
              <a:rPr lang="en-US" sz="1600" dirty="0" smtClean="0">
                <a:solidFill>
                  <a:prstClr val="black"/>
                </a:solidFill>
                <a:latin typeface="Calibri"/>
              </a:rPr>
              <a:t>Demand </a:t>
            </a:r>
            <a:r>
              <a:rPr lang="en-US" sz="1600" dirty="0">
                <a:solidFill>
                  <a:prstClr val="black"/>
                </a:solidFill>
                <a:latin typeface="Calibri"/>
              </a:rPr>
              <a:t>is exogenous (“scenarios”); no induced energy efficiency</a:t>
            </a:r>
          </a:p>
          <a:p>
            <a:endParaRPr lang="en-US" sz="1600" dirty="0" smtClean="0">
              <a:solidFill>
                <a:prstClr val="black"/>
              </a:solidFill>
              <a:latin typeface="Calibri"/>
            </a:endParaRPr>
          </a:p>
          <a:p>
            <a:r>
              <a:rPr lang="en-US" sz="1600" b="1" u="sng" dirty="0" smtClean="0">
                <a:solidFill>
                  <a:srgbClr val="0000FF"/>
                </a:solidFill>
                <a:latin typeface="Calibri"/>
              </a:rPr>
              <a:t>Base cases</a:t>
            </a:r>
            <a:endParaRPr lang="en-US" sz="1600" b="1" dirty="0" smtClean="0">
              <a:solidFill>
                <a:srgbClr val="0000FF"/>
              </a:solidFill>
              <a:latin typeface="Calibri"/>
            </a:endParaRPr>
          </a:p>
          <a:p>
            <a:pPr marL="342900" indent="-342900">
              <a:buFont typeface="+mj-lt"/>
              <a:buAutoNum type="arabicParenR"/>
            </a:pPr>
            <a:r>
              <a:rPr lang="en-US" sz="1600" dirty="0" smtClean="0">
                <a:solidFill>
                  <a:prstClr val="black"/>
                </a:solidFill>
                <a:latin typeface="Calibri"/>
              </a:rPr>
              <a:t>No CPP</a:t>
            </a:r>
          </a:p>
          <a:p>
            <a:pPr marL="342900" indent="-342900">
              <a:buFont typeface="+mj-lt"/>
              <a:buAutoNum type="arabicParenR"/>
            </a:pPr>
            <a:r>
              <a:rPr lang="en-US" sz="1600" dirty="0" smtClean="0">
                <a:solidFill>
                  <a:prstClr val="black"/>
                </a:solidFill>
                <a:latin typeface="Calibri"/>
              </a:rPr>
              <a:t>Mass-based CPP with regional trading</a:t>
            </a:r>
          </a:p>
          <a:p>
            <a:pPr marL="800100" lvl="1" indent="-342900">
              <a:buFont typeface="Arial" panose="020B0604020202020204" pitchFamily="34" charset="0"/>
              <a:buChar char="•"/>
            </a:pPr>
            <a:r>
              <a:rPr lang="en-US" sz="1600" dirty="0" smtClean="0">
                <a:solidFill>
                  <a:prstClr val="black"/>
                </a:solidFill>
                <a:latin typeface="Calibri"/>
              </a:rPr>
              <a:t>Follows CPP final rule mass-based version with new source complements</a:t>
            </a:r>
          </a:p>
          <a:p>
            <a:pPr marL="800100" lvl="1" indent="-342900">
              <a:buFont typeface="Arial" panose="020B0604020202020204" pitchFamily="34" charset="0"/>
              <a:buChar char="•"/>
            </a:pPr>
            <a:r>
              <a:rPr lang="en-US" sz="1600" dirty="0" smtClean="0">
                <a:solidFill>
                  <a:prstClr val="black"/>
                </a:solidFill>
                <a:latin typeface="Calibri"/>
              </a:rPr>
              <a:t>Covers all fossil units </a:t>
            </a:r>
            <a:r>
              <a:rPr lang="en-US" sz="1600" dirty="0" smtClean="0">
                <a:solidFill>
                  <a:prstClr val="black"/>
                </a:solidFill>
                <a:latin typeface="Calibri"/>
                <a:sym typeface="Symbol"/>
              </a:rPr>
              <a:t> 25 MW</a:t>
            </a:r>
            <a:endParaRPr lang="en-US" sz="1600" dirty="0" smtClean="0">
              <a:solidFill>
                <a:prstClr val="black"/>
              </a:solidFill>
              <a:latin typeface="Calibri"/>
            </a:endParaRPr>
          </a:p>
          <a:p>
            <a:pPr marL="342900" indent="-342900">
              <a:buFont typeface="+mj-lt"/>
              <a:buAutoNum type="arabicParenR"/>
            </a:pPr>
            <a:r>
              <a:rPr lang="en-US" sz="1600" dirty="0" smtClean="0">
                <a:solidFill>
                  <a:prstClr val="black"/>
                </a:solidFill>
                <a:latin typeface="Calibri"/>
              </a:rPr>
              <a:t>Rate-based CPP with regional trading</a:t>
            </a:r>
          </a:p>
          <a:p>
            <a:pPr marL="800100" lvl="1" indent="-342900">
              <a:buFont typeface="Arial" panose="020B0604020202020204" pitchFamily="34" charset="0"/>
              <a:buChar char="•"/>
            </a:pPr>
            <a:r>
              <a:rPr lang="en-US" sz="1600" dirty="0" smtClean="0">
                <a:solidFill>
                  <a:prstClr val="black"/>
                </a:solidFill>
                <a:latin typeface="Calibri"/>
              </a:rPr>
              <a:t>Rate regulation covers existing fossil units </a:t>
            </a:r>
            <a:r>
              <a:rPr lang="en-US" sz="1600" dirty="0">
                <a:solidFill>
                  <a:prstClr val="black"/>
                </a:solidFill>
                <a:latin typeface="Calibri"/>
                <a:sym typeface="Symbol"/>
              </a:rPr>
              <a:t> 25 </a:t>
            </a:r>
            <a:r>
              <a:rPr lang="en-US" sz="1600" dirty="0" smtClean="0">
                <a:solidFill>
                  <a:prstClr val="black"/>
                </a:solidFill>
                <a:latin typeface="Calibri"/>
                <a:sym typeface="Symbol"/>
              </a:rPr>
              <a:t>MW</a:t>
            </a:r>
          </a:p>
          <a:p>
            <a:pPr marL="800100" lvl="1" indent="-342900">
              <a:buFont typeface="Arial" panose="020B0604020202020204" pitchFamily="34" charset="0"/>
              <a:buChar char="•"/>
            </a:pPr>
            <a:r>
              <a:rPr lang="en-US" sz="1600" dirty="0" smtClean="0">
                <a:solidFill>
                  <a:prstClr val="black"/>
                </a:solidFill>
                <a:latin typeface="Calibri"/>
                <a:sym typeface="Symbol"/>
              </a:rPr>
              <a:t>New sources are covered by </a:t>
            </a:r>
            <a:r>
              <a:rPr lang="en-US" sz="1600" dirty="0" smtClean="0">
                <a:solidFill>
                  <a:prstClr val="black"/>
                </a:solidFill>
                <a:latin typeface="Calibri"/>
              </a:rPr>
              <a:t>§111(b)</a:t>
            </a:r>
          </a:p>
          <a:p>
            <a:endParaRPr lang="en-US" sz="1600" dirty="0">
              <a:solidFill>
                <a:prstClr val="black"/>
              </a:solidFill>
              <a:latin typeface="Calibri"/>
            </a:endParaRPr>
          </a:p>
          <a:p>
            <a:r>
              <a:rPr lang="en-US" sz="1600" b="1" dirty="0" smtClean="0">
                <a:solidFill>
                  <a:srgbClr val="0000FF"/>
                </a:solidFill>
                <a:latin typeface="Calibri"/>
              </a:rPr>
              <a:t>Full report:</a:t>
            </a:r>
            <a:r>
              <a:rPr lang="en-US" sz="1600" b="1" dirty="0" smtClean="0">
                <a:solidFill>
                  <a:prstClr val="black"/>
                </a:solidFill>
                <a:latin typeface="Calibri"/>
              </a:rPr>
              <a:t> </a:t>
            </a:r>
            <a:r>
              <a:rPr lang="en-US" sz="1600" dirty="0">
                <a:solidFill>
                  <a:prstClr val="black"/>
                </a:solidFill>
                <a:latin typeface="Calibri"/>
                <a:hlinkClick r:id="rId2"/>
              </a:rPr>
              <a:t>http://www.vulcan.com/news/articles/2016/coal-leasing-report</a:t>
            </a:r>
            <a:endParaRPr lang="en-US" sz="1600" b="1" dirty="0" smtClean="0">
              <a:solidFill>
                <a:prstClr val="black"/>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4019522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Emissions</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97" t="6766" r="11739"/>
          <a:stretch/>
        </p:blipFill>
        <p:spPr bwMode="auto">
          <a:xfrm>
            <a:off x="647178" y="711205"/>
            <a:ext cx="7894017" cy="568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66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Marginal PRB/non-PRB substitution</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65" y="564691"/>
            <a:ext cx="7881773" cy="57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819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Coal production</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8" name="Picture 17"/>
          <p:cNvPicPr/>
          <p:nvPr/>
        </p:nvPicPr>
        <p:blipFill rotWithShape="1">
          <a:blip r:embed="rId2">
            <a:extLst>
              <a:ext uri="{28A0092B-C50C-407E-A947-70E740481C1C}">
                <a14:useLocalDpi xmlns:a14="http://schemas.microsoft.com/office/drawing/2010/main" val="0"/>
              </a:ext>
            </a:extLst>
          </a:blip>
          <a:srcRect l="9426" t="6584" r="12291"/>
          <a:stretch/>
        </p:blipFill>
        <p:spPr bwMode="auto">
          <a:xfrm>
            <a:off x="348343" y="609133"/>
            <a:ext cx="8523227" cy="5878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702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Allowance prices</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56" b="2932"/>
          <a:stretch/>
        </p:blipFill>
        <p:spPr bwMode="auto">
          <a:xfrm>
            <a:off x="650800" y="679940"/>
            <a:ext cx="7824983" cy="5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73721" y="6142893"/>
            <a:ext cx="7671267" cy="338554"/>
          </a:xfrm>
          <a:prstGeom prst="rect">
            <a:avLst/>
          </a:prstGeom>
          <a:noFill/>
        </p:spPr>
        <p:txBody>
          <a:bodyPr wrap="none" rtlCol="0">
            <a:spAutoFit/>
          </a:bodyPr>
          <a:lstStyle/>
          <a:p>
            <a:r>
              <a:rPr lang="en-US" sz="1600" b="1" dirty="0" smtClean="0">
                <a:solidFill>
                  <a:prstClr val="black"/>
                </a:solidFill>
                <a:latin typeface="Calibri"/>
              </a:rPr>
              <a:t>Note</a:t>
            </a:r>
            <a:r>
              <a:rPr lang="en-US" sz="1600" dirty="0" smtClean="0">
                <a:solidFill>
                  <a:prstClr val="black"/>
                </a:solidFill>
                <a:latin typeface="Calibri"/>
              </a:rPr>
              <a:t>: no-adder allowance price in 2030 is $4/$0 (mass/rate) for West, $0/$0 for Northeast</a:t>
            </a:r>
            <a:endParaRPr lang="en-US" sz="1600" dirty="0">
              <a:solidFill>
                <a:prstClr val="black"/>
              </a:solidFill>
              <a:latin typeface="Calibri"/>
            </a:endParaRPr>
          </a:p>
        </p:txBody>
      </p:sp>
    </p:spTree>
    <p:extLst>
      <p:ext uri="{BB962C8B-B14F-4D97-AF65-F5344CB8AC3E}">
        <p14:creationId xmlns:p14="http://schemas.microsoft.com/office/powerpoint/2010/main" val="3254934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Wholesale electricity prices</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87"/>
          <a:stretch/>
        </p:blipFill>
        <p:spPr bwMode="auto">
          <a:xfrm>
            <a:off x="667659" y="609607"/>
            <a:ext cx="7832686" cy="593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641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Generation mix</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7604" t="6530" r="5831"/>
          <a:stretch/>
        </p:blipFill>
        <p:spPr bwMode="auto">
          <a:xfrm>
            <a:off x="696686" y="609608"/>
            <a:ext cx="7721038" cy="58519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476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Policy Questions</a:t>
            </a:r>
            <a:endParaRPr lang="en-US" sz="2600" dirty="0">
              <a:solidFill>
                <a:srgbClr val="0000FF"/>
              </a:solidFill>
              <a:latin typeface="+mj-lt"/>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56030"/>
            <a:ext cx="3721871" cy="245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6" name="Picture 6" descr="http://www.dallasnews.com/business/energy/20150526-lede.jpg.ece/BINARY/w940/LEDE.jpg"/>
          <p:cNvPicPr>
            <a:picLocks noChangeAspect="1" noChangeArrowheads="1"/>
          </p:cNvPicPr>
          <p:nvPr/>
        </p:nvPicPr>
        <p:blipFill rotWithShape="1">
          <a:blip r:embed="rId3">
            <a:extLst>
              <a:ext uri="{28A0092B-C50C-407E-A947-70E740481C1C}">
                <a14:useLocalDpi xmlns:a14="http://schemas.microsoft.com/office/drawing/2010/main" val="0"/>
              </a:ext>
            </a:extLst>
          </a:blip>
          <a:srcRect l="16785" t="31979" r="24632" b="12261"/>
          <a:stretch/>
        </p:blipFill>
        <p:spPr bwMode="auto">
          <a:xfrm>
            <a:off x="-473" y="4785342"/>
            <a:ext cx="3737292" cy="209489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694793" y="3098476"/>
            <a:ext cx="0" cy="17298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1999" y="1286453"/>
            <a:ext cx="4229101" cy="3200876"/>
          </a:xfrm>
          <a:prstGeom prst="rect">
            <a:avLst/>
          </a:prstGeom>
          <a:noFill/>
        </p:spPr>
        <p:txBody>
          <a:bodyPr wrap="square" rtlCol="0">
            <a:spAutoFit/>
          </a:bodyPr>
          <a:lstStyle/>
          <a:p>
            <a:r>
              <a:rPr lang="en-US" sz="2200" b="1" dirty="0" smtClean="0">
                <a:solidFill>
                  <a:srgbClr val="0000FF"/>
                </a:solidFill>
                <a:latin typeface="+mn-lt"/>
              </a:rPr>
              <a:t>Policy Questions</a:t>
            </a:r>
            <a:endParaRPr lang="en-US" sz="2200" b="1" dirty="0">
              <a:solidFill>
                <a:srgbClr val="0000FF"/>
              </a:solidFill>
              <a:latin typeface="+mn-lt"/>
            </a:endParaRPr>
          </a:p>
          <a:p>
            <a:pPr marL="457200" indent="-457200">
              <a:buFont typeface="+mj-lt"/>
              <a:buAutoNum type="arabicPeriod"/>
            </a:pPr>
            <a:endParaRPr lang="en-US" sz="2000" dirty="0" smtClean="0">
              <a:latin typeface="+mn-lt"/>
            </a:endParaRPr>
          </a:p>
          <a:p>
            <a:pPr marL="457200" indent="-457200">
              <a:buFont typeface="+mj-lt"/>
              <a:buAutoNum type="arabicPeriod"/>
            </a:pPr>
            <a:r>
              <a:rPr lang="en-US" sz="2000" dirty="0" smtClean="0">
                <a:latin typeface="+mn-lt"/>
              </a:rPr>
              <a:t>How should we (economists) think about upstream policies?</a:t>
            </a:r>
          </a:p>
          <a:p>
            <a:pPr marL="457200" indent="-457200">
              <a:buFont typeface="+mj-lt"/>
              <a:buAutoNum type="arabicPeriod"/>
            </a:pPr>
            <a:endParaRPr lang="en-US" sz="2000" dirty="0" smtClean="0">
              <a:latin typeface="+mn-lt"/>
            </a:endParaRPr>
          </a:p>
          <a:p>
            <a:pPr marL="457200" indent="-457200">
              <a:buFont typeface="+mj-lt"/>
              <a:buAutoNum type="arabicPeriod"/>
            </a:pPr>
            <a:r>
              <a:rPr lang="en-US" sz="2000" dirty="0" smtClean="0">
                <a:latin typeface="+mn-lt"/>
              </a:rPr>
              <a:t>How do upstream and downstream policies interact?</a:t>
            </a:r>
          </a:p>
          <a:p>
            <a:pPr marL="457200" indent="-457200">
              <a:buFont typeface="+mj-lt"/>
              <a:buAutoNum type="arabicPeriod"/>
            </a:pPr>
            <a:endParaRPr lang="en-US" sz="2000" dirty="0" smtClean="0">
              <a:latin typeface="+mn-lt"/>
            </a:endParaRPr>
          </a:p>
          <a:p>
            <a:pPr marL="457200" indent="-457200">
              <a:buFont typeface="+mj-lt"/>
              <a:buAutoNum type="arabicPeriod"/>
            </a:pPr>
            <a:r>
              <a:rPr lang="en-US" sz="2000" dirty="0" smtClean="0">
                <a:latin typeface="+mn-lt"/>
              </a:rPr>
              <a:t>What is the optimal upstream policy (if any)?</a:t>
            </a:r>
          </a:p>
        </p:txBody>
      </p:sp>
      <p:sp>
        <p:nvSpPr>
          <p:cNvPr id="15" name="TextBox 14"/>
          <p:cNvSpPr txBox="1"/>
          <p:nvPr/>
        </p:nvSpPr>
        <p:spPr>
          <a:xfrm>
            <a:off x="-33912" y="3012465"/>
            <a:ext cx="3582792" cy="1815882"/>
          </a:xfrm>
          <a:prstGeom prst="rect">
            <a:avLst/>
          </a:prstGeom>
          <a:noFill/>
        </p:spPr>
        <p:txBody>
          <a:bodyPr wrap="square" rtlCol="0">
            <a:spAutoFit/>
          </a:bodyPr>
          <a:lstStyle/>
          <a:p>
            <a:r>
              <a:rPr lang="en-US" sz="1600" b="1" dirty="0" smtClean="0">
                <a:solidFill>
                  <a:srgbClr val="0000FF"/>
                </a:solidFill>
                <a:latin typeface="+mn-lt"/>
              </a:rPr>
              <a:t>Federal coal: </a:t>
            </a:r>
          </a:p>
          <a:p>
            <a:pPr marL="285750" indent="-285750">
              <a:buFont typeface="Arial" panose="020B0604020202020204" pitchFamily="34" charset="0"/>
              <a:buChar char="•"/>
            </a:pPr>
            <a:r>
              <a:rPr lang="en-US" sz="1600" dirty="0" smtClean="0">
                <a:latin typeface="+mn-lt"/>
              </a:rPr>
              <a:t>~40% of US coal</a:t>
            </a:r>
          </a:p>
          <a:p>
            <a:pPr marL="285750" indent="-285750">
              <a:buFont typeface="Arial" panose="020B0604020202020204" pitchFamily="34" charset="0"/>
              <a:buChar char="•"/>
            </a:pPr>
            <a:r>
              <a:rPr lang="en-US" sz="1600" dirty="0" smtClean="0">
                <a:latin typeface="+mn-lt"/>
              </a:rPr>
              <a:t>13% of energy-related GHG emissions</a:t>
            </a:r>
          </a:p>
          <a:p>
            <a:pPr marL="285750" indent="-285750">
              <a:buFont typeface="Arial" panose="020B0604020202020204" pitchFamily="34" charset="0"/>
              <a:buChar char="•"/>
            </a:pPr>
            <a:r>
              <a:rPr lang="en-US" sz="1600" dirty="0" smtClean="0">
                <a:latin typeface="+mn-lt"/>
              </a:rPr>
              <a:t>PRB price ~1/3 nonfederal coal</a:t>
            </a:r>
          </a:p>
          <a:p>
            <a:endParaRPr lang="en-US" sz="1600" b="1" dirty="0" smtClean="0">
              <a:solidFill>
                <a:srgbClr val="0000FF"/>
              </a:solidFill>
              <a:latin typeface="+mn-lt"/>
            </a:endParaRPr>
          </a:p>
          <a:p>
            <a:r>
              <a:rPr lang="en-US" sz="1600" b="1" dirty="0" smtClean="0">
                <a:solidFill>
                  <a:srgbClr val="0000FF"/>
                </a:solidFill>
                <a:latin typeface="+mn-lt"/>
              </a:rPr>
              <a:t>Downstream: </a:t>
            </a:r>
          </a:p>
          <a:p>
            <a:pPr marL="285750" indent="-285750">
              <a:buFont typeface="Arial" panose="020B0604020202020204" pitchFamily="34" charset="0"/>
              <a:buChar char="•"/>
            </a:pPr>
            <a:r>
              <a:rPr lang="en-US" sz="1600" dirty="0" smtClean="0">
                <a:latin typeface="+mn-lt"/>
              </a:rPr>
              <a:t>Clean Power Plan (?), RPSs, </a:t>
            </a:r>
            <a:r>
              <a:rPr lang="en-US" sz="1600" dirty="0" err="1" smtClean="0">
                <a:latin typeface="+mn-lt"/>
              </a:rPr>
              <a:t>etc</a:t>
            </a:r>
            <a:endParaRPr lang="en-US" sz="1600" dirty="0" smtClean="0">
              <a:latin typeface="+mn-lt"/>
            </a:endParaRPr>
          </a:p>
        </p:txBody>
      </p:sp>
    </p:spTree>
    <p:extLst>
      <p:ext uri="{BB962C8B-B14F-4D97-AF65-F5344CB8AC3E}">
        <p14:creationId xmlns:p14="http://schemas.microsoft.com/office/powerpoint/2010/main" val="1979848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Effect of 20% Carbon Adder (IPM)</a:t>
            </a:r>
            <a:endParaRPr lang="en-US" sz="2600" dirty="0">
              <a:solidFill>
                <a:srgbClr val="0000FF"/>
              </a:solidFill>
              <a:latin typeface="Calibri"/>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70260" y="627016"/>
            <a:ext cx="8203477" cy="6178731"/>
          </a:xfrm>
          <a:prstGeom prst="rect">
            <a:avLst/>
          </a:prstGeom>
          <a:noFill/>
          <a:ln>
            <a:noFill/>
          </a:ln>
        </p:spPr>
      </p:pic>
    </p:spTree>
    <p:extLst>
      <p:ext uri="{BB962C8B-B14F-4D97-AF65-F5344CB8AC3E}">
        <p14:creationId xmlns:p14="http://schemas.microsoft.com/office/powerpoint/2010/main" val="2602529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20</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 Downstream</a:t>
            </a:r>
            <a:endParaRPr lang="en-US" sz="2600" dirty="0">
              <a:solidFill>
                <a:srgbClr val="0000FF"/>
              </a:solidFill>
              <a:latin typeface="+mj-lt"/>
            </a:endParaRPr>
          </a:p>
        </p:txBody>
      </p:sp>
      <p:sp>
        <p:nvSpPr>
          <p:cNvPr id="18" name="TextBox 17"/>
          <p:cNvSpPr txBox="1"/>
          <p:nvPr/>
        </p:nvSpPr>
        <p:spPr>
          <a:xfrm>
            <a:off x="732970" y="2019688"/>
            <a:ext cx="7678055" cy="830997"/>
          </a:xfrm>
          <a:prstGeom prst="rect">
            <a:avLst/>
          </a:prstGeom>
          <a:noFill/>
        </p:spPr>
        <p:txBody>
          <a:bodyPr wrap="square" rtlCol="0">
            <a:spAutoFit/>
          </a:bodyPr>
          <a:lstStyle/>
          <a:p>
            <a:pPr marL="457200" indent="-457200">
              <a:buFont typeface="+mj-lt"/>
              <a:buAutoNum type="arabicPeriod" startAt="4"/>
            </a:pPr>
            <a:r>
              <a:rPr lang="en-US" sz="2400" dirty="0" smtClean="0">
                <a:latin typeface="+mn-lt"/>
              </a:rPr>
              <a:t>There are reasons to prefer upstream price to quantity regulation (royalty adder v. carbon budget)</a:t>
            </a:r>
          </a:p>
        </p:txBody>
      </p:sp>
    </p:spTree>
    <p:extLst>
      <p:ext uri="{BB962C8B-B14F-4D97-AF65-F5344CB8AC3E}">
        <p14:creationId xmlns:p14="http://schemas.microsoft.com/office/powerpoint/2010/main" val="1576314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Why a carbon adder?</a:t>
            </a:r>
            <a:endParaRPr lang="en-US" sz="2600" dirty="0">
              <a:solidFill>
                <a:srgbClr val="0000FF"/>
              </a:solidFill>
              <a:latin typeface="Calibri"/>
            </a:endParaRPr>
          </a:p>
        </p:txBody>
      </p:sp>
      <p:sp>
        <p:nvSpPr>
          <p:cNvPr id="27" name="TextBox 26"/>
          <p:cNvSpPr txBox="1"/>
          <p:nvPr/>
        </p:nvSpPr>
        <p:spPr>
          <a:xfrm>
            <a:off x="457202" y="835652"/>
            <a:ext cx="8151223" cy="4462760"/>
          </a:xfrm>
          <a:prstGeom prst="rect">
            <a:avLst/>
          </a:prstGeom>
          <a:noFill/>
        </p:spPr>
        <p:txBody>
          <a:bodyPr wrap="square" rtlCol="0">
            <a:spAutoFit/>
          </a:bodyPr>
          <a:lstStyle/>
          <a:p>
            <a:r>
              <a:rPr lang="en-US" sz="2000" b="1" dirty="0" smtClean="0">
                <a:solidFill>
                  <a:srgbClr val="0000FF"/>
                </a:solidFill>
                <a:latin typeface="Calibri"/>
              </a:rPr>
              <a:t>Why a royalty carbon adder instead of a quantity restriction (permanent moratorium)?</a:t>
            </a:r>
          </a:p>
          <a:p>
            <a:endParaRPr lang="en-US" sz="1000" u="sng" dirty="0" smtClean="0">
              <a:solidFill>
                <a:prstClr val="black"/>
              </a:solidFill>
              <a:latin typeface="Calibri"/>
            </a:endParaRPr>
          </a:p>
          <a:p>
            <a:pPr marL="342900" indent="-342900">
              <a:buFont typeface="+mj-lt"/>
              <a:buAutoNum type="arabicPeriod"/>
            </a:pPr>
            <a:r>
              <a:rPr lang="en-US" dirty="0" smtClean="0">
                <a:solidFill>
                  <a:prstClr val="black"/>
                </a:solidFill>
                <a:latin typeface="Calibri"/>
              </a:rPr>
              <a:t>Royalty v. capped auction (“C&amp;T”): Royalty is assessed per ton extracted, but bonus bids are on right to mine a tract – bonus bids don’t change marginal cost per ton</a:t>
            </a:r>
          </a:p>
          <a:p>
            <a:pPr marL="342900" indent="-342900">
              <a:buFont typeface="+mj-lt"/>
              <a:buAutoNum type="arabicPeriod"/>
            </a:pPr>
            <a:r>
              <a:rPr lang="en-US" dirty="0" smtClean="0">
                <a:solidFill>
                  <a:prstClr val="black"/>
                </a:solidFill>
                <a:latin typeface="Calibri"/>
              </a:rPr>
              <a:t>Price signal allows market to choose most efficient mines</a:t>
            </a:r>
          </a:p>
          <a:p>
            <a:pPr marL="342900" indent="-342900">
              <a:buFont typeface="+mj-lt"/>
              <a:buAutoNum type="arabicPeriod"/>
            </a:pPr>
            <a:r>
              <a:rPr lang="en-US" dirty="0" smtClean="0">
                <a:solidFill>
                  <a:prstClr val="black"/>
                </a:solidFill>
                <a:latin typeface="Calibri"/>
              </a:rPr>
              <a:t>A permanent moratorium double counts the climate externality (outcomes are essentially the same as a 100% SCC adder)</a:t>
            </a:r>
          </a:p>
          <a:p>
            <a:pPr marL="342900" indent="-342900">
              <a:buFont typeface="+mj-lt"/>
              <a:buAutoNum type="arabicPeriod"/>
            </a:pPr>
            <a:r>
              <a:rPr lang="en-US" dirty="0" smtClean="0">
                <a:solidFill>
                  <a:prstClr val="black"/>
                </a:solidFill>
                <a:latin typeface="Calibri"/>
              </a:rPr>
              <a:t>Royalty adder generates revenues (~$3B/</a:t>
            </a:r>
            <a:r>
              <a:rPr lang="en-US" dirty="0" err="1" smtClean="0">
                <a:solidFill>
                  <a:prstClr val="black"/>
                </a:solidFill>
                <a:latin typeface="Calibri"/>
              </a:rPr>
              <a:t>yr</a:t>
            </a:r>
            <a:r>
              <a:rPr lang="en-US" dirty="0" smtClean="0">
                <a:solidFill>
                  <a:prstClr val="black"/>
                </a:solidFill>
                <a:latin typeface="Calibri"/>
              </a:rPr>
              <a:t> additional) for affected states and Federal coal community transition</a:t>
            </a:r>
          </a:p>
          <a:p>
            <a:pPr marL="342900" indent="-342900">
              <a:buFont typeface="+mj-lt"/>
              <a:buAutoNum type="arabicPeriod"/>
            </a:pPr>
            <a:r>
              <a:rPr lang="en-US" dirty="0" smtClean="0">
                <a:solidFill>
                  <a:prstClr val="black"/>
                </a:solidFill>
                <a:latin typeface="Calibri"/>
              </a:rPr>
              <a:t>Administratively straightforward and arguably less complicated than a partial moratorium</a:t>
            </a:r>
          </a:p>
          <a:p>
            <a:pPr marL="800100" lvl="1" indent="-342900">
              <a:buFont typeface="Arial" panose="020B0604020202020204" pitchFamily="34" charset="0"/>
              <a:buChar char="•"/>
            </a:pPr>
            <a:r>
              <a:rPr lang="en-US" dirty="0" smtClean="0">
                <a:solidFill>
                  <a:prstClr val="black"/>
                </a:solidFill>
                <a:latin typeface="Calibri"/>
              </a:rPr>
              <a:t>Can be assessed on tonnage, or on carbon content, at mine mouth</a:t>
            </a:r>
          </a:p>
          <a:p>
            <a:pPr marL="800100" lvl="1" indent="-342900">
              <a:buFont typeface="Arial" panose="020B0604020202020204" pitchFamily="34" charset="0"/>
              <a:buChar char="•"/>
            </a:pPr>
            <a:r>
              <a:rPr lang="en-US" dirty="0" smtClean="0">
                <a:solidFill>
                  <a:prstClr val="black"/>
                </a:solidFill>
                <a:latin typeface="Calibri"/>
              </a:rPr>
              <a:t>Federal coal fraction assessed at level of LMU (current royalty practice)</a:t>
            </a:r>
          </a:p>
          <a:p>
            <a:pPr marL="800100" lvl="1" indent="-342900">
              <a:buFont typeface="Arial" panose="020B0604020202020204" pitchFamily="34" charset="0"/>
              <a:buChar char="•"/>
            </a:pPr>
            <a:r>
              <a:rPr lang="en-US" dirty="0" smtClean="0">
                <a:solidFill>
                  <a:prstClr val="black"/>
                </a:solidFill>
                <a:latin typeface="Calibri"/>
              </a:rPr>
              <a:t>Per-ton adder avoids issues of determining arms-length price</a:t>
            </a:r>
          </a:p>
        </p:txBody>
      </p:sp>
    </p:spTree>
    <p:extLst>
      <p:ext uri="{BB962C8B-B14F-4D97-AF65-F5344CB8AC3E}">
        <p14:creationId xmlns:p14="http://schemas.microsoft.com/office/powerpoint/2010/main" val="1049664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Why 20%?</a:t>
            </a:r>
            <a:endParaRPr lang="en-US" sz="2600" dirty="0">
              <a:solidFill>
                <a:srgbClr val="0000FF"/>
              </a:solidFill>
              <a:latin typeface="+mj-lt"/>
            </a:endParaRPr>
          </a:p>
        </p:txBody>
      </p:sp>
      <p:sp>
        <p:nvSpPr>
          <p:cNvPr id="27" name="TextBox 26"/>
          <p:cNvSpPr txBox="1"/>
          <p:nvPr/>
        </p:nvSpPr>
        <p:spPr>
          <a:xfrm>
            <a:off x="457202" y="634178"/>
            <a:ext cx="8151223" cy="3416320"/>
          </a:xfrm>
          <a:prstGeom prst="rect">
            <a:avLst/>
          </a:prstGeom>
          <a:noFill/>
        </p:spPr>
        <p:txBody>
          <a:bodyPr wrap="square" rtlCol="0">
            <a:spAutoFit/>
          </a:bodyPr>
          <a:lstStyle/>
          <a:p>
            <a:pPr marL="342900" lvl="0" indent="-342900">
              <a:buFont typeface="+mj-lt"/>
              <a:buAutoNum type="arabicPeriod"/>
            </a:pPr>
            <a:r>
              <a:rPr lang="en-US" dirty="0" smtClean="0">
                <a:latin typeface="+mn-lt"/>
                <a:cs typeface="Arial" panose="020B0604020202020204" pitchFamily="34" charset="0"/>
              </a:rPr>
              <a:t>The economically “optimal” rate depends on precise upstream regulation. </a:t>
            </a:r>
          </a:p>
          <a:p>
            <a:pPr marL="800100" lvl="1" indent="-342900">
              <a:buFont typeface="Arial" panose="020B0604020202020204" pitchFamily="34" charset="0"/>
              <a:buChar char="•"/>
            </a:pPr>
            <a:r>
              <a:rPr lang="en-US" dirty="0">
                <a:latin typeface="+mn-lt"/>
                <a:cs typeface="Arial" panose="020B0604020202020204" pitchFamily="34" charset="0"/>
              </a:rPr>
              <a:t>With (a) upstream regulation with leakage and (b) partial substitution, economically optimal rate is &gt;0 and &lt; 100%</a:t>
            </a:r>
          </a:p>
          <a:p>
            <a:pPr marL="800100" lvl="1" indent="-342900">
              <a:buFont typeface="Arial" panose="020B0604020202020204" pitchFamily="34" charset="0"/>
              <a:buChar char="•"/>
            </a:pPr>
            <a:r>
              <a:rPr lang="en-US" dirty="0" smtClean="0">
                <a:latin typeface="+mn-lt"/>
                <a:cs typeface="Arial" panose="020B0604020202020204" pitchFamily="34" charset="0"/>
              </a:rPr>
              <a:t>20% is a conservative value, that could move higher if (say) CPP is vacated.</a:t>
            </a:r>
          </a:p>
          <a:p>
            <a:pPr marL="800100" lvl="1" indent="-342900">
              <a:buFont typeface="Arial" panose="020B0604020202020204" pitchFamily="34" charset="0"/>
              <a:buChar char="•"/>
            </a:pPr>
            <a:r>
              <a:rPr lang="en-US" dirty="0" smtClean="0">
                <a:latin typeface="+mn-lt"/>
                <a:cs typeface="Arial" panose="020B0604020202020204" pitchFamily="34" charset="0"/>
              </a:rPr>
              <a:t>20% puts a backstop on CPP</a:t>
            </a:r>
          </a:p>
          <a:p>
            <a:pPr marL="342900" lvl="0" indent="-342900">
              <a:buFont typeface="+mj-lt"/>
              <a:buAutoNum type="arabicPeriod"/>
            </a:pPr>
            <a:r>
              <a:rPr lang="en-US" dirty="0" smtClean="0">
                <a:latin typeface="+mn-lt"/>
                <a:cs typeface="Arial" panose="020B0604020202020204" pitchFamily="34" charset="0"/>
              </a:rPr>
              <a:t>20% SCC aligns coal royalty with oil (30-46% SCC) and gas (16-24% SCC)</a:t>
            </a:r>
          </a:p>
          <a:p>
            <a:pPr marL="342900" lvl="0" indent="-342900">
              <a:buFont typeface="+mj-lt"/>
              <a:buAutoNum type="arabicPeriod"/>
            </a:pPr>
            <a:r>
              <a:rPr lang="en-US" dirty="0">
                <a:solidFill>
                  <a:prstClr val="black"/>
                </a:solidFill>
                <a:latin typeface="Calibri"/>
                <a:cs typeface="Arial" panose="020B0604020202020204" pitchFamily="34" charset="0"/>
              </a:rPr>
              <a:t>20% roughly aligns PRB coal prices with Eastern and Midwestern prices per Btu</a:t>
            </a:r>
          </a:p>
          <a:p>
            <a:pPr marL="342900" lvl="0" indent="-342900">
              <a:buFont typeface="+mj-lt"/>
              <a:buAutoNum type="arabicPeriod"/>
            </a:pPr>
            <a:r>
              <a:rPr lang="en-US" dirty="0" smtClean="0">
                <a:latin typeface="+mn-lt"/>
                <a:cs typeface="Arial" panose="020B0604020202020204" pitchFamily="34" charset="0"/>
              </a:rPr>
              <a:t>20% SCC allows continued production – consistent with multiple use mandate</a:t>
            </a:r>
          </a:p>
          <a:p>
            <a:pPr marL="342900" lvl="0" indent="-342900">
              <a:buFont typeface="+mj-lt"/>
              <a:buAutoNum type="arabicPeriod"/>
            </a:pPr>
            <a:r>
              <a:rPr lang="en-US" dirty="0" smtClean="0">
                <a:latin typeface="+mn-lt"/>
                <a:cs typeface="Arial" panose="020B0604020202020204" pitchFamily="34" charset="0"/>
              </a:rPr>
              <a:t>20% SCC royalty </a:t>
            </a:r>
            <a:r>
              <a:rPr lang="en-US" dirty="0">
                <a:latin typeface="+mn-lt"/>
                <a:cs typeface="Arial" panose="020B0604020202020204" pitchFamily="34" charset="0"/>
              </a:rPr>
              <a:t>adder generates revenues (~$3B/</a:t>
            </a:r>
            <a:r>
              <a:rPr lang="en-US" dirty="0" err="1">
                <a:latin typeface="+mn-lt"/>
                <a:cs typeface="Arial" panose="020B0604020202020204" pitchFamily="34" charset="0"/>
              </a:rPr>
              <a:t>yr</a:t>
            </a:r>
            <a:r>
              <a:rPr lang="en-US" dirty="0">
                <a:latin typeface="+mn-lt"/>
                <a:cs typeface="Arial" panose="020B0604020202020204" pitchFamily="34" charset="0"/>
              </a:rPr>
              <a:t> additional) for affected states and Federal coal community </a:t>
            </a:r>
            <a:r>
              <a:rPr lang="en-US" dirty="0" smtClean="0">
                <a:latin typeface="+mn-lt"/>
                <a:cs typeface="Arial" panose="020B0604020202020204" pitchFamily="34" charset="0"/>
              </a:rPr>
              <a:t>transition</a:t>
            </a:r>
          </a:p>
          <a:p>
            <a:pPr marL="800100" lvl="1" indent="-342900">
              <a:buFont typeface="Arial" panose="020B0604020202020204" pitchFamily="34" charset="0"/>
              <a:buChar char="•"/>
            </a:pPr>
            <a:r>
              <a:rPr lang="en-US" dirty="0">
                <a:solidFill>
                  <a:prstClr val="black"/>
                </a:solidFill>
                <a:latin typeface="Calibri"/>
                <a:cs typeface="Arial" panose="020B0604020202020204" pitchFamily="34" charset="0"/>
              </a:rPr>
              <a:t>CEA estimates that </a:t>
            </a:r>
            <a:r>
              <a:rPr lang="en-US" dirty="0" smtClean="0">
                <a:solidFill>
                  <a:prstClr val="black"/>
                </a:solidFill>
                <a:latin typeface="Calibri"/>
                <a:cs typeface="Arial" panose="020B0604020202020204" pitchFamily="34" charset="0"/>
              </a:rPr>
              <a:t>royalties </a:t>
            </a:r>
            <a:r>
              <a:rPr lang="en-US" dirty="0">
                <a:solidFill>
                  <a:prstClr val="black"/>
                </a:solidFill>
                <a:latin typeface="Calibri"/>
                <a:cs typeface="Arial" panose="020B0604020202020204" pitchFamily="34" charset="0"/>
              </a:rPr>
              <a:t>are maximized at 30% SCC – but that excludes reductions in State severance and sales </a:t>
            </a:r>
            <a:r>
              <a:rPr lang="en-US" dirty="0" smtClean="0">
                <a:solidFill>
                  <a:prstClr val="black"/>
                </a:solidFill>
                <a:latin typeface="Calibri"/>
                <a:cs typeface="Arial" panose="020B0604020202020204" pitchFamily="34" charset="0"/>
              </a:rPr>
              <a:t>taxes</a:t>
            </a:r>
            <a:endParaRPr lang="en-US" dirty="0">
              <a:latin typeface="+mn-lt"/>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324037" y="4184542"/>
            <a:ext cx="4122539" cy="2514929"/>
          </a:xfrm>
          <a:prstGeom prst="rect">
            <a:avLst/>
          </a:prstGeom>
          <a:noFill/>
          <a:ln>
            <a:noFill/>
          </a:ln>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 b="19709"/>
          <a:stretch/>
        </p:blipFill>
        <p:spPr bwMode="auto">
          <a:xfrm>
            <a:off x="396501" y="4084426"/>
            <a:ext cx="3292091" cy="264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078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State production &amp; royalty revenues</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 name="Picture 19"/>
          <p:cNvPicPr/>
          <p:nvPr/>
        </p:nvPicPr>
        <p:blipFill>
          <a:blip r:embed="rId2">
            <a:extLst>
              <a:ext uri="{28A0092B-C50C-407E-A947-70E740481C1C}">
                <a14:useLocalDpi xmlns:a14="http://schemas.microsoft.com/office/drawing/2010/main" val="0"/>
              </a:ext>
            </a:extLst>
          </a:blip>
          <a:srcRect/>
          <a:stretch>
            <a:fillRect/>
          </a:stretch>
        </p:blipFill>
        <p:spPr bwMode="auto">
          <a:xfrm>
            <a:off x="801969" y="797168"/>
            <a:ext cx="7924800" cy="5908431"/>
          </a:xfrm>
          <a:prstGeom prst="rect">
            <a:avLst/>
          </a:prstGeom>
          <a:noFill/>
        </p:spPr>
      </p:pic>
      <p:sp>
        <p:nvSpPr>
          <p:cNvPr id="13" name="TextBox 12"/>
          <p:cNvSpPr txBox="1"/>
          <p:nvPr/>
        </p:nvSpPr>
        <p:spPr>
          <a:xfrm>
            <a:off x="1590880" y="1204486"/>
            <a:ext cx="1028167" cy="523220"/>
          </a:xfrm>
          <a:prstGeom prst="rect">
            <a:avLst/>
          </a:prstGeom>
          <a:noFill/>
        </p:spPr>
        <p:txBody>
          <a:bodyPr wrap="none" rtlCol="0">
            <a:spAutoFit/>
          </a:bodyPr>
          <a:lstStyle/>
          <a:p>
            <a:r>
              <a:rPr lang="en-US" sz="1400" dirty="0" smtClean="0">
                <a:solidFill>
                  <a:prstClr val="black"/>
                </a:solidFill>
                <a:latin typeface="Calibri"/>
              </a:rPr>
              <a:t>Production </a:t>
            </a:r>
          </a:p>
          <a:p>
            <a:r>
              <a:rPr lang="en-US" sz="1400" dirty="0" smtClean="0">
                <a:solidFill>
                  <a:prstClr val="black"/>
                </a:solidFill>
                <a:latin typeface="Calibri"/>
              </a:rPr>
              <a:t>(left scale)</a:t>
            </a:r>
            <a:endParaRPr lang="en-US" sz="1400" dirty="0">
              <a:solidFill>
                <a:prstClr val="black"/>
              </a:solidFill>
              <a:latin typeface="Calibri"/>
            </a:endParaRPr>
          </a:p>
        </p:txBody>
      </p:sp>
      <p:sp>
        <p:nvSpPr>
          <p:cNvPr id="22" name="TextBox 21"/>
          <p:cNvSpPr txBox="1"/>
          <p:nvPr/>
        </p:nvSpPr>
        <p:spPr>
          <a:xfrm>
            <a:off x="5642355" y="2636199"/>
            <a:ext cx="1781963" cy="307777"/>
          </a:xfrm>
          <a:prstGeom prst="rect">
            <a:avLst/>
          </a:prstGeom>
          <a:noFill/>
        </p:spPr>
        <p:txBody>
          <a:bodyPr wrap="none" rtlCol="0">
            <a:spAutoFit/>
          </a:bodyPr>
          <a:lstStyle/>
          <a:p>
            <a:r>
              <a:rPr lang="en-US" sz="1400" dirty="0" smtClean="0">
                <a:solidFill>
                  <a:prstClr val="black"/>
                </a:solidFill>
                <a:latin typeface="Calibri"/>
              </a:rPr>
              <a:t>Revenues (right scale)</a:t>
            </a:r>
            <a:endParaRPr lang="en-US" sz="1400" dirty="0">
              <a:solidFill>
                <a:prstClr val="black"/>
              </a:solidFill>
              <a:latin typeface="Calibri"/>
            </a:endParaRPr>
          </a:p>
        </p:txBody>
      </p:sp>
    </p:spTree>
    <p:extLst>
      <p:ext uri="{BB962C8B-B14F-4D97-AF65-F5344CB8AC3E}">
        <p14:creationId xmlns:p14="http://schemas.microsoft.com/office/powerpoint/2010/main" val="815339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Discussion and Conclusions</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 name="TextBox 12"/>
          <p:cNvSpPr txBox="1"/>
          <p:nvPr/>
        </p:nvSpPr>
        <p:spPr>
          <a:xfrm>
            <a:off x="147144" y="935366"/>
            <a:ext cx="8849710" cy="5755422"/>
          </a:xfrm>
          <a:prstGeom prst="rect">
            <a:avLst/>
          </a:prstGeom>
          <a:noFill/>
        </p:spPr>
        <p:txBody>
          <a:bodyPr wrap="square" rtlCol="0">
            <a:spAutoFit/>
          </a:bodyPr>
          <a:lstStyle/>
          <a:p>
            <a:pPr marL="342900" indent="-342900">
              <a:buFont typeface="+mj-lt"/>
              <a:buAutoNum type="arabicPeriod"/>
            </a:pPr>
            <a:r>
              <a:rPr lang="en-US" sz="2000" dirty="0" smtClean="0">
                <a:solidFill>
                  <a:prstClr val="black"/>
                </a:solidFill>
                <a:latin typeface="Calibri"/>
              </a:rPr>
              <a:t>There is a disciplined way for economists to think about upstream policy as part of climate policy.</a:t>
            </a:r>
          </a:p>
          <a:p>
            <a:pPr marL="342900" indent="-342900">
              <a:buFont typeface="+mj-lt"/>
              <a:buAutoNum type="arabicPeriod"/>
            </a:pPr>
            <a:endParaRPr lang="en-US" dirty="0" smtClean="0">
              <a:solidFill>
                <a:prstClr val="black"/>
              </a:solidFill>
              <a:latin typeface="Calibri"/>
            </a:endParaRPr>
          </a:p>
          <a:p>
            <a:pPr marL="342900" indent="-342900">
              <a:buFont typeface="+mj-lt"/>
              <a:buAutoNum type="arabicPeriod"/>
            </a:pPr>
            <a:r>
              <a:rPr lang="en-US" sz="2000" dirty="0" smtClean="0">
                <a:solidFill>
                  <a:prstClr val="black"/>
                </a:solidFill>
                <a:latin typeface="Calibri"/>
              </a:rPr>
              <a:t>The numbers are big.</a:t>
            </a:r>
          </a:p>
          <a:p>
            <a:pPr marL="800100" lvl="1" indent="-342900">
              <a:buFont typeface="Arial" panose="020B0604020202020204" pitchFamily="34" charset="0"/>
              <a:buChar char="•"/>
            </a:pPr>
            <a:r>
              <a:rPr lang="en-US" dirty="0" smtClean="0">
                <a:solidFill>
                  <a:prstClr val="black"/>
                </a:solidFill>
                <a:latin typeface="Calibri"/>
              </a:rPr>
              <a:t>No </a:t>
            </a:r>
            <a:r>
              <a:rPr lang="en-US" dirty="0">
                <a:solidFill>
                  <a:prstClr val="black"/>
                </a:solidFill>
                <a:latin typeface="Calibri"/>
              </a:rPr>
              <a:t>CPP: 100% SCC produces ~3/4 of the emissions reduction of mass-based CPP</a:t>
            </a:r>
          </a:p>
          <a:p>
            <a:pPr marL="800100" lvl="1" indent="-342900">
              <a:buFont typeface="Arial" panose="020B0604020202020204" pitchFamily="34" charset="0"/>
              <a:buChar char="•"/>
            </a:pPr>
            <a:r>
              <a:rPr lang="en-US" dirty="0">
                <a:solidFill>
                  <a:prstClr val="black"/>
                </a:solidFill>
                <a:latin typeface="Calibri"/>
              </a:rPr>
              <a:t>Rate CPP: 50% SCC reduces emissions by 95 MMT/</a:t>
            </a:r>
            <a:r>
              <a:rPr lang="en-US" dirty="0" err="1">
                <a:solidFill>
                  <a:prstClr val="black"/>
                </a:solidFill>
                <a:latin typeface="Calibri"/>
              </a:rPr>
              <a:t>yr</a:t>
            </a:r>
            <a:endParaRPr lang="en-US" dirty="0">
              <a:solidFill>
                <a:prstClr val="black"/>
              </a:solidFill>
              <a:latin typeface="Calibri"/>
            </a:endParaRPr>
          </a:p>
          <a:p>
            <a:pPr marL="800100" lvl="1" indent="-342900">
              <a:buFont typeface="Arial" panose="020B0604020202020204" pitchFamily="34" charset="0"/>
              <a:buChar char="•"/>
            </a:pPr>
            <a:endParaRPr lang="en-US" dirty="0" smtClean="0">
              <a:solidFill>
                <a:prstClr val="black"/>
              </a:solidFill>
              <a:latin typeface="Calibri"/>
            </a:endParaRPr>
          </a:p>
          <a:p>
            <a:pPr marL="342900" indent="-342900">
              <a:buFont typeface="+mj-lt"/>
              <a:buAutoNum type="arabicPeriod"/>
            </a:pPr>
            <a:r>
              <a:rPr lang="en-US" sz="2000" dirty="0" smtClean="0">
                <a:solidFill>
                  <a:prstClr val="black"/>
                </a:solidFill>
                <a:latin typeface="Calibri"/>
              </a:rPr>
              <a:t>The literature is tiny and there are lots of open questions</a:t>
            </a:r>
            <a:endParaRPr lang="en-US" sz="2000" dirty="0">
              <a:solidFill>
                <a:prstClr val="black"/>
              </a:solidFill>
              <a:latin typeface="Calibri"/>
            </a:endParaRPr>
          </a:p>
          <a:p>
            <a:pPr marL="800100" lvl="1" indent="-342900">
              <a:buFont typeface="Arial" panose="020B0604020202020204" pitchFamily="34" charset="0"/>
              <a:buChar char="•"/>
            </a:pPr>
            <a:r>
              <a:rPr lang="en-US" dirty="0">
                <a:solidFill>
                  <a:prstClr val="black"/>
                </a:solidFill>
                <a:latin typeface="Calibri"/>
              </a:rPr>
              <a:t>CBA (including health co-benefits)?</a:t>
            </a:r>
          </a:p>
          <a:p>
            <a:pPr marL="800100" lvl="1" indent="-342900">
              <a:buFont typeface="Arial" panose="020B0604020202020204" pitchFamily="34" charset="0"/>
              <a:buChar char="•"/>
            </a:pPr>
            <a:r>
              <a:rPr lang="en-US" dirty="0" smtClean="0">
                <a:solidFill>
                  <a:prstClr val="black"/>
                </a:solidFill>
                <a:latin typeface="Calibri"/>
              </a:rPr>
              <a:t>Better understanding of mine economics</a:t>
            </a:r>
          </a:p>
          <a:p>
            <a:pPr marL="800100" lvl="1" indent="-342900">
              <a:buFont typeface="Arial" panose="020B0604020202020204" pitchFamily="34" charset="0"/>
              <a:buChar char="•"/>
            </a:pPr>
            <a:r>
              <a:rPr lang="en-US" dirty="0" smtClean="0">
                <a:solidFill>
                  <a:prstClr val="black"/>
                </a:solidFill>
                <a:latin typeface="Calibri"/>
              </a:rPr>
              <a:t>How do upstream and downstream interact in presence of uncertainty?</a:t>
            </a:r>
          </a:p>
          <a:p>
            <a:pPr marL="800100" lvl="1" indent="-342900">
              <a:buFont typeface="Arial" panose="020B0604020202020204" pitchFamily="34" charset="0"/>
              <a:buChar char="•"/>
            </a:pPr>
            <a:r>
              <a:rPr lang="en-US" dirty="0" smtClean="0">
                <a:solidFill>
                  <a:prstClr val="black"/>
                </a:solidFill>
                <a:latin typeface="Calibri"/>
              </a:rPr>
              <a:t>Interaction with rail system</a:t>
            </a:r>
          </a:p>
          <a:p>
            <a:pPr marL="800100" lvl="1" indent="-342900">
              <a:buFont typeface="Arial" panose="020B0604020202020204" pitchFamily="34" charset="0"/>
              <a:buChar char="•"/>
            </a:pPr>
            <a:r>
              <a:rPr lang="en-US" dirty="0" smtClean="0">
                <a:solidFill>
                  <a:prstClr val="black"/>
                </a:solidFill>
                <a:latin typeface="Calibri"/>
              </a:rPr>
              <a:t>Improve modeling of employment effects and local revenues (include severance taxes, sales taxes, etc.)</a:t>
            </a:r>
          </a:p>
          <a:p>
            <a:pPr marL="800100" lvl="1" indent="-342900">
              <a:buFont typeface="Arial" panose="020B0604020202020204" pitchFamily="34" charset="0"/>
              <a:buChar char="•"/>
            </a:pPr>
            <a:r>
              <a:rPr lang="en-US" dirty="0" smtClean="0">
                <a:solidFill>
                  <a:prstClr val="black"/>
                </a:solidFill>
                <a:latin typeface="Calibri"/>
              </a:rPr>
              <a:t>Historical evidence differentiating PRB from other prices, and effects</a:t>
            </a:r>
          </a:p>
          <a:p>
            <a:pPr marL="800100" lvl="1" indent="-342900">
              <a:buFont typeface="Arial" panose="020B0604020202020204" pitchFamily="34" charset="0"/>
              <a:buChar char="•"/>
            </a:pPr>
            <a:r>
              <a:rPr lang="en-US" dirty="0" smtClean="0">
                <a:solidFill>
                  <a:prstClr val="black"/>
                </a:solidFill>
                <a:latin typeface="Calibri"/>
              </a:rPr>
              <a:t>Better understanding of substitution</a:t>
            </a:r>
          </a:p>
          <a:p>
            <a:pPr marL="800100" lvl="1" indent="-342900">
              <a:buFont typeface="Arial" panose="020B0604020202020204" pitchFamily="34" charset="0"/>
              <a:buChar char="•"/>
            </a:pPr>
            <a:r>
              <a:rPr lang="en-US" dirty="0" smtClean="0">
                <a:solidFill>
                  <a:prstClr val="black"/>
                </a:solidFill>
                <a:latin typeface="Calibri"/>
              </a:rPr>
              <a:t>What does NEMS say about this?</a:t>
            </a:r>
          </a:p>
          <a:p>
            <a:pPr marL="800100" lvl="1" indent="-342900">
              <a:buFont typeface="Arial" panose="020B0604020202020204" pitchFamily="34" charset="0"/>
              <a:buChar char="•"/>
            </a:pPr>
            <a:r>
              <a:rPr lang="en-US" dirty="0" smtClean="0">
                <a:solidFill>
                  <a:prstClr val="black"/>
                </a:solidFill>
                <a:latin typeface="Calibri"/>
              </a:rPr>
              <a:t>Generally, additional evidence outside the black box of the IPM (or NEMS)</a:t>
            </a:r>
            <a:endParaRPr lang="en-US" dirty="0">
              <a:solidFill>
                <a:prstClr val="black"/>
              </a:solidFill>
              <a:latin typeface="Calibri"/>
            </a:endParaRPr>
          </a:p>
          <a:p>
            <a:pPr marL="342900" indent="-342900">
              <a:buFont typeface="+mj-lt"/>
              <a:buAutoNum type="arabicPeriod"/>
            </a:pPr>
            <a:endParaRPr lang="en-US" dirty="0" smtClean="0">
              <a:solidFill>
                <a:prstClr val="black"/>
              </a:solidFill>
              <a:latin typeface="Calibri"/>
            </a:endParaRPr>
          </a:p>
          <a:p>
            <a:r>
              <a:rPr lang="en-US" sz="2000" dirty="0" smtClean="0">
                <a:solidFill>
                  <a:prstClr val="black"/>
                </a:solidFill>
                <a:latin typeface="Calibri"/>
              </a:rPr>
              <a:t>And, now you have time to work on these issues.</a:t>
            </a:r>
          </a:p>
        </p:txBody>
      </p:sp>
    </p:spTree>
    <p:extLst>
      <p:ext uri="{BB962C8B-B14F-4D97-AF65-F5344CB8AC3E}">
        <p14:creationId xmlns:p14="http://schemas.microsoft.com/office/powerpoint/2010/main" val="2346881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smtClean="0"/>
              <a:t>Additional Slides</a:t>
            </a:r>
            <a:r>
              <a:rPr lang="en-US" dirty="0" smtClean="0"/>
              <a:t/>
            </a:r>
            <a:br>
              <a:rPr lang="en-US" dirty="0" smtClean="0"/>
            </a:br>
            <a:endParaRPr lang="en-US" dirty="0"/>
          </a:p>
        </p:txBody>
      </p:sp>
    </p:spTree>
    <p:extLst>
      <p:ext uri="{BB962C8B-B14F-4D97-AF65-F5344CB8AC3E}">
        <p14:creationId xmlns:p14="http://schemas.microsoft.com/office/powerpoint/2010/main" val="9228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BLM coal leases, by county</a:t>
            </a:r>
            <a:endParaRPr lang="en-US" sz="2600" dirty="0">
              <a:solidFill>
                <a:srgbClr val="0000FF"/>
              </a:solidFill>
              <a:latin typeface="+mj-lt"/>
            </a:endParaRPr>
          </a:p>
        </p:txBody>
      </p:sp>
      <p:pic>
        <p:nvPicPr>
          <p:cNvPr id="31746" name="Picture 2" descr="A47C8198-AE92-43D1-B885-065D13A21612"/>
          <p:cNvPicPr>
            <a:picLocks noChangeAspect="1" noChangeArrowheads="1"/>
          </p:cNvPicPr>
          <p:nvPr/>
        </p:nvPicPr>
        <p:blipFill rotWithShape="1">
          <a:blip r:embed="rId2">
            <a:extLst>
              <a:ext uri="{28A0092B-C50C-407E-A947-70E740481C1C}">
                <a14:useLocalDpi xmlns:a14="http://schemas.microsoft.com/office/drawing/2010/main" val="0"/>
              </a:ext>
            </a:extLst>
          </a:blip>
          <a:srcRect l="11647" t="21997" r="13525" b="10205"/>
          <a:stretch/>
        </p:blipFill>
        <p:spPr bwMode="auto">
          <a:xfrm>
            <a:off x="79656" y="1181439"/>
            <a:ext cx="8982282" cy="472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4462" y="6013939"/>
            <a:ext cx="2742289" cy="307777"/>
          </a:xfrm>
          <a:prstGeom prst="rect">
            <a:avLst/>
          </a:prstGeom>
          <a:noFill/>
        </p:spPr>
        <p:txBody>
          <a:bodyPr wrap="none" rtlCol="0">
            <a:spAutoFit/>
          </a:bodyPr>
          <a:lstStyle/>
          <a:p>
            <a:r>
              <a:rPr lang="en-US" sz="1400" dirty="0" smtClean="0">
                <a:latin typeface="+mn-lt"/>
              </a:rPr>
              <a:t>Source: BLM and thecoalfields.com</a:t>
            </a:r>
            <a:endParaRPr lang="en-US" sz="1400" dirty="0">
              <a:latin typeface="+mn-lt"/>
            </a:endParaRPr>
          </a:p>
        </p:txBody>
      </p:sp>
    </p:spTree>
    <p:extLst>
      <p:ext uri="{BB962C8B-B14F-4D97-AF65-F5344CB8AC3E}">
        <p14:creationId xmlns:p14="http://schemas.microsoft.com/office/powerpoint/2010/main" val="1398124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U.S Coal Mines</a:t>
            </a:r>
            <a:endParaRPr lang="en-US" sz="2600" dirty="0">
              <a:solidFill>
                <a:srgbClr val="0000FF"/>
              </a:solidFill>
              <a:latin typeface="+mj-lt"/>
            </a:endParaRPr>
          </a:p>
        </p:txBody>
      </p:sp>
      <p:sp>
        <p:nvSpPr>
          <p:cNvPr id="9" name="Title 3"/>
          <p:cNvSpPr txBox="1">
            <a:spLocks/>
          </p:cNvSpPr>
          <p:nvPr/>
        </p:nvSpPr>
        <p:spPr bwMode="auto">
          <a:xfrm>
            <a:off x="544527" y="6256962"/>
            <a:ext cx="7870005" cy="35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400" b="0" dirty="0">
                <a:latin typeface="+mn-lt"/>
                <a:cs typeface="Arial" charset="0"/>
              </a:rPr>
              <a:t>Source: </a:t>
            </a:r>
            <a:r>
              <a:rPr lang="en-US" sz="1400" b="0" dirty="0" smtClean="0">
                <a:latin typeface="+mn-lt"/>
                <a:cs typeface="Arial" charset="0"/>
              </a:rPr>
              <a:t>NIOSH </a:t>
            </a:r>
            <a:r>
              <a:rPr lang="en-US" sz="1400" b="0" dirty="0">
                <a:latin typeface="+mn-lt"/>
                <a:cs typeface="Arial" charset="0"/>
              </a:rPr>
              <a:t>at </a:t>
            </a:r>
            <a:r>
              <a:rPr lang="en-US" sz="1400" b="0" dirty="0">
                <a:latin typeface="+mn-lt"/>
                <a:cs typeface="Arial" charset="0"/>
                <a:hlinkClick r:id="rId2"/>
              </a:rPr>
              <a:t>http://</a:t>
            </a:r>
            <a:r>
              <a:rPr lang="en-US" sz="1400" b="0" dirty="0" smtClean="0">
                <a:latin typeface="+mn-lt"/>
                <a:cs typeface="Arial" charset="0"/>
                <a:hlinkClick r:id="rId2"/>
              </a:rPr>
              <a:t>www.cdc.gov/niosh/mining/statistics/coaloperators.html</a:t>
            </a:r>
            <a:endParaRPr lang="en-US" sz="1400" b="0" dirty="0">
              <a:latin typeface="+mn-lt"/>
            </a:endParaRPr>
          </a:p>
        </p:txBody>
      </p:sp>
      <p:pic>
        <p:nvPicPr>
          <p:cNvPr id="23554" name="Picture 2" descr="C:\energy_env\Coal\decks\NIOSH_coal_mine_map_2013.jpg"/>
          <p:cNvPicPr>
            <a:picLocks noChangeAspect="1" noChangeArrowheads="1"/>
          </p:cNvPicPr>
          <p:nvPr/>
        </p:nvPicPr>
        <p:blipFill rotWithShape="1">
          <a:blip r:embed="rId3">
            <a:extLst>
              <a:ext uri="{28A0092B-C50C-407E-A947-70E740481C1C}">
                <a14:useLocalDpi xmlns:a14="http://schemas.microsoft.com/office/drawing/2010/main" val="0"/>
              </a:ext>
            </a:extLst>
          </a:blip>
          <a:srcRect l="8728" t="8015" r="9195" b="44685"/>
          <a:stretch/>
        </p:blipFill>
        <p:spPr bwMode="auto">
          <a:xfrm>
            <a:off x="890760" y="766118"/>
            <a:ext cx="7362478" cy="549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9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28</a:t>
            </a:fld>
            <a:endParaRPr lang="en-US" dirty="0">
              <a:solidFill>
                <a:prstClr val="black">
                  <a:tint val="75000"/>
                </a:prstClr>
              </a:solidFill>
            </a:endParaRPr>
          </a:p>
        </p:txBody>
      </p:sp>
      <p:pic>
        <p:nvPicPr>
          <p:cNvPr id="2051" name="Picture 3" descr="C:\energy_env\Coal\decks\coal_fields_and_federal_lands_USG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 y="-3449"/>
            <a:ext cx="9137326" cy="686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9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solidFill>
                  <a:srgbClr val="0000FF"/>
                </a:solidFill>
                <a:latin typeface="+mn-lt"/>
                <a:cs typeface="Arial" charset="0"/>
              </a:rPr>
              <a:t>Setting (for next 2 weeks): DOI PEIS for the Federal Coal Program</a:t>
            </a:r>
            <a:endParaRPr lang="en-US" sz="2400" dirty="0">
              <a:solidFill>
                <a:srgbClr val="0000FF"/>
              </a:solidFill>
              <a:latin typeface="+mn-lt"/>
            </a:endParaRPr>
          </a:p>
        </p:txBody>
      </p:sp>
      <p:sp>
        <p:nvSpPr>
          <p:cNvPr id="8" name="TextBox 7"/>
          <p:cNvSpPr txBox="1"/>
          <p:nvPr/>
        </p:nvSpPr>
        <p:spPr>
          <a:xfrm>
            <a:off x="205482" y="721844"/>
            <a:ext cx="8650841" cy="5909310"/>
          </a:xfrm>
          <a:prstGeom prst="rect">
            <a:avLst/>
          </a:prstGeom>
          <a:noFill/>
        </p:spPr>
        <p:txBody>
          <a:bodyPr wrap="square" rtlCol="0">
            <a:spAutoFit/>
          </a:bodyPr>
          <a:lstStyle/>
          <a:p>
            <a:r>
              <a:rPr lang="en-US" b="1" dirty="0" smtClean="0">
                <a:solidFill>
                  <a:srgbClr val="0000FF"/>
                </a:solidFill>
                <a:latin typeface="+mn-lt"/>
              </a:rPr>
              <a:t>1980s:	</a:t>
            </a:r>
            <a:r>
              <a:rPr lang="en-US" dirty="0" smtClean="0">
                <a:solidFill>
                  <a:schemeClr val="accent3">
                    <a:lumMod val="50000"/>
                  </a:schemeClr>
                </a:solidFill>
                <a:latin typeface="+mn-lt"/>
              </a:rPr>
              <a:t>Prior EIS and Congressional review</a:t>
            </a:r>
            <a:endParaRPr lang="en-US" b="1" dirty="0" smtClean="0">
              <a:solidFill>
                <a:srgbClr val="0000FF"/>
              </a:solidFill>
              <a:latin typeface="+mn-lt"/>
            </a:endParaRPr>
          </a:p>
          <a:p>
            <a:endParaRPr lang="en-US" b="1" dirty="0">
              <a:solidFill>
                <a:srgbClr val="0000FF"/>
              </a:solidFill>
              <a:latin typeface="+mn-lt"/>
            </a:endParaRPr>
          </a:p>
          <a:p>
            <a:r>
              <a:rPr lang="en-US" b="1" dirty="0" smtClean="0">
                <a:solidFill>
                  <a:srgbClr val="0000FF"/>
                </a:solidFill>
                <a:latin typeface="+mn-lt"/>
              </a:rPr>
              <a:t>Jan. 15, 2016:</a:t>
            </a:r>
            <a:r>
              <a:rPr lang="en-US" dirty="0" smtClean="0">
                <a:latin typeface="+mn-lt"/>
              </a:rPr>
              <a:t> Secretary Jewell announces PEIS process, </a:t>
            </a:r>
            <a:r>
              <a:rPr lang="en-US" b="1" dirty="0" smtClean="0">
                <a:solidFill>
                  <a:schemeClr val="accent6">
                    <a:lumMod val="50000"/>
                  </a:schemeClr>
                </a:solidFill>
                <a:latin typeface="+mn-lt"/>
              </a:rPr>
              <a:t>places moratorium on new leases</a:t>
            </a:r>
          </a:p>
          <a:p>
            <a:endParaRPr lang="en-US" b="1" dirty="0" smtClean="0">
              <a:solidFill>
                <a:srgbClr val="0000FF"/>
              </a:solidFill>
              <a:latin typeface="+mn-lt"/>
            </a:endParaRPr>
          </a:p>
          <a:p>
            <a:r>
              <a:rPr lang="en-US" b="1" dirty="0" smtClean="0">
                <a:solidFill>
                  <a:srgbClr val="0000FF"/>
                </a:solidFill>
                <a:latin typeface="+mn-lt"/>
              </a:rPr>
              <a:t>March 30, 2016: </a:t>
            </a:r>
            <a:r>
              <a:rPr lang="en-US" dirty="0" smtClean="0">
                <a:latin typeface="+mn-lt"/>
              </a:rPr>
              <a:t>DOI Notice of Intent to Prepare EIS</a:t>
            </a:r>
          </a:p>
          <a:p>
            <a:pPr lvl="2" eaLnBrk="0" hangingPunct="0"/>
            <a:r>
              <a:rPr lang="en-US" b="1" dirty="0" smtClean="0">
                <a:solidFill>
                  <a:schemeClr val="accent6">
                    <a:lumMod val="50000"/>
                  </a:schemeClr>
                </a:solidFill>
                <a:latin typeface="+mn-lt"/>
              </a:rPr>
              <a:t>(c) Climate impacts</a:t>
            </a:r>
            <a:endParaRPr lang="en-US" dirty="0" smtClean="0">
              <a:solidFill>
                <a:schemeClr val="accent6">
                  <a:lumMod val="50000"/>
                </a:schemeClr>
              </a:solidFill>
              <a:latin typeface="+mn-lt"/>
            </a:endParaRPr>
          </a:p>
          <a:p>
            <a:pPr marL="1200150" lvl="2" indent="-285750" eaLnBrk="0" hangingPunct="0">
              <a:buFont typeface="Arial" panose="020B0604020202020204" pitchFamily="34" charset="0"/>
              <a:buChar char="•"/>
            </a:pPr>
            <a:r>
              <a:rPr lang="en-US" dirty="0" smtClean="0">
                <a:latin typeface="+mn-lt"/>
              </a:rPr>
              <a:t>With </a:t>
            </a:r>
            <a:r>
              <a:rPr lang="en-US" dirty="0">
                <a:latin typeface="+mn-lt"/>
              </a:rPr>
              <a:t>respect to the climate impacts of the Federal coal program, the Programmatic EIS will examine how best to measure and assess the climate impacts of continued Federal coal production, transportation, </a:t>
            </a:r>
            <a:r>
              <a:rPr lang="en-US" b="1" dirty="0">
                <a:solidFill>
                  <a:schemeClr val="accent6">
                    <a:lumMod val="50000"/>
                  </a:schemeClr>
                </a:solidFill>
                <a:latin typeface="+mn-lt"/>
              </a:rPr>
              <a:t>and combustion</a:t>
            </a:r>
            <a:r>
              <a:rPr lang="en-US" dirty="0" smtClean="0">
                <a:latin typeface="+mn-lt"/>
              </a:rPr>
              <a:t>. …</a:t>
            </a:r>
          </a:p>
          <a:p>
            <a:pPr marL="1200150" lvl="2" indent="-285750" eaLnBrk="0" hangingPunct="0">
              <a:buFont typeface="Arial" panose="020B0604020202020204" pitchFamily="34" charset="0"/>
              <a:buChar char="•"/>
            </a:pPr>
            <a:r>
              <a:rPr lang="en-US" dirty="0" smtClean="0">
                <a:latin typeface="+mn-lt"/>
              </a:rPr>
              <a:t>It </a:t>
            </a:r>
            <a:r>
              <a:rPr lang="en-US" dirty="0">
                <a:latin typeface="+mn-lt"/>
              </a:rPr>
              <a:t>will also consider </a:t>
            </a:r>
            <a:r>
              <a:rPr lang="en-US" dirty="0" smtClean="0">
                <a:latin typeface="+mn-lt"/>
              </a:rPr>
              <a:t>[mitigation by] land </a:t>
            </a:r>
            <a:r>
              <a:rPr lang="en-US" dirty="0">
                <a:latin typeface="+mn-lt"/>
              </a:rPr>
              <a:t>use planning, </a:t>
            </a:r>
            <a:r>
              <a:rPr lang="en-US" b="1" dirty="0">
                <a:solidFill>
                  <a:schemeClr val="accent6">
                    <a:lumMod val="50000"/>
                  </a:schemeClr>
                </a:solidFill>
                <a:latin typeface="+mn-lt"/>
              </a:rPr>
              <a:t>adjustments to the scale and pace of leasing, adjustments to royalties or other means of internalizing externalities, </a:t>
            </a:r>
            <a:r>
              <a:rPr lang="en-US" dirty="0">
                <a:latin typeface="+mn-lt"/>
              </a:rPr>
              <a:t>mitigation through greenhouse gas reductions elsewhere, information disclosure, and other approaches.  </a:t>
            </a:r>
            <a:endParaRPr lang="en-US" dirty="0" smtClean="0">
              <a:latin typeface="+mn-lt"/>
            </a:endParaRPr>
          </a:p>
          <a:p>
            <a:pPr marL="1200150" lvl="2" indent="-285750" eaLnBrk="0" hangingPunct="0">
              <a:buFont typeface="Arial" panose="020B0604020202020204" pitchFamily="34" charset="0"/>
              <a:buChar char="•"/>
            </a:pPr>
            <a:r>
              <a:rPr lang="en-US" b="1" dirty="0" smtClean="0">
                <a:solidFill>
                  <a:schemeClr val="accent6">
                    <a:lumMod val="50000"/>
                  </a:schemeClr>
                </a:solidFill>
                <a:latin typeface="+mn-lt"/>
              </a:rPr>
              <a:t>The </a:t>
            </a:r>
            <a:r>
              <a:rPr lang="en-US" b="1" dirty="0">
                <a:solidFill>
                  <a:schemeClr val="accent6">
                    <a:lumMod val="50000"/>
                  </a:schemeClr>
                </a:solidFill>
                <a:latin typeface="+mn-lt"/>
              </a:rPr>
              <a:t>Programmatic EIS will examine the climate impacts of the coal program in the context of the Nation's climate objectives, as well as the Nation's energy and security needs</a:t>
            </a:r>
            <a:r>
              <a:rPr lang="en-US" dirty="0" smtClean="0">
                <a:solidFill>
                  <a:schemeClr val="accent6">
                    <a:lumMod val="50000"/>
                  </a:schemeClr>
                </a:solidFill>
                <a:latin typeface="+mn-lt"/>
              </a:rPr>
              <a:t>.</a:t>
            </a:r>
          </a:p>
          <a:p>
            <a:pPr lvl="2" algn="r" eaLnBrk="0" hangingPunct="0"/>
            <a:r>
              <a:rPr lang="en-US" dirty="0" smtClean="0">
                <a:solidFill>
                  <a:prstClr val="black"/>
                </a:solidFill>
                <a:latin typeface="Calibri"/>
              </a:rPr>
              <a:t>FR </a:t>
            </a:r>
            <a:r>
              <a:rPr lang="en-US" dirty="0">
                <a:solidFill>
                  <a:prstClr val="black"/>
                </a:solidFill>
                <a:latin typeface="Calibri"/>
              </a:rPr>
              <a:t>81 17725</a:t>
            </a:r>
            <a:endParaRPr lang="en-US" dirty="0" smtClean="0">
              <a:solidFill>
                <a:prstClr val="black"/>
              </a:solidFill>
              <a:latin typeface="Calibri"/>
            </a:endParaRPr>
          </a:p>
          <a:p>
            <a:pPr eaLnBrk="0" hangingPunct="0"/>
            <a:r>
              <a:rPr lang="en-US" b="1" dirty="0" smtClean="0">
                <a:solidFill>
                  <a:srgbClr val="0000FF"/>
                </a:solidFill>
                <a:latin typeface="Calibri"/>
              </a:rPr>
              <a:t>Sept</a:t>
            </a:r>
            <a:r>
              <a:rPr lang="en-US" b="1" dirty="0">
                <a:solidFill>
                  <a:srgbClr val="0000FF"/>
                </a:solidFill>
                <a:latin typeface="Calibri"/>
              </a:rPr>
              <a:t>. 15, </a:t>
            </a:r>
            <a:r>
              <a:rPr lang="en-US" b="1" dirty="0" smtClean="0">
                <a:solidFill>
                  <a:srgbClr val="0000FF"/>
                </a:solidFill>
                <a:latin typeface="Calibri"/>
              </a:rPr>
              <a:t>2016:</a:t>
            </a:r>
            <a:r>
              <a:rPr lang="en-US" dirty="0" smtClean="0">
                <a:solidFill>
                  <a:prstClr val="black"/>
                </a:solidFill>
                <a:latin typeface="Calibri"/>
              </a:rPr>
              <a:t> NOI comments due</a:t>
            </a:r>
          </a:p>
          <a:p>
            <a:pPr eaLnBrk="0" hangingPunct="0"/>
            <a:endParaRPr lang="en-US" dirty="0">
              <a:solidFill>
                <a:prstClr val="black"/>
              </a:solidFill>
              <a:latin typeface="Calibri"/>
            </a:endParaRPr>
          </a:p>
          <a:p>
            <a:pPr eaLnBrk="0" hangingPunct="0"/>
            <a:r>
              <a:rPr lang="en-US" b="1" dirty="0" smtClean="0">
                <a:solidFill>
                  <a:srgbClr val="0000FF"/>
                </a:solidFill>
                <a:latin typeface="Calibri"/>
              </a:rPr>
              <a:t>Jan. 2017 :</a:t>
            </a:r>
            <a:r>
              <a:rPr lang="en-US" dirty="0" smtClean="0">
                <a:solidFill>
                  <a:prstClr val="black"/>
                </a:solidFill>
                <a:latin typeface="Calibri"/>
              </a:rPr>
              <a:t> PEIS scoping document/coal program report expected</a:t>
            </a:r>
            <a:endParaRPr lang="en-US" dirty="0" smtClean="0">
              <a:latin typeface="+mn-lt"/>
            </a:endParaRPr>
          </a:p>
        </p:txBody>
      </p:sp>
    </p:spTree>
    <p:extLst>
      <p:ext uri="{BB962C8B-B14F-4D97-AF65-F5344CB8AC3E}">
        <p14:creationId xmlns:p14="http://schemas.microsoft.com/office/powerpoint/2010/main" val="3279298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Coal Rank</a:t>
            </a:r>
            <a:endParaRPr lang="en-US" sz="2600" dirty="0">
              <a:solidFill>
                <a:srgbClr val="0000FF"/>
              </a:solidFill>
              <a:latin typeface="+mj-lt"/>
            </a:endParaRPr>
          </a:p>
        </p:txBody>
      </p:sp>
      <p:sp>
        <p:nvSpPr>
          <p:cNvPr id="4" name="TextBox 3"/>
          <p:cNvSpPr txBox="1"/>
          <p:nvPr/>
        </p:nvSpPr>
        <p:spPr>
          <a:xfrm>
            <a:off x="0" y="0"/>
            <a:ext cx="1643463" cy="307777"/>
          </a:xfrm>
          <a:prstGeom prst="rect">
            <a:avLst/>
          </a:prstGeom>
          <a:noFill/>
        </p:spPr>
        <p:txBody>
          <a:bodyPr wrap="none" rtlCol="0">
            <a:spAutoFit/>
          </a:bodyPr>
          <a:lstStyle/>
          <a:p>
            <a:r>
              <a:rPr lang="en-US" sz="1400" dirty="0" smtClean="0">
                <a:latin typeface="+mn-lt"/>
              </a:rPr>
              <a:t>2. U.S. coal program</a:t>
            </a:r>
            <a:endParaRPr lang="en-US" sz="1200" dirty="0">
              <a:latin typeface="+mn-lt"/>
            </a:endParaRPr>
          </a:p>
        </p:txBody>
      </p:sp>
      <p:sp>
        <p:nvSpPr>
          <p:cNvPr id="9" name="Title 3"/>
          <p:cNvSpPr txBox="1">
            <a:spLocks/>
          </p:cNvSpPr>
          <p:nvPr/>
        </p:nvSpPr>
        <p:spPr bwMode="auto">
          <a:xfrm>
            <a:off x="256851" y="6292298"/>
            <a:ext cx="3935002" cy="35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1400" b="0" dirty="0">
                <a:latin typeface="+mn-lt"/>
                <a:cs typeface="Arial" charset="0"/>
              </a:rPr>
              <a:t>Source: USGS </a:t>
            </a:r>
            <a:r>
              <a:rPr lang="en-US" sz="1400" b="0" i="1" dirty="0" smtClean="0">
                <a:latin typeface="+mn-lt"/>
                <a:cs typeface="Arial" charset="0"/>
              </a:rPr>
              <a:t>National Coal Assessment Overview</a:t>
            </a:r>
            <a:endParaRPr lang="en-US" sz="1400" b="0" dirty="0">
              <a:latin typeface="+mn-lt"/>
            </a:endParaRPr>
          </a:p>
        </p:txBody>
      </p:sp>
      <p:pic>
        <p:nvPicPr>
          <p:cNvPr id="3075" name="Picture 3" descr="C:\energy_env\Coal\decks\USGS_Coal_Rank_Char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53" t="10636" r="13662" b="17004"/>
          <a:stretch/>
        </p:blipFill>
        <p:spPr bwMode="auto">
          <a:xfrm>
            <a:off x="10275" y="608634"/>
            <a:ext cx="4726112" cy="57042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13" y="3330575"/>
            <a:ext cx="1754187"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86190"/>
            <a:ext cx="4441451" cy="28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129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energy_env\Coal\decks\Pages from USGS_Coal Geology and Assessment of Coal Resources in PRB_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23" t="8015" r="8510" b="7416"/>
          <a:stretch/>
        </p:blipFill>
        <p:spPr bwMode="auto">
          <a:xfrm>
            <a:off x="-1" y="570212"/>
            <a:ext cx="4755899" cy="62435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30</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Mineral Rights in </a:t>
            </a:r>
            <a:r>
              <a:rPr lang="en-US" sz="2600" dirty="0">
                <a:solidFill>
                  <a:srgbClr val="0000FF"/>
                </a:solidFill>
                <a:latin typeface="+mj-lt"/>
                <a:cs typeface="Arial" charset="0"/>
              </a:rPr>
              <a:t>the PRB</a:t>
            </a:r>
            <a:endParaRPr lang="en-US" sz="2600" dirty="0">
              <a:solidFill>
                <a:srgbClr val="0000FF"/>
              </a:solidFill>
              <a:latin typeface="+mj-lt"/>
            </a:endParaRPr>
          </a:p>
        </p:txBody>
      </p:sp>
      <p:sp>
        <p:nvSpPr>
          <p:cNvPr id="8" name="TextBox 7"/>
          <p:cNvSpPr txBox="1"/>
          <p:nvPr/>
        </p:nvSpPr>
        <p:spPr>
          <a:xfrm>
            <a:off x="4951107" y="610041"/>
            <a:ext cx="4192892" cy="2246769"/>
          </a:xfrm>
          <a:prstGeom prst="rect">
            <a:avLst/>
          </a:prstGeom>
          <a:noFill/>
        </p:spPr>
        <p:txBody>
          <a:bodyPr wrap="square" rtlCol="0">
            <a:spAutoFit/>
          </a:bodyPr>
          <a:lstStyle/>
          <a:p>
            <a:pPr marL="285750" indent="-285750">
              <a:buFont typeface="Arial" pitchFamily="34" charset="0"/>
              <a:buChar char="•"/>
            </a:pPr>
            <a:r>
              <a:rPr lang="en-US" sz="1400" dirty="0" smtClean="0"/>
              <a:t>State mineral rights, and some tribal rights, are </a:t>
            </a:r>
            <a:r>
              <a:rPr lang="en-US" sz="1400" dirty="0" err="1" smtClean="0"/>
              <a:t>checkerboarded</a:t>
            </a:r>
            <a:r>
              <a:rPr lang="en-US" sz="1400" dirty="0" smtClean="0"/>
              <a:t> inholdings</a:t>
            </a:r>
          </a:p>
          <a:p>
            <a:pPr marL="285750" indent="-285750">
              <a:buFont typeface="Arial" pitchFamily="34" charset="0"/>
              <a:buChar char="•"/>
            </a:pPr>
            <a:r>
              <a:rPr lang="en-US" sz="1400" dirty="0" smtClean="0"/>
              <a:t>Drag line mining follows seams and crosses tracts with different rights ownerships</a:t>
            </a:r>
          </a:p>
          <a:p>
            <a:pPr marL="285750" indent="-285750">
              <a:buFont typeface="Arial" pitchFamily="34" charset="0"/>
              <a:buChar char="•"/>
            </a:pPr>
            <a:r>
              <a:rPr lang="en-US" sz="1400" dirty="0" smtClean="0"/>
              <a:t>It is not economically feasible to mine only tracts within seams</a:t>
            </a:r>
          </a:p>
          <a:p>
            <a:pPr marL="285750" indent="-285750">
              <a:buFont typeface="Arial" pitchFamily="34" charset="0"/>
              <a:buChar char="•"/>
            </a:pPr>
            <a:r>
              <a:rPr lang="en-US" sz="1400" dirty="0" smtClean="0"/>
              <a:t>Mines are configured into Logical Mining Units (LMUs); federal royalties are typically paid in proportion to reserves</a:t>
            </a:r>
          </a:p>
          <a:p>
            <a:pPr marL="285750" indent="-285750">
              <a:buFont typeface="Arial" pitchFamily="34" charset="0"/>
              <a:buChar char="•"/>
            </a:pPr>
            <a:endParaRPr lang="en-US" sz="1400" dirty="0"/>
          </a:p>
        </p:txBody>
      </p:sp>
      <p:sp>
        <p:nvSpPr>
          <p:cNvPr id="9" name="TextBox 8"/>
          <p:cNvSpPr txBox="1"/>
          <p:nvPr/>
        </p:nvSpPr>
        <p:spPr>
          <a:xfrm>
            <a:off x="3534305" y="6475632"/>
            <a:ext cx="5054889" cy="276999"/>
          </a:xfrm>
          <a:prstGeom prst="rect">
            <a:avLst/>
          </a:prstGeom>
          <a:noFill/>
        </p:spPr>
        <p:txBody>
          <a:bodyPr wrap="square" rtlCol="0">
            <a:spAutoFit/>
          </a:bodyPr>
          <a:lstStyle/>
          <a:p>
            <a:r>
              <a:rPr lang="en-US" sz="1200" dirty="0" smtClean="0"/>
              <a:t>Source: ONRR; USGS </a:t>
            </a:r>
            <a:r>
              <a:rPr lang="en-US" sz="1200" dirty="0"/>
              <a:t>at </a:t>
            </a:r>
            <a:r>
              <a:rPr lang="en-US" sz="1200" dirty="0">
                <a:hlinkClick r:id="rId3"/>
              </a:rPr>
              <a:t>https://</a:t>
            </a:r>
            <a:r>
              <a:rPr lang="en-US" sz="1200" dirty="0" smtClean="0">
                <a:hlinkClick r:id="rId3"/>
              </a:rPr>
              <a:t>pubs.er.usgs.gov/publication/pp1809</a:t>
            </a:r>
            <a:endParaRPr lang="en-US" sz="1400" dirty="0"/>
          </a:p>
        </p:txBody>
      </p:sp>
      <p:sp>
        <p:nvSpPr>
          <p:cNvPr id="11" name="TextBox 10"/>
          <p:cNvSpPr txBox="1"/>
          <p:nvPr/>
        </p:nvSpPr>
        <p:spPr>
          <a:xfrm>
            <a:off x="4419460" y="2975206"/>
            <a:ext cx="3510610" cy="276999"/>
          </a:xfrm>
          <a:prstGeom prst="rect">
            <a:avLst/>
          </a:prstGeom>
          <a:noFill/>
        </p:spPr>
        <p:txBody>
          <a:bodyPr wrap="square" rtlCol="0">
            <a:spAutoFit/>
          </a:bodyPr>
          <a:lstStyle/>
          <a:p>
            <a:r>
              <a:rPr lang="en-US" sz="1200" dirty="0" smtClean="0"/>
              <a:t>Drag line, Black Thunder Mine, Arch Coal, PRB</a:t>
            </a:r>
            <a:endParaRPr lang="en-US" sz="1400"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383" y="3266417"/>
            <a:ext cx="4666360" cy="307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170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Surface and Underground Coal Mining</a:t>
            </a:r>
            <a:endParaRPr lang="en-US" sz="2600" dirty="0">
              <a:solidFill>
                <a:srgbClr val="0000FF"/>
              </a:solidFill>
              <a:latin typeface="+mj-lt"/>
            </a:endParaRPr>
          </a:p>
        </p:txBody>
      </p:sp>
      <p:sp>
        <p:nvSpPr>
          <p:cNvPr id="11" name="TextBox 10"/>
          <p:cNvSpPr txBox="1"/>
          <p:nvPr/>
        </p:nvSpPr>
        <p:spPr>
          <a:xfrm>
            <a:off x="0" y="3642954"/>
            <a:ext cx="3510610" cy="276999"/>
          </a:xfrm>
          <a:prstGeom prst="rect">
            <a:avLst/>
          </a:prstGeom>
          <a:noFill/>
        </p:spPr>
        <p:txBody>
          <a:bodyPr wrap="square" rtlCol="0">
            <a:spAutoFit/>
          </a:bodyPr>
          <a:lstStyle/>
          <a:p>
            <a:r>
              <a:rPr lang="en-US" sz="1200" dirty="0" smtClean="0"/>
              <a:t>Drag line, Black Thunder Mine, Arch Coal, PRB</a:t>
            </a:r>
            <a:endParaRPr lang="en-US" sz="1400" dirty="0"/>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031"/>
            <a:ext cx="4666360" cy="307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70" y="563956"/>
            <a:ext cx="4644229" cy="308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499770" y="3661319"/>
            <a:ext cx="4350316" cy="461665"/>
          </a:xfrm>
          <a:prstGeom prst="rect">
            <a:avLst/>
          </a:prstGeom>
          <a:noFill/>
        </p:spPr>
        <p:txBody>
          <a:bodyPr wrap="square" rtlCol="0">
            <a:spAutoFit/>
          </a:bodyPr>
          <a:lstStyle/>
          <a:p>
            <a:r>
              <a:rPr lang="en-US" sz="1200" dirty="0" smtClean="0"/>
              <a:t>Truck that holds 447 tons of coal. North Antelope Rochelle Mine, Peabody Coal, PRB</a:t>
            </a:r>
            <a:endParaRPr lang="en-US" sz="1400" dirty="0"/>
          </a:p>
        </p:txBody>
      </p:sp>
      <p:sp>
        <p:nvSpPr>
          <p:cNvPr id="13" name="TextBox 12"/>
          <p:cNvSpPr txBox="1"/>
          <p:nvPr/>
        </p:nvSpPr>
        <p:spPr>
          <a:xfrm>
            <a:off x="3607371" y="4574723"/>
            <a:ext cx="1702700" cy="1569660"/>
          </a:xfrm>
          <a:prstGeom prst="rect">
            <a:avLst/>
          </a:prstGeom>
          <a:noFill/>
        </p:spPr>
        <p:txBody>
          <a:bodyPr wrap="square" rtlCol="0">
            <a:spAutoFit/>
          </a:bodyPr>
          <a:lstStyle/>
          <a:p>
            <a:r>
              <a:rPr lang="en-US" sz="1200" dirty="0" smtClean="0"/>
              <a:t>Roof bolter for </a:t>
            </a:r>
          </a:p>
          <a:p>
            <a:r>
              <a:rPr lang="en-US" sz="1200" dirty="0" smtClean="0"/>
              <a:t>room and pillar </a:t>
            </a:r>
          </a:p>
          <a:p>
            <a:r>
              <a:rPr lang="en-US" sz="1200" dirty="0" smtClean="0"/>
              <a:t>mining</a:t>
            </a:r>
          </a:p>
          <a:p>
            <a:endParaRPr lang="en-US" sz="1200" dirty="0" smtClean="0"/>
          </a:p>
          <a:p>
            <a:endParaRPr lang="en-US" sz="1200" dirty="0"/>
          </a:p>
          <a:p>
            <a:endParaRPr lang="en-US" sz="1200" dirty="0"/>
          </a:p>
          <a:p>
            <a:pPr algn="r"/>
            <a:r>
              <a:rPr lang="en-US" sz="1200" dirty="0" smtClean="0"/>
              <a:t>Long wall </a:t>
            </a:r>
          </a:p>
          <a:p>
            <a:pPr algn="r"/>
            <a:r>
              <a:rPr lang="en-US" sz="1200" dirty="0" smtClean="0"/>
              <a:t>mining in PA</a:t>
            </a:r>
            <a:endParaRPr lang="en-US" sz="1400" dirty="0"/>
          </a:p>
        </p:txBody>
      </p:sp>
      <p:pic>
        <p:nvPicPr>
          <p:cNvPr id="24580" name="Picture 4" descr="http://advanced-mining.com/images/upload/TT01_0312_04_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04873"/>
            <a:ext cx="3607370" cy="2658444"/>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944"/>
          <a:stretch/>
        </p:blipFill>
        <p:spPr bwMode="auto">
          <a:xfrm>
            <a:off x="5310071" y="4204873"/>
            <a:ext cx="3833927" cy="268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641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SCC value of burning PRB coal is ~$80/short ton coal</a:t>
            </a:r>
            <a:endParaRPr lang="en-US" sz="2600" dirty="0">
              <a:solidFill>
                <a:srgbClr val="0000FF"/>
              </a:solidFill>
              <a:latin typeface="+mj-lt"/>
            </a:endParaRPr>
          </a:p>
        </p:txBody>
      </p:sp>
      <p:sp>
        <p:nvSpPr>
          <p:cNvPr id="18" name="TextBox 17"/>
          <p:cNvSpPr txBox="1"/>
          <p:nvPr/>
        </p:nvSpPr>
        <p:spPr>
          <a:xfrm>
            <a:off x="205844" y="5438271"/>
            <a:ext cx="8732310" cy="1323439"/>
          </a:xfrm>
          <a:prstGeom prst="rect">
            <a:avLst/>
          </a:prstGeom>
          <a:noFill/>
        </p:spPr>
        <p:txBody>
          <a:bodyPr wrap="square" rtlCol="0">
            <a:spAutoFit/>
          </a:bodyPr>
          <a:lstStyle/>
          <a:p>
            <a:r>
              <a:rPr lang="en-US" sz="2000" dirty="0" smtClean="0">
                <a:solidFill>
                  <a:srgbClr val="0000FF"/>
                </a:solidFill>
                <a:latin typeface="+mn-lt"/>
              </a:rPr>
              <a:t>“Many stakeholders highlighted the tension between producing very large quantities of Federal coal wile pursuing policies  to reduce US GHG emissions substantially, including from coal combustion”			</a:t>
            </a:r>
          </a:p>
          <a:p>
            <a:pPr algn="r"/>
            <a:r>
              <a:rPr lang="en-US" dirty="0" smtClean="0">
                <a:latin typeface="+mn-lt"/>
              </a:rPr>
              <a:t>DOI PEIS NOI, 81 FR 17724, March 30, 2016</a:t>
            </a:r>
            <a:endParaRPr lang="en-US" dirty="0">
              <a:latin typeface="+mn-lt"/>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 b="19709"/>
          <a:stretch/>
        </p:blipFill>
        <p:spPr bwMode="auto">
          <a:xfrm>
            <a:off x="1652332" y="581747"/>
            <a:ext cx="5832017" cy="46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279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jstock\AppData\Local\Microsoft\Windows\Temporary Internet Files\Content.IE5\HM80H85R\chart.png"/>
          <p:cNvPicPr>
            <a:picLocks noChangeAspect="1" noChangeArrowheads="1"/>
          </p:cNvPicPr>
          <p:nvPr/>
        </p:nvPicPr>
        <p:blipFill rotWithShape="1">
          <a:blip r:embed="rId2">
            <a:extLst>
              <a:ext uri="{28A0092B-C50C-407E-A947-70E740481C1C}">
                <a14:useLocalDpi xmlns:a14="http://schemas.microsoft.com/office/drawing/2010/main" val="0"/>
              </a:ext>
            </a:extLst>
          </a:blip>
          <a:srcRect t="15599" b="7520"/>
          <a:stretch/>
        </p:blipFill>
        <p:spPr bwMode="auto">
          <a:xfrm>
            <a:off x="3927590" y="614599"/>
            <a:ext cx="5216409" cy="29237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U.S. coal production has declined because of natural gas prices</a:t>
            </a:r>
            <a:endParaRPr lang="en-US" sz="2600" dirty="0">
              <a:solidFill>
                <a:srgbClr val="0000FF"/>
              </a:solidFill>
              <a:latin typeface="+mj-lt"/>
            </a:endParaRPr>
          </a:p>
        </p:txBody>
      </p:sp>
      <p:sp>
        <p:nvSpPr>
          <p:cNvPr id="8" name="Rectangle 7"/>
          <p:cNvSpPr/>
          <p:nvPr/>
        </p:nvSpPr>
        <p:spPr>
          <a:xfrm>
            <a:off x="111828" y="6192848"/>
            <a:ext cx="8702388" cy="276999"/>
          </a:xfrm>
          <a:prstGeom prst="rect">
            <a:avLst/>
          </a:prstGeom>
        </p:spPr>
        <p:txBody>
          <a:bodyPr wrap="square">
            <a:spAutoFit/>
          </a:bodyPr>
          <a:lstStyle/>
          <a:p>
            <a:pPr lvl="0" eaLnBrk="0" hangingPunct="0"/>
            <a:r>
              <a:rPr lang="en-US" altLang="en-US" sz="1200" dirty="0">
                <a:latin typeface="+mn-lt"/>
                <a:ea typeface="Calibri" pitchFamily="34" charset="0"/>
                <a:cs typeface="Times New Roman" pitchFamily="18" charset="0"/>
              </a:rPr>
              <a:t>Sources: EIA </a:t>
            </a:r>
            <a:r>
              <a:rPr lang="en-US" altLang="en-US" sz="1200" i="1" dirty="0" smtClean="0">
                <a:latin typeface="+mn-lt"/>
                <a:ea typeface="Calibri" pitchFamily="34" charset="0"/>
                <a:cs typeface="Times New Roman" pitchFamily="18" charset="0"/>
              </a:rPr>
              <a:t>AEO</a:t>
            </a:r>
            <a:r>
              <a:rPr lang="en-US" altLang="en-US" sz="1200" dirty="0" smtClean="0">
                <a:latin typeface="+mn-lt"/>
                <a:ea typeface="Calibri" pitchFamily="34" charset="0"/>
                <a:cs typeface="Times New Roman" pitchFamily="18" charset="0"/>
              </a:rPr>
              <a:t> 2016; </a:t>
            </a:r>
            <a:r>
              <a:rPr lang="en-US" altLang="en-US" sz="1200" i="1" dirty="0" smtClean="0">
                <a:latin typeface="+mn-lt"/>
                <a:ea typeface="Calibri" pitchFamily="34" charset="0"/>
                <a:cs typeface="Times New Roman" pitchFamily="18" charset="0"/>
              </a:rPr>
              <a:t>Annual Coal Report 2015, </a:t>
            </a:r>
            <a:r>
              <a:rPr lang="en-US" sz="1200" i="1" dirty="0">
                <a:latin typeface="+mn-lt"/>
              </a:rPr>
              <a:t>Sales of Fossil Fuels Produced from Federal and Indian Lands FY2003 through FY </a:t>
            </a:r>
            <a:r>
              <a:rPr lang="en-US" sz="1200" i="1" dirty="0" smtClean="0">
                <a:latin typeface="+mn-lt"/>
              </a:rPr>
              <a:t>2014</a:t>
            </a:r>
            <a:r>
              <a:rPr lang="en-US" altLang="en-US" sz="1200" dirty="0" smtClean="0">
                <a:latin typeface="+mn-lt"/>
                <a:ea typeface="Calibri" pitchFamily="34" charset="0"/>
                <a:cs typeface="Times New Roman" pitchFamily="18" charset="0"/>
              </a:rPr>
              <a:t>.</a:t>
            </a:r>
            <a:endParaRPr lang="en-US" altLang="en-US" sz="1200" dirty="0">
              <a:latin typeface="+mn-lt"/>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0737135"/>
              </p:ext>
            </p:extLst>
          </p:nvPr>
        </p:nvGraphicFramePr>
        <p:xfrm>
          <a:off x="713902" y="4633622"/>
          <a:ext cx="4468931" cy="1235455"/>
        </p:xfrm>
        <a:graphic>
          <a:graphicData uri="http://schemas.openxmlformats.org/drawingml/2006/table">
            <a:tbl>
              <a:tblPr firstRow="1" firstCol="1" bandRow="1">
                <a:tableStyleId>{69CF1AB2-1976-4502-BF36-3FF5EA218861}</a:tableStyleId>
              </a:tblPr>
              <a:tblGrid>
                <a:gridCol w="1715270"/>
                <a:gridCol w="1804707"/>
                <a:gridCol w="948954"/>
              </a:tblGrid>
              <a:tr h="247091">
                <a:tc>
                  <a:txBody>
                    <a:bodyPr/>
                    <a:lstStyle/>
                    <a:p>
                      <a:pPr algn="l" fontAlgn="ctr"/>
                      <a:r>
                        <a:rPr lang="en-US" sz="1400" u="none" strike="noStrike" dirty="0">
                          <a:effectLst/>
                        </a:rPr>
                        <a:t>Central Appalachia</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b="0" u="none" strike="noStrike" dirty="0">
                          <a:effectLst/>
                        </a:rPr>
                        <a:t>12,500 Btu, 1.2 SO</a:t>
                      </a:r>
                      <a:r>
                        <a:rPr lang="en-US" sz="1400" b="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b="0" u="none" strike="noStrike" dirty="0">
                          <a:effectLst/>
                        </a:rPr>
                        <a:t>$</a:t>
                      </a:r>
                      <a:r>
                        <a:rPr lang="en-US" sz="1400" b="0" u="none" strike="noStrike" dirty="0" smtClean="0">
                          <a:effectLst/>
                        </a:rPr>
                        <a:t>45.05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Northern Appalachia</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13,000 Btu, &lt; 3.0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a:effectLst/>
                        </a:rPr>
                        <a:t>$</a:t>
                      </a:r>
                      <a:r>
                        <a:rPr lang="en-US" sz="1400" u="none" strike="noStrike" dirty="0" smtClean="0">
                          <a:effectLst/>
                        </a:rPr>
                        <a:t>42.25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Illinois Basin</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11,800 Btu, 5.0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a:effectLst/>
                        </a:rPr>
                        <a:t>$</a:t>
                      </a:r>
                      <a:r>
                        <a:rPr lang="en-US" sz="1400" u="none" strike="noStrike" dirty="0" smtClean="0">
                          <a:effectLst/>
                        </a:rPr>
                        <a:t>33.25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Powder River Basin</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8,800 Btu, 0.8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smtClean="0">
                          <a:effectLst/>
                        </a:rPr>
                        <a:t>$9.00 </a:t>
                      </a:r>
                      <a:endParaRPr lang="en-US" sz="1400" b="0" i="0" u="none" strike="noStrike" dirty="0">
                        <a:solidFill>
                          <a:srgbClr val="000000"/>
                        </a:solidFill>
                        <a:effectLst/>
                        <a:latin typeface="Calibri"/>
                      </a:endParaRPr>
                    </a:p>
                  </a:txBody>
                  <a:tcPr marL="8313" marR="8313" marT="8313" marB="0" anchor="ctr"/>
                </a:tc>
              </a:tr>
              <a:tr h="247091">
                <a:tc>
                  <a:txBody>
                    <a:bodyPr/>
                    <a:lstStyle/>
                    <a:p>
                      <a:pPr algn="l" fontAlgn="ctr"/>
                      <a:r>
                        <a:rPr lang="en-US" sz="1400" u="none" strike="noStrike" dirty="0">
                          <a:effectLst/>
                        </a:rPr>
                        <a:t>Uinta Basin</a:t>
                      </a:r>
                      <a:endParaRPr lang="en-US" sz="1400" b="1" i="0" u="none" strike="noStrike" dirty="0">
                        <a:solidFill>
                          <a:schemeClr val="bg1"/>
                        </a:solidFill>
                        <a:effectLst/>
                        <a:latin typeface="Calibri"/>
                      </a:endParaRPr>
                    </a:p>
                  </a:txBody>
                  <a:tcPr marL="8313" marR="8313" marT="8313" marB="0" anchor="ctr"/>
                </a:tc>
                <a:tc>
                  <a:txBody>
                    <a:bodyPr/>
                    <a:lstStyle/>
                    <a:p>
                      <a:pPr algn="ctr" fontAlgn="ctr"/>
                      <a:r>
                        <a:rPr lang="en-US" sz="1400" u="none" strike="noStrike" dirty="0">
                          <a:effectLst/>
                        </a:rPr>
                        <a:t>11,700 Btu, 0.8 SO</a:t>
                      </a:r>
                      <a:r>
                        <a:rPr lang="en-US" sz="1400" u="none" strike="noStrike" baseline="-25000" dirty="0">
                          <a:effectLst/>
                        </a:rPr>
                        <a:t>2</a:t>
                      </a:r>
                      <a:endParaRPr lang="en-US" sz="1400" b="0" i="0" u="none" strike="noStrike" dirty="0">
                        <a:solidFill>
                          <a:srgbClr val="000000"/>
                        </a:solidFill>
                        <a:effectLst/>
                        <a:latin typeface="Calibri"/>
                      </a:endParaRPr>
                    </a:p>
                  </a:txBody>
                  <a:tcPr marL="8313" marR="8313" marT="8313" marB="0" anchor="ctr"/>
                </a:tc>
                <a:tc>
                  <a:txBody>
                    <a:bodyPr/>
                    <a:lstStyle/>
                    <a:p>
                      <a:pPr algn="ctr" fontAlgn="ctr"/>
                      <a:r>
                        <a:rPr lang="en-US" sz="1400" u="none" strike="noStrike" dirty="0">
                          <a:effectLst/>
                        </a:rPr>
                        <a:t>$39.40 </a:t>
                      </a:r>
                      <a:endParaRPr lang="en-US" sz="1400" b="0" i="0" u="none" strike="noStrike" dirty="0">
                        <a:solidFill>
                          <a:srgbClr val="000000"/>
                        </a:solidFill>
                        <a:effectLst/>
                        <a:latin typeface="Calibri"/>
                      </a:endParaRPr>
                    </a:p>
                  </a:txBody>
                  <a:tcPr marL="8313" marR="8313" marT="8313" marB="0" anchor="ctr"/>
                </a:tc>
              </a:tr>
            </a:tbl>
          </a:graphicData>
        </a:graphic>
      </p:graphicFrame>
      <p:sp>
        <p:nvSpPr>
          <p:cNvPr id="13" name="Rectangle 1"/>
          <p:cNvSpPr>
            <a:spLocks noChangeArrowheads="1"/>
          </p:cNvSpPr>
          <p:nvPr/>
        </p:nvSpPr>
        <p:spPr bwMode="auto">
          <a:xfrm>
            <a:off x="617929" y="4171956"/>
            <a:ext cx="47000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rPr>
              <a:t>Prompt month coal prices, $/short ton, 10/14/16</a:t>
            </a:r>
            <a:endParaRPr kumimoji="0" lang="en-US" altLang="en-US" sz="1400" b="1" i="0" u="none" strike="noStrike" cap="none" normalizeH="0" baseline="0" dirty="0" smtClean="0">
              <a:ln>
                <a:noFill/>
              </a:ln>
              <a:solidFill>
                <a:schemeClr val="tx1"/>
              </a:solidFill>
              <a:effectLst/>
              <a:latin typeface="+mn-lt"/>
              <a:cs typeface="Arial" pitchFamily="34" charset="0"/>
            </a:endParaRPr>
          </a:p>
        </p:txBody>
      </p:sp>
      <p:pic>
        <p:nvPicPr>
          <p:cNvPr id="317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37" t="8419" r="17462" b="7976"/>
          <a:stretch/>
        </p:blipFill>
        <p:spPr bwMode="auto">
          <a:xfrm>
            <a:off x="196320" y="742738"/>
            <a:ext cx="3546376" cy="256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
          <p:cNvSpPr>
            <a:spLocks noChangeArrowheads="1"/>
          </p:cNvSpPr>
          <p:nvPr/>
        </p:nvSpPr>
        <p:spPr bwMode="auto">
          <a:xfrm>
            <a:off x="4249795" y="3538343"/>
            <a:ext cx="48942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smtClean="0">
                <a:latin typeface="+mn-lt"/>
                <a:ea typeface="Calibri" pitchFamily="34" charset="0"/>
                <a:cs typeface="Times New Roman" pitchFamily="18" charset="0"/>
              </a:rPr>
              <a:t>EIA AEO 2016 Steam c</a:t>
            </a:r>
            <a:r>
              <a:rPr kumimoji="0" lang="en-US" altLang="en-US" sz="1400" b="1" i="0" u="none" strike="noStrike" cap="none" normalizeH="0" baseline="0" dirty="0" smtClean="0">
                <a:ln>
                  <a:noFill/>
                </a:ln>
                <a:solidFill>
                  <a:schemeClr val="tx1"/>
                </a:solidFill>
                <a:effectLst/>
                <a:latin typeface="+mn-lt"/>
                <a:ea typeface="Calibri" pitchFamily="34" charset="0"/>
                <a:cs typeface="Times New Roman" pitchFamily="18" charset="0"/>
              </a:rPr>
              <a:t>oal projection</a:t>
            </a:r>
            <a:r>
              <a:rPr kumimoji="0" lang="en-US" altLang="en-US" sz="1400" b="1" i="0" u="none" strike="noStrike" cap="none" normalizeH="0" dirty="0" smtClean="0">
                <a:ln>
                  <a:noFill/>
                </a:ln>
                <a:solidFill>
                  <a:schemeClr val="tx1"/>
                </a:solidFill>
                <a:effectLst/>
                <a:latin typeface="+mn-lt"/>
                <a:ea typeface="Calibri" pitchFamily="34" charset="0"/>
                <a:cs typeface="Times New Roman" pitchFamily="18" charset="0"/>
              </a:rPr>
              <a:t> 2015-2040 (Quad Btu)</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baseline="0" dirty="0" smtClean="0">
                <a:latin typeface="+mn-lt"/>
                <a:cs typeface="Times New Roman" pitchFamily="18" charset="0"/>
              </a:rPr>
              <a:t>with and without the CPP</a:t>
            </a:r>
            <a:endParaRPr kumimoji="0" lang="en-US" altLang="en-US" sz="1400" b="1" i="0" u="none" strike="noStrike" cap="none" normalizeH="0" baseline="0" dirty="0" smtClean="0">
              <a:ln>
                <a:noFill/>
              </a:ln>
              <a:solidFill>
                <a:schemeClr val="tx1"/>
              </a:solidFill>
              <a:effectLst/>
              <a:latin typeface="+mn-lt"/>
              <a:cs typeface="Arial" pitchFamily="34" charset="0"/>
            </a:endParaRPr>
          </a:p>
        </p:txBody>
      </p:sp>
      <p:sp>
        <p:nvSpPr>
          <p:cNvPr id="17" name="Rectangle 1"/>
          <p:cNvSpPr>
            <a:spLocks noChangeArrowheads="1"/>
          </p:cNvSpPr>
          <p:nvPr/>
        </p:nvSpPr>
        <p:spPr bwMode="auto">
          <a:xfrm>
            <a:off x="374755" y="3492176"/>
            <a:ext cx="34179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smtClean="0">
                <a:latin typeface="+mn-lt"/>
                <a:ea typeface="Calibri" pitchFamily="34" charset="0"/>
                <a:cs typeface="Times New Roman" pitchFamily="18" charset="0"/>
              </a:rPr>
              <a:t>Coal production by region, 2001-2014 (</a:t>
            </a:r>
            <a:r>
              <a:rPr lang="en-US" altLang="en-US" sz="1400" b="1" dirty="0" err="1" smtClean="0">
                <a:latin typeface="+mn-lt"/>
                <a:ea typeface="Calibri" pitchFamily="34" charset="0"/>
                <a:cs typeface="Times New Roman" pitchFamily="18" charset="0"/>
              </a:rPr>
              <a:t>mst</a:t>
            </a:r>
            <a:r>
              <a:rPr lang="en-US" altLang="en-US" sz="1400" b="1" dirty="0" smtClean="0">
                <a:latin typeface="+mn-lt"/>
                <a:ea typeface="Calibri" pitchFamily="34" charset="0"/>
                <a:cs typeface="Times New Roman" pitchFamily="18" charset="0"/>
              </a:rPr>
              <a:t>)</a:t>
            </a:r>
            <a:endParaRPr kumimoji="0" lang="en-US" altLang="en-US" sz="1400" b="1"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789154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Recent trends in coal and natural gas markets</a:t>
            </a:r>
            <a:endParaRPr lang="en-US" sz="2600" dirty="0">
              <a:solidFill>
                <a:srgbClr val="0000FF"/>
              </a:solidFill>
              <a:latin typeface="+mj-lt"/>
            </a:endParaRPr>
          </a:p>
        </p:txBody>
      </p:sp>
      <p:sp>
        <p:nvSpPr>
          <p:cNvPr id="5" name="Rectangle 1"/>
          <p:cNvSpPr>
            <a:spLocks noChangeArrowheads="1"/>
          </p:cNvSpPr>
          <p:nvPr/>
        </p:nvSpPr>
        <p:spPr bwMode="auto">
          <a:xfrm>
            <a:off x="589719" y="6498831"/>
            <a:ext cx="33274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chemeClr val="tx1"/>
                </a:solidFill>
                <a:effectLst/>
                <a:latin typeface="+mn-lt"/>
                <a:ea typeface="Calibri" pitchFamily="34" charset="0"/>
                <a:cs typeface="Times New Roman" pitchFamily="18" charset="0"/>
              </a:rPr>
              <a:t>Source: EIA, </a:t>
            </a:r>
            <a:r>
              <a:rPr kumimoji="0" lang="en-US" altLang="en-US" sz="1200" i="1" u="none" strike="noStrike" cap="none" normalizeH="0" baseline="0" dirty="0" smtClean="0">
                <a:ln>
                  <a:noFill/>
                </a:ln>
                <a:solidFill>
                  <a:schemeClr val="tx1"/>
                </a:solidFill>
                <a:effectLst/>
                <a:latin typeface="+mn-lt"/>
                <a:ea typeface="Calibri" pitchFamily="34" charset="0"/>
                <a:cs typeface="Times New Roman" pitchFamily="18" charset="0"/>
              </a:rPr>
              <a:t>Today in Energy</a:t>
            </a:r>
            <a:r>
              <a:rPr kumimoji="0" lang="en-US" altLang="en-US" sz="1200" u="none" strike="noStrike" cap="none" normalizeH="0" baseline="0" dirty="0" smtClean="0">
                <a:ln>
                  <a:noFill/>
                </a:ln>
                <a:solidFill>
                  <a:schemeClr val="tx1"/>
                </a:solidFill>
                <a:effectLst/>
                <a:latin typeface="+mn-lt"/>
                <a:ea typeface="Calibri" pitchFamily="34" charset="0"/>
                <a:cs typeface="Times New Roman" pitchFamily="18" charset="0"/>
              </a:rPr>
              <a:t>, Jan.</a:t>
            </a:r>
            <a:r>
              <a:rPr kumimoji="0" lang="en-US" altLang="en-US" sz="1200" u="none" strike="noStrike" cap="none" normalizeH="0" dirty="0" smtClean="0">
                <a:ln>
                  <a:noFill/>
                </a:ln>
                <a:solidFill>
                  <a:schemeClr val="tx1"/>
                </a:solidFill>
                <a:effectLst/>
                <a:latin typeface="+mn-lt"/>
                <a:ea typeface="Calibri" pitchFamily="34" charset="0"/>
                <a:cs typeface="Times New Roman" pitchFamily="18" charset="0"/>
              </a:rPr>
              <a:t> 8, 2016</a:t>
            </a:r>
            <a:endParaRPr kumimoji="0" lang="en-US" altLang="en-US" sz="1200" i="0" u="none" strike="noStrike" cap="none" normalizeH="0" baseline="0" dirty="0" smtClean="0">
              <a:ln>
                <a:noFill/>
              </a:ln>
              <a:solidFill>
                <a:schemeClr val="tx1"/>
              </a:solidFill>
              <a:effectLst/>
              <a:latin typeface="+mn-lt"/>
              <a:cs typeface="Arial" pitchFamily="34" charset="0"/>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2459"/>
          <a:stretch/>
        </p:blipFill>
        <p:spPr bwMode="auto">
          <a:xfrm>
            <a:off x="821731" y="592439"/>
            <a:ext cx="3218006" cy="264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51" t="2608" r="10462" b="2877"/>
          <a:stretch/>
        </p:blipFill>
        <p:spPr bwMode="auto">
          <a:xfrm>
            <a:off x="4510355" y="652520"/>
            <a:ext cx="3804178" cy="30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861" r="9551" b="4183"/>
          <a:stretch/>
        </p:blipFill>
        <p:spPr bwMode="auto">
          <a:xfrm>
            <a:off x="4623371" y="3603861"/>
            <a:ext cx="3750067" cy="317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C:\energy_env\EIA\Coal\Pages from EIA_Coal production and prices decline in 2015 - Today in Energy-Jan08_2016.png"/>
          <p:cNvPicPr>
            <a:picLocks noChangeAspect="1" noChangeArrowheads="1"/>
          </p:cNvPicPr>
          <p:nvPr/>
        </p:nvPicPr>
        <p:blipFill rotWithShape="1">
          <a:blip r:embed="rId5">
            <a:extLst>
              <a:ext uri="{28A0092B-C50C-407E-A947-70E740481C1C}">
                <a14:useLocalDpi xmlns:a14="http://schemas.microsoft.com/office/drawing/2010/main" val="0"/>
              </a:ext>
            </a:extLst>
          </a:blip>
          <a:srcRect l="3643" t="4007" r="58633" b="68691"/>
          <a:stretch/>
        </p:blipFill>
        <p:spPr bwMode="auto">
          <a:xfrm>
            <a:off x="698900" y="3228854"/>
            <a:ext cx="3415878" cy="319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10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Arial" charset="0"/>
                <a:cs typeface="Arial" charset="0"/>
              </a:rPr>
              <a:t>Employment</a:t>
            </a:r>
            <a:endParaRPr lang="en-US" sz="2600" dirty="0">
              <a:solidFill>
                <a:srgbClr val="0000FF"/>
              </a:solidFill>
            </a:endParaRPr>
          </a:p>
        </p:txBody>
      </p:sp>
      <p:sp>
        <p:nvSpPr>
          <p:cNvPr id="10" name="TextBox 9"/>
          <p:cNvSpPr txBox="1"/>
          <p:nvPr/>
        </p:nvSpPr>
        <p:spPr>
          <a:xfrm>
            <a:off x="0" y="0"/>
            <a:ext cx="1643463" cy="307777"/>
          </a:xfrm>
          <a:prstGeom prst="rect">
            <a:avLst/>
          </a:prstGeom>
          <a:noFill/>
        </p:spPr>
        <p:txBody>
          <a:bodyPr wrap="none" rtlCol="0">
            <a:spAutoFit/>
          </a:bodyPr>
          <a:lstStyle/>
          <a:p>
            <a:r>
              <a:rPr lang="en-US" sz="1400" dirty="0" smtClean="0">
                <a:latin typeface="+mn-lt"/>
              </a:rPr>
              <a:t>2. U.S. coal program</a:t>
            </a:r>
            <a:endParaRPr lang="en-US" sz="1200" dirty="0">
              <a:latin typeface="+mn-lt"/>
            </a:endParaRPr>
          </a:p>
        </p:txBody>
      </p:sp>
      <p:pic>
        <p:nvPicPr>
          <p:cNvPr id="12" name="Picture 11"/>
          <p:cNvPicPr>
            <a:picLocks noChangeAspect="1"/>
          </p:cNvPicPr>
          <p:nvPr/>
        </p:nvPicPr>
        <p:blipFill>
          <a:blip r:embed="rId2"/>
          <a:stretch>
            <a:fillRect/>
          </a:stretch>
        </p:blipFill>
        <p:spPr>
          <a:xfrm>
            <a:off x="1768411" y="1059235"/>
            <a:ext cx="5445333" cy="4114800"/>
          </a:xfrm>
          <a:prstGeom prst="rect">
            <a:avLst/>
          </a:prstGeom>
        </p:spPr>
      </p:pic>
      <p:sp>
        <p:nvSpPr>
          <p:cNvPr id="13" name="TextBox 12"/>
          <p:cNvSpPr txBox="1"/>
          <p:nvPr/>
        </p:nvSpPr>
        <p:spPr>
          <a:xfrm>
            <a:off x="554114" y="5326822"/>
            <a:ext cx="8305800" cy="1077218"/>
          </a:xfrm>
          <a:prstGeom prst="rect">
            <a:avLst/>
          </a:prstGeom>
          <a:noFill/>
        </p:spPr>
        <p:txBody>
          <a:bodyPr wrap="square" rtlCol="0">
            <a:spAutoFit/>
          </a:bodyPr>
          <a:lstStyle/>
          <a:p>
            <a:pPr marL="214313" indent="-214313" fontAlgn="base">
              <a:spcBef>
                <a:spcPct val="0"/>
              </a:spcBef>
              <a:spcAft>
                <a:spcPct val="0"/>
              </a:spcAft>
              <a:buFont typeface="Arial" pitchFamily="34" charset="0"/>
              <a:buChar char="•"/>
            </a:pPr>
            <a:r>
              <a:rPr lang="en-US" sz="1600" dirty="0">
                <a:solidFill>
                  <a:prstClr val="black"/>
                </a:solidFill>
                <a:latin typeface="+mn-lt"/>
                <a:cs typeface="Arial" panose="020B0604020202020204" pitchFamily="34" charset="0"/>
              </a:rPr>
              <a:t>Approximately 90,000 workers were employed at coal mines nationally in 2012</a:t>
            </a:r>
            <a:r>
              <a:rPr lang="en-US" sz="1600" dirty="0" smtClean="0">
                <a:solidFill>
                  <a:prstClr val="black"/>
                </a:solidFill>
                <a:latin typeface="+mn-lt"/>
                <a:cs typeface="Arial" panose="020B0604020202020204" pitchFamily="34" charset="0"/>
              </a:rPr>
              <a:t>.</a:t>
            </a:r>
          </a:p>
          <a:p>
            <a:pPr marL="214313" indent="-214313" fontAlgn="base">
              <a:spcBef>
                <a:spcPct val="0"/>
              </a:spcBef>
              <a:spcAft>
                <a:spcPct val="0"/>
              </a:spcAft>
              <a:buFont typeface="Arial" pitchFamily="34" charset="0"/>
              <a:buChar char="•"/>
            </a:pPr>
            <a:r>
              <a:rPr lang="en-US" sz="1600" dirty="0" smtClean="0">
                <a:latin typeface="+mn-lt"/>
                <a:cs typeface="Arial" panose="020B0604020202020204" pitchFamily="34" charset="0"/>
              </a:rPr>
              <a:t>Employment in coal mining is down 1,800 since 2008, and is half of what it was in the early 1980s.</a:t>
            </a:r>
          </a:p>
          <a:p>
            <a:pPr marL="214313" indent="-214313" fontAlgn="base">
              <a:spcBef>
                <a:spcPct val="0"/>
              </a:spcBef>
              <a:spcAft>
                <a:spcPct val="0"/>
              </a:spcAft>
              <a:buFont typeface="Arial" pitchFamily="34" charset="0"/>
              <a:buChar char="•"/>
            </a:pPr>
            <a:r>
              <a:rPr lang="en-US" sz="1600" dirty="0" smtClean="0">
                <a:solidFill>
                  <a:prstClr val="black"/>
                </a:solidFill>
                <a:latin typeface="+mn-lt"/>
                <a:cs typeface="Arial" panose="020B0604020202020204" pitchFamily="34" charset="0"/>
              </a:rPr>
              <a:t>Employment </a:t>
            </a:r>
            <a:r>
              <a:rPr lang="en-US" sz="1600" dirty="0">
                <a:solidFill>
                  <a:prstClr val="black"/>
                </a:solidFill>
                <a:latin typeface="+mn-lt"/>
                <a:cs typeface="Arial" panose="020B0604020202020204" pitchFamily="34" charset="0"/>
              </a:rPr>
              <a:t>in oil and natural gas extraction </a:t>
            </a:r>
            <a:r>
              <a:rPr lang="en-US" sz="1600" dirty="0" smtClean="0">
                <a:solidFill>
                  <a:prstClr val="black"/>
                </a:solidFill>
                <a:latin typeface="+mn-lt"/>
                <a:cs typeface="Arial" panose="020B0604020202020204" pitchFamily="34" charset="0"/>
              </a:rPr>
              <a:t>grew by </a:t>
            </a:r>
            <a:r>
              <a:rPr lang="en-US" sz="1600" dirty="0">
                <a:solidFill>
                  <a:prstClr val="black"/>
                </a:solidFill>
                <a:latin typeface="+mn-lt"/>
                <a:cs typeface="Arial" panose="020B0604020202020204" pitchFamily="34" charset="0"/>
              </a:rPr>
              <a:t>133,000 </a:t>
            </a:r>
            <a:r>
              <a:rPr lang="en-US" sz="1600" dirty="0" smtClean="0">
                <a:solidFill>
                  <a:prstClr val="black"/>
                </a:solidFill>
                <a:latin typeface="+mn-lt"/>
                <a:cs typeface="Arial" panose="020B0604020202020204" pitchFamily="34" charset="0"/>
              </a:rPr>
              <a:t>between 2010 to 2013.</a:t>
            </a:r>
            <a:endParaRPr lang="en-US" sz="16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3598078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prstClr val="black"/>
                </a:solidFill>
                <a:latin typeface="Arial" charset="0"/>
                <a:cs typeface="Arial" charset="0"/>
              </a:rPr>
              <a:t>Coal production: by region, federal/non-federal</a:t>
            </a:r>
            <a:endParaRPr lang="en-US" sz="2600" dirty="0">
              <a:solidFill>
                <a:prstClr val="black"/>
              </a:solidFill>
            </a:endParaRPr>
          </a:p>
        </p:txBody>
      </p:sp>
      <p:sp>
        <p:nvSpPr>
          <p:cNvPr id="5" name="Rectangle 1"/>
          <p:cNvSpPr>
            <a:spLocks noChangeArrowheads="1"/>
          </p:cNvSpPr>
          <p:nvPr/>
        </p:nvSpPr>
        <p:spPr bwMode="auto">
          <a:xfrm>
            <a:off x="535668" y="6438432"/>
            <a:ext cx="57315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mn-lt"/>
                <a:ea typeface="Calibri" pitchFamily="34" charset="0"/>
                <a:cs typeface="Times New Roman" pitchFamily="18" charset="0"/>
              </a:rPr>
              <a:t>Source: EIA, </a:t>
            </a:r>
            <a:r>
              <a:rPr kumimoji="0" lang="en-US" altLang="en-US" sz="1400" i="1" u="none" strike="noStrike" cap="none" normalizeH="0" baseline="0" dirty="0" smtClean="0">
                <a:ln>
                  <a:noFill/>
                </a:ln>
                <a:solidFill>
                  <a:schemeClr val="tx1"/>
                </a:solidFill>
                <a:effectLst/>
                <a:latin typeface="+mn-lt"/>
                <a:ea typeface="Calibri" pitchFamily="34" charset="0"/>
                <a:cs typeface="Times New Roman" pitchFamily="18" charset="0"/>
              </a:rPr>
              <a:t>Today in Energy</a:t>
            </a:r>
            <a:r>
              <a:rPr kumimoji="0" lang="en-US" altLang="en-US" sz="1400" u="none" strike="noStrike" cap="none" normalizeH="0" baseline="0" dirty="0" smtClean="0">
                <a:ln>
                  <a:noFill/>
                </a:ln>
                <a:solidFill>
                  <a:schemeClr val="tx1"/>
                </a:solidFill>
                <a:effectLst/>
                <a:latin typeface="+mn-lt"/>
                <a:ea typeface="Calibri" pitchFamily="34" charset="0"/>
                <a:cs typeface="Times New Roman" pitchFamily="18" charset="0"/>
              </a:rPr>
              <a:t>, Jan.</a:t>
            </a:r>
            <a:r>
              <a:rPr kumimoji="0" lang="en-US" altLang="en-US" sz="1400" u="none" strike="noStrike" cap="none" normalizeH="0" dirty="0" smtClean="0">
                <a:ln>
                  <a:noFill/>
                </a:ln>
                <a:solidFill>
                  <a:schemeClr val="tx1"/>
                </a:solidFill>
                <a:effectLst/>
                <a:latin typeface="+mn-lt"/>
                <a:ea typeface="Calibri" pitchFamily="34" charset="0"/>
                <a:cs typeface="Times New Roman" pitchFamily="18" charset="0"/>
              </a:rPr>
              <a:t> 8, 2016</a:t>
            </a:r>
            <a:endParaRPr kumimoji="0" lang="en-US" altLang="en-US" sz="1400" i="0" u="none" strike="noStrike" cap="none" normalizeH="0" baseline="0" dirty="0" smtClean="0">
              <a:ln>
                <a:noFill/>
              </a:ln>
              <a:solidFill>
                <a:schemeClr val="tx1"/>
              </a:solidFill>
              <a:effectLst/>
              <a:latin typeface="+mn-lt"/>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07" y="611308"/>
            <a:ext cx="7738097" cy="582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606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Comparative Statics</a:t>
            </a:r>
            <a:endParaRPr lang="en-US" sz="2600" dirty="0">
              <a:solidFill>
                <a:srgbClr val="0000FF"/>
              </a:solidFill>
              <a:latin typeface="+mj-lt"/>
            </a:endParaRPr>
          </a:p>
        </p:txBody>
      </p:sp>
      <p:sp>
        <p:nvSpPr>
          <p:cNvPr id="6" name="TextBox 5"/>
          <p:cNvSpPr txBox="1"/>
          <p:nvPr/>
        </p:nvSpPr>
        <p:spPr>
          <a:xfrm>
            <a:off x="205482" y="851892"/>
            <a:ext cx="8650841" cy="4801314"/>
          </a:xfrm>
          <a:prstGeom prst="rect">
            <a:avLst/>
          </a:prstGeom>
          <a:noFill/>
        </p:spPr>
        <p:txBody>
          <a:bodyPr wrap="square" rtlCol="0">
            <a:spAutoFit/>
          </a:bodyPr>
          <a:lstStyle/>
          <a:p>
            <a:r>
              <a:rPr lang="en-US" b="1" u="sng" dirty="0" smtClean="0">
                <a:solidFill>
                  <a:srgbClr val="0000FF"/>
                </a:solidFill>
                <a:latin typeface="+mn-lt"/>
              </a:rPr>
              <a:t>Cases</a:t>
            </a:r>
            <a:endParaRPr lang="en-US" b="1" dirty="0" smtClean="0">
              <a:solidFill>
                <a:srgbClr val="0000FF"/>
              </a:solidFill>
              <a:latin typeface="+mn-lt"/>
            </a:endParaRPr>
          </a:p>
          <a:p>
            <a:pPr marL="342900" indent="-342900">
              <a:buFont typeface="+mj-lt"/>
              <a:buAutoNum type="alphaLcParenR"/>
            </a:pPr>
            <a:endParaRPr lang="en-US" dirty="0" smtClean="0">
              <a:latin typeface="+mn-lt"/>
            </a:endParaRPr>
          </a:p>
          <a:p>
            <a:pPr marL="342900" indent="-342900">
              <a:buFont typeface="+mj-lt"/>
              <a:buAutoNum type="alphaLcParenR"/>
            </a:pPr>
            <a:r>
              <a:rPr lang="en-US" dirty="0" smtClean="0">
                <a:latin typeface="+mn-lt"/>
              </a:rPr>
              <a:t>No downstream regulation, Federal coal only</a:t>
            </a:r>
          </a:p>
          <a:p>
            <a:pPr marL="342900" indent="-342900">
              <a:buFont typeface="+mj-lt"/>
              <a:buAutoNum type="alphaLcParenR"/>
            </a:pPr>
            <a:endParaRPr lang="en-US" dirty="0" smtClean="0">
              <a:latin typeface="+mn-lt"/>
            </a:endParaRPr>
          </a:p>
          <a:p>
            <a:pPr marL="342900" indent="-342900">
              <a:buFont typeface="+mj-lt"/>
              <a:buAutoNum type="alphaLcParenR"/>
            </a:pPr>
            <a:r>
              <a:rPr lang="en-US" dirty="0" smtClean="0">
                <a:latin typeface="+mn-lt"/>
              </a:rPr>
              <a:t>C&amp;T, no leakage: federal coal only</a:t>
            </a:r>
          </a:p>
          <a:p>
            <a:pPr marL="342900" indent="-342900">
              <a:buFont typeface="+mj-lt"/>
              <a:buAutoNum type="alphaLcParenR"/>
            </a:pPr>
            <a:endParaRPr lang="en-US" dirty="0" smtClean="0">
              <a:latin typeface="+mn-lt"/>
            </a:endParaRPr>
          </a:p>
          <a:p>
            <a:pPr marL="342900" indent="-342900">
              <a:buFont typeface="+mj-lt"/>
              <a:buAutoNum type="alphaLcParenR"/>
            </a:pPr>
            <a:r>
              <a:rPr lang="en-US" dirty="0" smtClean="0">
                <a:latin typeface="+mn-lt"/>
              </a:rPr>
              <a:t>C&amp;T, no leakage: federal coal and gas</a:t>
            </a:r>
          </a:p>
          <a:p>
            <a:pPr marL="342900" indent="-342900">
              <a:buFont typeface="+mj-lt"/>
              <a:buAutoNum type="alphaLcParenR"/>
            </a:pPr>
            <a:endParaRPr lang="en-US" dirty="0" smtClean="0">
              <a:latin typeface="+mn-lt"/>
            </a:endParaRPr>
          </a:p>
          <a:p>
            <a:r>
              <a:rPr lang="en-US" b="1" dirty="0" smtClean="0">
                <a:solidFill>
                  <a:srgbClr val="0000FF"/>
                </a:solidFill>
                <a:latin typeface="+mn-lt"/>
              </a:rPr>
              <a:t>In NBER WP (not here):</a:t>
            </a:r>
          </a:p>
          <a:p>
            <a:endParaRPr lang="en-US" dirty="0" smtClean="0">
              <a:latin typeface="+mn-lt"/>
            </a:endParaRPr>
          </a:p>
          <a:p>
            <a:pPr marL="342900" indent="-342900">
              <a:buFont typeface="+mj-lt"/>
              <a:buAutoNum type="alphaLcParenR" startAt="4"/>
            </a:pPr>
            <a:r>
              <a:rPr lang="en-US" dirty="0" smtClean="0">
                <a:latin typeface="+mn-lt"/>
              </a:rPr>
              <a:t>Mass-based cap-and-trade with non-covered sources</a:t>
            </a:r>
          </a:p>
          <a:p>
            <a:pPr marL="800100" lvl="1" indent="-342900">
              <a:buFont typeface="Arial" panose="020B0604020202020204" pitchFamily="34" charset="0"/>
              <a:buChar char="•"/>
            </a:pPr>
            <a:r>
              <a:rPr lang="en-US" dirty="0" smtClean="0">
                <a:latin typeface="+mn-lt"/>
              </a:rPr>
              <a:t>Strong mass version of CPP has interstate trading but excludes gas CT &lt;25MW + other carve-outs</a:t>
            </a:r>
          </a:p>
          <a:p>
            <a:pPr marL="342900" indent="-342900">
              <a:buFont typeface="+mj-lt"/>
              <a:buAutoNum type="alphaLcParenR" startAt="4"/>
            </a:pPr>
            <a:endParaRPr lang="en-US" dirty="0" smtClean="0">
              <a:latin typeface="+mn-lt"/>
            </a:endParaRPr>
          </a:p>
          <a:p>
            <a:pPr marL="342900" indent="-342900">
              <a:buFont typeface="+mj-lt"/>
              <a:buAutoNum type="alphaLcParenR" startAt="4"/>
            </a:pPr>
            <a:r>
              <a:rPr lang="en-US" dirty="0" smtClean="0">
                <a:latin typeface="+mn-lt"/>
              </a:rPr>
              <a:t>Rate regulation with non-covered sources</a:t>
            </a:r>
          </a:p>
          <a:p>
            <a:pPr marL="800100" lvl="1" indent="-342900">
              <a:buFont typeface="Arial" panose="020B0604020202020204" pitchFamily="34" charset="0"/>
              <a:buChar char="•"/>
            </a:pPr>
            <a:r>
              <a:rPr lang="en-US" dirty="0" smtClean="0">
                <a:latin typeface="+mn-lt"/>
              </a:rPr>
              <a:t>CPP rate-based version (likely FIP) regulates existing fossil sources only</a:t>
            </a:r>
          </a:p>
          <a:p>
            <a:pPr marL="800100" lvl="1" indent="-342900">
              <a:buFont typeface="Arial" panose="020B0604020202020204" pitchFamily="34" charset="0"/>
              <a:buChar char="•"/>
            </a:pPr>
            <a:r>
              <a:rPr lang="en-US" dirty="0" smtClean="0">
                <a:latin typeface="+mn-lt"/>
              </a:rPr>
              <a:t>New fossil sources are regulated under 111(b) (which doesn’t cover small gas CT)</a:t>
            </a:r>
          </a:p>
        </p:txBody>
      </p:sp>
    </p:spTree>
    <p:extLst>
      <p:ext uri="{BB962C8B-B14F-4D97-AF65-F5344CB8AC3E}">
        <p14:creationId xmlns:p14="http://schemas.microsoft.com/office/powerpoint/2010/main" val="738968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Static model: Setup</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99291" y="3007357"/>
            <a:ext cx="2849097" cy="2862322"/>
          </a:xfrm>
          <a:prstGeom prst="rect">
            <a:avLst/>
          </a:prstGeom>
          <a:noFill/>
        </p:spPr>
        <p:txBody>
          <a:bodyPr wrap="square" rtlCol="0">
            <a:spAutoFit/>
          </a:bodyPr>
          <a:lstStyle/>
          <a:p>
            <a:r>
              <a:rPr lang="en-US" dirty="0" smtClean="0">
                <a:latin typeface="+mn-lt"/>
              </a:rPr>
              <a:t>Representative firm profits:</a:t>
            </a:r>
          </a:p>
          <a:p>
            <a:endParaRPr lang="en-US" dirty="0">
              <a:latin typeface="+mn-lt"/>
            </a:endParaRPr>
          </a:p>
          <a:p>
            <a:r>
              <a:rPr lang="en-US" dirty="0" smtClean="0">
                <a:latin typeface="+mn-lt"/>
              </a:rPr>
              <a:t>Emissions: 	</a:t>
            </a:r>
          </a:p>
          <a:p>
            <a:endParaRPr lang="en-US" dirty="0">
              <a:latin typeface="+mn-lt"/>
            </a:endParaRPr>
          </a:p>
          <a:p>
            <a:r>
              <a:rPr lang="en-US" dirty="0" smtClean="0">
                <a:latin typeface="+mn-lt"/>
              </a:rPr>
              <a:t>Welfare:</a:t>
            </a:r>
          </a:p>
          <a:p>
            <a:endParaRPr lang="en-US" dirty="0">
              <a:latin typeface="+mn-lt"/>
            </a:endParaRPr>
          </a:p>
          <a:p>
            <a:r>
              <a:rPr lang="en-US" dirty="0" smtClean="0">
                <a:latin typeface="+mn-lt"/>
              </a:rPr>
              <a:t>Constraints:</a:t>
            </a:r>
          </a:p>
          <a:p>
            <a:r>
              <a:rPr lang="en-US" dirty="0" smtClean="0">
                <a:latin typeface="+mn-lt"/>
              </a:rPr>
              <a:t>	Mass cap:</a:t>
            </a:r>
          </a:p>
          <a:p>
            <a:endParaRPr lang="en-US" dirty="0">
              <a:latin typeface="+mn-lt"/>
            </a:endParaRPr>
          </a:p>
          <a:p>
            <a:r>
              <a:rPr lang="en-US" dirty="0" smtClean="0">
                <a:latin typeface="+mn-lt"/>
              </a:rPr>
              <a:t>	Rate regulation: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19556458"/>
              </p:ext>
            </p:extLst>
          </p:nvPr>
        </p:nvGraphicFramePr>
        <p:xfrm>
          <a:off x="3173719" y="3007357"/>
          <a:ext cx="2351087" cy="479425"/>
        </p:xfrm>
        <a:graphic>
          <a:graphicData uri="http://schemas.openxmlformats.org/presentationml/2006/ole">
            <mc:AlternateContent xmlns:mc="http://schemas.openxmlformats.org/markup-compatibility/2006">
              <mc:Choice xmlns:v="urn:schemas-microsoft-com:vml" Requires="v">
                <p:oleObj spid="_x0000_s31776" name="Equation" r:id="rId3" imgW="2336760" imgH="482400" progId="Equation.DSMT4">
                  <p:embed/>
                </p:oleObj>
              </mc:Choice>
              <mc:Fallback>
                <p:oleObj name="Equation" r:id="rId3" imgW="2336760" imgH="482400" progId="Equation.DSMT4">
                  <p:embed/>
                  <p:pic>
                    <p:nvPicPr>
                      <p:cNvPr id="0" name=""/>
                      <p:cNvPicPr>
                        <a:picLocks noChangeAspect="1" noChangeArrowheads="1"/>
                      </p:cNvPicPr>
                      <p:nvPr/>
                    </p:nvPicPr>
                    <p:blipFill>
                      <a:blip r:embed="rId4"/>
                      <a:srcRect/>
                      <a:stretch>
                        <a:fillRect/>
                      </a:stretch>
                    </p:blipFill>
                    <p:spPr bwMode="auto">
                      <a:xfrm>
                        <a:off x="3173719" y="3007357"/>
                        <a:ext cx="2351087"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907704233"/>
              </p:ext>
            </p:extLst>
          </p:nvPr>
        </p:nvGraphicFramePr>
        <p:xfrm>
          <a:off x="3191486" y="4121995"/>
          <a:ext cx="2479675" cy="503238"/>
        </p:xfrm>
        <a:graphic>
          <a:graphicData uri="http://schemas.openxmlformats.org/presentationml/2006/ole">
            <mc:AlternateContent xmlns:mc="http://schemas.openxmlformats.org/markup-compatibility/2006">
              <mc:Choice xmlns:v="urn:schemas-microsoft-com:vml" Requires="v">
                <p:oleObj spid="_x0000_s31777" name="Equation" r:id="rId5" imgW="2489040" imgH="482400" progId="Equation.DSMT4">
                  <p:embed/>
                </p:oleObj>
              </mc:Choice>
              <mc:Fallback>
                <p:oleObj name="Equation" r:id="rId5" imgW="2489040" imgH="482400" progId="Equation.DSMT4">
                  <p:embed/>
                  <p:pic>
                    <p:nvPicPr>
                      <p:cNvPr id="0" name=""/>
                      <p:cNvPicPr>
                        <a:picLocks noChangeAspect="1" noChangeArrowheads="1"/>
                      </p:cNvPicPr>
                      <p:nvPr/>
                    </p:nvPicPr>
                    <p:blipFill>
                      <a:blip r:embed="rId6"/>
                      <a:srcRect/>
                      <a:stretch>
                        <a:fillRect/>
                      </a:stretch>
                    </p:blipFill>
                    <p:spPr bwMode="auto">
                      <a:xfrm>
                        <a:off x="3191486" y="4121995"/>
                        <a:ext cx="24796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337737142"/>
              </p:ext>
            </p:extLst>
          </p:nvPr>
        </p:nvGraphicFramePr>
        <p:xfrm>
          <a:off x="3210292" y="4912826"/>
          <a:ext cx="1914525" cy="295275"/>
        </p:xfrm>
        <a:graphic>
          <a:graphicData uri="http://schemas.openxmlformats.org/presentationml/2006/ole">
            <mc:AlternateContent xmlns:mc="http://schemas.openxmlformats.org/markup-compatibility/2006">
              <mc:Choice xmlns:v="urn:schemas-microsoft-com:vml" Requires="v">
                <p:oleObj spid="_x0000_s31778" name="Equation" r:id="rId7" imgW="1930320" imgH="317160" progId="Equation.DSMT4">
                  <p:embed/>
                </p:oleObj>
              </mc:Choice>
              <mc:Fallback>
                <p:oleObj name="Equation" r:id="rId7" imgW="1930320" imgH="317160" progId="Equation.DSMT4">
                  <p:embed/>
                  <p:pic>
                    <p:nvPicPr>
                      <p:cNvPr id="0" name=""/>
                      <p:cNvPicPr>
                        <a:picLocks noChangeAspect="1" noChangeArrowheads="1"/>
                      </p:cNvPicPr>
                      <p:nvPr/>
                    </p:nvPicPr>
                    <p:blipFill>
                      <a:blip r:embed="rId8"/>
                      <a:srcRect/>
                      <a:stretch>
                        <a:fillRect/>
                      </a:stretch>
                    </p:blipFill>
                    <p:spPr bwMode="auto">
                      <a:xfrm>
                        <a:off x="3210292" y="4912826"/>
                        <a:ext cx="191452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883540779"/>
              </p:ext>
            </p:extLst>
          </p:nvPr>
        </p:nvGraphicFramePr>
        <p:xfrm>
          <a:off x="3173840" y="3578228"/>
          <a:ext cx="2538413" cy="298450"/>
        </p:xfrm>
        <a:graphic>
          <a:graphicData uri="http://schemas.openxmlformats.org/presentationml/2006/ole">
            <mc:AlternateContent xmlns:mc="http://schemas.openxmlformats.org/markup-compatibility/2006">
              <mc:Choice xmlns:v="urn:schemas-microsoft-com:vml" Requires="v">
                <p:oleObj spid="_x0000_s31779" name="Equation" r:id="rId9" imgW="2577960" imgH="291960" progId="Equation.DSMT4">
                  <p:embed/>
                </p:oleObj>
              </mc:Choice>
              <mc:Fallback>
                <p:oleObj name="Equation" r:id="rId9" imgW="2577960" imgH="291960" progId="Equation.DSMT4">
                  <p:embed/>
                  <p:pic>
                    <p:nvPicPr>
                      <p:cNvPr id="0" name=""/>
                      <p:cNvPicPr>
                        <a:picLocks noChangeAspect="1" noChangeArrowheads="1"/>
                      </p:cNvPicPr>
                      <p:nvPr/>
                    </p:nvPicPr>
                    <p:blipFill>
                      <a:blip r:embed="rId10"/>
                      <a:srcRect/>
                      <a:stretch>
                        <a:fillRect/>
                      </a:stretch>
                    </p:blipFill>
                    <p:spPr bwMode="auto">
                      <a:xfrm>
                        <a:off x="3173840" y="3578228"/>
                        <a:ext cx="253841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021469537"/>
              </p:ext>
            </p:extLst>
          </p:nvPr>
        </p:nvGraphicFramePr>
        <p:xfrm>
          <a:off x="3215543" y="5543955"/>
          <a:ext cx="3565525" cy="271462"/>
        </p:xfrm>
        <a:graphic>
          <a:graphicData uri="http://schemas.openxmlformats.org/presentationml/2006/ole">
            <mc:AlternateContent xmlns:mc="http://schemas.openxmlformats.org/markup-compatibility/2006">
              <mc:Choice xmlns:v="urn:schemas-microsoft-com:vml" Requires="v">
                <p:oleObj spid="_x0000_s31780" name="Equation" r:id="rId11" imgW="3593880" imgH="291960" progId="Equation.DSMT4">
                  <p:embed/>
                </p:oleObj>
              </mc:Choice>
              <mc:Fallback>
                <p:oleObj name="Equation" r:id="rId11" imgW="3593880" imgH="291960" progId="Equation.DSMT4">
                  <p:embed/>
                  <p:pic>
                    <p:nvPicPr>
                      <p:cNvPr id="0" name=""/>
                      <p:cNvPicPr>
                        <a:picLocks noChangeAspect="1" noChangeArrowheads="1"/>
                      </p:cNvPicPr>
                      <p:nvPr/>
                    </p:nvPicPr>
                    <p:blipFill>
                      <a:blip r:embed="rId12"/>
                      <a:srcRect/>
                      <a:stretch>
                        <a:fillRect/>
                      </a:stretch>
                    </p:blipFill>
                    <p:spPr bwMode="auto">
                      <a:xfrm>
                        <a:off x="3215543" y="5543955"/>
                        <a:ext cx="35655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99292" y="621325"/>
            <a:ext cx="8839200" cy="2308324"/>
          </a:xfrm>
          <a:prstGeom prst="rect">
            <a:avLst/>
          </a:prstGeom>
          <a:noFill/>
        </p:spPr>
        <p:txBody>
          <a:bodyPr wrap="square" rtlCol="0">
            <a:spAutoFit/>
          </a:bodyPr>
          <a:lstStyle/>
          <a:p>
            <a:pPr lvl="0"/>
            <a:r>
              <a:rPr lang="en-US" dirty="0">
                <a:solidFill>
                  <a:prstClr val="black"/>
                </a:solidFill>
                <a:latin typeface="Calibri"/>
              </a:rPr>
              <a:t>Fuels: </a:t>
            </a:r>
            <a:r>
              <a:rPr lang="en-US" dirty="0" smtClean="0">
                <a:solidFill>
                  <a:prstClr val="black"/>
                </a:solidFill>
                <a:latin typeface="Calibri"/>
              </a:rPr>
              <a:t>			    federal </a:t>
            </a:r>
            <a:r>
              <a:rPr lang="en-US" dirty="0">
                <a:solidFill>
                  <a:prstClr val="black"/>
                </a:solidFill>
                <a:latin typeface="Calibri"/>
              </a:rPr>
              <a:t>coal </a:t>
            </a:r>
            <a:r>
              <a:rPr lang="en-US" dirty="0" smtClean="0">
                <a:solidFill>
                  <a:prstClr val="black"/>
                </a:solidFill>
                <a:latin typeface="Calibri"/>
              </a:rPr>
              <a:t>(</a:t>
            </a:r>
            <a:r>
              <a:rPr lang="en-US" i="1" dirty="0" err="1" smtClean="0">
                <a:solidFill>
                  <a:prstClr val="black"/>
                </a:solidFill>
                <a:latin typeface="Calibri"/>
              </a:rPr>
              <a:t>q</a:t>
            </a:r>
            <a:r>
              <a:rPr lang="en-US" i="1" baseline="-25000" dirty="0" err="1" smtClean="0">
                <a:solidFill>
                  <a:prstClr val="black"/>
                </a:solidFill>
                <a:latin typeface="Calibri"/>
              </a:rPr>
              <a:t>FC</a:t>
            </a:r>
            <a:r>
              <a:rPr lang="en-US" dirty="0" smtClean="0">
                <a:solidFill>
                  <a:prstClr val="black"/>
                </a:solidFill>
                <a:latin typeface="Calibri"/>
              </a:rPr>
              <a:t> ), non-federal </a:t>
            </a:r>
            <a:r>
              <a:rPr lang="en-US" dirty="0">
                <a:solidFill>
                  <a:prstClr val="black"/>
                </a:solidFill>
                <a:latin typeface="Calibri"/>
              </a:rPr>
              <a:t>coal (</a:t>
            </a:r>
            <a:r>
              <a:rPr lang="en-US" i="1" dirty="0" err="1" smtClean="0">
                <a:solidFill>
                  <a:prstClr val="black"/>
                </a:solidFill>
                <a:latin typeface="Calibri"/>
              </a:rPr>
              <a:t>q</a:t>
            </a:r>
            <a:r>
              <a:rPr lang="en-US" i="1" baseline="-25000" dirty="0" err="1" smtClean="0">
                <a:solidFill>
                  <a:prstClr val="black"/>
                </a:solidFill>
                <a:latin typeface="Calibri"/>
              </a:rPr>
              <a:t>NFC</a:t>
            </a:r>
            <a:r>
              <a:rPr lang="en-US" dirty="0" smtClean="0">
                <a:solidFill>
                  <a:prstClr val="black"/>
                </a:solidFill>
                <a:latin typeface="Calibri"/>
              </a:rPr>
              <a:t> ), </a:t>
            </a:r>
          </a:p>
          <a:p>
            <a:pPr lvl="0"/>
            <a:r>
              <a:rPr lang="en-US" dirty="0">
                <a:solidFill>
                  <a:prstClr val="black"/>
                </a:solidFill>
                <a:latin typeface="Calibri"/>
              </a:rPr>
              <a:t>	</a:t>
            </a:r>
            <a:r>
              <a:rPr lang="en-US" dirty="0" smtClean="0">
                <a:solidFill>
                  <a:prstClr val="black"/>
                </a:solidFill>
                <a:latin typeface="Calibri"/>
              </a:rPr>
              <a:t>		    other </a:t>
            </a:r>
            <a:r>
              <a:rPr lang="en-US" dirty="0">
                <a:solidFill>
                  <a:prstClr val="black"/>
                </a:solidFill>
                <a:latin typeface="Calibri"/>
              </a:rPr>
              <a:t>covered (</a:t>
            </a:r>
            <a:r>
              <a:rPr lang="en-US" i="1" dirty="0" err="1" smtClean="0">
                <a:solidFill>
                  <a:prstClr val="black"/>
                </a:solidFill>
                <a:latin typeface="Calibri"/>
              </a:rPr>
              <a:t>q</a:t>
            </a:r>
            <a:r>
              <a:rPr lang="en-US" i="1" baseline="-25000" dirty="0" err="1" smtClean="0">
                <a:solidFill>
                  <a:prstClr val="black"/>
                </a:solidFill>
                <a:latin typeface="Calibri"/>
              </a:rPr>
              <a:t>O</a:t>
            </a:r>
            <a:r>
              <a:rPr lang="en-US" dirty="0" smtClean="0">
                <a:solidFill>
                  <a:prstClr val="black"/>
                </a:solidFill>
                <a:latin typeface="Calibri"/>
              </a:rPr>
              <a:t> ) (gas), uncovered </a:t>
            </a:r>
            <a:r>
              <a:rPr lang="en-US" dirty="0">
                <a:solidFill>
                  <a:prstClr val="black"/>
                </a:solidFill>
                <a:latin typeface="Calibri"/>
              </a:rPr>
              <a:t>(</a:t>
            </a:r>
            <a:r>
              <a:rPr lang="en-US" i="1" dirty="0" err="1" smtClean="0">
                <a:solidFill>
                  <a:prstClr val="black"/>
                </a:solidFill>
                <a:latin typeface="Calibri"/>
              </a:rPr>
              <a:t>q</a:t>
            </a:r>
            <a:r>
              <a:rPr lang="en-US" i="1" baseline="-25000" dirty="0" err="1" smtClean="0">
                <a:solidFill>
                  <a:prstClr val="black"/>
                </a:solidFill>
                <a:latin typeface="Calibri"/>
              </a:rPr>
              <a:t>U</a:t>
            </a:r>
            <a:r>
              <a:rPr lang="en-US" dirty="0" smtClean="0">
                <a:solidFill>
                  <a:prstClr val="black"/>
                </a:solidFill>
                <a:latin typeface="Calibri"/>
              </a:rPr>
              <a:t>)</a:t>
            </a:r>
          </a:p>
          <a:p>
            <a:pPr lvl="0"/>
            <a:endParaRPr lang="en-US" dirty="0">
              <a:solidFill>
                <a:prstClr val="black"/>
              </a:solidFill>
              <a:latin typeface="Calibri"/>
            </a:endParaRPr>
          </a:p>
          <a:p>
            <a:pPr lvl="0"/>
            <a:r>
              <a:rPr lang="en-US" dirty="0" smtClean="0">
                <a:solidFill>
                  <a:prstClr val="black"/>
                </a:solidFill>
                <a:latin typeface="Calibri"/>
              </a:rPr>
              <a:t>Generation units:		    MWh produced by burning 1 ton coal</a:t>
            </a:r>
          </a:p>
          <a:p>
            <a:pPr lvl="0"/>
            <a:endParaRPr lang="en-US" dirty="0" smtClean="0">
              <a:solidFill>
                <a:prstClr val="black"/>
              </a:solidFill>
              <a:latin typeface="Calibri"/>
            </a:endParaRPr>
          </a:p>
          <a:p>
            <a:pPr lvl="0"/>
            <a:r>
              <a:rPr lang="en-US" dirty="0" smtClean="0">
                <a:solidFill>
                  <a:prstClr val="black"/>
                </a:solidFill>
                <a:latin typeface="Calibri"/>
              </a:rPr>
              <a:t>Emissions units:		    tons CO2 produced by burning 1 ton coal</a:t>
            </a:r>
          </a:p>
          <a:p>
            <a:pPr lvl="0"/>
            <a:r>
              <a:rPr lang="en-US" dirty="0">
                <a:solidFill>
                  <a:prstClr val="black"/>
                </a:solidFill>
                <a:latin typeface="Calibri"/>
              </a:rPr>
              <a:t>	</a:t>
            </a:r>
            <a:r>
              <a:rPr lang="en-US" dirty="0" smtClean="0">
                <a:solidFill>
                  <a:prstClr val="black"/>
                </a:solidFill>
                <a:latin typeface="Calibri"/>
              </a:rPr>
              <a:t>		    </a:t>
            </a:r>
            <a:r>
              <a:rPr lang="el-GR" i="1" dirty="0" smtClean="0">
                <a:solidFill>
                  <a:prstClr val="black"/>
                </a:solidFill>
                <a:latin typeface="Calibri"/>
              </a:rPr>
              <a:t>λ</a:t>
            </a:r>
            <a:r>
              <a:rPr lang="en-US" dirty="0" smtClean="0">
                <a:solidFill>
                  <a:prstClr val="black"/>
                </a:solidFill>
                <a:latin typeface="Calibri"/>
              </a:rPr>
              <a:t> = tons CO2 produced by 1MWh of other (other = gas)</a:t>
            </a:r>
          </a:p>
          <a:p>
            <a:r>
              <a:rPr lang="en-US" dirty="0">
                <a:solidFill>
                  <a:prstClr val="black"/>
                </a:solidFill>
                <a:latin typeface="Calibri"/>
              </a:rPr>
              <a:t>			</a:t>
            </a:r>
            <a:r>
              <a:rPr lang="en-US" dirty="0" smtClean="0">
                <a:solidFill>
                  <a:prstClr val="black"/>
                </a:solidFill>
                <a:latin typeface="Calibri"/>
              </a:rPr>
              <a:t>    </a:t>
            </a:r>
            <a:r>
              <a:rPr lang="el-GR" i="1" dirty="0" smtClean="0">
                <a:solidFill>
                  <a:prstClr val="black"/>
                </a:solidFill>
                <a:latin typeface="Calibri"/>
              </a:rPr>
              <a:t>λ</a:t>
            </a:r>
            <a:r>
              <a:rPr lang="en-US" i="1" baseline="-25000" dirty="0">
                <a:solidFill>
                  <a:prstClr val="black"/>
                </a:solidFill>
                <a:latin typeface="Calibri"/>
              </a:rPr>
              <a:t>U</a:t>
            </a:r>
            <a:r>
              <a:rPr lang="en-US" dirty="0" smtClean="0">
                <a:solidFill>
                  <a:prstClr val="black"/>
                </a:solidFill>
                <a:latin typeface="Calibri"/>
              </a:rPr>
              <a:t> </a:t>
            </a:r>
            <a:r>
              <a:rPr lang="en-US" dirty="0">
                <a:solidFill>
                  <a:prstClr val="black"/>
                </a:solidFill>
                <a:latin typeface="Calibri"/>
              </a:rPr>
              <a:t>= tons CO2 produced by 1MWh of </a:t>
            </a:r>
            <a:r>
              <a:rPr lang="en-US" dirty="0" smtClean="0">
                <a:solidFill>
                  <a:prstClr val="black"/>
                </a:solidFill>
                <a:latin typeface="Calibri"/>
              </a:rPr>
              <a:t>uncovered</a:t>
            </a:r>
            <a:endParaRPr lang="en-US" dirty="0">
              <a:solidFill>
                <a:prstClr val="black"/>
              </a:solidFill>
              <a:latin typeface="Calibri"/>
            </a:endParaRPr>
          </a:p>
        </p:txBody>
      </p:sp>
      <p:sp>
        <p:nvSpPr>
          <p:cNvPr id="22" name="TextBox 21"/>
          <p:cNvSpPr txBox="1"/>
          <p:nvPr/>
        </p:nvSpPr>
        <p:spPr>
          <a:xfrm>
            <a:off x="152399" y="6107721"/>
            <a:ext cx="8839200" cy="369332"/>
          </a:xfrm>
          <a:prstGeom prst="rect">
            <a:avLst/>
          </a:prstGeom>
          <a:noFill/>
        </p:spPr>
        <p:txBody>
          <a:bodyPr wrap="square" rtlCol="0">
            <a:spAutoFit/>
          </a:bodyPr>
          <a:lstStyle/>
          <a:p>
            <a:pPr lvl="0"/>
            <a:r>
              <a:rPr lang="en-US" b="1" dirty="0" smtClean="0">
                <a:solidFill>
                  <a:prstClr val="black"/>
                </a:solidFill>
                <a:latin typeface="Calibri"/>
              </a:rPr>
              <a:t>Analytics</a:t>
            </a:r>
            <a:r>
              <a:rPr lang="en-US" dirty="0" smtClean="0">
                <a:solidFill>
                  <a:prstClr val="black"/>
                </a:solidFill>
                <a:latin typeface="Calibri"/>
              </a:rPr>
              <a:t>:  Take derivatives of firm’s first order conditions and social welfare </a:t>
            </a:r>
            <a:r>
              <a:rPr lang="en-US" dirty="0" err="1" smtClean="0">
                <a:solidFill>
                  <a:prstClr val="black"/>
                </a:solidFill>
                <a:latin typeface="Calibri"/>
              </a:rPr>
              <a:t>wrt</a:t>
            </a:r>
            <a:r>
              <a:rPr lang="en-US" dirty="0" smtClean="0">
                <a:solidFill>
                  <a:prstClr val="black"/>
                </a:solidFill>
                <a:latin typeface="Calibri"/>
              </a:rPr>
              <a:t> </a:t>
            </a:r>
            <a:r>
              <a:rPr lang="en-US" i="1" dirty="0" smtClean="0">
                <a:solidFill>
                  <a:prstClr val="black"/>
                </a:solidFill>
                <a:latin typeface="Calibri"/>
              </a:rPr>
              <a:t>r</a:t>
            </a:r>
            <a:endParaRPr lang="en-US" dirty="0">
              <a:solidFill>
                <a:prstClr val="black"/>
              </a:solidFill>
              <a:latin typeface="Calibri"/>
            </a:endParaRPr>
          </a:p>
        </p:txBody>
      </p:sp>
      <p:sp>
        <p:nvSpPr>
          <p:cNvPr id="24" name="TextBox 23"/>
          <p:cNvSpPr txBox="1"/>
          <p:nvPr/>
        </p:nvSpPr>
        <p:spPr>
          <a:xfrm>
            <a:off x="5861537" y="3013272"/>
            <a:ext cx="3130062" cy="369332"/>
          </a:xfrm>
          <a:prstGeom prst="rect">
            <a:avLst/>
          </a:prstGeom>
          <a:noFill/>
        </p:spPr>
        <p:txBody>
          <a:bodyPr wrap="square" rtlCol="0">
            <a:spAutoFit/>
          </a:bodyPr>
          <a:lstStyle/>
          <a:p>
            <a:pPr lvl="0"/>
            <a:r>
              <a:rPr lang="en-US" i="1" dirty="0" smtClean="0">
                <a:solidFill>
                  <a:prstClr val="black"/>
                </a:solidFill>
                <a:latin typeface="Calibri"/>
              </a:rPr>
              <a:t>r </a:t>
            </a:r>
            <a:r>
              <a:rPr lang="en-US" dirty="0" smtClean="0">
                <a:solidFill>
                  <a:prstClr val="black"/>
                </a:solidFill>
                <a:latin typeface="Calibri"/>
              </a:rPr>
              <a:t>= federal coal royalty adder</a:t>
            </a:r>
            <a:endParaRPr lang="en-US" dirty="0">
              <a:solidFill>
                <a:prstClr val="black"/>
              </a:solidFill>
              <a:latin typeface="Calibri"/>
            </a:endParaRPr>
          </a:p>
        </p:txBody>
      </p:sp>
    </p:spTree>
    <p:extLst>
      <p:ext uri="{BB962C8B-B14F-4D97-AF65-F5344CB8AC3E}">
        <p14:creationId xmlns:p14="http://schemas.microsoft.com/office/powerpoint/2010/main" val="1609909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Four principles for upstream policy</a:t>
            </a:r>
            <a:endParaRPr lang="en-US" sz="2600" dirty="0">
              <a:solidFill>
                <a:srgbClr val="0000FF"/>
              </a:solidFill>
              <a:latin typeface="Calibri"/>
            </a:endParaRPr>
          </a:p>
        </p:txBody>
      </p:sp>
      <p:sp>
        <p:nvSpPr>
          <p:cNvPr id="27" name="TextBox 26"/>
          <p:cNvSpPr txBox="1"/>
          <p:nvPr/>
        </p:nvSpPr>
        <p:spPr>
          <a:xfrm>
            <a:off x="378823" y="1659471"/>
            <a:ext cx="8516983" cy="3323987"/>
          </a:xfrm>
          <a:prstGeom prst="rect">
            <a:avLst/>
          </a:prstGeom>
          <a:solidFill>
            <a:schemeClr val="accent1">
              <a:lumMod val="20000"/>
              <a:lumOff val="80000"/>
            </a:schemeClr>
          </a:solidFill>
          <a:ln>
            <a:solidFill>
              <a:schemeClr val="accent1"/>
            </a:solidFill>
          </a:ln>
        </p:spPr>
        <p:txBody>
          <a:bodyPr wrap="square" rtlCol="0">
            <a:spAutoFit/>
          </a:bodyPr>
          <a:lstStyle/>
          <a:p>
            <a:endParaRPr lang="en-US" sz="1000" u="sng" dirty="0" smtClean="0">
              <a:solidFill>
                <a:prstClr val="black"/>
              </a:solidFill>
              <a:latin typeface="Calibri"/>
            </a:endParaRPr>
          </a:p>
          <a:p>
            <a:pPr marL="342900" indent="-342900">
              <a:buFont typeface="+mj-lt"/>
              <a:buAutoNum type="arabicPeriod"/>
            </a:pPr>
            <a:r>
              <a:rPr lang="en-US" sz="2000" dirty="0">
                <a:solidFill>
                  <a:prstClr val="black"/>
                </a:solidFill>
                <a:latin typeface="Calibri"/>
              </a:rPr>
              <a:t>Federal fossil fuel leasing policy should </a:t>
            </a:r>
            <a:r>
              <a:rPr lang="en-US" sz="2000" dirty="0" smtClean="0">
                <a:solidFill>
                  <a:prstClr val="black"/>
                </a:solidFill>
                <a:latin typeface="Calibri"/>
              </a:rPr>
              <a:t>take into account the </a:t>
            </a:r>
            <a:r>
              <a:rPr lang="en-US" sz="2000" dirty="0">
                <a:solidFill>
                  <a:prstClr val="black"/>
                </a:solidFill>
                <a:latin typeface="Calibri"/>
              </a:rPr>
              <a:t>climate externality of burning of those fuels. </a:t>
            </a:r>
          </a:p>
          <a:p>
            <a:pPr marL="342900" indent="-342900">
              <a:buFont typeface="+mj-lt"/>
              <a:buAutoNum type="arabicPeriod"/>
            </a:pPr>
            <a:endParaRPr lang="en-US" sz="2000" dirty="0" smtClean="0">
              <a:solidFill>
                <a:prstClr val="black"/>
              </a:solidFill>
              <a:latin typeface="Calibri"/>
            </a:endParaRPr>
          </a:p>
          <a:p>
            <a:pPr marL="342900" indent="-342900">
              <a:buFont typeface="+mj-lt"/>
              <a:buAutoNum type="arabicPeriod"/>
            </a:pPr>
            <a:r>
              <a:rPr lang="en-US" sz="2000" dirty="0" smtClean="0">
                <a:solidFill>
                  <a:prstClr val="black"/>
                </a:solidFill>
                <a:latin typeface="Calibri"/>
              </a:rPr>
              <a:t>Avoid double-counting by recognizing interactions with existing downstream regulation</a:t>
            </a:r>
          </a:p>
          <a:p>
            <a:pPr marL="342900" indent="-342900">
              <a:buFont typeface="+mj-lt"/>
              <a:buAutoNum type="arabicPeriod"/>
            </a:pPr>
            <a:endParaRPr lang="en-US" sz="2000" dirty="0" smtClean="0">
              <a:solidFill>
                <a:prstClr val="black"/>
              </a:solidFill>
              <a:latin typeface="Calibri"/>
            </a:endParaRPr>
          </a:p>
          <a:p>
            <a:pPr marL="342900" indent="-342900">
              <a:buFont typeface="+mj-lt"/>
              <a:buAutoNum type="arabicPeriod"/>
            </a:pPr>
            <a:r>
              <a:rPr lang="en-US" sz="2000" dirty="0" smtClean="0">
                <a:solidFill>
                  <a:prstClr val="black"/>
                </a:solidFill>
                <a:latin typeface="Calibri"/>
              </a:rPr>
              <a:t>Focus on </a:t>
            </a:r>
            <a:r>
              <a:rPr lang="en-US" sz="2000" i="1" dirty="0" smtClean="0">
                <a:solidFill>
                  <a:prstClr val="black"/>
                </a:solidFill>
                <a:latin typeface="Calibri"/>
              </a:rPr>
              <a:t>net</a:t>
            </a:r>
            <a:r>
              <a:rPr lang="en-US" sz="2000" dirty="0" smtClean="0">
                <a:solidFill>
                  <a:prstClr val="black"/>
                </a:solidFill>
                <a:latin typeface="Calibri"/>
              </a:rPr>
              <a:t> climate effects: assess likely substitution</a:t>
            </a:r>
          </a:p>
          <a:p>
            <a:pPr marL="342900" indent="-342900">
              <a:buFont typeface="+mj-lt"/>
              <a:buAutoNum type="arabicPeriod"/>
            </a:pPr>
            <a:endParaRPr lang="en-US" sz="2000" dirty="0" smtClean="0">
              <a:solidFill>
                <a:prstClr val="black"/>
              </a:solidFill>
              <a:latin typeface="Calibri"/>
            </a:endParaRPr>
          </a:p>
          <a:p>
            <a:pPr marL="342900" indent="-342900">
              <a:buFont typeface="+mj-lt"/>
              <a:buAutoNum type="arabicPeriod"/>
            </a:pPr>
            <a:r>
              <a:rPr lang="en-US" sz="2000" dirty="0" smtClean="0">
                <a:solidFill>
                  <a:prstClr val="black"/>
                </a:solidFill>
                <a:latin typeface="Calibri"/>
              </a:rPr>
              <a:t>Incorporate climate </a:t>
            </a:r>
            <a:r>
              <a:rPr lang="en-US" sz="2000" dirty="0">
                <a:solidFill>
                  <a:prstClr val="black"/>
                </a:solidFill>
                <a:latin typeface="Calibri"/>
              </a:rPr>
              <a:t>considerations </a:t>
            </a:r>
            <a:r>
              <a:rPr lang="en-US" sz="2000" dirty="0" smtClean="0">
                <a:solidFill>
                  <a:prstClr val="black"/>
                </a:solidFill>
                <a:latin typeface="Calibri"/>
              </a:rPr>
              <a:t>into leasing in a way that </a:t>
            </a:r>
            <a:r>
              <a:rPr lang="en-US" sz="2000" dirty="0">
                <a:solidFill>
                  <a:prstClr val="black"/>
                </a:solidFill>
                <a:latin typeface="Calibri"/>
              </a:rPr>
              <a:t>supports market efficiency </a:t>
            </a:r>
            <a:r>
              <a:rPr lang="en-US" sz="2000" dirty="0" smtClean="0">
                <a:solidFill>
                  <a:prstClr val="black"/>
                </a:solidFill>
                <a:latin typeface="Calibri"/>
              </a:rPr>
              <a:t>and is consistent </a:t>
            </a:r>
            <a:r>
              <a:rPr lang="en-US" sz="2000" dirty="0">
                <a:solidFill>
                  <a:prstClr val="black"/>
                </a:solidFill>
                <a:latin typeface="Calibri"/>
              </a:rPr>
              <a:t>with climate policy goals</a:t>
            </a:r>
            <a:r>
              <a:rPr lang="en-US" sz="2000" dirty="0" smtClean="0">
                <a:solidFill>
                  <a:prstClr val="black"/>
                </a:solidFill>
                <a:latin typeface="Calibri"/>
              </a:rPr>
              <a:t>.</a:t>
            </a:r>
          </a:p>
        </p:txBody>
      </p:sp>
    </p:spTree>
    <p:extLst>
      <p:ext uri="{BB962C8B-B14F-4D97-AF65-F5344CB8AC3E}">
        <p14:creationId xmlns:p14="http://schemas.microsoft.com/office/powerpoint/2010/main" val="752345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39</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Comparative statics: (a) only federal coal, no CPP</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691654"/>
            <a:ext cx="7797777"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latin typeface="+mn-lt"/>
              </a:rPr>
              <a:t>Federal coal only</a:t>
            </a:r>
          </a:p>
          <a:p>
            <a:pPr marL="285750" lvl="0" indent="-285750">
              <a:buFont typeface="Arial" panose="020B0604020202020204" pitchFamily="34" charset="0"/>
              <a:buChar char="•"/>
            </a:pPr>
            <a:r>
              <a:rPr lang="en-US" dirty="0" smtClean="0">
                <a:latin typeface="+mn-lt"/>
              </a:rPr>
              <a:t>No emissions regulation</a:t>
            </a: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i="1" dirty="0" smtClean="0">
                <a:latin typeface="+mn-lt"/>
              </a:rPr>
              <a:t>Effective marginal cost of generation increases</a:t>
            </a:r>
          </a:p>
          <a:p>
            <a:pPr marL="742950" lvl="1" indent="-285750">
              <a:buFont typeface="Arial" panose="020B0604020202020204" pitchFamily="34" charset="0"/>
              <a:buChar char="•"/>
            </a:pPr>
            <a:r>
              <a:rPr lang="en-US" i="1" dirty="0" smtClean="0">
                <a:latin typeface="+mn-lt"/>
              </a:rPr>
              <a:t>electricity price increases </a:t>
            </a:r>
          </a:p>
          <a:p>
            <a:pPr marL="742950" lvl="1" indent="-285750">
              <a:buFont typeface="Arial" panose="020B0604020202020204" pitchFamily="34" charset="0"/>
              <a:buChar char="•"/>
            </a:pPr>
            <a:r>
              <a:rPr lang="en-US" i="1" dirty="0" smtClean="0">
                <a:latin typeface="+mn-lt"/>
              </a:rPr>
              <a:t>quantity of generation drops</a:t>
            </a:r>
          </a:p>
        </p:txBody>
      </p:sp>
      <p:grpSp>
        <p:nvGrpSpPr>
          <p:cNvPr id="51" name="Group 50"/>
          <p:cNvGrpSpPr/>
          <p:nvPr/>
        </p:nvGrpSpPr>
        <p:grpSpPr>
          <a:xfrm>
            <a:off x="1606690" y="2706580"/>
            <a:ext cx="4353298" cy="3860350"/>
            <a:chOff x="1606690" y="2706580"/>
            <a:chExt cx="4353298" cy="3860350"/>
          </a:xfrm>
        </p:grpSpPr>
        <p:sp>
          <p:nvSpPr>
            <p:cNvPr id="52" name="TextBox 51"/>
            <p:cNvSpPr txBox="1"/>
            <p:nvPr/>
          </p:nvSpPr>
          <p:spPr>
            <a:xfrm>
              <a:off x="5608610" y="5405120"/>
              <a:ext cx="351378" cy="369332"/>
            </a:xfrm>
            <a:prstGeom prst="rect">
              <a:avLst/>
            </a:prstGeom>
            <a:noFill/>
          </p:spPr>
          <p:txBody>
            <a:bodyPr wrap="none" rtlCol="0">
              <a:spAutoFit/>
            </a:bodyPr>
            <a:lstStyle/>
            <a:p>
              <a:r>
                <a:rPr lang="en-US" dirty="0" smtClean="0"/>
                <a:t>D</a:t>
              </a:r>
              <a:endParaRPr lang="en-US" dirty="0"/>
            </a:p>
          </p:txBody>
        </p:sp>
        <p:grpSp>
          <p:nvGrpSpPr>
            <p:cNvPr id="53" name="Group 52"/>
            <p:cNvGrpSpPr/>
            <p:nvPr/>
          </p:nvGrpSpPr>
          <p:grpSpPr>
            <a:xfrm>
              <a:off x="1606690" y="2706580"/>
              <a:ext cx="4340474" cy="3860350"/>
              <a:chOff x="1606690" y="2706580"/>
              <a:chExt cx="4340474" cy="3860350"/>
            </a:xfrm>
          </p:grpSpPr>
          <p:cxnSp>
            <p:nvCxnSpPr>
              <p:cNvPr id="56" name="Straight Connector 55"/>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998900" y="6194695"/>
                <a:ext cx="449162" cy="369332"/>
              </a:xfrm>
              <a:prstGeom prst="rect">
                <a:avLst/>
              </a:prstGeom>
              <a:noFill/>
            </p:spPr>
            <p:txBody>
              <a:bodyPr wrap="none" rtlCol="0">
                <a:spAutoFit/>
              </a:bodyPr>
              <a:lstStyle/>
              <a:p>
                <a:r>
                  <a:rPr lang="en-US" dirty="0" smtClean="0"/>
                  <a:t>Q</a:t>
                </a:r>
                <a:r>
                  <a:rPr lang="en-US" baseline="-25000" dirty="0" smtClean="0"/>
                  <a:t>0</a:t>
                </a:r>
                <a:endParaRPr lang="en-US" baseline="-25000" dirty="0"/>
              </a:p>
            </p:txBody>
          </p:sp>
          <p:cxnSp>
            <p:nvCxnSpPr>
              <p:cNvPr id="59" name="Straight Connector 58"/>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2525134" y="3265714"/>
                <a:ext cx="3320301" cy="21394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cxnSp>
            <p:nvCxnSpPr>
              <p:cNvPr id="62" name="Straight Connector 61"/>
              <p:cNvCxnSpPr/>
              <p:nvPr/>
            </p:nvCxnSpPr>
            <p:spPr>
              <a:xfrm flipH="1">
                <a:off x="2169803" y="3007360"/>
                <a:ext cx="2818757" cy="192950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191715" y="2706580"/>
                <a:ext cx="389850" cy="369332"/>
              </a:xfrm>
              <a:prstGeom prst="rect">
                <a:avLst/>
              </a:prstGeom>
              <a:noFill/>
            </p:spPr>
            <p:txBody>
              <a:bodyPr wrap="none" rtlCol="0">
                <a:spAutoFit/>
              </a:bodyPr>
              <a:lstStyle/>
              <a:p>
                <a:r>
                  <a:rPr lang="en-US" dirty="0" smtClean="0"/>
                  <a:t>S’</a:t>
                </a:r>
                <a:endParaRPr lang="en-US" dirty="0"/>
              </a:p>
            </p:txBody>
          </p:sp>
          <p:sp>
            <p:nvSpPr>
              <p:cNvPr id="64" name="TextBox 63"/>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65" name="TextBox 64"/>
              <p:cNvSpPr txBox="1"/>
              <p:nvPr/>
            </p:nvSpPr>
            <p:spPr>
              <a:xfrm>
                <a:off x="1634573" y="3737874"/>
                <a:ext cx="402674" cy="369332"/>
              </a:xfrm>
              <a:prstGeom prst="rect">
                <a:avLst/>
              </a:prstGeom>
              <a:noFill/>
            </p:spPr>
            <p:txBody>
              <a:bodyPr wrap="none" rtlCol="0">
                <a:spAutoFit/>
              </a:bodyPr>
              <a:lstStyle/>
              <a:p>
                <a:r>
                  <a:rPr lang="en-US" dirty="0" smtClean="0"/>
                  <a:t>p*</a:t>
                </a:r>
                <a:endParaRPr lang="en-US" dirty="0"/>
              </a:p>
            </p:txBody>
          </p:sp>
          <p:cxnSp>
            <p:nvCxnSpPr>
              <p:cNvPr id="66" name="Straight Connector 65"/>
              <p:cNvCxnSpPr/>
              <p:nvPr/>
            </p:nvCxnSpPr>
            <p:spPr>
              <a:xfrm flipH="1">
                <a:off x="2135889" y="3973172"/>
                <a:ext cx="150139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637280" y="3973172"/>
                <a:ext cx="0" cy="207202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455179" y="6197598"/>
                <a:ext cx="453970" cy="369332"/>
              </a:xfrm>
              <a:prstGeom prst="rect">
                <a:avLst/>
              </a:prstGeom>
              <a:noFill/>
            </p:spPr>
            <p:txBody>
              <a:bodyPr wrap="none" rtlCol="0">
                <a:spAutoFit/>
              </a:bodyPr>
              <a:lstStyle/>
              <a:p>
                <a:r>
                  <a:rPr lang="en-US" dirty="0" smtClean="0"/>
                  <a:t>Q*</a:t>
                </a:r>
                <a:endParaRPr lang="en-US" dirty="0"/>
              </a:p>
            </p:txBody>
          </p:sp>
          <p:sp>
            <p:nvSpPr>
              <p:cNvPr id="69" name="TextBox 68"/>
              <p:cNvSpPr txBox="1"/>
              <p:nvPr/>
            </p:nvSpPr>
            <p:spPr>
              <a:xfrm>
                <a:off x="1606690" y="4166382"/>
                <a:ext cx="397866" cy="369332"/>
              </a:xfrm>
              <a:prstGeom prst="rect">
                <a:avLst/>
              </a:prstGeom>
              <a:noFill/>
            </p:spPr>
            <p:txBody>
              <a:bodyPr wrap="none" rtlCol="0">
                <a:spAutoFit/>
              </a:bodyPr>
              <a:lstStyle/>
              <a:p>
                <a:r>
                  <a:rPr lang="en-US" dirty="0" smtClean="0"/>
                  <a:t>p</a:t>
                </a:r>
                <a:r>
                  <a:rPr lang="en-US" baseline="-25000" dirty="0" smtClean="0"/>
                  <a:t>0</a:t>
                </a:r>
                <a:endParaRPr lang="en-US" baseline="-25000" dirty="0"/>
              </a:p>
            </p:txBody>
          </p:sp>
          <p:cxnSp>
            <p:nvCxnSpPr>
              <p:cNvPr id="70" name="Straight Connector 69"/>
              <p:cNvCxnSpPr/>
              <p:nvPr/>
            </p:nvCxnSpPr>
            <p:spPr>
              <a:xfrm flipH="1">
                <a:off x="2135889" y="4341500"/>
                <a:ext cx="196149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223481" y="4351048"/>
                <a:ext cx="0" cy="169415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4" name="Left Brace 53"/>
            <p:cNvSpPr/>
            <p:nvPr/>
          </p:nvSpPr>
          <p:spPr>
            <a:xfrm>
              <a:off x="2556690" y="4411115"/>
              <a:ext cx="329894" cy="787008"/>
            </a:xfrm>
            <a:prstGeom prst="leftBrace">
              <a:avLst>
                <a:gd name="adj1" fmla="val 8333"/>
                <a:gd name="adj2" fmla="val 715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2307904" y="4839818"/>
              <a:ext cx="261610" cy="369332"/>
            </a:xfrm>
            <a:prstGeom prst="rect">
              <a:avLst/>
            </a:prstGeom>
            <a:noFill/>
          </p:spPr>
          <p:txBody>
            <a:bodyPr wrap="none" rtlCol="0">
              <a:spAutoFit/>
            </a:bodyPr>
            <a:lstStyle/>
            <a:p>
              <a:r>
                <a:rPr lang="en-US" i="1" dirty="0" smtClean="0"/>
                <a:t>r</a:t>
              </a:r>
              <a:endParaRPr lang="en-US" i="1" dirty="0"/>
            </a:p>
          </p:txBody>
        </p:sp>
      </p:grpSp>
    </p:spTree>
    <p:extLst>
      <p:ext uri="{BB962C8B-B14F-4D97-AF65-F5344CB8AC3E}">
        <p14:creationId xmlns:p14="http://schemas.microsoft.com/office/powerpoint/2010/main" val="1596681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40</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(b) only Fed coal, mass-based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691654"/>
            <a:ext cx="7270239"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latin typeface="+mn-lt"/>
              </a:rPr>
              <a:t>Federal coal only</a:t>
            </a:r>
          </a:p>
          <a:p>
            <a:pPr marL="285750" lvl="0" indent="-285750">
              <a:buFont typeface="Arial" panose="020B0604020202020204" pitchFamily="34" charset="0"/>
              <a:buChar char="•"/>
            </a:pPr>
            <a:r>
              <a:rPr lang="en-US" dirty="0" smtClean="0">
                <a:latin typeface="+mn-lt"/>
              </a:rPr>
              <a:t>Binding mass-based cap &amp; trade</a:t>
            </a: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i="1" dirty="0" smtClean="0">
                <a:latin typeface="+mn-lt"/>
              </a:rPr>
              <a:t>Price, quantity, and emissions remain the same</a:t>
            </a:r>
          </a:p>
          <a:p>
            <a:pPr marL="742950" lvl="1" indent="-285750">
              <a:buFont typeface="Arial" panose="020B0604020202020204" pitchFamily="34" charset="0"/>
              <a:buChar char="•"/>
            </a:pPr>
            <a:r>
              <a:rPr lang="en-US" i="1" dirty="0" err="1" smtClean="0">
                <a:latin typeface="+mn-lt"/>
              </a:rPr>
              <a:t>t+r</a:t>
            </a:r>
            <a:r>
              <a:rPr lang="en-US" i="1" dirty="0" smtClean="0">
                <a:latin typeface="+mn-lt"/>
              </a:rPr>
              <a:t> remains constant (t = allowance price)</a:t>
            </a:r>
          </a:p>
        </p:txBody>
      </p:sp>
      <p:grpSp>
        <p:nvGrpSpPr>
          <p:cNvPr id="30" name="Group 29"/>
          <p:cNvGrpSpPr/>
          <p:nvPr/>
        </p:nvGrpSpPr>
        <p:grpSpPr>
          <a:xfrm>
            <a:off x="1858109" y="2452711"/>
            <a:ext cx="4894509" cy="4064934"/>
            <a:chOff x="1649170" y="2706580"/>
            <a:chExt cx="4375518" cy="3795457"/>
          </a:xfrm>
        </p:grpSpPr>
        <p:cxnSp>
          <p:nvCxnSpPr>
            <p:cNvPr id="31" name="Straight Connector 30"/>
            <p:cNvCxnSpPr/>
            <p:nvPr/>
          </p:nvCxnSpPr>
          <p:spPr>
            <a:xfrm flipH="1" flipV="1">
              <a:off x="2525134" y="3265714"/>
              <a:ext cx="3320301" cy="2129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03371" y="6045199"/>
              <a:ext cx="364202" cy="369332"/>
            </a:xfrm>
            <a:prstGeom prst="rect">
              <a:avLst/>
            </a:prstGeom>
            <a:noFill/>
          </p:spPr>
          <p:txBody>
            <a:bodyPr wrap="none" rtlCol="0">
              <a:spAutoFit/>
            </a:bodyPr>
            <a:lstStyle/>
            <a:p>
              <a:r>
                <a:rPr lang="en-US" dirty="0" smtClean="0"/>
                <a:t>Q</a:t>
              </a:r>
              <a:endParaRPr lang="en-US" dirty="0"/>
            </a:p>
          </p:txBody>
        </p:sp>
        <p:cxnSp>
          <p:nvCxnSpPr>
            <p:cNvPr id="37" name="Straight Connector 36"/>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35086" y="3265714"/>
              <a:ext cx="1"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16407" y="3836571"/>
              <a:ext cx="268263" cy="344848"/>
            </a:xfrm>
            <a:prstGeom prst="rect">
              <a:avLst/>
            </a:prstGeom>
            <a:noFill/>
          </p:spPr>
          <p:txBody>
            <a:bodyPr wrap="none" rtlCol="0">
              <a:spAutoFit/>
            </a:bodyPr>
            <a:lstStyle/>
            <a:p>
              <a:r>
                <a:rPr lang="en-US" i="1" dirty="0" smtClean="0"/>
                <a:t>t’</a:t>
              </a:r>
              <a:endParaRPr lang="en-US" i="1" dirty="0"/>
            </a:p>
          </p:txBody>
        </p:sp>
        <p:sp>
          <p:nvSpPr>
            <p:cNvPr id="40" name="Left Brace 39"/>
            <p:cNvSpPr/>
            <p:nvPr/>
          </p:nvSpPr>
          <p:spPr>
            <a:xfrm>
              <a:off x="2786744" y="3694668"/>
              <a:ext cx="341486" cy="5112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sp>
          <p:nvSpPr>
            <p:cNvPr id="42" name="TextBox 41"/>
            <p:cNvSpPr txBox="1"/>
            <p:nvPr/>
          </p:nvSpPr>
          <p:spPr>
            <a:xfrm>
              <a:off x="5673310" y="5490420"/>
              <a:ext cx="351378" cy="369332"/>
            </a:xfrm>
            <a:prstGeom prst="rect">
              <a:avLst/>
            </a:prstGeom>
            <a:noFill/>
          </p:spPr>
          <p:txBody>
            <a:bodyPr wrap="none" rtlCol="0">
              <a:spAutoFit/>
            </a:bodyPr>
            <a:lstStyle/>
            <a:p>
              <a:r>
                <a:rPr lang="en-US" dirty="0" smtClean="0"/>
                <a:t>D</a:t>
              </a:r>
              <a:endParaRPr lang="en-US" dirty="0"/>
            </a:p>
          </p:txBody>
        </p:sp>
        <p:cxnSp>
          <p:nvCxnSpPr>
            <p:cNvPr id="43" name="Straight Connector 42"/>
            <p:cNvCxnSpPr/>
            <p:nvPr/>
          </p:nvCxnSpPr>
          <p:spPr>
            <a:xfrm flipH="1">
              <a:off x="2169804" y="2924516"/>
              <a:ext cx="2828916" cy="201234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95622" y="2706580"/>
              <a:ext cx="389850" cy="369332"/>
            </a:xfrm>
            <a:prstGeom prst="rect">
              <a:avLst/>
            </a:prstGeom>
            <a:noFill/>
          </p:spPr>
          <p:txBody>
            <a:bodyPr wrap="none" rtlCol="0">
              <a:spAutoFit/>
            </a:bodyPr>
            <a:lstStyle/>
            <a:p>
              <a:r>
                <a:rPr lang="en-US" dirty="0" smtClean="0"/>
                <a:t>S’</a:t>
              </a:r>
              <a:endParaRPr lang="en-US" dirty="0"/>
            </a:p>
          </p:txBody>
        </p:sp>
        <p:sp>
          <p:nvSpPr>
            <p:cNvPr id="45" name="Left Brace 44"/>
            <p:cNvSpPr/>
            <p:nvPr/>
          </p:nvSpPr>
          <p:spPr>
            <a:xfrm>
              <a:off x="2779885" y="4277360"/>
              <a:ext cx="348345" cy="700647"/>
            </a:xfrm>
            <a:prstGeom prst="leftBrace">
              <a:avLst>
                <a:gd name="adj1" fmla="val 8333"/>
                <a:gd name="adj2" fmla="val 7705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cxnSp>
          <p:nvCxnSpPr>
            <p:cNvPr id="47" name="Straight Connector 46"/>
            <p:cNvCxnSpPr>
              <a:stCxn id="40" idx="0"/>
            </p:cNvCxnSpPr>
            <p:nvPr/>
          </p:nvCxnSpPr>
          <p:spPr>
            <a:xfrm flipH="1" flipV="1">
              <a:off x="2090057" y="3690648"/>
              <a:ext cx="1038173" cy="402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03583" y="4608675"/>
              <a:ext cx="261610" cy="369332"/>
            </a:xfrm>
            <a:prstGeom prst="rect">
              <a:avLst/>
            </a:prstGeom>
            <a:noFill/>
          </p:spPr>
          <p:txBody>
            <a:bodyPr wrap="none" rtlCol="0">
              <a:spAutoFit/>
            </a:bodyPr>
            <a:lstStyle/>
            <a:p>
              <a:r>
                <a:rPr lang="en-US" i="1" dirty="0" smtClean="0"/>
                <a:t>r</a:t>
              </a:r>
              <a:endParaRPr lang="en-US" i="1" dirty="0"/>
            </a:p>
          </p:txBody>
        </p:sp>
        <p:sp>
          <p:nvSpPr>
            <p:cNvPr id="49" name="TextBox 48"/>
            <p:cNvSpPr txBox="1"/>
            <p:nvPr/>
          </p:nvSpPr>
          <p:spPr>
            <a:xfrm>
              <a:off x="1649170" y="3549524"/>
              <a:ext cx="402674" cy="369332"/>
            </a:xfrm>
            <a:prstGeom prst="rect">
              <a:avLst/>
            </a:prstGeom>
            <a:noFill/>
          </p:spPr>
          <p:txBody>
            <a:bodyPr wrap="none" rtlCol="0">
              <a:spAutoFit/>
            </a:bodyPr>
            <a:lstStyle/>
            <a:p>
              <a:r>
                <a:rPr lang="en-US" dirty="0" smtClean="0"/>
                <a:t>p*</a:t>
              </a:r>
              <a:endParaRPr lang="en-US" dirty="0"/>
            </a:p>
          </p:txBody>
        </p:sp>
        <p:pic>
          <p:nvPicPr>
            <p:cNvPr id="50" name="Picture 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186" y="6119450"/>
              <a:ext cx="431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Left Brace 32"/>
          <p:cNvSpPr/>
          <p:nvPr/>
        </p:nvSpPr>
        <p:spPr>
          <a:xfrm rot="10800000">
            <a:off x="3553749" y="3521874"/>
            <a:ext cx="403252" cy="1363536"/>
          </a:xfrm>
          <a:prstGeom prst="leftBrace">
            <a:avLst>
              <a:gd name="adj1" fmla="val 8333"/>
              <a:gd name="adj2" fmla="val 53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3957001" y="3950350"/>
            <a:ext cx="248786" cy="369332"/>
          </a:xfrm>
          <a:prstGeom prst="rect">
            <a:avLst/>
          </a:prstGeom>
          <a:noFill/>
        </p:spPr>
        <p:txBody>
          <a:bodyPr wrap="none" rtlCol="0">
            <a:spAutoFit/>
          </a:bodyPr>
          <a:lstStyle/>
          <a:p>
            <a:r>
              <a:rPr lang="en-US" i="1" dirty="0" smtClean="0"/>
              <a:t>t</a:t>
            </a:r>
            <a:endParaRPr lang="en-US" i="1" dirty="0"/>
          </a:p>
        </p:txBody>
      </p:sp>
    </p:spTree>
    <p:extLst>
      <p:ext uri="{BB962C8B-B14F-4D97-AF65-F5344CB8AC3E}">
        <p14:creationId xmlns:p14="http://schemas.microsoft.com/office/powerpoint/2010/main" val="1618061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41</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(b’) Fed &amp; non-Fed coal, mass-based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715100"/>
            <a:ext cx="8524608"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latin typeface="+mn-lt"/>
              </a:rPr>
              <a:t>Federal coal, non-federal coal (no other)</a:t>
            </a:r>
          </a:p>
          <a:p>
            <a:pPr marL="285750" lvl="0" indent="-285750">
              <a:buFont typeface="Arial" panose="020B0604020202020204" pitchFamily="34" charset="0"/>
              <a:buChar char="•"/>
            </a:pPr>
            <a:r>
              <a:rPr lang="en-US" dirty="0" smtClean="0">
                <a:latin typeface="+mn-lt"/>
              </a:rPr>
              <a:t>Binding mass-based cap &amp; trade</a:t>
            </a: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i="1" dirty="0" smtClean="0">
                <a:latin typeface="+mn-lt"/>
              </a:rPr>
              <a:t>Price, quantity, and emissions remain the same</a:t>
            </a:r>
          </a:p>
          <a:p>
            <a:pPr marL="742950" lvl="1" indent="-285750">
              <a:buFont typeface="Arial" panose="020B0604020202020204" pitchFamily="34" charset="0"/>
              <a:buChar char="•"/>
            </a:pPr>
            <a:r>
              <a:rPr lang="en-US" i="1" dirty="0" smtClean="0">
                <a:latin typeface="+mn-lt"/>
              </a:rPr>
              <a:t>Supply curve shifts up, by less than r (and not at all with perfect substitution)</a:t>
            </a:r>
          </a:p>
          <a:p>
            <a:pPr marL="742950" lvl="1" indent="-285750">
              <a:buFont typeface="Arial" panose="020B0604020202020204" pitchFamily="34" charset="0"/>
              <a:buChar char="•"/>
            </a:pPr>
            <a:r>
              <a:rPr lang="en-US" i="1" dirty="0" err="1" smtClean="0">
                <a:latin typeface="+mn-lt"/>
              </a:rPr>
              <a:t>t+r</a:t>
            </a:r>
            <a:r>
              <a:rPr lang="en-US" i="1" dirty="0" smtClean="0">
                <a:latin typeface="+mn-lt"/>
              </a:rPr>
              <a:t> remains constant</a:t>
            </a:r>
          </a:p>
        </p:txBody>
      </p:sp>
      <p:grpSp>
        <p:nvGrpSpPr>
          <p:cNvPr id="33" name="Group 32"/>
          <p:cNvGrpSpPr/>
          <p:nvPr/>
        </p:nvGrpSpPr>
        <p:grpSpPr>
          <a:xfrm>
            <a:off x="1649170" y="2896382"/>
            <a:ext cx="4317719" cy="3605655"/>
            <a:chOff x="1649170" y="2896382"/>
            <a:chExt cx="4317719" cy="3605655"/>
          </a:xfrm>
        </p:grpSpPr>
        <p:cxnSp>
          <p:nvCxnSpPr>
            <p:cNvPr id="51" name="Straight Connector 50"/>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203371" y="6045199"/>
              <a:ext cx="364202" cy="369332"/>
            </a:xfrm>
            <a:prstGeom prst="rect">
              <a:avLst/>
            </a:prstGeom>
            <a:noFill/>
          </p:spPr>
          <p:txBody>
            <a:bodyPr wrap="none" rtlCol="0">
              <a:spAutoFit/>
            </a:bodyPr>
            <a:lstStyle/>
            <a:p>
              <a:r>
                <a:rPr lang="en-US" dirty="0" smtClean="0"/>
                <a:t>Q</a:t>
              </a:r>
              <a:endParaRPr lang="en-US" dirty="0"/>
            </a:p>
          </p:txBody>
        </p:sp>
        <p:cxnSp>
          <p:nvCxnSpPr>
            <p:cNvPr id="54" name="Straight Connector 53"/>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525135" y="3265714"/>
              <a:ext cx="3320300" cy="21089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35086" y="3265714"/>
              <a:ext cx="1"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35909" y="3937390"/>
              <a:ext cx="343364" cy="369332"/>
            </a:xfrm>
            <a:prstGeom prst="rect">
              <a:avLst/>
            </a:prstGeom>
            <a:noFill/>
          </p:spPr>
          <p:txBody>
            <a:bodyPr wrap="none" rtlCol="0">
              <a:spAutoFit/>
            </a:bodyPr>
            <a:lstStyle/>
            <a:p>
              <a:r>
                <a:rPr lang="en-US" i="1" dirty="0" smtClean="0"/>
                <a:t>t’’</a:t>
              </a:r>
              <a:endParaRPr lang="en-US" i="1" dirty="0"/>
            </a:p>
          </p:txBody>
        </p:sp>
        <p:sp>
          <p:nvSpPr>
            <p:cNvPr id="58" name="Left Brace 57"/>
            <p:cNvSpPr/>
            <p:nvPr/>
          </p:nvSpPr>
          <p:spPr>
            <a:xfrm>
              <a:off x="2786744" y="3694668"/>
              <a:ext cx="341486" cy="84104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sp>
          <p:nvSpPr>
            <p:cNvPr id="60" name="TextBox 59"/>
            <p:cNvSpPr txBox="1"/>
            <p:nvPr/>
          </p:nvSpPr>
          <p:spPr>
            <a:xfrm>
              <a:off x="5615511" y="5490420"/>
              <a:ext cx="351378" cy="369332"/>
            </a:xfrm>
            <a:prstGeom prst="rect">
              <a:avLst/>
            </a:prstGeom>
            <a:noFill/>
          </p:spPr>
          <p:txBody>
            <a:bodyPr wrap="none" rtlCol="0">
              <a:spAutoFit/>
            </a:bodyPr>
            <a:lstStyle/>
            <a:p>
              <a:r>
                <a:rPr lang="en-US" dirty="0" smtClean="0"/>
                <a:t>D</a:t>
              </a:r>
              <a:endParaRPr lang="en-US" dirty="0"/>
            </a:p>
          </p:txBody>
        </p:sp>
        <p:cxnSp>
          <p:nvCxnSpPr>
            <p:cNvPr id="61" name="Straight Connector 60"/>
            <p:cNvCxnSpPr/>
            <p:nvPr/>
          </p:nvCxnSpPr>
          <p:spPr>
            <a:xfrm flipH="1">
              <a:off x="2220688" y="3265714"/>
              <a:ext cx="2849152" cy="195083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83435" y="2896382"/>
              <a:ext cx="433132" cy="369332"/>
            </a:xfrm>
            <a:prstGeom prst="rect">
              <a:avLst/>
            </a:prstGeom>
            <a:noFill/>
          </p:spPr>
          <p:txBody>
            <a:bodyPr wrap="none" rtlCol="0">
              <a:spAutoFit/>
            </a:bodyPr>
            <a:lstStyle/>
            <a:p>
              <a:r>
                <a:rPr lang="en-US" dirty="0" smtClean="0"/>
                <a:t>S’’</a:t>
              </a:r>
              <a:endParaRPr lang="en-US" dirty="0"/>
            </a:p>
          </p:txBody>
        </p:sp>
        <p:sp>
          <p:nvSpPr>
            <p:cNvPr id="63" name="TextBox 62"/>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64" name="TextBox 63"/>
            <p:cNvSpPr txBox="1"/>
            <p:nvPr/>
          </p:nvSpPr>
          <p:spPr>
            <a:xfrm>
              <a:off x="1649170" y="3549524"/>
              <a:ext cx="402674" cy="369332"/>
            </a:xfrm>
            <a:prstGeom prst="rect">
              <a:avLst/>
            </a:prstGeom>
            <a:noFill/>
          </p:spPr>
          <p:txBody>
            <a:bodyPr wrap="none" rtlCol="0">
              <a:spAutoFit/>
            </a:bodyPr>
            <a:lstStyle/>
            <a:p>
              <a:r>
                <a:rPr lang="en-US" dirty="0" smtClean="0"/>
                <a:t>p*</a:t>
              </a:r>
              <a:endParaRPr lang="en-US" dirty="0"/>
            </a:p>
          </p:txBody>
        </p:sp>
        <p:cxnSp>
          <p:nvCxnSpPr>
            <p:cNvPr id="65" name="Straight Connector 64"/>
            <p:cNvCxnSpPr>
              <a:stCxn id="58" idx="0"/>
            </p:cNvCxnSpPr>
            <p:nvPr/>
          </p:nvCxnSpPr>
          <p:spPr>
            <a:xfrm flipH="1" flipV="1">
              <a:off x="2090057" y="3690648"/>
              <a:ext cx="1038173" cy="402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6" name="Picture 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186" y="6119450"/>
              <a:ext cx="431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7" name="Left Brace 66"/>
          <p:cNvSpPr/>
          <p:nvPr/>
        </p:nvSpPr>
        <p:spPr>
          <a:xfrm>
            <a:off x="2701130" y="4624247"/>
            <a:ext cx="389663" cy="375196"/>
          </a:xfrm>
          <a:prstGeom prst="leftBrace">
            <a:avLst>
              <a:gd name="adj1" fmla="val 8333"/>
              <a:gd name="adj2" fmla="val 301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2323713" y="4547598"/>
            <a:ext cx="396262" cy="369332"/>
          </a:xfrm>
          <a:prstGeom prst="rect">
            <a:avLst/>
          </a:prstGeom>
          <a:noFill/>
        </p:spPr>
        <p:txBody>
          <a:bodyPr wrap="none" rtlCol="0">
            <a:spAutoFit/>
          </a:bodyPr>
          <a:lstStyle/>
          <a:p>
            <a:r>
              <a:rPr lang="en-US" i="1" dirty="0" smtClean="0"/>
              <a:t>&lt;r</a:t>
            </a:r>
            <a:endParaRPr lang="en-US" i="1" dirty="0"/>
          </a:p>
        </p:txBody>
      </p:sp>
      <p:sp>
        <p:nvSpPr>
          <p:cNvPr id="69" name="Left Brace 68"/>
          <p:cNvSpPr/>
          <p:nvPr/>
        </p:nvSpPr>
        <p:spPr>
          <a:xfrm rot="10800000">
            <a:off x="3150496" y="3670895"/>
            <a:ext cx="403252" cy="1363536"/>
          </a:xfrm>
          <a:prstGeom prst="leftBrace">
            <a:avLst>
              <a:gd name="adj1" fmla="val 8333"/>
              <a:gd name="adj2" fmla="val 4423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3581768" y="4264013"/>
            <a:ext cx="248786" cy="369332"/>
          </a:xfrm>
          <a:prstGeom prst="rect">
            <a:avLst/>
          </a:prstGeom>
          <a:noFill/>
        </p:spPr>
        <p:txBody>
          <a:bodyPr wrap="none" rtlCol="0">
            <a:spAutoFit/>
          </a:bodyPr>
          <a:lstStyle/>
          <a:p>
            <a:r>
              <a:rPr lang="en-US" i="1" dirty="0" smtClean="0"/>
              <a:t>t</a:t>
            </a:r>
            <a:endParaRPr lang="en-US" i="1" dirty="0"/>
          </a:p>
        </p:txBody>
      </p:sp>
    </p:spTree>
    <p:extLst>
      <p:ext uri="{BB962C8B-B14F-4D97-AF65-F5344CB8AC3E}">
        <p14:creationId xmlns:p14="http://schemas.microsoft.com/office/powerpoint/2010/main" val="188631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42</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(c) Carbon royalty adder: comparative statics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783761"/>
            <a:ext cx="8759070" cy="2062103"/>
          </a:xfrm>
          <a:prstGeom prst="rect">
            <a:avLst/>
          </a:prstGeom>
          <a:noFill/>
        </p:spPr>
        <p:txBody>
          <a:bodyPr wrap="square" rtlCol="0">
            <a:spAutoFit/>
          </a:bodyPr>
          <a:lstStyle/>
          <a:p>
            <a:pPr lvl="0"/>
            <a:r>
              <a:rPr lang="en-US" sz="2000" b="1" dirty="0" smtClean="0">
                <a:solidFill>
                  <a:srgbClr val="0000FF"/>
                </a:solidFill>
                <a:latin typeface="+mn-lt"/>
              </a:rPr>
              <a:t>Effect of per-ton coal royalty adder </a:t>
            </a:r>
            <a:r>
              <a:rPr lang="en-US" sz="2000" b="1" i="1" dirty="0" smtClean="0">
                <a:solidFill>
                  <a:srgbClr val="0000FF"/>
                </a:solidFill>
                <a:latin typeface="+mn-lt"/>
              </a:rPr>
              <a:t>r </a:t>
            </a:r>
            <a:r>
              <a:rPr lang="en-US" sz="2000" b="1" dirty="0" smtClean="0">
                <a:solidFill>
                  <a:srgbClr val="0000FF"/>
                </a:solidFill>
                <a:latin typeface="+mn-lt"/>
              </a:rPr>
              <a:t>with mix of coal and natural gas</a:t>
            </a:r>
            <a:endParaRPr lang="en-US" sz="2000" b="1" i="1" dirty="0" smtClean="0">
              <a:solidFill>
                <a:srgbClr val="0000FF"/>
              </a:solidFill>
              <a:latin typeface="+mn-lt"/>
            </a:endParaRPr>
          </a:p>
          <a:p>
            <a:pPr marL="742950" lvl="1" indent="-285750">
              <a:buFont typeface="Arial" panose="020B0604020202020204" pitchFamily="34" charset="0"/>
              <a:buChar char="•"/>
            </a:pPr>
            <a:r>
              <a:rPr lang="en-US" dirty="0">
                <a:solidFill>
                  <a:prstClr val="black"/>
                </a:solidFill>
                <a:latin typeface="Calibri"/>
              </a:rPr>
              <a:t>Higher marginal cost of coal induces shift into </a:t>
            </a:r>
            <a:r>
              <a:rPr lang="en-US" dirty="0" smtClean="0">
                <a:solidFill>
                  <a:prstClr val="black"/>
                </a:solidFill>
                <a:latin typeface="Calibri"/>
              </a:rPr>
              <a:t>gas</a:t>
            </a:r>
            <a:endParaRPr lang="en-US" dirty="0">
              <a:solidFill>
                <a:prstClr val="black"/>
              </a:solidFill>
              <a:latin typeface="Calibri"/>
            </a:endParaRPr>
          </a:p>
          <a:p>
            <a:pPr marL="742950" lvl="1" indent="-285750">
              <a:buFont typeface="Arial" panose="020B0604020202020204" pitchFamily="34" charset="0"/>
              <a:buChar char="•"/>
            </a:pPr>
            <a:r>
              <a:rPr lang="en-US" dirty="0">
                <a:solidFill>
                  <a:prstClr val="black"/>
                </a:solidFill>
                <a:latin typeface="Calibri"/>
              </a:rPr>
              <a:t>This </a:t>
            </a:r>
            <a:r>
              <a:rPr lang="en-US" dirty="0" smtClean="0">
                <a:solidFill>
                  <a:prstClr val="black"/>
                </a:solidFill>
                <a:latin typeface="Calibri"/>
              </a:rPr>
              <a:t>moves out </a:t>
            </a:r>
            <a:r>
              <a:rPr lang="en-US" dirty="0">
                <a:solidFill>
                  <a:prstClr val="black"/>
                </a:solidFill>
                <a:latin typeface="Calibri"/>
              </a:rPr>
              <a:t>the </a:t>
            </a:r>
            <a:r>
              <a:rPr lang="en-US" dirty="0" smtClean="0">
                <a:solidFill>
                  <a:prstClr val="black"/>
                </a:solidFill>
                <a:latin typeface="Calibri"/>
              </a:rPr>
              <a:t>MWh associated with the emissions limit</a:t>
            </a:r>
            <a:endParaRPr lang="en-US" dirty="0">
              <a:solidFill>
                <a:prstClr val="black"/>
              </a:solidFill>
              <a:latin typeface="Calibri"/>
            </a:endParaRPr>
          </a:p>
          <a:p>
            <a:pPr marL="742950" lvl="1" indent="-285750">
              <a:buFont typeface="Arial" panose="020B0604020202020204" pitchFamily="34" charset="0"/>
              <a:buChar char="•"/>
            </a:pPr>
            <a:r>
              <a:rPr lang="en-US" dirty="0">
                <a:solidFill>
                  <a:prstClr val="black"/>
                </a:solidFill>
                <a:latin typeface="Calibri"/>
              </a:rPr>
              <a:t>So price falls, emissions remain constant, quantity of electricity increases</a:t>
            </a:r>
          </a:p>
          <a:p>
            <a:pPr marL="742950" lvl="1" indent="-285750">
              <a:buFont typeface="Arial" panose="020B0604020202020204" pitchFamily="34" charset="0"/>
              <a:buChar char="•"/>
            </a:pPr>
            <a:r>
              <a:rPr lang="en-US" dirty="0" smtClean="0">
                <a:solidFill>
                  <a:prstClr val="black"/>
                </a:solidFill>
                <a:latin typeface="Calibri"/>
              </a:rPr>
              <a:t>Tradable </a:t>
            </a:r>
            <a:r>
              <a:rPr lang="en-US" dirty="0">
                <a:solidFill>
                  <a:prstClr val="black"/>
                </a:solidFill>
                <a:latin typeface="Calibri"/>
              </a:rPr>
              <a:t>permit price </a:t>
            </a:r>
            <a:r>
              <a:rPr lang="en-US" dirty="0" smtClean="0">
                <a:solidFill>
                  <a:prstClr val="black"/>
                </a:solidFill>
                <a:latin typeface="Calibri"/>
              </a:rPr>
              <a:t>falls </a:t>
            </a:r>
            <a:r>
              <a:rPr lang="en-US" dirty="0">
                <a:solidFill>
                  <a:prstClr val="black"/>
                </a:solidFill>
                <a:latin typeface="Calibri"/>
              </a:rPr>
              <a:t>by more than the </a:t>
            </a:r>
            <a:r>
              <a:rPr lang="en-US" dirty="0" smtClean="0">
                <a:solidFill>
                  <a:prstClr val="black"/>
                </a:solidFill>
                <a:latin typeface="Calibri"/>
              </a:rPr>
              <a:t>price</a:t>
            </a:r>
          </a:p>
          <a:p>
            <a:pPr marL="742950" lvl="1" indent="-285750">
              <a:buFont typeface="Arial" panose="020B0604020202020204" pitchFamily="34" charset="0"/>
              <a:buChar char="•"/>
            </a:pPr>
            <a:r>
              <a:rPr lang="en-US" dirty="0" smtClean="0">
                <a:solidFill>
                  <a:prstClr val="black"/>
                </a:solidFill>
                <a:latin typeface="Calibri"/>
              </a:rPr>
              <a:t>If uncovered sources: leakage is reduced (price drops, relative marginal cost of covered generation falls)</a:t>
            </a:r>
            <a:endParaRPr lang="en-US" dirty="0">
              <a:solidFill>
                <a:prstClr val="black"/>
              </a:solidFill>
              <a:latin typeface="Calibri"/>
            </a:endParaRPr>
          </a:p>
        </p:txBody>
      </p:sp>
      <p:grpSp>
        <p:nvGrpSpPr>
          <p:cNvPr id="30" name="Group 29"/>
          <p:cNvGrpSpPr/>
          <p:nvPr/>
        </p:nvGrpSpPr>
        <p:grpSpPr>
          <a:xfrm>
            <a:off x="2403898" y="3162102"/>
            <a:ext cx="4317719" cy="3594818"/>
            <a:chOff x="1649170" y="2896382"/>
            <a:chExt cx="4317719" cy="3594818"/>
          </a:xfrm>
        </p:grpSpPr>
        <p:cxnSp>
          <p:nvCxnSpPr>
            <p:cNvPr id="31" name="Straight Connector 30"/>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03371" y="6045199"/>
              <a:ext cx="364202" cy="369332"/>
            </a:xfrm>
            <a:prstGeom prst="rect">
              <a:avLst/>
            </a:prstGeom>
            <a:noFill/>
          </p:spPr>
          <p:txBody>
            <a:bodyPr wrap="none" rtlCol="0">
              <a:spAutoFit/>
            </a:bodyPr>
            <a:lstStyle/>
            <a:p>
              <a:r>
                <a:rPr lang="en-US" dirty="0" smtClean="0"/>
                <a:t>Q</a:t>
              </a:r>
              <a:endParaRPr lang="en-US" dirty="0"/>
            </a:p>
          </p:txBody>
        </p:sp>
        <p:cxnSp>
          <p:nvCxnSpPr>
            <p:cNvPr id="35" name="Straight Connector 34"/>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525135" y="3265714"/>
              <a:ext cx="3266065" cy="2088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35086" y="3265714"/>
              <a:ext cx="1"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08031" y="3989586"/>
              <a:ext cx="411472" cy="369332"/>
            </a:xfrm>
            <a:prstGeom prst="rect">
              <a:avLst/>
            </a:prstGeom>
            <a:noFill/>
          </p:spPr>
          <p:txBody>
            <a:bodyPr wrap="square" rtlCol="0">
              <a:spAutoFit/>
            </a:bodyPr>
            <a:lstStyle/>
            <a:p>
              <a:r>
                <a:rPr lang="en-US" i="1" dirty="0" smtClean="0"/>
                <a:t>t’’’</a:t>
              </a:r>
              <a:endParaRPr lang="en-US" i="1" dirty="0"/>
            </a:p>
          </p:txBody>
        </p:sp>
        <p:sp>
          <p:nvSpPr>
            <p:cNvPr id="40" name="Left Brace 39"/>
            <p:cNvSpPr/>
            <p:nvPr/>
          </p:nvSpPr>
          <p:spPr>
            <a:xfrm>
              <a:off x="3128230" y="3937391"/>
              <a:ext cx="341486" cy="42152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cxnSp>
          <p:nvCxnSpPr>
            <p:cNvPr id="42" name="Straight Connector 41"/>
            <p:cNvCxnSpPr/>
            <p:nvPr/>
          </p:nvCxnSpPr>
          <p:spPr>
            <a:xfrm flipH="1">
              <a:off x="2220688" y="3258456"/>
              <a:ext cx="2808512" cy="19580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056527" y="2896382"/>
              <a:ext cx="480260" cy="369332"/>
            </a:xfrm>
            <a:prstGeom prst="rect">
              <a:avLst/>
            </a:prstGeom>
            <a:noFill/>
          </p:spPr>
          <p:txBody>
            <a:bodyPr wrap="none" rtlCol="0">
              <a:spAutoFit/>
            </a:bodyPr>
            <a:lstStyle/>
            <a:p>
              <a:r>
                <a:rPr lang="en-US" dirty="0" smtClean="0"/>
                <a:t>S’’’</a:t>
              </a:r>
              <a:endParaRPr lang="en-US" dirty="0"/>
            </a:p>
          </p:txBody>
        </p:sp>
        <p:cxnSp>
          <p:nvCxnSpPr>
            <p:cNvPr id="44" name="Straight Connector 43"/>
            <p:cNvCxnSpPr/>
            <p:nvPr/>
          </p:nvCxnSpPr>
          <p:spPr>
            <a:xfrm>
              <a:off x="3534228" y="3258456"/>
              <a:ext cx="1" cy="27867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35087" y="5675086"/>
              <a:ext cx="39914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47" name="TextBox 46"/>
            <p:cNvSpPr txBox="1"/>
            <p:nvPr/>
          </p:nvSpPr>
          <p:spPr>
            <a:xfrm>
              <a:off x="1669536" y="3804916"/>
              <a:ext cx="492443"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cxnSp>
          <p:nvCxnSpPr>
            <p:cNvPr id="48" name="Straight Connector 47"/>
            <p:cNvCxnSpPr/>
            <p:nvPr/>
          </p:nvCxnSpPr>
          <p:spPr>
            <a:xfrm flipH="1">
              <a:off x="2090057" y="3690647"/>
              <a:ext cx="104503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131092" y="3901104"/>
              <a:ext cx="1403136" cy="1775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649170" y="3549524"/>
              <a:ext cx="402674" cy="369332"/>
            </a:xfrm>
            <a:prstGeom prst="rect">
              <a:avLst/>
            </a:prstGeom>
            <a:noFill/>
          </p:spPr>
          <p:txBody>
            <a:bodyPr wrap="none" rtlCol="0">
              <a:spAutoFit/>
            </a:bodyPr>
            <a:lstStyle/>
            <a:p>
              <a:r>
                <a:rPr lang="en-US" dirty="0" smtClean="0"/>
                <a:t>p*</a:t>
              </a:r>
              <a:endParaRPr lang="en-US" dirty="0"/>
            </a:p>
          </p:txBody>
        </p:sp>
        <p:sp>
          <p:nvSpPr>
            <p:cNvPr id="69" name="TextBox 68"/>
            <p:cNvSpPr txBox="1"/>
            <p:nvPr/>
          </p:nvSpPr>
          <p:spPr>
            <a:xfrm>
              <a:off x="5615511" y="5490420"/>
              <a:ext cx="351378" cy="369332"/>
            </a:xfrm>
            <a:prstGeom prst="rect">
              <a:avLst/>
            </a:prstGeom>
            <a:noFill/>
          </p:spPr>
          <p:txBody>
            <a:bodyPr wrap="none" rtlCol="0">
              <a:spAutoFit/>
            </a:bodyPr>
            <a:lstStyle/>
            <a:p>
              <a:r>
                <a:rPr lang="en-US" dirty="0" smtClean="0"/>
                <a:t>D</a:t>
              </a:r>
              <a:endParaRPr lang="en-US" dirty="0"/>
            </a:p>
          </p:txBody>
        </p:sp>
        <p:pic>
          <p:nvPicPr>
            <p:cNvPr id="70" name="Picture 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57" y="6108613"/>
              <a:ext cx="431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478" y="6104486"/>
              <a:ext cx="56515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80654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43</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(e’) Fed coal &amp; other (gas); rate-based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185638" y="738546"/>
            <a:ext cx="8759070" cy="21852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Federal coal &amp; other (gas)</a:t>
            </a:r>
            <a:r>
              <a:rPr lang="en-US" dirty="0">
                <a:latin typeface="+mn-lt"/>
              </a:rPr>
              <a:t> </a:t>
            </a:r>
            <a:r>
              <a:rPr lang="en-US" dirty="0" smtClean="0">
                <a:latin typeface="+mn-lt"/>
              </a:rPr>
              <a:t>, </a:t>
            </a:r>
            <a:r>
              <a:rPr lang="en-US" dirty="0">
                <a:latin typeface="+mn-lt"/>
              </a:rPr>
              <a:t>which emits a fraction </a:t>
            </a:r>
            <a:r>
              <a:rPr lang="en-US" i="1" dirty="0">
                <a:latin typeface="+mn-lt"/>
              </a:rPr>
              <a:t>λ </a:t>
            </a:r>
            <a:r>
              <a:rPr lang="en-US" dirty="0">
                <a:latin typeface="+mn-lt"/>
              </a:rPr>
              <a:t>of what coal </a:t>
            </a:r>
            <a:r>
              <a:rPr lang="en-US" dirty="0" smtClean="0">
                <a:latin typeface="+mn-lt"/>
              </a:rPr>
              <a:t>emits </a:t>
            </a:r>
            <a:r>
              <a:rPr lang="en-US" dirty="0">
                <a:latin typeface="+mn-lt"/>
              </a:rPr>
              <a:t>per </a:t>
            </a:r>
            <a:r>
              <a:rPr lang="en-US" dirty="0" smtClean="0">
                <a:latin typeface="+mn-lt"/>
              </a:rPr>
              <a:t>MWh</a:t>
            </a:r>
          </a:p>
          <a:p>
            <a:pPr marL="285750" indent="-285750">
              <a:buFont typeface="Arial" panose="020B0604020202020204" pitchFamily="34" charset="0"/>
              <a:buChar char="•"/>
            </a:pPr>
            <a:r>
              <a:rPr lang="en-US" dirty="0" smtClean="0">
                <a:latin typeface="+mn-lt"/>
              </a:rPr>
              <a:t>Binding rate-based regulation</a:t>
            </a:r>
            <a:endParaRPr lang="en-US" dirty="0">
              <a:latin typeface="+mn-lt"/>
            </a:endParaRPr>
          </a:p>
          <a:p>
            <a:pPr marL="285750" lvl="0" indent="-285750">
              <a:buFont typeface="Arial" panose="020B0604020202020204" pitchFamily="34" charset="0"/>
              <a:buChar char="•"/>
            </a:pPr>
            <a:endParaRPr lang="en-US" dirty="0" smtClean="0">
              <a:latin typeface="+mn-lt"/>
            </a:endParaRPr>
          </a:p>
          <a:p>
            <a:pPr marL="285750" lvl="0" indent="-285750">
              <a:buFont typeface="Arial" panose="020B0604020202020204" pitchFamily="34" charset="0"/>
              <a:buChar char="•"/>
            </a:pPr>
            <a:r>
              <a:rPr lang="en-US" dirty="0" smtClean="0">
                <a:latin typeface="+mn-lt"/>
              </a:rPr>
              <a:t>per-ton coal royalty adder </a:t>
            </a:r>
            <a:r>
              <a:rPr lang="en-US" i="1" dirty="0" smtClean="0">
                <a:latin typeface="+mn-lt"/>
              </a:rPr>
              <a:t>r:</a:t>
            </a:r>
          </a:p>
          <a:p>
            <a:pPr marL="742950" lvl="1" indent="-285750">
              <a:buFont typeface="Arial" panose="020B0604020202020204" pitchFamily="34" charset="0"/>
              <a:buChar char="•"/>
            </a:pPr>
            <a:r>
              <a:rPr lang="en-US" sz="1600" i="1" dirty="0" smtClean="0">
                <a:solidFill>
                  <a:prstClr val="black"/>
                </a:solidFill>
                <a:latin typeface="Calibri"/>
              </a:rPr>
              <a:t>Coal &amp; gas are used in fixed proportion</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smtClean="0">
                <a:solidFill>
                  <a:prstClr val="black"/>
                </a:solidFill>
                <a:latin typeface="Calibri"/>
              </a:rPr>
              <a:t>Royalty adder increases cost of coal-gas bundle</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smtClean="0">
                <a:solidFill>
                  <a:prstClr val="black"/>
                </a:solidFill>
                <a:latin typeface="Calibri"/>
              </a:rPr>
              <a:t>Price increases, generation declines, tradeable permit price falls, covered emissions decline</a:t>
            </a:r>
            <a:endParaRPr lang="en-US" sz="1600" i="1" dirty="0">
              <a:solidFill>
                <a:prstClr val="black"/>
              </a:solidFill>
              <a:latin typeface="Calibri"/>
            </a:endParaRPr>
          </a:p>
          <a:p>
            <a:pPr marL="742950" lvl="1" indent="-285750">
              <a:buFont typeface="Arial" panose="020B0604020202020204" pitchFamily="34" charset="0"/>
              <a:buChar char="•"/>
            </a:pPr>
            <a:r>
              <a:rPr lang="en-US" sz="1600" i="1" dirty="0" smtClean="0">
                <a:solidFill>
                  <a:prstClr val="black"/>
                </a:solidFill>
                <a:latin typeface="Calibri"/>
              </a:rPr>
              <a:t>Uncovered generation and uncovered emissions increase</a:t>
            </a:r>
            <a:endParaRPr lang="en-US" sz="1600" dirty="0">
              <a:solidFill>
                <a:prstClr val="black"/>
              </a:solidFill>
              <a:latin typeface="Calibri"/>
            </a:endParaRPr>
          </a:p>
        </p:txBody>
      </p:sp>
      <p:grpSp>
        <p:nvGrpSpPr>
          <p:cNvPr id="33" name="Group 32"/>
          <p:cNvGrpSpPr/>
          <p:nvPr/>
        </p:nvGrpSpPr>
        <p:grpSpPr>
          <a:xfrm>
            <a:off x="1606690" y="2894148"/>
            <a:ext cx="4353298" cy="3860350"/>
            <a:chOff x="1606690" y="2706580"/>
            <a:chExt cx="4353298" cy="3860350"/>
          </a:xfrm>
        </p:grpSpPr>
        <p:sp>
          <p:nvSpPr>
            <p:cNvPr id="51" name="TextBox 50"/>
            <p:cNvSpPr txBox="1"/>
            <p:nvPr/>
          </p:nvSpPr>
          <p:spPr>
            <a:xfrm>
              <a:off x="5608610" y="5405120"/>
              <a:ext cx="351378" cy="369332"/>
            </a:xfrm>
            <a:prstGeom prst="rect">
              <a:avLst/>
            </a:prstGeom>
            <a:noFill/>
          </p:spPr>
          <p:txBody>
            <a:bodyPr wrap="none" rtlCol="0">
              <a:spAutoFit/>
            </a:bodyPr>
            <a:lstStyle/>
            <a:p>
              <a:r>
                <a:rPr lang="en-US" dirty="0" smtClean="0"/>
                <a:t>D</a:t>
              </a:r>
              <a:endParaRPr lang="en-US" dirty="0"/>
            </a:p>
          </p:txBody>
        </p:sp>
        <p:grpSp>
          <p:nvGrpSpPr>
            <p:cNvPr id="52" name="Group 51"/>
            <p:cNvGrpSpPr/>
            <p:nvPr/>
          </p:nvGrpSpPr>
          <p:grpSpPr>
            <a:xfrm>
              <a:off x="1606690" y="2706580"/>
              <a:ext cx="4340474" cy="3860350"/>
              <a:chOff x="1606690" y="2706580"/>
              <a:chExt cx="4340474" cy="3860350"/>
            </a:xfrm>
          </p:grpSpPr>
          <p:cxnSp>
            <p:nvCxnSpPr>
              <p:cNvPr id="55" name="Straight Connector 54"/>
              <p:cNvCxnSpPr/>
              <p:nvPr/>
            </p:nvCxnSpPr>
            <p:spPr>
              <a:xfrm>
                <a:off x="2090057" y="3265714"/>
                <a:ext cx="0" cy="2786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090057" y="6045199"/>
                <a:ext cx="3701143" cy="72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998900" y="6194695"/>
                <a:ext cx="449162" cy="369332"/>
              </a:xfrm>
              <a:prstGeom prst="rect">
                <a:avLst/>
              </a:prstGeom>
              <a:noFill/>
            </p:spPr>
            <p:txBody>
              <a:bodyPr wrap="none" rtlCol="0">
                <a:spAutoFit/>
              </a:bodyPr>
              <a:lstStyle/>
              <a:p>
                <a:r>
                  <a:rPr lang="en-US" dirty="0" smtClean="0"/>
                  <a:t>Q</a:t>
                </a:r>
                <a:r>
                  <a:rPr lang="en-US" baseline="-25000" dirty="0" smtClean="0"/>
                  <a:t>0</a:t>
                </a:r>
                <a:endParaRPr lang="en-US" baseline="-25000" dirty="0"/>
              </a:p>
            </p:txBody>
          </p:sp>
          <p:cxnSp>
            <p:nvCxnSpPr>
              <p:cNvPr id="58" name="Straight Connector 57"/>
              <p:cNvCxnSpPr/>
              <p:nvPr/>
            </p:nvCxnSpPr>
            <p:spPr>
              <a:xfrm flipH="1">
                <a:off x="2220688" y="3396343"/>
                <a:ext cx="3295589" cy="22787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525134" y="3265714"/>
                <a:ext cx="3320301" cy="21394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608610" y="3180192"/>
                <a:ext cx="338554" cy="369332"/>
              </a:xfrm>
              <a:prstGeom prst="rect">
                <a:avLst/>
              </a:prstGeom>
              <a:noFill/>
            </p:spPr>
            <p:txBody>
              <a:bodyPr wrap="none" rtlCol="0">
                <a:spAutoFit/>
              </a:bodyPr>
              <a:lstStyle/>
              <a:p>
                <a:r>
                  <a:rPr lang="en-US" dirty="0" smtClean="0"/>
                  <a:t>S</a:t>
                </a:r>
                <a:endParaRPr lang="en-US" dirty="0"/>
              </a:p>
            </p:txBody>
          </p:sp>
          <p:cxnSp>
            <p:nvCxnSpPr>
              <p:cNvPr id="61" name="Straight Connector 60"/>
              <p:cNvCxnSpPr/>
              <p:nvPr/>
            </p:nvCxnSpPr>
            <p:spPr>
              <a:xfrm flipH="1">
                <a:off x="2169803" y="3007360"/>
                <a:ext cx="2818757" cy="192950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91715" y="2706580"/>
                <a:ext cx="389850" cy="369332"/>
              </a:xfrm>
              <a:prstGeom prst="rect">
                <a:avLst/>
              </a:prstGeom>
              <a:noFill/>
            </p:spPr>
            <p:txBody>
              <a:bodyPr wrap="none" rtlCol="0">
                <a:spAutoFit/>
              </a:bodyPr>
              <a:lstStyle/>
              <a:p>
                <a:r>
                  <a:rPr lang="en-US" dirty="0" smtClean="0"/>
                  <a:t>S’</a:t>
                </a:r>
                <a:endParaRPr lang="en-US" dirty="0"/>
              </a:p>
            </p:txBody>
          </p:sp>
          <p:sp>
            <p:nvSpPr>
              <p:cNvPr id="63" name="TextBox 62"/>
              <p:cNvSpPr txBox="1"/>
              <p:nvPr/>
            </p:nvSpPr>
            <p:spPr>
              <a:xfrm>
                <a:off x="1759304" y="2896382"/>
                <a:ext cx="312906" cy="369332"/>
              </a:xfrm>
              <a:prstGeom prst="rect">
                <a:avLst/>
              </a:prstGeom>
              <a:noFill/>
            </p:spPr>
            <p:txBody>
              <a:bodyPr wrap="none" rtlCol="0">
                <a:spAutoFit/>
              </a:bodyPr>
              <a:lstStyle/>
              <a:p>
                <a:r>
                  <a:rPr lang="en-US" dirty="0" smtClean="0"/>
                  <a:t>p</a:t>
                </a:r>
                <a:endParaRPr lang="en-US" dirty="0"/>
              </a:p>
            </p:txBody>
          </p:sp>
          <p:sp>
            <p:nvSpPr>
              <p:cNvPr id="64" name="TextBox 63"/>
              <p:cNvSpPr txBox="1"/>
              <p:nvPr/>
            </p:nvSpPr>
            <p:spPr>
              <a:xfrm>
                <a:off x="1634573" y="3737874"/>
                <a:ext cx="402674" cy="369332"/>
              </a:xfrm>
              <a:prstGeom prst="rect">
                <a:avLst/>
              </a:prstGeom>
              <a:noFill/>
            </p:spPr>
            <p:txBody>
              <a:bodyPr wrap="none" rtlCol="0">
                <a:spAutoFit/>
              </a:bodyPr>
              <a:lstStyle/>
              <a:p>
                <a:r>
                  <a:rPr lang="en-US" dirty="0" smtClean="0"/>
                  <a:t>p*</a:t>
                </a:r>
                <a:endParaRPr lang="en-US" dirty="0"/>
              </a:p>
            </p:txBody>
          </p:sp>
          <p:cxnSp>
            <p:nvCxnSpPr>
              <p:cNvPr id="65" name="Straight Connector 64"/>
              <p:cNvCxnSpPr/>
              <p:nvPr/>
            </p:nvCxnSpPr>
            <p:spPr>
              <a:xfrm flipH="1">
                <a:off x="2135889" y="3973172"/>
                <a:ext cx="150139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37280" y="3973172"/>
                <a:ext cx="0" cy="207202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55179" y="6197598"/>
                <a:ext cx="453970" cy="369332"/>
              </a:xfrm>
              <a:prstGeom prst="rect">
                <a:avLst/>
              </a:prstGeom>
              <a:noFill/>
            </p:spPr>
            <p:txBody>
              <a:bodyPr wrap="none" rtlCol="0">
                <a:spAutoFit/>
              </a:bodyPr>
              <a:lstStyle/>
              <a:p>
                <a:r>
                  <a:rPr lang="en-US" dirty="0" smtClean="0"/>
                  <a:t>Q*</a:t>
                </a:r>
                <a:endParaRPr lang="en-US" dirty="0"/>
              </a:p>
            </p:txBody>
          </p:sp>
          <p:sp>
            <p:nvSpPr>
              <p:cNvPr id="68" name="TextBox 67"/>
              <p:cNvSpPr txBox="1"/>
              <p:nvPr/>
            </p:nvSpPr>
            <p:spPr>
              <a:xfrm>
                <a:off x="1606690" y="4166382"/>
                <a:ext cx="397866" cy="369332"/>
              </a:xfrm>
              <a:prstGeom prst="rect">
                <a:avLst/>
              </a:prstGeom>
              <a:noFill/>
            </p:spPr>
            <p:txBody>
              <a:bodyPr wrap="none" rtlCol="0">
                <a:spAutoFit/>
              </a:bodyPr>
              <a:lstStyle/>
              <a:p>
                <a:r>
                  <a:rPr lang="en-US" dirty="0" smtClean="0"/>
                  <a:t>p</a:t>
                </a:r>
                <a:r>
                  <a:rPr lang="en-US" baseline="-25000" dirty="0" smtClean="0"/>
                  <a:t>0</a:t>
                </a:r>
                <a:endParaRPr lang="en-US" baseline="-25000" dirty="0"/>
              </a:p>
            </p:txBody>
          </p:sp>
          <p:cxnSp>
            <p:nvCxnSpPr>
              <p:cNvPr id="72" name="Straight Connector 71"/>
              <p:cNvCxnSpPr/>
              <p:nvPr/>
            </p:nvCxnSpPr>
            <p:spPr>
              <a:xfrm flipH="1">
                <a:off x="2135889" y="4341500"/>
                <a:ext cx="1961496"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23481" y="4351048"/>
                <a:ext cx="0" cy="169415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Left Brace 52"/>
            <p:cNvSpPr/>
            <p:nvPr/>
          </p:nvSpPr>
          <p:spPr>
            <a:xfrm>
              <a:off x="3116637" y="4073484"/>
              <a:ext cx="329894" cy="787008"/>
            </a:xfrm>
            <a:prstGeom prst="leftBrace">
              <a:avLst>
                <a:gd name="adj1" fmla="val 8333"/>
                <a:gd name="adj2" fmla="val 715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327362" y="4466987"/>
              <a:ext cx="834466" cy="646331"/>
            </a:xfrm>
            <a:prstGeom prst="rect">
              <a:avLst/>
            </a:prstGeom>
            <a:noFill/>
          </p:spPr>
          <p:txBody>
            <a:bodyPr wrap="square" rtlCol="0">
              <a:spAutoFit/>
            </a:bodyPr>
            <a:lstStyle/>
            <a:p>
              <a:pPr algn="r"/>
              <a:r>
                <a:rPr lang="en-US" dirty="0" smtClean="0"/>
                <a:t>(</a:t>
              </a:r>
              <a:r>
                <a:rPr lang="en-US" i="1" dirty="0" smtClean="0"/>
                <a:t>r</a:t>
              </a:r>
              <a:r>
                <a:rPr lang="en-US" i="1" dirty="0" smtClean="0">
                  <a:sym typeface="Symbol"/>
                </a:rPr>
                <a:t></a:t>
              </a:r>
            </a:p>
            <a:p>
              <a:pPr algn="r"/>
              <a:r>
                <a:rPr lang="en-US" i="1" dirty="0" smtClean="0">
                  <a:sym typeface="Symbol"/>
                </a:rPr>
                <a:t>share</a:t>
              </a:r>
              <a:r>
                <a:rPr lang="en-US" dirty="0" smtClean="0">
                  <a:sym typeface="Symbol"/>
                </a:rPr>
                <a:t>)</a:t>
              </a:r>
              <a:endParaRPr lang="en-US" dirty="0"/>
            </a:p>
          </p:txBody>
        </p:sp>
      </p:grpSp>
    </p:spTree>
    <p:extLst>
      <p:ext uri="{BB962C8B-B14F-4D97-AF65-F5344CB8AC3E}">
        <p14:creationId xmlns:p14="http://schemas.microsoft.com/office/powerpoint/2010/main" val="3116811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coal supply curves modification</a:t>
            </a:r>
            <a:endParaRPr lang="en-US" sz="2600" dirty="0">
              <a:solidFill>
                <a:srgbClr val="0000FF"/>
              </a:solidFill>
              <a:latin typeface="+mj-lt"/>
            </a:endParaRPr>
          </a:p>
        </p:txBody>
      </p:sp>
      <p:sp>
        <p:nvSpPr>
          <p:cNvPr id="6" name="TextBox 5"/>
          <p:cNvSpPr txBox="1"/>
          <p:nvPr/>
        </p:nvSpPr>
        <p:spPr>
          <a:xfrm>
            <a:off x="256853" y="810235"/>
            <a:ext cx="8650841" cy="2554545"/>
          </a:xfrm>
          <a:prstGeom prst="rect">
            <a:avLst/>
          </a:prstGeom>
          <a:noFill/>
        </p:spPr>
        <p:txBody>
          <a:bodyPr wrap="square" rtlCol="0">
            <a:spAutoFit/>
          </a:bodyPr>
          <a:lstStyle/>
          <a:p>
            <a:r>
              <a:rPr lang="en-US" sz="1600" b="1" u="sng" dirty="0" smtClean="0">
                <a:solidFill>
                  <a:srgbClr val="0000FF"/>
                </a:solidFill>
                <a:latin typeface="+mn-lt"/>
              </a:rPr>
              <a:t>Modification for royalty adder</a:t>
            </a:r>
            <a:endParaRPr lang="en-US" sz="1600" b="1" dirty="0" smtClean="0">
              <a:solidFill>
                <a:srgbClr val="0000FF"/>
              </a:solidFill>
              <a:latin typeface="+mn-lt"/>
            </a:endParaRPr>
          </a:p>
          <a:p>
            <a:pPr marL="285750" indent="-285750">
              <a:buFont typeface="Arial" panose="020B0604020202020204" pitchFamily="34" charset="0"/>
              <a:buChar char="•"/>
            </a:pPr>
            <a:r>
              <a:rPr lang="en-US" sz="1600" dirty="0" smtClean="0">
                <a:latin typeface="+mn-lt"/>
              </a:rPr>
              <a:t>The royalty adder schedule is an additional cost per ton by year on federal coal</a:t>
            </a:r>
          </a:p>
          <a:p>
            <a:pPr marL="285750" indent="-285750">
              <a:buFont typeface="Arial" panose="020B0604020202020204" pitchFamily="34" charset="0"/>
              <a:buChar char="•"/>
            </a:pPr>
            <a:r>
              <a:rPr lang="en-US" sz="1600" dirty="0" smtClean="0">
                <a:latin typeface="+mn-lt"/>
              </a:rPr>
              <a:t>Adders were set at 20%, 50%, 100% of USG SCC (OMB 2013)</a:t>
            </a:r>
          </a:p>
          <a:p>
            <a:pPr marL="285750" indent="-285750">
              <a:buFont typeface="Arial" panose="020B0604020202020204" pitchFamily="34" charset="0"/>
              <a:buChar char="•"/>
            </a:pPr>
            <a:r>
              <a:rPr lang="en-US" sz="1600" dirty="0" smtClean="0">
                <a:latin typeface="+mn-lt"/>
              </a:rPr>
              <a:t>The mine-level data in the coal supply curve module were updated to include federal/non-federal percentages by mine and cost curve step, WY, MT, CO, UT (only) (LMU concept)</a:t>
            </a:r>
          </a:p>
          <a:p>
            <a:pPr marL="285750" indent="-285750">
              <a:buFont typeface="Arial" panose="020B0604020202020204" pitchFamily="34" charset="0"/>
              <a:buChar char="•"/>
            </a:pPr>
            <a:r>
              <a:rPr lang="en-US" sz="1600" dirty="0" smtClean="0">
                <a:latin typeface="+mn-lt"/>
              </a:rPr>
              <a:t>The adder was then applied by mine/step/year and regional cost curves were constructed</a:t>
            </a:r>
          </a:p>
          <a:p>
            <a:pPr marL="285750" indent="-285750">
              <a:buFont typeface="Arial" panose="020B0604020202020204" pitchFamily="34" charset="0"/>
              <a:buChar char="•"/>
            </a:pPr>
            <a:r>
              <a:rPr lang="en-US" sz="1600" dirty="0" smtClean="0">
                <a:latin typeface="+mn-lt"/>
              </a:rPr>
              <a:t>The same adder was imposed regardless of grade and regardless of mining method (surface/underground)</a:t>
            </a:r>
          </a:p>
          <a:p>
            <a:pPr marL="285750" indent="-285750">
              <a:buFont typeface="Arial" panose="020B0604020202020204" pitchFamily="34" charset="0"/>
              <a:buChar char="•"/>
            </a:pPr>
            <a:r>
              <a:rPr lang="en-US" sz="1600" dirty="0" smtClean="0">
                <a:latin typeface="+mn-lt"/>
              </a:rPr>
              <a:t>The application of the royalty adder to new leases only was modeled by a linear phase-in of the adder (incorporating mine lease history into the coal supply curve module was infeasible)</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09119427"/>
              </p:ext>
            </p:extLst>
          </p:nvPr>
        </p:nvGraphicFramePr>
        <p:xfrm>
          <a:off x="1930364" y="4359034"/>
          <a:ext cx="4908136" cy="1469381"/>
        </p:xfrm>
        <a:graphic>
          <a:graphicData uri="http://schemas.openxmlformats.org/drawingml/2006/table">
            <a:tbl>
              <a:tblPr firstRow="1" firstCol="1" bandRow="1">
                <a:tableStyleId>{5C22544A-7EE6-4342-B048-85BDC9FD1C3A}</a:tableStyleId>
              </a:tblPr>
              <a:tblGrid>
                <a:gridCol w="752728"/>
                <a:gridCol w="1385136"/>
                <a:gridCol w="1385136"/>
                <a:gridCol w="1385136"/>
              </a:tblGrid>
              <a:tr h="314881">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20% SCC</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50% SCC</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100% SCC</a:t>
                      </a:r>
                      <a:endParaRPr lang="en-US" sz="1600" dirty="0">
                        <a:effectLst/>
                        <a:latin typeface="Calibri"/>
                        <a:ea typeface="Calibri"/>
                        <a:cs typeface="Times New Roman"/>
                      </a:endParaRPr>
                    </a:p>
                  </a:txBody>
                  <a:tcPr marL="68580" marR="68580" marT="0" marB="0"/>
                </a:tc>
              </a:tr>
              <a:tr h="288625">
                <a:tc>
                  <a:txBody>
                    <a:bodyPr/>
                    <a:lstStyle/>
                    <a:p>
                      <a:pPr marL="0" marR="0" algn="r">
                        <a:lnSpc>
                          <a:spcPct val="115000"/>
                        </a:lnSpc>
                        <a:spcBef>
                          <a:spcPts val="0"/>
                        </a:spcBef>
                        <a:spcAft>
                          <a:spcPts val="0"/>
                        </a:spcAft>
                      </a:pPr>
                      <a:r>
                        <a:rPr lang="en-US" sz="1600" dirty="0">
                          <a:effectLst/>
                        </a:rPr>
                        <a:t>2016</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$1.53</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$3.83</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a:effectLst/>
                        </a:rPr>
                        <a:t>$7.67</a:t>
                      </a:r>
                      <a:endParaRPr lang="en-US" sz="1600">
                        <a:effectLst/>
                        <a:latin typeface="Calibri"/>
                        <a:ea typeface="Calibri"/>
                        <a:cs typeface="Times New Roman"/>
                      </a:endParaRPr>
                    </a:p>
                  </a:txBody>
                  <a:tcPr marL="68580" marR="68580" marT="0" marB="0" anchor="b"/>
                </a:tc>
              </a:tr>
              <a:tr h="288625">
                <a:tc>
                  <a:txBody>
                    <a:bodyPr/>
                    <a:lstStyle/>
                    <a:p>
                      <a:pPr marL="0" marR="0" algn="r">
                        <a:lnSpc>
                          <a:spcPct val="115000"/>
                        </a:lnSpc>
                        <a:spcBef>
                          <a:spcPts val="0"/>
                        </a:spcBef>
                        <a:spcAft>
                          <a:spcPts val="0"/>
                        </a:spcAft>
                      </a:pPr>
                      <a:r>
                        <a:rPr lang="en-US" sz="1600" dirty="0">
                          <a:effectLst/>
                        </a:rPr>
                        <a:t>2020</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$8.67</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$21.69</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$43.37</a:t>
                      </a:r>
                      <a:endParaRPr lang="en-US" sz="1600" dirty="0">
                        <a:effectLst/>
                        <a:latin typeface="Calibri"/>
                        <a:ea typeface="Calibri"/>
                        <a:cs typeface="Times New Roman"/>
                      </a:endParaRPr>
                    </a:p>
                  </a:txBody>
                  <a:tcPr marL="68580" marR="68580" marT="0" marB="0" anchor="b"/>
                </a:tc>
              </a:tr>
              <a:tr h="288625">
                <a:tc>
                  <a:txBody>
                    <a:bodyPr/>
                    <a:lstStyle/>
                    <a:p>
                      <a:pPr marL="0" marR="0" algn="r">
                        <a:lnSpc>
                          <a:spcPct val="115000"/>
                        </a:lnSpc>
                        <a:spcBef>
                          <a:spcPts val="0"/>
                        </a:spcBef>
                        <a:spcAft>
                          <a:spcPts val="0"/>
                        </a:spcAft>
                      </a:pPr>
                      <a:r>
                        <a:rPr lang="en-US" sz="1600" dirty="0">
                          <a:effectLst/>
                        </a:rPr>
                        <a:t>2025</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$18.96</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$47.41</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$94.81</a:t>
                      </a:r>
                      <a:endParaRPr lang="en-US" sz="1600" dirty="0">
                        <a:effectLst/>
                        <a:latin typeface="Calibri"/>
                        <a:ea typeface="Calibri"/>
                        <a:cs typeface="Times New Roman"/>
                      </a:endParaRPr>
                    </a:p>
                  </a:txBody>
                  <a:tcPr marL="68580" marR="68580" marT="0" marB="0" anchor="b"/>
                </a:tc>
              </a:tr>
              <a:tr h="288625">
                <a:tc>
                  <a:txBody>
                    <a:bodyPr/>
                    <a:lstStyle/>
                    <a:p>
                      <a:pPr marL="0" marR="0" algn="r">
                        <a:lnSpc>
                          <a:spcPct val="115000"/>
                        </a:lnSpc>
                        <a:spcBef>
                          <a:spcPts val="0"/>
                        </a:spcBef>
                        <a:spcAft>
                          <a:spcPts val="0"/>
                        </a:spcAft>
                      </a:pPr>
                      <a:r>
                        <a:rPr lang="en-US" sz="1600" dirty="0" smtClean="0">
                          <a:effectLst/>
                        </a:rPr>
                        <a:t>2030</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rPr>
                        <a:t>$20.98</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rPr>
                        <a:t>$52.45</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smtClean="0">
                          <a:effectLst/>
                        </a:rPr>
                        <a:t>$104.90</a:t>
                      </a:r>
                      <a:endParaRPr lang="en-US" sz="1600" dirty="0">
                        <a:effectLst/>
                        <a:latin typeface="Calibri"/>
                        <a:ea typeface="Calibri"/>
                        <a:cs typeface="Times New Roman"/>
                      </a:endParaRPr>
                    </a:p>
                  </a:txBody>
                  <a:tcPr marL="68580" marR="68580" marT="0" marB="0" anchor="b"/>
                </a:tc>
              </a:tr>
            </a:tbl>
          </a:graphicData>
        </a:graphic>
      </p:graphicFrame>
      <p:sp>
        <p:nvSpPr>
          <p:cNvPr id="13" name="Rectangle 3"/>
          <p:cNvSpPr>
            <a:spLocks noChangeArrowheads="1"/>
          </p:cNvSpPr>
          <p:nvPr/>
        </p:nvSpPr>
        <p:spPr bwMode="auto">
          <a:xfrm>
            <a:off x="1524001" y="3774259"/>
            <a:ext cx="57208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571500" algn="l"/>
              </a:tabLst>
              <a:defRPr>
                <a:solidFill>
                  <a:schemeClr val="tx1"/>
                </a:solidFill>
                <a:latin typeface="Arial" pitchFamily="34" charset="0"/>
                <a:cs typeface="Arial" pitchFamily="34" charset="0"/>
              </a:defRPr>
            </a:lvl1pPr>
            <a:lvl2pPr>
              <a:tabLst>
                <a:tab pos="571500" algn="l"/>
              </a:tabLst>
              <a:defRPr>
                <a:solidFill>
                  <a:schemeClr val="tx1"/>
                </a:solidFill>
                <a:latin typeface="Arial" pitchFamily="34" charset="0"/>
                <a:cs typeface="Arial" pitchFamily="34" charset="0"/>
              </a:defRPr>
            </a:lvl2pPr>
            <a:lvl3pPr>
              <a:tabLst>
                <a:tab pos="571500" algn="l"/>
              </a:tabLst>
              <a:defRPr>
                <a:solidFill>
                  <a:schemeClr val="tx1"/>
                </a:solidFill>
                <a:latin typeface="Arial" pitchFamily="34" charset="0"/>
                <a:cs typeface="Arial" pitchFamily="34" charset="0"/>
              </a:defRPr>
            </a:lvl3pPr>
            <a:lvl4pPr>
              <a:tabLst>
                <a:tab pos="571500" algn="l"/>
              </a:tabLst>
              <a:defRPr>
                <a:solidFill>
                  <a:schemeClr val="tx1"/>
                </a:solidFill>
                <a:latin typeface="Arial" pitchFamily="34" charset="0"/>
                <a:cs typeface="Arial" pitchFamily="34" charset="0"/>
              </a:defRPr>
            </a:lvl4pPr>
            <a:lvl5pPr>
              <a:tabLst>
                <a:tab pos="571500" algn="l"/>
              </a:tabLst>
              <a:defRPr>
                <a:solidFill>
                  <a:schemeClr val="tx1"/>
                </a:solidFill>
                <a:latin typeface="Arial" pitchFamily="34" charset="0"/>
                <a:cs typeface="Arial" pitchFamily="34" charset="0"/>
              </a:defRPr>
            </a:lvl5pPr>
            <a:lvl6pPr fontAlgn="base">
              <a:spcBef>
                <a:spcPct val="0"/>
              </a:spcBef>
              <a:spcAft>
                <a:spcPct val="0"/>
              </a:spcAft>
              <a:tabLst>
                <a:tab pos="571500" algn="l"/>
              </a:tabLst>
              <a:defRPr>
                <a:solidFill>
                  <a:schemeClr val="tx1"/>
                </a:solidFill>
                <a:latin typeface="Arial" pitchFamily="34" charset="0"/>
                <a:cs typeface="Arial" pitchFamily="34" charset="0"/>
              </a:defRPr>
            </a:lvl6pPr>
            <a:lvl7pPr fontAlgn="base">
              <a:spcBef>
                <a:spcPct val="0"/>
              </a:spcBef>
              <a:spcAft>
                <a:spcPct val="0"/>
              </a:spcAft>
              <a:tabLst>
                <a:tab pos="571500" algn="l"/>
              </a:tabLst>
              <a:defRPr>
                <a:solidFill>
                  <a:schemeClr val="tx1"/>
                </a:solidFill>
                <a:latin typeface="Arial" pitchFamily="34" charset="0"/>
                <a:cs typeface="Arial" pitchFamily="34" charset="0"/>
              </a:defRPr>
            </a:lvl7pPr>
            <a:lvl8pPr fontAlgn="base">
              <a:spcBef>
                <a:spcPct val="0"/>
              </a:spcBef>
              <a:spcAft>
                <a:spcPct val="0"/>
              </a:spcAft>
              <a:tabLst>
                <a:tab pos="571500" algn="l"/>
              </a:tabLst>
              <a:defRPr>
                <a:solidFill>
                  <a:schemeClr val="tx1"/>
                </a:solidFill>
                <a:latin typeface="Arial" pitchFamily="34" charset="0"/>
                <a:cs typeface="Arial" pitchFamily="34" charset="0"/>
              </a:defRPr>
            </a:lvl8pPr>
            <a:lvl9pPr fontAlgn="base">
              <a:spcBef>
                <a:spcPct val="0"/>
              </a:spcBef>
              <a:spcAft>
                <a:spcPct val="0"/>
              </a:spcAft>
              <a:tabLst>
                <a:tab pos="5715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altLang="en-US" sz="1600" b="1" i="0" u="none" strike="noStrike" cap="none" normalizeH="0" baseline="0" dirty="0" smtClean="0">
                <a:ln>
                  <a:noFill/>
                </a:ln>
                <a:solidFill>
                  <a:schemeClr val="tx1"/>
                </a:solidFill>
                <a:effectLst/>
                <a:latin typeface="+mn-lt"/>
                <a:ea typeface="Calibri" pitchFamily="34" charset="0"/>
                <a:cs typeface="Times New Roman" pitchFamily="18" charset="0"/>
              </a:rPr>
              <a:t>Table 2. Simulated Phased-in Royalty Adders for Federal Coal</a:t>
            </a:r>
            <a:endParaRPr kumimoji="0" lang="en-US" altLang="en-US" sz="16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571500" algn="l"/>
              </a:tabLst>
            </a:pPr>
            <a:r>
              <a:rPr kumimoji="0" lang="en-US" altLang="en-US" sz="1600" b="1" i="0" u="none" strike="noStrike" cap="none" normalizeH="0" baseline="0" dirty="0" smtClean="0">
                <a:ln>
                  <a:noFill/>
                </a:ln>
                <a:solidFill>
                  <a:schemeClr val="tx1"/>
                </a:solidFill>
                <a:effectLst/>
                <a:latin typeface="+mn-lt"/>
                <a:ea typeface="Calibri" pitchFamily="34" charset="0"/>
                <a:cs typeface="Times New Roman" pitchFamily="18" charset="0"/>
              </a:rPr>
              <a:t>Indexed to SCC with 10-year linear phase-in (2015$)</a:t>
            </a:r>
            <a:endParaRPr kumimoji="0" lang="en-US" altLang="en-US" sz="1600" b="0" i="0" u="none" strike="noStrike" cap="none" normalizeH="0" baseline="0" dirty="0" smtClean="0">
              <a:ln>
                <a:noFill/>
              </a:ln>
              <a:solidFill>
                <a:schemeClr val="tx1"/>
              </a:solidFill>
              <a:effectLst/>
              <a:latin typeface="+mn-lt"/>
            </a:endParaRPr>
          </a:p>
        </p:txBody>
      </p:sp>
      <p:sp>
        <p:nvSpPr>
          <p:cNvPr id="18" name="TextBox 17"/>
          <p:cNvSpPr txBox="1"/>
          <p:nvPr/>
        </p:nvSpPr>
        <p:spPr>
          <a:xfrm>
            <a:off x="1822939" y="5905957"/>
            <a:ext cx="5122985" cy="523220"/>
          </a:xfrm>
          <a:prstGeom prst="rect">
            <a:avLst/>
          </a:prstGeom>
          <a:noFill/>
        </p:spPr>
        <p:txBody>
          <a:bodyPr wrap="square" rtlCol="0">
            <a:spAutoFit/>
          </a:bodyPr>
          <a:lstStyle/>
          <a:p>
            <a:pPr lvl="0" eaLnBrk="0" hangingPunct="0">
              <a:tabLst>
                <a:tab pos="571500" algn="l"/>
              </a:tabLst>
            </a:pPr>
            <a:r>
              <a:rPr lang="en-US" altLang="en-US" sz="1400" dirty="0">
                <a:solidFill>
                  <a:prstClr val="black"/>
                </a:solidFill>
                <a:latin typeface="+mn-lt"/>
                <a:ea typeface="Calibri" pitchFamily="34" charset="0"/>
                <a:cs typeface="Times New Roman" pitchFamily="18" charset="0"/>
              </a:rPr>
              <a:t>Notes: Computed for </a:t>
            </a:r>
            <a:r>
              <a:rPr lang="en-US" altLang="en-US" sz="1400" dirty="0" smtClean="0">
                <a:solidFill>
                  <a:prstClr val="black"/>
                </a:solidFill>
                <a:latin typeface="+mn-lt"/>
                <a:ea typeface="Calibri" pitchFamily="34" charset="0"/>
                <a:cs typeface="Times New Roman" pitchFamily="18" charset="0"/>
              </a:rPr>
              <a:t>sub-bituminous </a:t>
            </a:r>
            <a:r>
              <a:rPr lang="en-US" altLang="en-US" sz="1400" dirty="0">
                <a:solidFill>
                  <a:prstClr val="black"/>
                </a:solidFill>
                <a:latin typeface="+mn-lt"/>
                <a:ea typeface="Calibri" pitchFamily="34" charset="0"/>
                <a:cs typeface="Times New Roman" pitchFamily="18" charset="0"/>
              </a:rPr>
              <a:t>coal (heat content </a:t>
            </a:r>
            <a:r>
              <a:rPr lang="en-US" altLang="en-US" sz="1400" dirty="0" smtClean="0">
                <a:solidFill>
                  <a:prstClr val="black"/>
                </a:solidFill>
                <a:latin typeface="+mn-lt"/>
                <a:ea typeface="Calibri" pitchFamily="34" charset="0"/>
                <a:cs typeface="Times New Roman" pitchFamily="18" charset="0"/>
              </a:rPr>
              <a:t>9130 </a:t>
            </a:r>
            <a:r>
              <a:rPr lang="en-US" altLang="en-US" sz="1400" dirty="0">
                <a:solidFill>
                  <a:prstClr val="black"/>
                </a:solidFill>
                <a:latin typeface="+mn-lt"/>
                <a:ea typeface="Calibri" pitchFamily="34" charset="0"/>
                <a:cs typeface="Times New Roman" pitchFamily="18" charset="0"/>
              </a:rPr>
              <a:t>Btu/</a:t>
            </a:r>
            <a:r>
              <a:rPr lang="en-US" altLang="en-US" sz="1400" dirty="0" err="1">
                <a:solidFill>
                  <a:prstClr val="black"/>
                </a:solidFill>
                <a:latin typeface="+mn-lt"/>
                <a:ea typeface="Calibri" pitchFamily="34" charset="0"/>
                <a:cs typeface="Times New Roman" pitchFamily="18" charset="0"/>
              </a:rPr>
              <a:t>lb</a:t>
            </a:r>
            <a:r>
              <a:rPr lang="en-US" altLang="en-US" sz="1400" dirty="0" smtClean="0">
                <a:solidFill>
                  <a:prstClr val="black"/>
                </a:solidFill>
                <a:latin typeface="+mn-lt"/>
                <a:ea typeface="Calibri" pitchFamily="34" charset="0"/>
                <a:cs typeface="Times New Roman" pitchFamily="18" charset="0"/>
              </a:rPr>
              <a:t>). The </a:t>
            </a:r>
            <a:r>
              <a:rPr lang="en-US" altLang="en-US" sz="1400" dirty="0">
                <a:solidFill>
                  <a:prstClr val="black"/>
                </a:solidFill>
                <a:latin typeface="+mn-lt"/>
                <a:ea typeface="Calibri" pitchFamily="34" charset="0"/>
                <a:cs typeface="Times New Roman" pitchFamily="18" charset="0"/>
              </a:rPr>
              <a:t>SCC is the 2013 USG estimate (OMB 2013).</a:t>
            </a:r>
            <a:endParaRPr lang="en-US" altLang="en-US" sz="1400" dirty="0">
              <a:solidFill>
                <a:prstClr val="black"/>
              </a:solidFill>
              <a:latin typeface="+mn-lt"/>
              <a:cs typeface="Arial" pitchFamily="34" charset="0"/>
            </a:endParaRPr>
          </a:p>
        </p:txBody>
      </p:sp>
    </p:spTree>
    <p:extLst>
      <p:ext uri="{BB962C8B-B14F-4D97-AF65-F5344CB8AC3E}">
        <p14:creationId xmlns:p14="http://schemas.microsoft.com/office/powerpoint/2010/main" val="3649520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Calibri"/>
                <a:cs typeface="Arial" charset="0"/>
              </a:rPr>
              <a:t>IPM Results: No new or renewed leases</a:t>
            </a:r>
            <a:endParaRPr lang="en-US" sz="2600" dirty="0">
              <a:solidFill>
                <a:srgbClr val="0000FF"/>
              </a:solidFill>
              <a:latin typeface="Calibri"/>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586153" y="1291101"/>
            <a:ext cx="7959969" cy="5226929"/>
          </a:xfrm>
          <a:prstGeom prst="rect">
            <a:avLst/>
          </a:prstGeom>
          <a:noFill/>
          <a:ln>
            <a:noFill/>
          </a:ln>
        </p:spPr>
      </p:pic>
      <p:sp>
        <p:nvSpPr>
          <p:cNvPr id="6" name="TextBox 5"/>
          <p:cNvSpPr txBox="1"/>
          <p:nvPr/>
        </p:nvSpPr>
        <p:spPr>
          <a:xfrm>
            <a:off x="1817079" y="644771"/>
            <a:ext cx="5570371" cy="615553"/>
          </a:xfrm>
          <a:prstGeom prst="rect">
            <a:avLst/>
          </a:prstGeom>
          <a:noFill/>
        </p:spPr>
        <p:txBody>
          <a:bodyPr wrap="none" rtlCol="0">
            <a:spAutoFit/>
          </a:bodyPr>
          <a:lstStyle/>
          <a:p>
            <a:pPr algn="ctr"/>
            <a:r>
              <a:rPr lang="en-US" b="1" dirty="0">
                <a:solidFill>
                  <a:srgbClr val="0000FF"/>
                </a:solidFill>
                <a:latin typeface="Calibri"/>
              </a:rPr>
              <a:t>Comparison of Upstream Policies under Mass-based CPP</a:t>
            </a:r>
            <a:endParaRPr lang="en-US" dirty="0">
              <a:solidFill>
                <a:srgbClr val="0000FF"/>
              </a:solidFill>
              <a:latin typeface="Calibri"/>
            </a:endParaRPr>
          </a:p>
          <a:p>
            <a:pPr algn="ctr"/>
            <a:r>
              <a:rPr lang="en-US" sz="1600" b="1" dirty="0">
                <a:solidFill>
                  <a:srgbClr val="0000FF"/>
                </a:solidFill>
                <a:latin typeface="Calibri"/>
              </a:rPr>
              <a:t>Prices and Quantities in 2040</a:t>
            </a:r>
            <a:endParaRPr lang="en-US" sz="1600" dirty="0">
              <a:solidFill>
                <a:srgbClr val="0000FF"/>
              </a:solidFill>
              <a:latin typeface="Calibri"/>
            </a:endParaRPr>
          </a:p>
        </p:txBody>
      </p:sp>
    </p:spTree>
    <p:extLst>
      <p:ext uri="{BB962C8B-B14F-4D97-AF65-F5344CB8AC3E}">
        <p14:creationId xmlns:p14="http://schemas.microsoft.com/office/powerpoint/2010/main" val="2693923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Emissions and PRB Production</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1090246" y="773723"/>
            <a:ext cx="6916616" cy="5580185"/>
          </a:xfrm>
          <a:prstGeom prst="rect">
            <a:avLst/>
          </a:prstGeom>
          <a:noFill/>
          <a:ln>
            <a:noFill/>
          </a:ln>
        </p:spPr>
      </p:pic>
    </p:spTree>
    <p:extLst>
      <p:ext uri="{BB962C8B-B14F-4D97-AF65-F5344CB8AC3E}">
        <p14:creationId xmlns:p14="http://schemas.microsoft.com/office/powerpoint/2010/main" val="3501267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Generation Mi</a:t>
            </a:r>
            <a:r>
              <a:rPr lang="en-US" sz="2600" dirty="0" smtClean="0">
                <a:solidFill>
                  <a:srgbClr val="0000FF"/>
                </a:solidFill>
                <a:latin typeface="Arial" charset="0"/>
                <a:cs typeface="Arial" charset="0"/>
              </a:rPr>
              <a:t>x</a:t>
            </a:r>
            <a:endParaRPr lang="en-US" sz="2600" dirty="0">
              <a:solidFill>
                <a:srgbClr val="0000FF"/>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555" name="Picture 3" descr="C:\energy_env\Coal\decks\Pages from Federal-Coal-Lease-Model-report-Jan2016-FINAL-POSTED-2.jpg"/>
          <p:cNvPicPr>
            <a:picLocks noChangeAspect="1" noChangeArrowheads="1"/>
          </p:cNvPicPr>
          <p:nvPr/>
        </p:nvPicPr>
        <p:blipFill rotWithShape="1">
          <a:blip r:embed="rId2">
            <a:extLst>
              <a:ext uri="{28A0092B-C50C-407E-A947-70E740481C1C}">
                <a14:useLocalDpi xmlns:a14="http://schemas.microsoft.com/office/drawing/2010/main" val="0"/>
              </a:ext>
            </a:extLst>
          </a:blip>
          <a:srcRect l="9286" t="8015" r="2695" b="50711"/>
          <a:stretch/>
        </p:blipFill>
        <p:spPr bwMode="auto">
          <a:xfrm>
            <a:off x="0" y="636582"/>
            <a:ext cx="9143999" cy="554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64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IPM Results: Emissions</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578" name="Picture 2" descr="C:\energy_env\Coal\decks\CO2_emissions_time_profile.jpg"/>
          <p:cNvPicPr>
            <a:picLocks noChangeAspect="1" noChangeArrowheads="1"/>
          </p:cNvPicPr>
          <p:nvPr/>
        </p:nvPicPr>
        <p:blipFill rotWithShape="1">
          <a:blip r:embed="rId2">
            <a:extLst>
              <a:ext uri="{28A0092B-C50C-407E-A947-70E740481C1C}">
                <a14:useLocalDpi xmlns:a14="http://schemas.microsoft.com/office/drawing/2010/main" val="0"/>
              </a:ext>
            </a:extLst>
          </a:blip>
          <a:srcRect l="9480" t="8016" r="11031" b="55505"/>
          <a:stretch/>
        </p:blipFill>
        <p:spPr bwMode="auto">
          <a:xfrm>
            <a:off x="-1" y="654767"/>
            <a:ext cx="9143999" cy="538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5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Upstream/downstream in a second-best world</a:t>
            </a:r>
            <a:endParaRPr lang="en-US" sz="2600" dirty="0">
              <a:solidFill>
                <a:srgbClr val="0000FF"/>
              </a:solidFill>
              <a:latin typeface="+mj-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679268" y="957929"/>
            <a:ext cx="7955281" cy="4401205"/>
          </a:xfrm>
          <a:prstGeom prst="rect">
            <a:avLst/>
          </a:prstGeom>
          <a:noFill/>
        </p:spPr>
        <p:txBody>
          <a:bodyPr wrap="square" rtlCol="0">
            <a:spAutoFit/>
          </a:bodyPr>
          <a:lstStyle/>
          <a:p>
            <a:r>
              <a:rPr lang="en-US" sz="2000" b="1" dirty="0" smtClean="0">
                <a:solidFill>
                  <a:srgbClr val="0000FF"/>
                </a:solidFill>
                <a:latin typeface="+mn-lt"/>
              </a:rPr>
              <a:t>Downstream (CPP)</a:t>
            </a:r>
          </a:p>
          <a:p>
            <a:pPr marL="285750" indent="-285750">
              <a:buFont typeface="Arial" panose="020B0604020202020204" pitchFamily="34" charset="0"/>
              <a:buChar char="•"/>
            </a:pPr>
            <a:r>
              <a:rPr lang="en-US" sz="2000" dirty="0" smtClean="0">
                <a:latin typeface="+mn-lt"/>
              </a:rPr>
              <a:t>In theory, downstream regulation can implement the first-best</a:t>
            </a:r>
          </a:p>
          <a:p>
            <a:pPr marL="285750" indent="-285750">
              <a:buFont typeface="Arial" panose="020B0604020202020204" pitchFamily="34" charset="0"/>
              <a:buChar char="•"/>
            </a:pPr>
            <a:r>
              <a:rPr lang="en-US" sz="2000" dirty="0" smtClean="0">
                <a:latin typeface="+mn-lt"/>
              </a:rPr>
              <a:t>But CAA does not enable first-best:</a:t>
            </a:r>
          </a:p>
          <a:p>
            <a:pPr marL="742950" lvl="1" indent="-285750">
              <a:buFont typeface="Arial" panose="020B0604020202020204" pitchFamily="34" charset="0"/>
              <a:buChar char="•"/>
            </a:pPr>
            <a:r>
              <a:rPr lang="en-US" sz="2000" dirty="0" smtClean="0">
                <a:latin typeface="+mn-lt"/>
              </a:rPr>
              <a:t>Leakage from non-covered units </a:t>
            </a:r>
          </a:p>
          <a:p>
            <a:pPr marL="742950" lvl="1" indent="-285750">
              <a:buFont typeface="Arial" panose="020B0604020202020204" pitchFamily="34" charset="0"/>
              <a:buChar char="•"/>
            </a:pPr>
            <a:r>
              <a:rPr lang="en-US" sz="2000" dirty="0" smtClean="0">
                <a:latin typeface="+mn-lt"/>
              </a:rPr>
              <a:t>Departures from national mass-based trading merging 111(d) &amp; 111(b)</a:t>
            </a:r>
          </a:p>
          <a:p>
            <a:pPr marL="742950" lvl="1" indent="-285750">
              <a:buFont typeface="Arial" panose="020B0604020202020204" pitchFamily="34" charset="0"/>
              <a:buChar char="•"/>
            </a:pPr>
            <a:r>
              <a:rPr lang="en-US" sz="2000" dirty="0" smtClean="0">
                <a:latin typeface="+mn-lt"/>
              </a:rPr>
              <a:t>Stringency uncertainty</a:t>
            </a:r>
          </a:p>
          <a:p>
            <a:pPr marL="742950" lvl="1" indent="-285750">
              <a:buFont typeface="Arial" panose="020B0604020202020204" pitchFamily="34" charset="0"/>
              <a:buChar char="•"/>
            </a:pPr>
            <a:r>
              <a:rPr lang="en-US" sz="2000" dirty="0" smtClean="0">
                <a:latin typeface="+mn-lt"/>
              </a:rPr>
              <a:t>Legal uncertainty</a:t>
            </a:r>
            <a:endParaRPr lang="en-US" sz="2000" dirty="0">
              <a:latin typeface="+mn-lt"/>
            </a:endParaRPr>
          </a:p>
          <a:p>
            <a:pPr lvl="0"/>
            <a:endParaRPr lang="en-US" sz="2000" dirty="0" smtClean="0">
              <a:latin typeface="+mn-lt"/>
            </a:endParaRPr>
          </a:p>
          <a:p>
            <a:pPr lvl="0"/>
            <a:r>
              <a:rPr lang="en-US" sz="2000" b="1" dirty="0" smtClean="0">
                <a:solidFill>
                  <a:srgbClr val="0000FF"/>
                </a:solidFill>
                <a:latin typeface="+mn-lt"/>
              </a:rPr>
              <a:t>Upstream (Federal coal program)</a:t>
            </a:r>
          </a:p>
          <a:p>
            <a:pPr marL="285750" lvl="0" indent="-285750">
              <a:buFont typeface="Arial" panose="020B0604020202020204" pitchFamily="34" charset="0"/>
              <a:buChar char="•"/>
            </a:pPr>
            <a:r>
              <a:rPr lang="en-US" sz="2000" dirty="0" smtClean="0">
                <a:latin typeface="+mn-lt"/>
              </a:rPr>
              <a:t>In theory, upstream regulation can implement the first-best</a:t>
            </a:r>
          </a:p>
          <a:p>
            <a:pPr marL="285750" lvl="0" indent="-285750">
              <a:buFont typeface="Arial" panose="020B0604020202020204" pitchFamily="34" charset="0"/>
              <a:buChar char="•"/>
            </a:pPr>
            <a:r>
              <a:rPr lang="en-US" sz="2000" dirty="0" smtClean="0">
                <a:latin typeface="+mn-lt"/>
              </a:rPr>
              <a:t>But Federal coal policy cannot achieve first-best:</a:t>
            </a:r>
          </a:p>
          <a:p>
            <a:pPr marL="742950" lvl="1" indent="-285750">
              <a:buFont typeface="Arial" panose="020B0604020202020204" pitchFamily="34" charset="0"/>
              <a:buChar char="•"/>
            </a:pPr>
            <a:r>
              <a:rPr lang="en-US" sz="2000" dirty="0" smtClean="0">
                <a:latin typeface="+mn-lt"/>
              </a:rPr>
              <a:t>Only covers federal minerals (oil, gas, coal)</a:t>
            </a:r>
          </a:p>
          <a:p>
            <a:pPr marL="742950" lvl="1" indent="-285750">
              <a:buFont typeface="Arial" panose="020B0604020202020204" pitchFamily="34" charset="0"/>
              <a:buChar char="•"/>
            </a:pPr>
            <a:r>
              <a:rPr lang="en-US" sz="2000" dirty="0" smtClean="0">
                <a:latin typeface="+mn-lt"/>
              </a:rPr>
              <a:t>Potential substitution to non-federal coal</a:t>
            </a:r>
          </a:p>
        </p:txBody>
      </p:sp>
    </p:spTree>
    <p:extLst>
      <p:ext uri="{BB962C8B-B14F-4D97-AF65-F5344CB8AC3E}">
        <p14:creationId xmlns:p14="http://schemas.microsoft.com/office/powerpoint/2010/main" val="3112666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5</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This presentation: Summary</a:t>
            </a:r>
            <a:endParaRPr lang="en-US" sz="2600" dirty="0">
              <a:solidFill>
                <a:srgbClr val="0000FF"/>
              </a:solidFill>
              <a:latin typeface="+mj-lt"/>
            </a:endParaRPr>
          </a:p>
        </p:txBody>
      </p:sp>
      <p:sp>
        <p:nvSpPr>
          <p:cNvPr id="2" name="TextBox 1"/>
          <p:cNvSpPr txBox="1"/>
          <p:nvPr/>
        </p:nvSpPr>
        <p:spPr>
          <a:xfrm>
            <a:off x="483325" y="1253704"/>
            <a:ext cx="8332429" cy="3970318"/>
          </a:xfrm>
          <a:prstGeom prst="rect">
            <a:avLst/>
          </a:prstGeom>
          <a:noFill/>
        </p:spPr>
        <p:txBody>
          <a:bodyPr wrap="square" rtlCol="0">
            <a:spAutoFit/>
          </a:bodyPr>
          <a:lstStyle/>
          <a:p>
            <a:pPr marL="342900" indent="-342900">
              <a:buFont typeface="+mj-lt"/>
              <a:buAutoNum type="arabicPeriod"/>
            </a:pPr>
            <a:r>
              <a:rPr lang="en-US" sz="2000" dirty="0" smtClean="0">
                <a:latin typeface="+mn-lt"/>
              </a:rPr>
              <a:t>Federal coal program has a big footprint, and coal is vastly underpriced relative to SCC.</a:t>
            </a:r>
          </a:p>
          <a:p>
            <a:pPr marL="342900" indent="-342900">
              <a:buFont typeface="+mj-lt"/>
              <a:buAutoNum type="arabicPeriod"/>
            </a:pPr>
            <a:endParaRPr lang="en-US" sz="2000" dirty="0" smtClean="0">
              <a:latin typeface="+mn-lt"/>
            </a:endParaRPr>
          </a:p>
          <a:p>
            <a:pPr marL="342900" indent="-342900">
              <a:buFont typeface="+mj-lt"/>
              <a:buAutoNum type="arabicPeriod"/>
            </a:pPr>
            <a:r>
              <a:rPr lang="en-US" sz="2000" dirty="0" smtClean="0">
                <a:latin typeface="+mn-lt"/>
              </a:rPr>
              <a:t>Comparative statics : optimal royalty carbon adder is nonzero with downstream leakage.</a:t>
            </a:r>
            <a:endParaRPr lang="en-US" dirty="0" smtClean="0">
              <a:latin typeface="+mn-lt"/>
            </a:endParaRPr>
          </a:p>
          <a:p>
            <a:pPr marL="342900" indent="-342900">
              <a:buFont typeface="+mj-lt"/>
              <a:buAutoNum type="arabicPeriod"/>
            </a:pPr>
            <a:endParaRPr lang="en-US" sz="2000" dirty="0" smtClean="0">
              <a:latin typeface="+mn-lt"/>
            </a:endParaRPr>
          </a:p>
          <a:p>
            <a:pPr marL="342900" indent="-342900">
              <a:buFont typeface="+mj-lt"/>
              <a:buAutoNum type="arabicPeriod"/>
            </a:pPr>
            <a:r>
              <a:rPr lang="en-US" sz="2000" dirty="0" smtClean="0">
                <a:latin typeface="+mn-lt"/>
              </a:rPr>
              <a:t>Numerical results using the IPM model.</a:t>
            </a:r>
          </a:p>
          <a:p>
            <a:pPr marL="800100" lvl="1" indent="-342900">
              <a:buFont typeface="Arial" panose="020B0604020202020204" pitchFamily="34" charset="0"/>
              <a:buChar char="•"/>
            </a:pPr>
            <a:r>
              <a:rPr lang="en-US" dirty="0" smtClean="0">
                <a:latin typeface="+mn-lt"/>
              </a:rPr>
              <a:t>If the CPP is struck down (or CO</a:t>
            </a:r>
            <a:r>
              <a:rPr lang="en-US" baseline="-25000" dirty="0" smtClean="0">
                <a:latin typeface="+mn-lt"/>
              </a:rPr>
              <a:t>2</a:t>
            </a:r>
            <a:r>
              <a:rPr lang="en-US" dirty="0" smtClean="0">
                <a:latin typeface="+mn-lt"/>
              </a:rPr>
              <a:t> removed from the CAA), imposing a carbon royalty adder on Federal coal could achieve ~75% of the emission reductions of the CPP</a:t>
            </a:r>
          </a:p>
          <a:p>
            <a:pPr marL="800100" lvl="1" indent="-342900">
              <a:buFont typeface="Arial" panose="020B0604020202020204" pitchFamily="34" charset="0"/>
              <a:buChar char="•"/>
            </a:pPr>
            <a:endParaRPr lang="en-US" dirty="0">
              <a:latin typeface="+mn-lt"/>
            </a:endParaRPr>
          </a:p>
          <a:p>
            <a:pPr marL="457200" indent="-457200">
              <a:buFont typeface="+mj-lt"/>
              <a:buAutoNum type="arabicPeriod"/>
            </a:pPr>
            <a:r>
              <a:rPr lang="en-US" sz="2000" dirty="0">
                <a:latin typeface="+mn-lt"/>
              </a:rPr>
              <a:t>There are reasons to prefer upstream price to quantity </a:t>
            </a:r>
            <a:r>
              <a:rPr lang="en-US" sz="2000" dirty="0" smtClean="0">
                <a:latin typeface="+mn-lt"/>
              </a:rPr>
              <a:t>regulation (royalty </a:t>
            </a:r>
            <a:r>
              <a:rPr lang="en-US" sz="2000" dirty="0">
                <a:latin typeface="+mn-lt"/>
              </a:rPr>
              <a:t>adder </a:t>
            </a:r>
            <a:r>
              <a:rPr lang="en-US" sz="2000" dirty="0" smtClean="0">
                <a:latin typeface="+mn-lt"/>
              </a:rPr>
              <a:t>over carbon budget)</a:t>
            </a:r>
            <a:endParaRPr lang="en-US" dirty="0" smtClean="0">
              <a:latin typeface="+mn-lt"/>
            </a:endParaRPr>
          </a:p>
        </p:txBody>
      </p:sp>
    </p:spTree>
    <p:extLst>
      <p:ext uri="{BB962C8B-B14F-4D97-AF65-F5344CB8AC3E}">
        <p14:creationId xmlns:p14="http://schemas.microsoft.com/office/powerpoint/2010/main" val="2434316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6</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Related literature</a:t>
            </a:r>
            <a:endParaRPr lang="en-US" sz="2600" dirty="0">
              <a:solidFill>
                <a:srgbClr val="0000FF"/>
              </a:solidFill>
              <a:latin typeface="+mj-lt"/>
            </a:endParaRPr>
          </a:p>
        </p:txBody>
      </p:sp>
      <p:sp>
        <p:nvSpPr>
          <p:cNvPr id="6" name="TextBox 5"/>
          <p:cNvSpPr txBox="1"/>
          <p:nvPr/>
        </p:nvSpPr>
        <p:spPr>
          <a:xfrm>
            <a:off x="193759" y="640319"/>
            <a:ext cx="8650841" cy="6186309"/>
          </a:xfrm>
          <a:prstGeom prst="rect">
            <a:avLst/>
          </a:prstGeom>
          <a:noFill/>
        </p:spPr>
        <p:txBody>
          <a:bodyPr wrap="square" rtlCol="0">
            <a:spAutoFit/>
          </a:bodyPr>
          <a:lstStyle/>
          <a:p>
            <a:pPr lvl="0"/>
            <a:r>
              <a:rPr lang="en-US" b="1" u="sng" dirty="0" smtClean="0">
                <a:solidFill>
                  <a:srgbClr val="0000FF"/>
                </a:solidFill>
                <a:latin typeface="Calibri"/>
              </a:rPr>
              <a:t>Fair </a:t>
            </a:r>
            <a:r>
              <a:rPr lang="en-US" b="1" u="sng" dirty="0">
                <a:solidFill>
                  <a:srgbClr val="0000FF"/>
                </a:solidFill>
                <a:latin typeface="Calibri"/>
              </a:rPr>
              <a:t>value</a:t>
            </a:r>
          </a:p>
          <a:p>
            <a:pPr lvl="1"/>
            <a:r>
              <a:rPr lang="en-US" dirty="0">
                <a:solidFill>
                  <a:prstClr val="black"/>
                </a:solidFill>
                <a:latin typeface="Calibri"/>
              </a:rPr>
              <a:t>US DOI-IG (2013), US GAO (2014), Haggerty and Haggerty (2015), CEA (2016) </a:t>
            </a:r>
          </a:p>
          <a:p>
            <a:endParaRPr lang="en-US" dirty="0" smtClean="0">
              <a:latin typeface="+mn-lt"/>
            </a:endParaRPr>
          </a:p>
          <a:p>
            <a:r>
              <a:rPr lang="en-US" b="1" u="sng" dirty="0" smtClean="0">
                <a:solidFill>
                  <a:srgbClr val="0000FF"/>
                </a:solidFill>
                <a:latin typeface="+mn-lt"/>
              </a:rPr>
              <a:t>Closest to this paper</a:t>
            </a:r>
          </a:p>
          <a:p>
            <a:pPr lvl="1"/>
            <a:r>
              <a:rPr lang="en-US" dirty="0" smtClean="0">
                <a:latin typeface="+mn-lt"/>
              </a:rPr>
              <a:t>Burger (2016) (legal – carbon royalty adder)</a:t>
            </a:r>
          </a:p>
          <a:p>
            <a:pPr lvl="1"/>
            <a:r>
              <a:rPr lang="en-US" dirty="0" smtClean="0">
                <a:latin typeface="+mn-lt"/>
              </a:rPr>
              <a:t>Hein and </a:t>
            </a:r>
            <a:r>
              <a:rPr lang="en-US" dirty="0" err="1" smtClean="0">
                <a:latin typeface="+mn-lt"/>
              </a:rPr>
              <a:t>Cecot</a:t>
            </a:r>
            <a:r>
              <a:rPr lang="en-US" dirty="0" smtClean="0">
                <a:latin typeface="+mn-lt"/>
              </a:rPr>
              <a:t> (2016) (legal – carbon royalty adder)</a:t>
            </a:r>
          </a:p>
          <a:p>
            <a:pPr lvl="1"/>
            <a:r>
              <a:rPr lang="en-US" dirty="0">
                <a:solidFill>
                  <a:prstClr val="black"/>
                </a:solidFill>
                <a:latin typeface="Calibri"/>
              </a:rPr>
              <a:t>Krupnick et. al. (2015) (legal – </a:t>
            </a:r>
            <a:r>
              <a:rPr lang="en-US" dirty="0" err="1">
                <a:solidFill>
                  <a:prstClr val="black"/>
                </a:solidFill>
                <a:latin typeface="Calibri"/>
              </a:rPr>
              <a:t>superceded</a:t>
            </a:r>
            <a:r>
              <a:rPr lang="en-US" dirty="0">
                <a:solidFill>
                  <a:prstClr val="black"/>
                </a:solidFill>
                <a:latin typeface="Calibri"/>
              </a:rPr>
              <a:t> by Burger, Hein &amp; </a:t>
            </a:r>
            <a:r>
              <a:rPr lang="en-US" dirty="0" err="1">
                <a:solidFill>
                  <a:prstClr val="black"/>
                </a:solidFill>
                <a:latin typeface="Calibri"/>
              </a:rPr>
              <a:t>Cecot</a:t>
            </a:r>
            <a:r>
              <a:rPr lang="en-US">
                <a:solidFill>
                  <a:prstClr val="black"/>
                </a:solidFill>
                <a:latin typeface="Calibri"/>
              </a:rPr>
              <a:t>)</a:t>
            </a:r>
          </a:p>
          <a:p>
            <a:pPr lvl="1"/>
            <a:r>
              <a:rPr lang="en-US" smtClean="0">
                <a:latin typeface="+mn-lt"/>
              </a:rPr>
              <a:t>Hein </a:t>
            </a:r>
            <a:r>
              <a:rPr lang="en-US" dirty="0" smtClean="0">
                <a:latin typeface="+mn-lt"/>
              </a:rPr>
              <a:t>and Howard (2015) (legal – but only emissions from coal production)</a:t>
            </a:r>
          </a:p>
          <a:p>
            <a:pPr lvl="1"/>
            <a:r>
              <a:rPr lang="en-US" dirty="0" smtClean="0">
                <a:latin typeface="+mn-lt"/>
              </a:rPr>
              <a:t>Bushnell, Holland, Hughes, Knittel (2015) (CPP with </a:t>
            </a:r>
            <a:r>
              <a:rPr lang="en-US" dirty="0" err="1" smtClean="0">
                <a:latin typeface="+mn-lt"/>
              </a:rPr>
              <a:t>rate&amp;mass</a:t>
            </a:r>
            <a:r>
              <a:rPr lang="en-US" dirty="0" smtClean="0">
                <a:latin typeface="+mn-lt"/>
              </a:rPr>
              <a:t>)</a:t>
            </a:r>
          </a:p>
          <a:p>
            <a:pPr lvl="1"/>
            <a:r>
              <a:rPr lang="en-US" dirty="0" smtClean="0">
                <a:latin typeface="+mn-lt"/>
              </a:rPr>
              <a:t>Fischer and </a:t>
            </a:r>
            <a:r>
              <a:rPr lang="en-US" dirty="0" err="1" smtClean="0">
                <a:latin typeface="+mn-lt"/>
              </a:rPr>
              <a:t>Preonas</a:t>
            </a:r>
            <a:r>
              <a:rPr lang="en-US" dirty="0" smtClean="0">
                <a:latin typeface="+mn-lt"/>
              </a:rPr>
              <a:t> (2010) (static model setup)</a:t>
            </a:r>
          </a:p>
          <a:p>
            <a:pPr lvl="1"/>
            <a:r>
              <a:rPr lang="en-US" dirty="0" err="1" smtClean="0">
                <a:solidFill>
                  <a:prstClr val="black"/>
                </a:solidFill>
                <a:latin typeface="Calibri"/>
              </a:rPr>
              <a:t>Harstad</a:t>
            </a:r>
            <a:r>
              <a:rPr lang="en-US" dirty="0" smtClean="0">
                <a:solidFill>
                  <a:prstClr val="black"/>
                </a:solidFill>
                <a:latin typeface="Calibri"/>
              </a:rPr>
              <a:t> (2012) (supply side to stem leakage outside international agreement)</a:t>
            </a:r>
          </a:p>
          <a:p>
            <a:pPr lvl="1"/>
            <a:r>
              <a:rPr lang="en-US" dirty="0" smtClean="0">
                <a:latin typeface="+mn-lt"/>
              </a:rPr>
              <a:t>Horowitz and Linn (2015) (technological innovation and rate-based </a:t>
            </a:r>
            <a:r>
              <a:rPr lang="en-US" dirty="0" err="1" smtClean="0">
                <a:latin typeface="+mn-lt"/>
              </a:rPr>
              <a:t>regs</a:t>
            </a:r>
            <a:r>
              <a:rPr lang="en-US" dirty="0" smtClean="0">
                <a:latin typeface="+mn-lt"/>
              </a:rPr>
              <a:t>)</a:t>
            </a:r>
          </a:p>
          <a:p>
            <a:pPr lvl="1"/>
            <a:r>
              <a:rPr lang="en-US" dirty="0" smtClean="0">
                <a:latin typeface="+mn-lt"/>
              </a:rPr>
              <a:t>Haggerty, Lawson, and </a:t>
            </a:r>
            <a:r>
              <a:rPr lang="en-US" dirty="0" err="1" smtClean="0">
                <a:latin typeface="+mn-lt"/>
              </a:rPr>
              <a:t>Pearcy</a:t>
            </a:r>
            <a:r>
              <a:rPr lang="en-US" dirty="0" smtClean="0">
                <a:latin typeface="+mn-lt"/>
              </a:rPr>
              <a:t> (2015) (selected NEMS equations to effect on coal prices of  assessing coal royalty on delivered price instead of mine-mouth price)</a:t>
            </a:r>
          </a:p>
          <a:p>
            <a:pPr lvl="1"/>
            <a:endParaRPr lang="en-US" dirty="0">
              <a:latin typeface="+mn-lt"/>
            </a:endParaRPr>
          </a:p>
          <a:p>
            <a:r>
              <a:rPr lang="en-US" b="1" u="sng" dirty="0">
                <a:solidFill>
                  <a:srgbClr val="0000FF"/>
                </a:solidFill>
                <a:latin typeface="+mn-lt"/>
              </a:rPr>
              <a:t>Instrument choice and overlapping policies</a:t>
            </a:r>
          </a:p>
          <a:p>
            <a:pPr lvl="1"/>
            <a:r>
              <a:rPr lang="en-US" dirty="0">
                <a:latin typeface="+mn-lt"/>
              </a:rPr>
              <a:t>Holland (2012)</a:t>
            </a:r>
          </a:p>
          <a:p>
            <a:pPr lvl="1"/>
            <a:r>
              <a:rPr lang="en-US" dirty="0">
                <a:latin typeface="+mn-lt"/>
              </a:rPr>
              <a:t>Mansur (2012)</a:t>
            </a:r>
          </a:p>
          <a:p>
            <a:pPr lvl="1"/>
            <a:r>
              <a:rPr lang="en-US" dirty="0">
                <a:latin typeface="+mn-lt"/>
              </a:rPr>
              <a:t>Goulder and Stavins (2012)</a:t>
            </a:r>
          </a:p>
          <a:p>
            <a:pPr lvl="1"/>
            <a:r>
              <a:rPr lang="en-US" dirty="0">
                <a:latin typeface="+mn-lt"/>
              </a:rPr>
              <a:t>Goulder, Jacobsen, and van </a:t>
            </a:r>
            <a:r>
              <a:rPr lang="en-US" dirty="0" err="1">
                <a:latin typeface="+mn-lt"/>
              </a:rPr>
              <a:t>Benthem</a:t>
            </a:r>
            <a:r>
              <a:rPr lang="en-US" dirty="0">
                <a:latin typeface="+mn-lt"/>
              </a:rPr>
              <a:t> (2012)</a:t>
            </a:r>
          </a:p>
          <a:p>
            <a:pPr lvl="1"/>
            <a:r>
              <a:rPr lang="en-US" dirty="0">
                <a:latin typeface="+mn-lt"/>
              </a:rPr>
              <a:t>Fischer and Newell (2008)</a:t>
            </a:r>
          </a:p>
          <a:p>
            <a:pPr lvl="1"/>
            <a:r>
              <a:rPr lang="en-US" dirty="0">
                <a:latin typeface="+mn-lt"/>
              </a:rPr>
              <a:t>Fischer, Newell, </a:t>
            </a:r>
            <a:r>
              <a:rPr lang="en-US" dirty="0" err="1">
                <a:latin typeface="+mn-lt"/>
              </a:rPr>
              <a:t>Preonas</a:t>
            </a:r>
            <a:r>
              <a:rPr lang="en-US" dirty="0">
                <a:latin typeface="+mn-lt"/>
              </a:rPr>
              <a:t> (2013</a:t>
            </a:r>
            <a:r>
              <a:rPr lang="en-US" dirty="0" smtClean="0">
                <a:latin typeface="+mn-lt"/>
              </a:rPr>
              <a:t>)</a:t>
            </a:r>
            <a:endParaRPr lang="en-US" dirty="0">
              <a:latin typeface="+mn-lt"/>
            </a:endParaRPr>
          </a:p>
        </p:txBody>
      </p:sp>
    </p:spTree>
    <p:extLst>
      <p:ext uri="{BB962C8B-B14F-4D97-AF65-F5344CB8AC3E}">
        <p14:creationId xmlns:p14="http://schemas.microsoft.com/office/powerpoint/2010/main" val="615339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7</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 Downstream</a:t>
            </a:r>
            <a:endParaRPr lang="en-US" sz="2600" dirty="0">
              <a:solidFill>
                <a:srgbClr val="0000FF"/>
              </a:solidFill>
              <a:latin typeface="+mj-lt"/>
            </a:endParaRPr>
          </a:p>
        </p:txBody>
      </p:sp>
      <p:sp>
        <p:nvSpPr>
          <p:cNvPr id="18" name="TextBox 17"/>
          <p:cNvSpPr txBox="1"/>
          <p:nvPr/>
        </p:nvSpPr>
        <p:spPr>
          <a:xfrm>
            <a:off x="732971" y="907815"/>
            <a:ext cx="7678055" cy="830997"/>
          </a:xfrm>
          <a:prstGeom prst="rect">
            <a:avLst/>
          </a:prstGeom>
          <a:noFill/>
        </p:spPr>
        <p:txBody>
          <a:bodyPr wrap="square" rtlCol="0">
            <a:spAutoFit/>
          </a:bodyPr>
          <a:lstStyle/>
          <a:p>
            <a:pPr marL="457200" indent="-457200">
              <a:buFont typeface="+mj-lt"/>
              <a:buAutoNum type="arabicPeriod"/>
            </a:pPr>
            <a:r>
              <a:rPr lang="en-US" sz="2400" dirty="0" smtClean="0">
                <a:latin typeface="+mn-lt"/>
              </a:rPr>
              <a:t>Federal coal policy remains important despite the decline in coal production</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037" t="8419" r="17462" b="7976"/>
          <a:stretch/>
        </p:blipFill>
        <p:spPr bwMode="auto">
          <a:xfrm>
            <a:off x="11582" y="2342985"/>
            <a:ext cx="4620990" cy="333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ChangeArrowheads="1"/>
          </p:cNvSpPr>
          <p:nvPr/>
        </p:nvSpPr>
        <p:spPr bwMode="auto">
          <a:xfrm>
            <a:off x="517781" y="2060917"/>
            <a:ext cx="39889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latin typeface="+mn-lt"/>
                <a:ea typeface="Calibri" pitchFamily="34" charset="0"/>
                <a:cs typeface="Times New Roman" pitchFamily="18" charset="0"/>
              </a:rPr>
              <a:t>Coal production by region, 2001-2014 (</a:t>
            </a:r>
            <a:r>
              <a:rPr lang="en-US" altLang="en-US" sz="1600" b="1" dirty="0" err="1" smtClean="0">
                <a:latin typeface="+mn-lt"/>
                <a:ea typeface="Calibri" pitchFamily="34" charset="0"/>
                <a:cs typeface="Times New Roman" pitchFamily="18" charset="0"/>
              </a:rPr>
              <a:t>mst</a:t>
            </a:r>
            <a:r>
              <a:rPr lang="en-US" altLang="en-US" sz="1600" b="1" dirty="0" smtClean="0">
                <a:latin typeface="+mn-lt"/>
                <a:ea typeface="Calibri" pitchFamily="34" charset="0"/>
                <a:cs typeface="Times New Roman" pitchFamily="18" charset="0"/>
              </a:rPr>
              <a:t>)</a:t>
            </a:r>
            <a:endParaRPr kumimoji="0" lang="en-US" altLang="en-US" sz="1600" b="1" i="0" u="none" strike="noStrike" cap="none" normalizeH="0" baseline="0" dirty="0" smtClean="0">
              <a:ln>
                <a:noFill/>
              </a:ln>
              <a:solidFill>
                <a:schemeClr val="tx1"/>
              </a:solidFill>
              <a:effectLst/>
              <a:latin typeface="+mn-lt"/>
              <a:cs typeface="Arial" pitchFamily="34" charset="0"/>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 b="19709"/>
          <a:stretch/>
        </p:blipFill>
        <p:spPr bwMode="auto">
          <a:xfrm>
            <a:off x="4634543" y="2049063"/>
            <a:ext cx="4512549" cy="362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227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8</a:t>
            </a:fld>
            <a:endParaRPr lang="en-US" dirty="0">
              <a:solidFill>
                <a:prstClr val="black">
                  <a:tint val="75000"/>
                </a:prstClr>
              </a:solidFill>
            </a:endParaRPr>
          </a:p>
        </p:txBody>
      </p:sp>
      <p:sp>
        <p:nvSpPr>
          <p:cNvPr id="7" name="Title 3"/>
          <p:cNvSpPr txBox="1">
            <a:spLocks/>
          </p:cNvSpPr>
          <p:nvPr/>
        </p:nvSpPr>
        <p:spPr bwMode="auto">
          <a:xfrm>
            <a:off x="-1" y="0"/>
            <a:ext cx="9144000" cy="549664"/>
          </a:xfrm>
          <a:prstGeom prst="rect">
            <a:avLst/>
          </a:prstGeom>
          <a:solidFill>
            <a:schemeClr val="accent5">
              <a:lumMod val="20000"/>
              <a:lumOff val="80000"/>
            </a:schemeClr>
          </a:solidFill>
          <a:ln w="0">
            <a:solidFill>
              <a:schemeClr val="accent5">
                <a:lumMod val="60000"/>
                <a:lumOff val="40000"/>
              </a:schemeClr>
            </a:solidFill>
            <a:miter lim="800000"/>
            <a:headEnd/>
            <a:tailEnd/>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ts val="0"/>
              </a:spcAft>
              <a:defRPr sz="28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600" dirty="0" smtClean="0">
                <a:solidFill>
                  <a:srgbClr val="0000FF"/>
                </a:solidFill>
                <a:latin typeface="+mj-lt"/>
                <a:cs typeface="Arial" charset="0"/>
              </a:rPr>
              <a:t>Upstream, Downstream</a:t>
            </a:r>
            <a:endParaRPr lang="en-US" sz="2600" dirty="0">
              <a:solidFill>
                <a:srgbClr val="0000FF"/>
              </a:solidFill>
              <a:latin typeface="+mj-lt"/>
            </a:endParaRPr>
          </a:p>
        </p:txBody>
      </p:sp>
      <p:sp>
        <p:nvSpPr>
          <p:cNvPr id="18" name="TextBox 17"/>
          <p:cNvSpPr txBox="1"/>
          <p:nvPr/>
        </p:nvSpPr>
        <p:spPr>
          <a:xfrm>
            <a:off x="732971" y="2478204"/>
            <a:ext cx="7678055" cy="830997"/>
          </a:xfrm>
          <a:prstGeom prst="rect">
            <a:avLst/>
          </a:prstGeom>
          <a:noFill/>
        </p:spPr>
        <p:txBody>
          <a:bodyPr wrap="square" rtlCol="0">
            <a:spAutoFit/>
          </a:bodyPr>
          <a:lstStyle/>
          <a:p>
            <a:pPr marL="457200" indent="-457200">
              <a:buFont typeface="+mj-lt"/>
              <a:buAutoNum type="arabicPeriod" startAt="2"/>
            </a:pPr>
            <a:r>
              <a:rPr lang="en-US" sz="2400" dirty="0">
                <a:latin typeface="+mn-lt"/>
              </a:rPr>
              <a:t>Comparative statics of upstream, downstream in second-best world</a:t>
            </a:r>
          </a:p>
        </p:txBody>
      </p:sp>
    </p:spTree>
    <p:extLst>
      <p:ext uri="{BB962C8B-B14F-4D97-AF65-F5344CB8AC3E}">
        <p14:creationId xmlns:p14="http://schemas.microsoft.com/office/powerpoint/2010/main" val="3522133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54314</TotalTime>
  <Words>2811</Words>
  <Application>Microsoft Office PowerPoint</Application>
  <PresentationFormat>On-screen Show (4:3)</PresentationFormat>
  <Paragraphs>494</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1_Office Theme</vt:lpstr>
      <vt:lpstr>Equation</vt:lpstr>
      <vt:lpstr>Federal Coal Program Reform, the Clean Power Plan, and the Interaction of Upstream and Downstream Climate Policies NBER WP 22214, April 2016  Todd Gerarden, HKS Spencer Reeder, Vulcan Philanthropy Jim Stock, Harvard Economics and HKS  Federal Minerals Leasing Reform and Climate Policy The Hamilton Project: Policy Paper 2016-07, December 2016  Ken Gillingham, Yale University Jim Stock, Harvard Economics and HKS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Slides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EOP</dc:creator>
  <cp:lastModifiedBy>Petrakis, Gia Antonia</cp:lastModifiedBy>
  <cp:revision>6664</cp:revision>
  <cp:lastPrinted>2014-02-26T14:41:34Z</cp:lastPrinted>
  <dcterms:created xsi:type="dcterms:W3CDTF">2011-09-02T19:09:31Z</dcterms:created>
  <dcterms:modified xsi:type="dcterms:W3CDTF">2017-01-17T15:44:06Z</dcterms:modified>
</cp:coreProperties>
</file>