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2"/>
  </p:notesMasterIdLst>
  <p:sldIdLst>
    <p:sldId id="268" r:id="rId3"/>
    <p:sldId id="273" r:id="rId4"/>
    <p:sldId id="354" r:id="rId5"/>
    <p:sldId id="355" r:id="rId6"/>
    <p:sldId id="393" r:id="rId7"/>
    <p:sldId id="370" r:id="rId8"/>
    <p:sldId id="368" r:id="rId9"/>
    <p:sldId id="366" r:id="rId10"/>
    <p:sldId id="398" r:id="rId11"/>
    <p:sldId id="369" r:id="rId12"/>
    <p:sldId id="371" r:id="rId13"/>
    <p:sldId id="363" r:id="rId14"/>
    <p:sldId id="351" r:id="rId15"/>
    <p:sldId id="372" r:id="rId16"/>
    <p:sldId id="373" r:id="rId17"/>
    <p:sldId id="397" r:id="rId18"/>
    <p:sldId id="386" r:id="rId19"/>
    <p:sldId id="388" r:id="rId20"/>
    <p:sldId id="377" r:id="rId21"/>
    <p:sldId id="374" r:id="rId22"/>
    <p:sldId id="378" r:id="rId23"/>
    <p:sldId id="389" r:id="rId24"/>
    <p:sldId id="379" r:id="rId25"/>
    <p:sldId id="380" r:id="rId26"/>
    <p:sldId id="382" r:id="rId27"/>
    <p:sldId id="396" r:id="rId28"/>
    <p:sldId id="353" r:id="rId29"/>
    <p:sldId id="394" r:id="rId30"/>
    <p:sldId id="391" r:id="rId31"/>
    <p:sldId id="392" r:id="rId32"/>
    <p:sldId id="395" r:id="rId33"/>
    <p:sldId id="365" r:id="rId34"/>
    <p:sldId id="342" r:id="rId35"/>
    <p:sldId id="375" r:id="rId36"/>
    <p:sldId id="349" r:id="rId37"/>
    <p:sldId id="367" r:id="rId38"/>
    <p:sldId id="356" r:id="rId39"/>
    <p:sldId id="358" r:id="rId40"/>
    <p:sldId id="337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00" y="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11" Type="http://schemas.openxmlformats.org/officeDocument/2006/relationships/image" Target="../media/image23.wmf"/><Relationship Id="rId5" Type="http://schemas.openxmlformats.org/officeDocument/2006/relationships/image" Target="../media/image17.wmf"/><Relationship Id="rId10" Type="http://schemas.openxmlformats.org/officeDocument/2006/relationships/image" Target="../media/image22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F1099-B980-4104-83AF-4512A97FEC74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9E32B-ABF0-46AC-BE85-536304029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2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0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99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60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99084"/>
            <a:ext cx="3200400" cy="365125"/>
          </a:xfrm>
        </p:spPr>
        <p:txBody>
          <a:bodyPr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22E9188-46A5-40E9-A088-FABE1740F755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99084"/>
            <a:ext cx="2133600" cy="365125"/>
          </a:xfrm>
        </p:spPr>
        <p:txBody>
          <a:bodyPr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4001570-5536-4FF7-BE2D-1D622FB091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67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0" y="93980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838200"/>
          </a:xfrm>
        </p:spPr>
        <p:txBody>
          <a:bodyPr anchor="b">
            <a:noAutofit/>
          </a:bodyPr>
          <a:lstStyle>
            <a:lvl1pPr>
              <a:spcAft>
                <a:spcPts val="0"/>
              </a:spcAft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36640"/>
            <a:ext cx="4038600" cy="51355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36640"/>
            <a:ext cx="4038600" cy="51355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99084"/>
            <a:ext cx="3200400" cy="365125"/>
          </a:xfrm>
        </p:spPr>
        <p:txBody>
          <a:bodyPr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3B87F1D-C373-43D9-B75E-D8EE19B3303B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99084"/>
            <a:ext cx="2133600" cy="365125"/>
          </a:xfrm>
        </p:spPr>
        <p:txBody>
          <a:bodyPr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6A48D5B-FB56-489E-A840-80D612E249B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18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7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8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9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67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3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04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6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53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42341-3B8A-4EC9-A1C3-2F2AB535D3F1}" type="datetimeFigureOut">
              <a:rPr lang="en-US" smtClean="0"/>
              <a:t>1/17/2017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50B2C-1DB8-4510-8969-9AD5EDB60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2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9084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E35937E-3DCE-4B99-80DF-48905A78D2C1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9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5420A0A-2CC3-49A9-9EED-31D747CC19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295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5.wmf"/><Relationship Id="rId18" Type="http://schemas.openxmlformats.org/officeDocument/2006/relationships/oleObject" Target="../embeddings/oleObject6.bin"/><Relationship Id="rId26" Type="http://schemas.openxmlformats.org/officeDocument/2006/relationships/oleObject" Target="../embeddings/oleObject10.bin"/><Relationship Id="rId3" Type="http://schemas.openxmlformats.org/officeDocument/2006/relationships/image" Target="../media/image8.png"/><Relationship Id="rId21" Type="http://schemas.openxmlformats.org/officeDocument/2006/relationships/image" Target="../media/image19.wmf"/><Relationship Id="rId7" Type="http://schemas.openxmlformats.org/officeDocument/2006/relationships/image" Target="../media/image12.png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17.wmf"/><Relationship Id="rId25" Type="http://schemas.openxmlformats.org/officeDocument/2006/relationships/image" Target="../media/image21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5.bin"/><Relationship Id="rId20" Type="http://schemas.openxmlformats.org/officeDocument/2006/relationships/oleObject" Target="../embeddings/oleObject7.bin"/><Relationship Id="rId29" Type="http://schemas.openxmlformats.org/officeDocument/2006/relationships/image" Target="../media/image23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11" Type="http://schemas.openxmlformats.org/officeDocument/2006/relationships/image" Target="../media/image14.wmf"/><Relationship Id="rId24" Type="http://schemas.openxmlformats.org/officeDocument/2006/relationships/oleObject" Target="../embeddings/oleObject9.bin"/><Relationship Id="rId5" Type="http://schemas.openxmlformats.org/officeDocument/2006/relationships/image" Target="../media/image10.jpeg"/><Relationship Id="rId15" Type="http://schemas.openxmlformats.org/officeDocument/2006/relationships/image" Target="../media/image16.wmf"/><Relationship Id="rId23" Type="http://schemas.openxmlformats.org/officeDocument/2006/relationships/image" Target="../media/image20.wmf"/><Relationship Id="rId28" Type="http://schemas.openxmlformats.org/officeDocument/2006/relationships/oleObject" Target="../embeddings/oleObject11.bin"/><Relationship Id="rId10" Type="http://schemas.openxmlformats.org/officeDocument/2006/relationships/oleObject" Target="../embeddings/oleObject2.bin"/><Relationship Id="rId19" Type="http://schemas.openxmlformats.org/officeDocument/2006/relationships/image" Target="../media/image18.wmf"/><Relationship Id="rId4" Type="http://schemas.openxmlformats.org/officeDocument/2006/relationships/image" Target="../media/image9.png"/><Relationship Id="rId9" Type="http://schemas.openxmlformats.org/officeDocument/2006/relationships/image" Target="../media/image13.wmf"/><Relationship Id="rId14" Type="http://schemas.openxmlformats.org/officeDocument/2006/relationships/oleObject" Target="../embeddings/oleObject4.bin"/><Relationship Id="rId22" Type="http://schemas.openxmlformats.org/officeDocument/2006/relationships/oleObject" Target="../embeddings/oleObject8.bin"/><Relationship Id="rId27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0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9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76200"/>
            <a:ext cx="9067800" cy="20574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RIN Price Pass-Through:</a:t>
            </a:r>
            <a:br>
              <a:rPr lang="en-US" sz="3600" b="1" dirty="0" smtClean="0">
                <a:solidFill>
                  <a:srgbClr val="0000FF"/>
                </a:solidFill>
              </a:rPr>
            </a:br>
            <a:r>
              <a:rPr lang="en-US" sz="3600" b="1" dirty="0" smtClean="0">
                <a:solidFill>
                  <a:srgbClr val="0000FF"/>
                </a:solidFill>
              </a:rPr>
              <a:t>Exchange and Bulk </a:t>
            </a:r>
            <a:r>
              <a:rPr lang="en-US" sz="3600" b="1" dirty="0" err="1" smtClean="0">
                <a:solidFill>
                  <a:srgbClr val="0000FF"/>
                </a:solidFill>
              </a:rPr>
              <a:t>Wholesale</a:t>
            </a:r>
            <a:r>
              <a:rPr lang="en-US" sz="3600" b="1" baseline="30000" dirty="0" err="1" smtClean="0">
                <a:solidFill>
                  <a:srgbClr val="0000FF"/>
                </a:solidFill>
              </a:rPr>
              <a:t>a</a:t>
            </a:r>
            <a:r>
              <a:rPr lang="en-US" sz="3600" b="1" dirty="0" smtClean="0">
                <a:solidFill>
                  <a:srgbClr val="0000FF"/>
                </a:solidFill>
              </a:rPr>
              <a:t>, </a:t>
            </a:r>
            <a:br>
              <a:rPr lang="en-US" sz="3600" b="1" dirty="0" smtClean="0">
                <a:solidFill>
                  <a:srgbClr val="0000FF"/>
                </a:solidFill>
              </a:rPr>
            </a:br>
            <a:r>
              <a:rPr lang="en-US" sz="3600" b="1" dirty="0" smtClean="0">
                <a:solidFill>
                  <a:srgbClr val="0000FF"/>
                </a:solidFill>
              </a:rPr>
              <a:t>Exchange to </a:t>
            </a:r>
            <a:r>
              <a:rPr lang="en-US" sz="3600" b="1" dirty="0" err="1" smtClean="0">
                <a:solidFill>
                  <a:srgbClr val="0000FF"/>
                </a:solidFill>
              </a:rPr>
              <a:t>Retail</a:t>
            </a:r>
            <a:r>
              <a:rPr lang="en-US" sz="3600" b="1" baseline="30000" dirty="0" err="1">
                <a:solidFill>
                  <a:srgbClr val="0000FF"/>
                </a:solidFill>
              </a:rPr>
              <a:t>a</a:t>
            </a:r>
            <a:r>
              <a:rPr lang="en-US" sz="3600" b="1" dirty="0" smtClean="0">
                <a:solidFill>
                  <a:srgbClr val="0000FF"/>
                </a:solidFill>
              </a:rPr>
              <a:t>, and Rack to </a:t>
            </a:r>
            <a:r>
              <a:rPr lang="en-US" sz="3600" b="1" dirty="0" err="1" smtClean="0">
                <a:solidFill>
                  <a:srgbClr val="0000FF"/>
                </a:solidFill>
              </a:rPr>
              <a:t>Retail</a:t>
            </a:r>
            <a:r>
              <a:rPr lang="en-US" sz="3600" b="1" baseline="30000" dirty="0" err="1" smtClean="0">
                <a:solidFill>
                  <a:srgbClr val="0000FF"/>
                </a:solidFill>
              </a:rPr>
              <a:t>b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286000"/>
            <a:ext cx="7543800" cy="1905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Jim Stock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+mj-lt"/>
              </a:rPr>
              <a:t>Department of Economics and Kennedy School, Harvard University</a:t>
            </a:r>
          </a:p>
          <a:p>
            <a:endParaRPr lang="en-US" sz="2000" dirty="0">
              <a:solidFill>
                <a:schemeClr val="tx1"/>
              </a:solidFill>
              <a:latin typeface="+mj-lt"/>
            </a:endParaRPr>
          </a:p>
          <a:p>
            <a:r>
              <a:rPr lang="en-US" sz="2600" dirty="0" smtClean="0">
                <a:solidFill>
                  <a:schemeClr val="tx1"/>
                </a:solidFill>
                <a:latin typeface="+mj-lt"/>
              </a:rPr>
              <a:t>Iowa State, April 4, 2016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762000" y="4724400"/>
            <a:ext cx="75438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>
                <a:solidFill>
                  <a:schemeClr val="tx1"/>
                </a:solidFill>
                <a:latin typeface="+mj-lt"/>
              </a:rPr>
              <a:t>Joint work with </a:t>
            </a:r>
          </a:p>
          <a:p>
            <a:r>
              <a:rPr lang="en-US" sz="2600" baseline="30000" dirty="0" err="1" smtClean="0">
                <a:solidFill>
                  <a:schemeClr val="tx1"/>
                </a:solidFill>
                <a:latin typeface="+mj-lt"/>
              </a:rPr>
              <a:t>a</a:t>
            </a:r>
            <a:r>
              <a:rPr lang="en-US" sz="2600" dirty="0" err="1" smtClean="0">
                <a:solidFill>
                  <a:schemeClr val="tx1"/>
                </a:solidFill>
                <a:latin typeface="+mj-lt"/>
              </a:rPr>
              <a:t>Chris</a:t>
            </a:r>
            <a:r>
              <a:rPr lang="en-US" sz="2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+mj-lt"/>
              </a:rPr>
              <a:t>Knittel</a:t>
            </a:r>
            <a:r>
              <a:rPr lang="en-US" sz="2600" dirty="0" smtClean="0">
                <a:solidFill>
                  <a:schemeClr val="tx1"/>
                </a:solidFill>
                <a:latin typeface="+mj-lt"/>
              </a:rPr>
              <a:t> (MIT) and Ben </a:t>
            </a:r>
            <a:r>
              <a:rPr lang="en-US" sz="2600" dirty="0" err="1" smtClean="0">
                <a:solidFill>
                  <a:schemeClr val="tx1"/>
                </a:solidFill>
                <a:latin typeface="+mj-lt"/>
              </a:rPr>
              <a:t>Meiselman</a:t>
            </a:r>
            <a:r>
              <a:rPr lang="en-US" sz="2600" dirty="0" smtClean="0">
                <a:solidFill>
                  <a:schemeClr val="tx1"/>
                </a:solidFill>
                <a:latin typeface="+mj-lt"/>
              </a:rPr>
              <a:t> (Michigan)</a:t>
            </a:r>
          </a:p>
          <a:p>
            <a:r>
              <a:rPr lang="en-US" sz="2600" baseline="30000" dirty="0" err="1" smtClean="0">
                <a:solidFill>
                  <a:schemeClr val="tx1"/>
                </a:solidFill>
              </a:rPr>
              <a:t>b</a:t>
            </a:r>
            <a:r>
              <a:rPr lang="en-US" sz="2600" dirty="0" err="1" smtClean="0">
                <a:solidFill>
                  <a:schemeClr val="tx1"/>
                </a:solidFill>
                <a:latin typeface="+mj-lt"/>
              </a:rPr>
              <a:t>Jing</a:t>
            </a:r>
            <a:r>
              <a:rPr lang="en-US" sz="2600" dirty="0" smtClean="0">
                <a:solidFill>
                  <a:schemeClr val="tx1"/>
                </a:solidFill>
                <a:latin typeface="+mj-lt"/>
              </a:rPr>
              <a:t> Li (Harvard)</a:t>
            </a:r>
          </a:p>
        </p:txBody>
      </p:sp>
    </p:spTree>
    <p:extLst>
      <p:ext uri="{BB962C8B-B14F-4D97-AF65-F5344CB8AC3E}">
        <p14:creationId xmlns:p14="http://schemas.microsoft.com/office/powerpoint/2010/main" val="327919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067354"/>
          </a:xfrm>
          <a:noFill/>
        </p:spPr>
        <p:txBody>
          <a:bodyPr anchor="ctr"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Fuel and RIN flows (simplified)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4267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Oil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" y="1524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Corn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924800" y="2819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Consumer</a:t>
            </a:r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07" b="2515"/>
          <a:stretch/>
        </p:blipFill>
        <p:spPr bwMode="auto">
          <a:xfrm>
            <a:off x="3205369" y="2424234"/>
            <a:ext cx="1823831" cy="112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0" t="25146" r="8572" b="8078"/>
          <a:stretch/>
        </p:blipFill>
        <p:spPr bwMode="auto">
          <a:xfrm>
            <a:off x="1067072" y="1089339"/>
            <a:ext cx="2014795" cy="114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theiranproject.com/wp-content/uploads/2014/07/Imam-Khomeini-Refiner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3886200"/>
            <a:ext cx="1980928" cy="111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814" y="2415010"/>
            <a:ext cx="1656786" cy="124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5225017"/>
            <a:ext cx="1766887" cy="11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647700" y="1752600"/>
            <a:ext cx="3429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09600" y="4495800"/>
            <a:ext cx="3429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105400" y="32766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276600" y="1657840"/>
            <a:ext cx="928687" cy="4943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3200400" y="3733800"/>
            <a:ext cx="914400" cy="533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105400" y="29718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E85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05400" y="25908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E10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5105400" y="25908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276600" y="4636532"/>
            <a:ext cx="1021557" cy="58848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3238500" y="3733800"/>
            <a:ext cx="1150143" cy="718066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333186" y="3730823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E0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00400" y="19050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E100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365614" y="4255532"/>
            <a:ext cx="146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D4, D5, D6</a:t>
            </a:r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81400" y="458218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.0113D4 + .0049D5 + .0812 D6</a:t>
            </a:r>
          </a:p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          (“RIN bundle”)</a:t>
            </a:r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657600" y="1444823"/>
            <a:ext cx="5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D6</a:t>
            </a:r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3323034" y="1526065"/>
            <a:ext cx="928687" cy="4943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3238500" y="1556266"/>
            <a:ext cx="1104900" cy="577334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7524186" y="32766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467600" y="29718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E85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7524186" y="25908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447986" y="25908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E10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5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067354"/>
          </a:xfrm>
          <a:noFill/>
        </p:spPr>
        <p:txBody>
          <a:bodyPr anchor="ctr"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Pass-through under perfect competition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42672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Oil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" y="1524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Corn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924800" y="2819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Consumer</a:t>
            </a:r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07" b="2515"/>
          <a:stretch/>
        </p:blipFill>
        <p:spPr bwMode="auto">
          <a:xfrm>
            <a:off x="3205369" y="2424234"/>
            <a:ext cx="1823831" cy="112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0" t="25146" r="8572" b="8078"/>
          <a:stretch/>
        </p:blipFill>
        <p:spPr bwMode="auto">
          <a:xfrm>
            <a:off x="1067072" y="1089339"/>
            <a:ext cx="2014795" cy="114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theiranproject.com/wp-content/uploads/2014/07/Imam-Khomeini-Refiner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3886200"/>
            <a:ext cx="1980928" cy="111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814" y="2415010"/>
            <a:ext cx="1656786" cy="124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5225017"/>
            <a:ext cx="1766887" cy="11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647700" y="1752600"/>
            <a:ext cx="3429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09600" y="4495800"/>
            <a:ext cx="3429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105400" y="32766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276600" y="1657840"/>
            <a:ext cx="928687" cy="4943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3200400" y="3733800"/>
            <a:ext cx="914400" cy="533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276600" y="4636532"/>
            <a:ext cx="1021557" cy="58848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3238500" y="3733800"/>
            <a:ext cx="1150143" cy="718066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333186" y="3730823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E0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00400" y="19050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E100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365614" y="4255532"/>
            <a:ext cx="146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D4, D5, D6</a:t>
            </a:r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81400" y="458218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.0113D4 + .0049D5 + .0812 D6</a:t>
            </a:r>
          </a:p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          (“RIN bundle”)</a:t>
            </a:r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657600" y="1444823"/>
            <a:ext cx="5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D6</a:t>
            </a:r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3323034" y="1526065"/>
            <a:ext cx="928687" cy="4943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3238500" y="1556266"/>
            <a:ext cx="1104900" cy="577334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7524186" y="32766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467600" y="29718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E85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7524186" y="25908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6992123"/>
              </p:ext>
            </p:extLst>
          </p:nvPr>
        </p:nvGraphicFramePr>
        <p:xfrm>
          <a:off x="3323034" y="1040102"/>
          <a:ext cx="3657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0" name="Equation" r:id="rId8" imgW="3657600" imgH="317160" progId="Equation.DSMT4">
                  <p:embed/>
                </p:oleObj>
              </mc:Choice>
              <mc:Fallback>
                <p:oleObj name="Equation" r:id="rId8" imgW="365760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23034" y="1040102"/>
                        <a:ext cx="3657600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558489"/>
              </p:ext>
            </p:extLst>
          </p:nvPr>
        </p:nvGraphicFramePr>
        <p:xfrm>
          <a:off x="1587500" y="3498850"/>
          <a:ext cx="184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1" name="Equation" r:id="rId10" imgW="1841400" imgH="317160" progId="Equation.DSMT4">
                  <p:embed/>
                </p:oleObj>
              </mc:Choice>
              <mc:Fallback>
                <p:oleObj name="Equation" r:id="rId10" imgW="184140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0" y="3498850"/>
                        <a:ext cx="184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86968"/>
              </p:ext>
            </p:extLst>
          </p:nvPr>
        </p:nvGraphicFramePr>
        <p:xfrm>
          <a:off x="444500" y="5078967"/>
          <a:ext cx="35179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2" name="Equation" r:id="rId12" imgW="3517560" imgH="291960" progId="Equation.DSMT4">
                  <p:embed/>
                </p:oleObj>
              </mc:Choice>
              <mc:Fallback>
                <p:oleObj name="Equation" r:id="rId12" imgW="351756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5078967"/>
                        <a:ext cx="35179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509652"/>
              </p:ext>
            </p:extLst>
          </p:nvPr>
        </p:nvGraphicFramePr>
        <p:xfrm>
          <a:off x="4564063" y="1614488"/>
          <a:ext cx="204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3" name="Equation" r:id="rId14" imgW="2044440" imgH="317160" progId="Equation.DSMT4">
                  <p:embed/>
                </p:oleObj>
              </mc:Choice>
              <mc:Fallback>
                <p:oleObj name="Equation" r:id="rId14" imgW="204444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4063" y="1614488"/>
                        <a:ext cx="204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1527881"/>
              </p:ext>
            </p:extLst>
          </p:nvPr>
        </p:nvGraphicFramePr>
        <p:xfrm>
          <a:off x="4584700" y="3657600"/>
          <a:ext cx="1879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4" name="Equation" r:id="rId16" imgW="1879560" imgH="317160" progId="Equation.DSMT4">
                  <p:embed/>
                </p:oleObj>
              </mc:Choice>
              <mc:Fallback>
                <p:oleObj name="Equation" r:id="rId16" imgW="187956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3657600"/>
                        <a:ext cx="1879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193419"/>
              </p:ext>
            </p:extLst>
          </p:nvPr>
        </p:nvGraphicFramePr>
        <p:xfrm>
          <a:off x="228600" y="1219200"/>
          <a:ext cx="406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5" name="Equation" r:id="rId18" imgW="406080" imgH="291960" progId="Equation.DSMT4">
                  <p:embed/>
                </p:oleObj>
              </mc:Choice>
              <mc:Fallback>
                <p:oleObj name="Equation" r:id="rId18" imgW="40608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219200"/>
                        <a:ext cx="4064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273379"/>
              </p:ext>
            </p:extLst>
          </p:nvPr>
        </p:nvGraphicFramePr>
        <p:xfrm>
          <a:off x="203200" y="3975100"/>
          <a:ext cx="3048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6" name="Equation" r:id="rId20" imgW="304560" imgH="291960" progId="Equation.DSMT4">
                  <p:embed/>
                </p:oleObj>
              </mc:Choice>
              <mc:Fallback>
                <p:oleObj name="Equation" r:id="rId20" imgW="30456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3975100"/>
                        <a:ext cx="3048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900429"/>
              </p:ext>
            </p:extLst>
          </p:nvPr>
        </p:nvGraphicFramePr>
        <p:xfrm>
          <a:off x="4572000" y="1968500"/>
          <a:ext cx="1282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7" name="Equation" r:id="rId22" imgW="1282680" imgH="317160" progId="Equation.DSMT4">
                  <p:embed/>
                </p:oleObj>
              </mc:Choice>
              <mc:Fallback>
                <p:oleObj name="Equation" r:id="rId22" imgW="128268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68500"/>
                        <a:ext cx="1282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436544"/>
              </p:ext>
            </p:extLst>
          </p:nvPr>
        </p:nvGraphicFramePr>
        <p:xfrm>
          <a:off x="4572000" y="4102100"/>
          <a:ext cx="2133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8" name="Equation" r:id="rId24" imgW="2133360" imgH="317160" progId="Equation.DSMT4">
                  <p:embed/>
                </p:oleObj>
              </mc:Choice>
              <mc:Fallback>
                <p:oleObj name="Equation" r:id="rId24" imgW="213336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102100"/>
                        <a:ext cx="2133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1644696"/>
              </p:ext>
            </p:extLst>
          </p:nvPr>
        </p:nvGraphicFramePr>
        <p:xfrm>
          <a:off x="7543800" y="2120900"/>
          <a:ext cx="1397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9" name="Equation" r:id="rId26" imgW="1396800" imgH="317160" progId="Equation.DSMT4">
                  <p:embed/>
                </p:oleObj>
              </mc:Choice>
              <mc:Fallback>
                <p:oleObj name="Equation" r:id="rId26" imgW="139680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120900"/>
                        <a:ext cx="1397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9262414"/>
              </p:ext>
            </p:extLst>
          </p:nvPr>
        </p:nvGraphicFramePr>
        <p:xfrm>
          <a:off x="7588250" y="3429000"/>
          <a:ext cx="1409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0" name="Equation" r:id="rId28" imgW="1409400" imgH="317160" progId="Equation.DSMT4">
                  <p:embed/>
                </p:oleObj>
              </mc:Choice>
              <mc:Fallback>
                <p:oleObj name="Equation" r:id="rId28" imgW="140940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0" y="3429000"/>
                        <a:ext cx="1409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7447986" y="25908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E10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5105400" y="2590800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105400" y="29718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E85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05400" y="2590800"/>
            <a:ext cx="705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</a:rPr>
              <a:t>E10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85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36786" y="0"/>
            <a:ext cx="9144000" cy="990600"/>
          </a:xfrm>
          <a:noFill/>
        </p:spPr>
        <p:txBody>
          <a:bodyPr anchor="ctr"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Implications for Spreads Between Fuels </a:t>
            </a:r>
            <a:b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</a:b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with Differing Obligations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1295400"/>
            <a:ext cx="3733800" cy="175432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</a:pPr>
            <a:r>
              <a:rPr lang="en-US" b="1" u="sng" dirty="0" smtClean="0">
                <a:solidFill>
                  <a:srgbClr val="0000FF"/>
                </a:solidFill>
                <a:latin typeface="+mn-lt"/>
              </a:rPr>
              <a:t>Bulk wholesale</a:t>
            </a:r>
          </a:p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Obligated bulk petroleum :</a:t>
            </a:r>
          </a:p>
          <a:p>
            <a:pPr marL="0" indent="0" fontAlgn="base">
              <a:spcBef>
                <a:spcPct val="0"/>
              </a:spcBef>
            </a:pPr>
            <a:endParaRPr lang="en-US" dirty="0" smtClean="0">
              <a:solidFill>
                <a:prstClr val="black"/>
              </a:solidFill>
              <a:latin typeface="+mn-lt"/>
            </a:endParaRPr>
          </a:p>
          <a:p>
            <a:pPr marL="0" indent="0" fontAlgn="base">
              <a:spcBef>
                <a:spcPct val="0"/>
              </a:spcBef>
            </a:pPr>
            <a:r>
              <a:rPr lang="en-US" dirty="0">
                <a:solidFill>
                  <a:prstClr val="black"/>
                </a:solidFill>
                <a:latin typeface="+mn-lt"/>
              </a:rPr>
              <a:t>Non-obligated bulk petroleum </a:t>
            </a:r>
            <a:r>
              <a:rPr lang="en-US" dirty="0" smtClean="0">
                <a:solidFill>
                  <a:prstClr val="black"/>
                </a:solidFill>
                <a:latin typeface="+mn-lt"/>
              </a:rPr>
              <a:t>:</a:t>
            </a:r>
          </a:p>
          <a:p>
            <a:pPr marL="0" indent="0" fontAlgn="base">
              <a:spcBef>
                <a:spcPct val="0"/>
              </a:spcBef>
            </a:pPr>
            <a:endParaRPr lang="en-US" dirty="0" smtClean="0">
              <a:solidFill>
                <a:prstClr val="black"/>
              </a:solidFill>
              <a:latin typeface="+mn-lt"/>
            </a:endParaRPr>
          </a:p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Spread: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885801"/>
              </p:ext>
            </p:extLst>
          </p:nvPr>
        </p:nvGraphicFramePr>
        <p:xfrm>
          <a:off x="3581400" y="1524000"/>
          <a:ext cx="2654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" name="Equation" r:id="rId3" imgW="2654280" imgH="317160" progId="Equation.DSMT4">
                  <p:embed/>
                </p:oleObj>
              </mc:Choice>
              <mc:Fallback>
                <p:oleObj name="Equation" r:id="rId3" imgW="2654280" imgH="3171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524000"/>
                        <a:ext cx="2654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1290958"/>
              </p:ext>
            </p:extLst>
          </p:nvPr>
        </p:nvGraphicFramePr>
        <p:xfrm>
          <a:off x="3581400" y="2133600"/>
          <a:ext cx="2628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6" name="Equation" r:id="rId5" imgW="2628720" imgH="317160" progId="Equation.DSMT4">
                  <p:embed/>
                </p:oleObj>
              </mc:Choice>
              <mc:Fallback>
                <p:oleObj name="Equation" r:id="rId5" imgW="2628720" imgH="3171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133600"/>
                        <a:ext cx="2628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8185493"/>
              </p:ext>
            </p:extLst>
          </p:nvPr>
        </p:nvGraphicFramePr>
        <p:xfrm>
          <a:off x="3581400" y="2667000"/>
          <a:ext cx="4648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7" name="Equation" r:id="rId7" imgW="4647960" imgH="393480" progId="Equation.DSMT4">
                  <p:embed/>
                </p:oleObj>
              </mc:Choice>
              <mc:Fallback>
                <p:oleObj name="Equation" r:id="rId7" imgW="464796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667000"/>
                        <a:ext cx="4648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8600" y="3429000"/>
            <a:ext cx="2209800" cy="258532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</a:pPr>
            <a:r>
              <a:rPr lang="en-US" b="1" u="sng" dirty="0" smtClean="0">
                <a:solidFill>
                  <a:srgbClr val="0000FF"/>
                </a:solidFill>
                <a:latin typeface="+mn-lt"/>
              </a:rPr>
              <a:t>Retail</a:t>
            </a:r>
          </a:p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E10:</a:t>
            </a:r>
          </a:p>
          <a:p>
            <a:pPr marL="0" indent="0" fontAlgn="base">
              <a:spcBef>
                <a:spcPct val="0"/>
              </a:spcBef>
            </a:pPr>
            <a:endParaRPr lang="en-US" dirty="0" smtClean="0">
              <a:solidFill>
                <a:prstClr val="black"/>
              </a:solidFill>
              <a:latin typeface="+mn-lt"/>
            </a:endParaRPr>
          </a:p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E85:</a:t>
            </a:r>
          </a:p>
          <a:p>
            <a:pPr marL="0" indent="0" fontAlgn="base">
              <a:spcBef>
                <a:spcPct val="0"/>
              </a:spcBef>
            </a:pPr>
            <a:endParaRPr lang="en-US" dirty="0" smtClean="0">
              <a:solidFill>
                <a:prstClr val="black"/>
              </a:solidFill>
              <a:latin typeface="+mn-lt"/>
            </a:endParaRPr>
          </a:p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Spread:</a:t>
            </a:r>
          </a:p>
          <a:p>
            <a:pPr marL="0" indent="0" fontAlgn="base">
              <a:spcBef>
                <a:spcPct val="0"/>
              </a:spcBef>
            </a:pPr>
            <a:endParaRPr lang="en-US" dirty="0">
              <a:solidFill>
                <a:prstClr val="black"/>
              </a:solidFill>
              <a:latin typeface="+mn-lt"/>
            </a:endParaRPr>
          </a:p>
          <a:p>
            <a:pPr marL="0" indent="0" fontAlgn="base">
              <a:spcBef>
                <a:spcPct val="0"/>
              </a:spcBef>
            </a:pPr>
            <a:endParaRPr lang="en-US" dirty="0" smtClean="0">
              <a:solidFill>
                <a:prstClr val="black"/>
              </a:solidFill>
              <a:latin typeface="+mn-lt"/>
            </a:endParaRPr>
          </a:p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General form: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804458"/>
              </p:ext>
            </p:extLst>
          </p:nvPr>
        </p:nvGraphicFramePr>
        <p:xfrm>
          <a:off x="2292350" y="3797300"/>
          <a:ext cx="4140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8" name="Equation" r:id="rId9" imgW="4140000" imgH="317160" progId="Equation.DSMT4">
                  <p:embed/>
                </p:oleObj>
              </mc:Choice>
              <mc:Fallback>
                <p:oleObj name="Equation" r:id="rId9" imgW="414000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292350" y="3797300"/>
                        <a:ext cx="4140200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829884"/>
              </p:ext>
            </p:extLst>
          </p:nvPr>
        </p:nvGraphicFramePr>
        <p:xfrm>
          <a:off x="2298700" y="4330700"/>
          <a:ext cx="4394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9" name="Equation" r:id="rId11" imgW="4394160" imgH="317160" progId="Equation.DSMT4">
                  <p:embed/>
                </p:oleObj>
              </mc:Choice>
              <mc:Fallback>
                <p:oleObj name="Equation" r:id="rId11" imgW="4394160" imgH="3171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0" y="4330700"/>
                        <a:ext cx="4394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778897"/>
              </p:ext>
            </p:extLst>
          </p:nvPr>
        </p:nvGraphicFramePr>
        <p:xfrm>
          <a:off x="2311400" y="4864100"/>
          <a:ext cx="5892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0" name="Equation" r:id="rId13" imgW="5892480" imgH="317160" progId="Equation.DSMT4">
                  <p:embed/>
                </p:oleObj>
              </mc:Choice>
              <mc:Fallback>
                <p:oleObj name="Equation" r:id="rId13" imgW="5892480" imgH="31716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4864100"/>
                        <a:ext cx="5892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209800" y="5574268"/>
            <a:ext cx="394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Spread = net RIN obligation + error term</a:t>
            </a:r>
            <a:endParaRPr lang="en-US" dirty="0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852841"/>
              </p:ext>
            </p:extLst>
          </p:nvPr>
        </p:nvGraphicFramePr>
        <p:xfrm>
          <a:off x="2819400" y="5981700"/>
          <a:ext cx="1676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1" name="Equation" r:id="rId15" imgW="1676160" imgH="291960" progId="Equation.DSMT4">
                  <p:embed/>
                </p:oleObj>
              </mc:Choice>
              <mc:Fallback>
                <p:oleObj name="Equation" r:id="rId15" imgW="1676160" imgH="2919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981700"/>
                        <a:ext cx="16764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187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RIN Prices and Policy Uncertainty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991154"/>
            <a:ext cx="8915400" cy="9233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In theory, RIN prices move based on current and expected fundamentals</a:t>
            </a:r>
          </a:p>
          <a:p>
            <a:pPr marL="457200" indent="-45720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The 2013 jump in RIN prices was associated with demand (blend wall fundamentals)</a:t>
            </a:r>
          </a:p>
          <a:p>
            <a:pPr marL="457200" indent="-45720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Subsequently, policy uncertainty &amp; expectations have been majors drivers of RIN prices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256" y="1939884"/>
            <a:ext cx="6237402" cy="4460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16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Econometric methods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991154"/>
            <a:ext cx="7162800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1. Check for unit roots and cointegration (digression: spread is already</a:t>
            </a:r>
          </a:p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 error-correction term, cf. </a:t>
            </a:r>
            <a:r>
              <a:rPr lang="en-US" dirty="0" err="1" smtClean="0">
                <a:solidFill>
                  <a:prstClr val="black"/>
                </a:solidFill>
                <a:latin typeface="+mn-lt"/>
              </a:rPr>
              <a:t>Borenstein</a:t>
            </a:r>
            <a:r>
              <a:rPr lang="en-US" dirty="0" smtClean="0">
                <a:solidFill>
                  <a:prstClr val="black"/>
                </a:solidFill>
                <a:latin typeface="+mn-lt"/>
              </a:rPr>
              <a:t>, Cameron and Gilbert (1997))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4952809"/>
              </p:ext>
            </p:extLst>
          </p:nvPr>
        </p:nvGraphicFramePr>
        <p:xfrm>
          <a:off x="2286000" y="2425700"/>
          <a:ext cx="30734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" name="Equation" r:id="rId3" imgW="3073320" imgH="698400" progId="Equation.DSMT4">
                  <p:embed/>
                </p:oleObj>
              </mc:Choice>
              <mc:Fallback>
                <p:oleObj name="Equation" r:id="rId3" imgW="3073320" imgH="698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6000" y="2425700"/>
                        <a:ext cx="3073400" cy="69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203581"/>
              </p:ext>
            </p:extLst>
          </p:nvPr>
        </p:nvGraphicFramePr>
        <p:xfrm>
          <a:off x="2438400" y="4051300"/>
          <a:ext cx="25019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9" name="Equation" r:id="rId5" imgW="2501640" imgH="1739880" progId="Equation.DSMT4">
                  <p:embed/>
                </p:oleObj>
              </mc:Choice>
              <mc:Fallback>
                <p:oleObj name="Equation" r:id="rId5" imgW="2501640" imgH="1739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38400" y="4051300"/>
                        <a:ext cx="2501900" cy="173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332566" y="5879068"/>
            <a:ext cx="7668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</a:rPr>
              <a:t>4. Sensitivity checks: Seasonals, distributed </a:t>
            </a:r>
            <a:r>
              <a:rPr lang="en-US" dirty="0">
                <a:solidFill>
                  <a:prstClr val="black"/>
                </a:solidFill>
              </a:rPr>
              <a:t>lag </a:t>
            </a:r>
            <a:r>
              <a:rPr lang="en-US" dirty="0" smtClean="0">
                <a:solidFill>
                  <a:prstClr val="black"/>
                </a:solidFill>
              </a:rPr>
              <a:t>regressions, 5-day smoothed (averaged) data, subsample regressions, Brent as a control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9110" y="3239869"/>
            <a:ext cx="8752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</a:rPr>
              <a:t>3. Estimate dynamics (cumulative impulse response functions) using structural </a:t>
            </a:r>
            <a:r>
              <a:rPr lang="en-US" dirty="0">
                <a:solidFill>
                  <a:prstClr val="black"/>
                </a:solidFill>
              </a:rPr>
              <a:t>VAR in first </a:t>
            </a:r>
            <a:r>
              <a:rPr lang="en-US" dirty="0" smtClean="0">
                <a:solidFill>
                  <a:prstClr val="black"/>
                </a:solidFill>
              </a:rPr>
              <a:t>differences (Cholesky with RIN shock ordered first): (a) individual spreads; (b) pooled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792069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</a:rPr>
              <a:t>2. Levels regression: equilibrium/long-run </a:t>
            </a:r>
            <a:r>
              <a:rPr lang="en-US" dirty="0">
                <a:solidFill>
                  <a:prstClr val="black"/>
                </a:solidFill>
              </a:rPr>
              <a:t>relationship </a:t>
            </a:r>
            <a:r>
              <a:rPr lang="en-US" dirty="0" smtClean="0">
                <a:solidFill>
                  <a:prstClr val="black"/>
                </a:solidFill>
              </a:rPr>
              <a:t>by OLS [&amp; </a:t>
            </a:r>
            <a:r>
              <a:rPr lang="en-US" dirty="0">
                <a:solidFill>
                  <a:prstClr val="black"/>
                </a:solidFill>
              </a:rPr>
              <a:t>dynamic </a:t>
            </a:r>
            <a:r>
              <a:rPr lang="en-US" dirty="0" smtClean="0">
                <a:solidFill>
                  <a:prstClr val="black"/>
                </a:solidFill>
              </a:rPr>
              <a:t>OLS]: </a:t>
            </a:r>
          </a:p>
          <a:p>
            <a:pPr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</a:rPr>
              <a:t>   (a) individual spreads; (b) pooled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46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Data Sources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1823" y="5558214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Daily trading days, </a:t>
            </a:r>
            <a:r>
              <a:rPr lang="en-US" dirty="0"/>
              <a:t>Jan. 1, 2013 – March 10, </a:t>
            </a:r>
            <a:r>
              <a:rPr lang="en-US" dirty="0" smtClean="0"/>
              <a:t>2015 (</a:t>
            </a:r>
            <a:r>
              <a:rPr lang="en-US" i="1" dirty="0" smtClean="0"/>
              <a:t>N</a:t>
            </a:r>
            <a:r>
              <a:rPr lang="en-US" dirty="0" smtClean="0"/>
              <a:t> = 551)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259645"/>
              </p:ext>
            </p:extLst>
          </p:nvPr>
        </p:nvGraphicFramePr>
        <p:xfrm>
          <a:off x="1053059" y="1295400"/>
          <a:ext cx="73914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560"/>
                <a:gridCol w="1560407"/>
                <a:gridCol w="287443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Spot/future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Source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RIN prices (D4, D5, D6)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PFL, OPIS, Bloomberg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RBOB-NYH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NYMEX/EIA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RBOB-LA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ULS Diesel-NYH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ULS Diesel-Gulf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Jet Fuel-Gulf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Spot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EBOB-Rotterdam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Argus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Diesel-Rotterdam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Argus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E10, E85 retail </a:t>
                      </a:r>
                      <a:r>
                        <a:rPr lang="en-US" dirty="0" err="1" smtClean="0"/>
                        <a:t>nat’l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avg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Pump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AAA</a:t>
                      </a:r>
                      <a:r>
                        <a:rPr lang="en-US" baseline="0" dirty="0" smtClean="0"/>
                        <a:t> (Bloomberg)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31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Summary Statistics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4953000"/>
            <a:ext cx="586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Data sources: </a:t>
            </a:r>
          </a:p>
          <a:p>
            <a:r>
              <a:rPr lang="en-US" dirty="0" smtClean="0"/>
              <a:t>Bulk wholesale prices: Bloomberg, EIA, Argus. </a:t>
            </a:r>
          </a:p>
          <a:p>
            <a:r>
              <a:rPr lang="en-US" dirty="0" smtClean="0"/>
              <a:t>RINs: PFL, OPIS, Bloomberg</a:t>
            </a:r>
          </a:p>
          <a:p>
            <a:r>
              <a:rPr lang="en-US" dirty="0" smtClean="0"/>
              <a:t>E10, E85: Bloomberg (AAA)</a:t>
            </a:r>
          </a:p>
          <a:p>
            <a:r>
              <a:rPr lang="en-US" dirty="0" smtClean="0"/>
              <a:t>Daily trading days, </a:t>
            </a:r>
            <a:r>
              <a:rPr lang="en-US" dirty="0"/>
              <a:t>Jan. 1, 2013 – March 10, </a:t>
            </a:r>
            <a:r>
              <a:rPr lang="en-US" dirty="0" smtClean="0"/>
              <a:t>2015 (</a:t>
            </a:r>
            <a:r>
              <a:rPr lang="en-US" i="1" dirty="0" smtClean="0"/>
              <a:t>N</a:t>
            </a:r>
            <a:r>
              <a:rPr lang="en-US" dirty="0" smtClean="0"/>
              <a:t> = 551)</a:t>
            </a:r>
            <a:endParaRPr lang="en-US" dirty="0"/>
          </a:p>
        </p:txBody>
      </p:sp>
      <p:pic>
        <p:nvPicPr>
          <p:cNvPr id="2" name="Picture 3" descr="C:\energy_env\RFS\passthru\Notes_text\Meiselman_slides\rin_passthru_slides_wp_Page_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17843" r="5529" b="17387"/>
          <a:stretch/>
        </p:blipFill>
        <p:spPr bwMode="auto">
          <a:xfrm>
            <a:off x="1066800" y="1000436"/>
            <a:ext cx="7042244" cy="395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56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" y="152400"/>
            <a:ext cx="8915400" cy="6629400"/>
            <a:chOff x="0" y="0"/>
            <a:chExt cx="6348047" cy="4749507"/>
          </a:xfrm>
        </p:grpSpPr>
        <p:pic>
          <p:nvPicPr>
            <p:cNvPr id="3" name="Picture 2" descr="C:\Users\jstock\Dropbox\Project_RIN_Prices\Code\figs\dieselgu_jetgu_dieselgu_jetgut_nsa_tsplot_01Jan2013-10Mar2015.emf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200400" cy="23425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 descr="C:\Users\jstock\Dropbox\Project_RIN_Prices\Code\figs\dieselny_dieselrot_dieselny_dieselrott_nsa_tsplot_01Jan2013-10Mar2015.emf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7647" y="35169"/>
              <a:ext cx="3200400" cy="23425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Picture 4" descr="C:\Users\jstock\Dropbox\Project_RIN_Prices\Code\figs\dieselgu_dieselrot_dieselgu_dieselrott_nsa_tsplot_01Jan2013-10Mar2015.emf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2406992"/>
              <a:ext cx="3200400" cy="23425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5587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" y="155158"/>
            <a:ext cx="8839200" cy="6550442"/>
            <a:chOff x="0" y="0"/>
            <a:chExt cx="6359770" cy="4803727"/>
          </a:xfrm>
        </p:grpSpPr>
        <p:pic>
          <p:nvPicPr>
            <p:cNvPr id="3" name="Picture 2" descr="C:\Users\jstock\Dropbox\Project_RIN_Prices\Code\figs\rbobnyf_ebob_rbobnyf_ebobt_nsa_tsplot_01Jan2013-10Mar2015.emf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200400" cy="23425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 descr="C:\Users\jstock\Dropbox\Project_RIN_Prices\Code\figs\rbobnyf_brent_rbobnyf_brentt_nsa_tsplot_01Jan2013-10Mar2015.emf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9370" y="11723"/>
              <a:ext cx="3200400" cy="234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Picture 4" descr="C:\Users\jstock\Dropbox\Project_RIN_Prices\Code\figs\rbobla_brent_rbobla_brentt_nsa_tsplot_01Jan2013-10Mar2015.emf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26" y="2461847"/>
              <a:ext cx="3200400" cy="23418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Picture 5" descr="C:\Users\jstock\Dropbox\Project_RIN_Prices\Code\figs\e85_e10_e85_e10t_nsa_tsplot_01Jan2013-10Mar2015.em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15" y="3512173"/>
            <a:ext cx="4467286" cy="32696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485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Results: Unit root analysis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4930087"/>
            <a:ext cx="762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Mixed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RIN prices are well-approximated as having a unit root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Wholesale spreads don’t seem to have unit root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Over this sample period, results tend to suggest no unit root, so the primary specifications are levels OLS (not OLS) and VARs (not VECMs)</a:t>
            </a:r>
          </a:p>
        </p:txBody>
      </p:sp>
      <p:pic>
        <p:nvPicPr>
          <p:cNvPr id="2" name="Picture 2" descr="C:\energy_env\RFS\passthru\Notes_text\Meiselman_slides\rin_passthru_slides_wp_Page_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" t="10967" r="5598" b="38229"/>
          <a:stretch/>
        </p:blipFill>
        <p:spPr bwMode="auto">
          <a:xfrm>
            <a:off x="64048" y="1040523"/>
            <a:ext cx="9032142" cy="388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7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D1E318-60C4-4A61-BE35-A99424D0830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5334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sz="3200" dirty="0" smtClean="0">
                <a:solidFill>
                  <a:srgbClr val="0000FF"/>
                </a:solidFill>
                <a:latin typeface="+mj-lt"/>
                <a:cs typeface="Arial" charset="0"/>
              </a:rPr>
              <a:t>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90600"/>
            <a:ext cx="7924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</a:rPr>
              <a:t>The Renewable Fuel Standard (RFS) imposes a tax on petroleum fuels and a subsidy for biofuels.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dirty="0" smtClean="0">
              <a:solidFill>
                <a:prstClr val="black"/>
              </a:solidFill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</a:rPr>
              <a:t>In theory, the RFS tax/subsidy is transmitted through the price of RINs, the tradeable compliance certificates under the RFS.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prstClr val="black"/>
              </a:solidFill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</a:rPr>
              <a:t>In practice, do RIN prices pass through to fuel prices?</a:t>
            </a:r>
            <a:endParaRPr lang="en-US" sz="2200" dirty="0">
              <a:solidFill>
                <a:prstClr val="black"/>
              </a:solidFill>
            </a:endParaRPr>
          </a:p>
          <a:p>
            <a:pPr marL="914400" lvl="1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200" dirty="0" smtClean="0">
                <a:solidFill>
                  <a:prstClr val="black"/>
                </a:solidFill>
              </a:rPr>
              <a:t>To exchange and bulk wholesale prices? </a:t>
            </a:r>
            <a:endParaRPr lang="en-US" sz="2200" dirty="0">
              <a:solidFill>
                <a:prstClr val="black"/>
              </a:solidFill>
            </a:endParaRPr>
          </a:p>
          <a:p>
            <a:pPr marL="1371600" lvl="2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</a:rPr>
              <a:t>Yes: pass-through coefficient = 1.01 (SE = 0.12)</a:t>
            </a:r>
          </a:p>
          <a:p>
            <a:pPr marL="1371600" lvl="2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</a:rPr>
              <a:t>Most of pass-through (~70%) is in first day, complete pass-through within 3 days</a:t>
            </a:r>
          </a:p>
          <a:p>
            <a:pPr marL="914400" lvl="1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200" dirty="0" smtClean="0">
                <a:solidFill>
                  <a:prstClr val="black"/>
                </a:solidFill>
              </a:rPr>
              <a:t>To retail prices (E85 relative to E10)?</a:t>
            </a:r>
          </a:p>
          <a:p>
            <a:pPr marL="1371600" lvl="2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black"/>
                </a:solidFill>
              </a:rPr>
              <a:t>No: pass-through coefficient, market to retail = .20 (SE = .09)</a:t>
            </a:r>
          </a:p>
          <a:p>
            <a:pPr marL="914400" lvl="1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200" dirty="0" smtClean="0">
                <a:solidFill>
                  <a:prstClr val="black"/>
                </a:solidFill>
              </a:rPr>
              <a:t>From rack to retail? MN E85: 30% pass-through, considerable station-level heterogeneity.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10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Results: Levels Regressions, Bulk Fuels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218" name="Picture 2" descr="C:\energy_env\RFS\passthru\Notes_text\Meiselman_slides\rin_passthru_slides_wp_Page_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t="13250" r="5717" b="8911"/>
          <a:stretch/>
        </p:blipFill>
        <p:spPr bwMode="auto">
          <a:xfrm>
            <a:off x="533400" y="984363"/>
            <a:ext cx="8153400" cy="54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84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Results: Pooled Levels Regression, Bulk Fuels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42" name="Picture 2" descr="C:\energy_env\RFS\passthru\Notes_text\Meiselman_slides\rin_passthru_slides_wp_Page_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" t="19779" r="5364" b="19301"/>
          <a:stretch/>
        </p:blipFill>
        <p:spPr bwMode="auto">
          <a:xfrm>
            <a:off x="0" y="1143000"/>
            <a:ext cx="9159094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63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Daily SVARs: Pooled bulk fuel spreads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8" y="990600"/>
            <a:ext cx="4121532" cy="3017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969364"/>
            <a:ext cx="4121533" cy="30175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840480"/>
            <a:ext cx="4121533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6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Results: Pooled SVARs, bulk fuels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266" name="Picture 2" descr="C:\energy_env\RFS\passthru\Notes_text\Meiselman_slides\rin_passthru_slides_wp_Page_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6" t="10643" r="8195" b="6342"/>
          <a:stretch/>
        </p:blipFill>
        <p:spPr bwMode="auto">
          <a:xfrm>
            <a:off x="762000" y="961696"/>
            <a:ext cx="7551722" cy="551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97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Results: Levels regressions, retail prices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290" name="Picture 2" descr="C:\energy_env\RFS\passthru\Notes_text\Meiselman_slides\rin_passthru_slides_wp_Page_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13567" r="29560" b="29537"/>
          <a:stretch/>
        </p:blipFill>
        <p:spPr bwMode="auto">
          <a:xfrm>
            <a:off x="1972776" y="963053"/>
            <a:ext cx="5113824" cy="521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50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Results: Weekly SVARs, retail prices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776610"/>
              </p:ext>
            </p:extLst>
          </p:nvPr>
        </p:nvGraphicFramePr>
        <p:xfrm>
          <a:off x="2743200" y="1143002"/>
          <a:ext cx="3733799" cy="4709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4465"/>
                <a:gridCol w="1389667"/>
                <a:gridCol w="1389667"/>
              </a:tblGrid>
              <a:tr h="380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Lag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+mn-lt"/>
                        </a:rPr>
                        <a:t>Weekly E85-E10</a:t>
                      </a:r>
                      <a:endParaRPr lang="en-US" sz="22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IRF</a:t>
                      </a:r>
                      <a:endParaRPr lang="en-US" sz="18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 smtClean="0">
                          <a:effectLst/>
                          <a:latin typeface="+mn-lt"/>
                          <a:ea typeface="Calibri"/>
                          <a:cs typeface="Arial"/>
                        </a:rPr>
                        <a:t>Std</a:t>
                      </a:r>
                      <a:r>
                        <a:rPr lang="en-US" sz="1800" b="1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 Error</a:t>
                      </a:r>
                      <a:endParaRPr lang="en-US" sz="1800" b="1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-0.050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(0.070)</a:t>
                      </a:r>
                      <a:endParaRPr lang="en-US" sz="18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1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0.068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(0.117)</a:t>
                      </a:r>
                      <a:endParaRPr lang="en-US" sz="18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0.170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(0.159)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3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0.203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(0.188)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4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0.288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(0.212)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5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0.308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(0.222)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6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0.312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(0.222)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7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0.297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(0.216)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4324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8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0.289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(0.214)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9177" y="5943600"/>
            <a:ext cx="5177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Seasonally unadjusted, full sample, End-of-week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71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Results: Daily SVARs, retail prices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314" name="Picture 2" descr="C:\energy_env\RFS\passthru\Notes_text\Meiselman_slides\rin_passthru_slides_wp_Page_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9" t="19554" r="6770" b="8537"/>
          <a:stretch/>
        </p:blipFill>
        <p:spPr bwMode="auto">
          <a:xfrm>
            <a:off x="167639" y="974834"/>
            <a:ext cx="8900161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96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991154"/>
            <a:ext cx="3429000" cy="31393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with Jing Li, Harvard Economics</a:t>
            </a:r>
          </a:p>
          <a:p>
            <a:pPr marL="0" indent="0" fontAlgn="base">
              <a:spcBef>
                <a:spcPct val="0"/>
              </a:spcBef>
            </a:pPr>
            <a:endParaRPr lang="en-US" dirty="0">
              <a:solidFill>
                <a:prstClr val="black"/>
              </a:solidFill>
              <a:latin typeface="+mn-lt"/>
            </a:endParaRPr>
          </a:p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Minnesota Dept. of Commerce E85 data through April 2015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Monthly E85, E10 retail price and E85 quantity by station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Augmented with OPIS estimated wholesale E10 prices, Bloomberg E100 rack prices (Alexandria, Duluth, Fargo)</a:t>
            </a:r>
          </a:p>
        </p:txBody>
      </p:sp>
      <p:pic>
        <p:nvPicPr>
          <p:cNvPr id="1026" name="Picture 2" descr="C:\Users\jstock\AppData\Local\Microsoft\Windows\Temporary Internet Files\Content.Outlook\M3A9LW1M\Minneso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160" y="991154"/>
            <a:ext cx="5264640" cy="586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4441" y="4309408"/>
            <a:ext cx="3574560" cy="193899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</a:pPr>
            <a:r>
              <a:rPr lang="en-US" b="1" dirty="0" smtClean="0">
                <a:solidFill>
                  <a:srgbClr val="0000FF"/>
                </a:solidFill>
                <a:latin typeface="+mn-lt"/>
              </a:rPr>
              <a:t>Minnesota gas stations</a:t>
            </a:r>
          </a:p>
          <a:p>
            <a:pPr marL="0" lvl="0" indent="0" eaLnBrk="1" fontAlgn="base" hangingPunct="1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January, 2015 (n = 2,454)</a:t>
            </a:r>
          </a:p>
          <a:p>
            <a:pPr marL="0" lvl="0" indent="0" eaLnBrk="1" fontAlgn="base" hangingPunct="1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Small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dots: no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E85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0" indent="0" fontAlgn="base">
              <a:spcBef>
                <a:spcPct val="0"/>
              </a:spcBef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Large dots: E85 (n = 185)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</a:rPr>
              <a:t>Red = high E85/E10 price ratio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</a:rPr>
              <a:t>Green = low E85/E10 price ratio (~.8)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+mn-lt"/>
              </a:rPr>
              <a:t>Mean E85/E10 = .89, SD = .11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Rack-Retail </a:t>
            </a:r>
            <a:r>
              <a:rPr lang="en-US" dirty="0">
                <a:solidFill>
                  <a:srgbClr val="0000FF"/>
                </a:solidFill>
                <a:latin typeface="+mj-lt"/>
                <a:cs typeface="Arial" charset="0"/>
              </a:rPr>
              <a:t>Evidence:</a:t>
            </a:r>
            <a:br>
              <a:rPr lang="en-US" dirty="0">
                <a:solidFill>
                  <a:srgbClr val="0000FF"/>
                </a:solidFill>
                <a:latin typeface="+mj-lt"/>
                <a:cs typeface="Arial" charset="0"/>
              </a:rPr>
            </a:br>
            <a:r>
              <a:rPr lang="en-US" dirty="0">
                <a:solidFill>
                  <a:srgbClr val="0000FF"/>
                </a:solidFill>
                <a:latin typeface="+mj-lt"/>
                <a:cs typeface="Arial" charset="0"/>
              </a:rPr>
              <a:t>Station-level Pass-Through, Minnesota E85 </a:t>
            </a: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data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55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8382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Station-level Pass-Through, Minnesota E85 data (-4/15):</a:t>
            </a:r>
            <a:r>
              <a:rPr lang="en-US" smtClean="0">
                <a:solidFill>
                  <a:srgbClr val="0000FF"/>
                </a:solidFill>
                <a:latin typeface="+mj-lt"/>
                <a:cs typeface="Arial" charset="0"/>
              </a:rPr>
              <a:t/>
            </a:r>
            <a:br>
              <a:rPr lang="en-US" smtClean="0">
                <a:solidFill>
                  <a:srgbClr val="0000FF"/>
                </a:solidFill>
                <a:latin typeface="+mj-lt"/>
                <a:cs typeface="Arial" charset="0"/>
              </a:rPr>
            </a:br>
            <a:r>
              <a:rPr lang="en-US" smtClean="0">
                <a:solidFill>
                  <a:srgbClr val="0000FF"/>
                </a:solidFill>
                <a:latin typeface="+mj-lt"/>
                <a:cs typeface="Arial" charset="0"/>
              </a:rPr>
              <a:t>Panel </a:t>
            </a: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data regressions, levels with </a:t>
            </a:r>
            <a:r>
              <a:rPr lang="en-US" smtClean="0">
                <a:solidFill>
                  <a:srgbClr val="0000FF"/>
                </a:solidFill>
                <a:latin typeface="+mj-lt"/>
                <a:cs typeface="Arial" charset="0"/>
              </a:rPr>
              <a:t>station FE</a:t>
            </a:r>
            <a:endParaRPr lang="en-US" dirty="0" smtClean="0">
              <a:solidFill>
                <a:srgbClr val="0000FF"/>
              </a:solidFill>
              <a:latin typeface="+mj-lt"/>
              <a:cs typeface="Arial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" y="1089224"/>
            <a:ext cx="9118805" cy="500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35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8382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Rack-Retail Evidence:</a:t>
            </a:r>
            <a:b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</a:b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Station-level Pass-Through, Minnesota E85 data (-4/15)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338" name="Picture 2" descr="C:\energy_env\RFS\passthru\Notes_text\Jing_slides\MNslides20151030_v3_Page_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" t="15474" r="8686" b="18902"/>
          <a:stretch/>
        </p:blipFill>
        <p:spPr bwMode="auto">
          <a:xfrm>
            <a:off x="533400" y="990600"/>
            <a:ext cx="8024648" cy="441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600" y="54864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standard errors clustered at gas station level, no adjustment for cross-sectional correlation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1. RIN prices fully pass through to bulk hub petroleum prices </a:t>
            </a:r>
            <a:b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</a:b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– mainly within 2-3 days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218" name="Picture 2" descr="C:\Users\jstock\Dropbox\Project_RIN_Prices\Code\figs\dieselgu_jetgu_dieselgu_jetgut_nsa_tsplot_01Jan2013-10Mar2015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70" y="1130399"/>
            <a:ext cx="5537330" cy="405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456" y="990600"/>
            <a:ext cx="2455544" cy="566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1" y="533400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Note</a:t>
            </a:r>
            <a:r>
              <a:rPr lang="en-US" sz="1600" dirty="0" smtClean="0"/>
              <a:t>: By “Bulk wholesale” we mean either exchange-traded prices (e.g., NYMEX RBOB-NYH) or EIA spot hub prices (Gulf diesel).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3366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8382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Rack-Retail Evidence:</a:t>
            </a:r>
            <a:b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</a:b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Station-level Pass-Through, Minnesota E85 data (-4/15)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8200" y="53340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standard errors clustered at gas station level, no adjustment for cross-sectional correlation</a:t>
            </a:r>
            <a:endParaRPr lang="en-US" dirty="0"/>
          </a:p>
        </p:txBody>
      </p:sp>
      <p:pic>
        <p:nvPicPr>
          <p:cNvPr id="15362" name="Picture 2" descr="C:\energy_env\RFS\passthru\Notes_text\Jing_slides\MNslides20151030_v3_Page_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" t="18935" r="3353" b="19409"/>
          <a:stretch/>
        </p:blipFill>
        <p:spPr bwMode="auto">
          <a:xfrm>
            <a:off x="524757" y="990600"/>
            <a:ext cx="8294149" cy="407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10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8382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Heterogeneity in MN E85-E10 Pass-through Coefficients</a:t>
            </a:r>
            <a:b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</a:b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at the Station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4" name="Picture 2" descr="C:\Users\jstock\Dropbox\MNE85\maps\passthrough_coefficient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1951"/>
            <a:ext cx="5257800" cy="587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4600" y="1093857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Heat plot: Red is lowest (&lt;.2), </a:t>
            </a:r>
          </a:p>
          <a:p>
            <a:r>
              <a:rPr lang="en-US" b="1" dirty="0">
                <a:solidFill>
                  <a:srgbClr val="0000FF"/>
                </a:solidFill>
              </a:rPr>
              <a:t>	</a:t>
            </a:r>
            <a:r>
              <a:rPr lang="en-US" b="1" dirty="0" smtClean="0">
                <a:solidFill>
                  <a:srgbClr val="0000FF"/>
                </a:solidFill>
              </a:rPr>
              <a:t> dark blue is highest  (&gt;.32)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175" y="2895600"/>
            <a:ext cx="483982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181600" y="2678668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Deconvoluted</a:t>
            </a:r>
            <a:r>
              <a:rPr lang="en-US" b="1" dirty="0" smtClean="0">
                <a:solidFill>
                  <a:srgbClr val="0000FF"/>
                </a:solidFill>
              </a:rPr>
              <a:t> empirical distribution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7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067354"/>
          </a:xfrm>
          <a:noFill/>
        </p:spPr>
        <p:txBody>
          <a:bodyPr anchor="ctr"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Summary</a:t>
            </a:r>
            <a:b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</a:b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The RFS, RIN Prices, and the 2014-15-16 Proposed Rule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991154"/>
            <a:ext cx="8915400" cy="50783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</a:pPr>
            <a:r>
              <a:rPr lang="en-US" b="1" dirty="0" smtClean="0">
                <a:solidFill>
                  <a:srgbClr val="0000FF"/>
                </a:solidFill>
                <a:latin typeface="+mn-lt"/>
              </a:rPr>
              <a:t>High-level questions: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Does the RIN price system work?</a:t>
            </a:r>
          </a:p>
          <a:p>
            <a:pPr marL="285750" lvl="0" indent="-285750" eaLnBrk="1" fontAlgn="base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Would non-RFS measures affect RIN price pass-through?</a:t>
            </a:r>
          </a:p>
          <a:p>
            <a:pPr marL="0" indent="0" fontAlgn="base">
              <a:spcBef>
                <a:spcPct val="0"/>
              </a:spcBef>
            </a:pPr>
            <a:endParaRPr lang="en-US" dirty="0" smtClean="0">
              <a:solidFill>
                <a:prstClr val="black"/>
              </a:solidFill>
              <a:latin typeface="+mn-lt"/>
            </a:endParaRPr>
          </a:p>
          <a:p>
            <a:pPr marL="0" indent="0" fontAlgn="base">
              <a:spcBef>
                <a:spcPct val="0"/>
              </a:spcBef>
            </a:pPr>
            <a:r>
              <a:rPr lang="en-US" b="1" dirty="0" smtClean="0">
                <a:solidFill>
                  <a:srgbClr val="0000FF"/>
                </a:solidFill>
                <a:latin typeface="+mn-lt"/>
              </a:rPr>
              <a:t>More specific research questions:</a:t>
            </a:r>
          </a:p>
          <a:p>
            <a:pPr marL="342900" indent="-342900" fontAlgn="base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(This paper) Is there pass-through of RIN prices into: Exchange traded fuels? Wholesale blender (rack) prices? Retail prices?</a:t>
            </a:r>
          </a:p>
          <a:p>
            <a:pPr marL="677862" lvl="1" indent="-342900" fontAlgn="base">
              <a:spcBef>
                <a:spcPct val="0"/>
              </a:spcBef>
              <a:buFont typeface="+mj-lt"/>
              <a:buAutoNum type="alphaLcParenR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Do wholesale (market) prices of petroleum and non-petroleum fuels reflect RIN prices? (Yes)</a:t>
            </a:r>
          </a:p>
          <a:p>
            <a:pPr marL="677862" lvl="1" indent="-342900" fontAlgn="base">
              <a:spcBef>
                <a:spcPct val="0"/>
              </a:spcBef>
              <a:buFont typeface="+mj-lt"/>
              <a:buAutoNum type="alphaLcParenR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Are RIN price subsidies passed on to the consumer? (No)</a:t>
            </a:r>
          </a:p>
          <a:p>
            <a:pPr marL="342900" indent="-342900" fontAlgn="base">
              <a:spcBef>
                <a:spcPct val="0"/>
              </a:spcBef>
              <a:buFont typeface="+mj-lt"/>
              <a:buAutoNum type="arabicPeriod"/>
            </a:pPr>
            <a:endParaRPr lang="en-US" dirty="0" smtClean="0">
              <a:solidFill>
                <a:prstClr val="black"/>
              </a:solidFill>
              <a:latin typeface="+mn-lt"/>
            </a:endParaRPr>
          </a:p>
          <a:p>
            <a:pPr marL="342900" indent="-342900" fontAlgn="base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(Broader research program) How does market structure affect retail pricing?</a:t>
            </a:r>
          </a:p>
          <a:p>
            <a:pPr marL="677862" lvl="1" indent="-342900" eaLnBrk="1" fontAlgn="base" hangingPunct="1">
              <a:spcBef>
                <a:spcPct val="0"/>
              </a:spcBef>
              <a:buFont typeface="+mj-lt"/>
              <a:buAutoNum type="alphaLcParenR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What can we learn from the Minnesota E85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data about station density and pricing?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677862" lvl="1" indent="-342900" fontAlgn="base">
              <a:spcBef>
                <a:spcPct val="0"/>
              </a:spcBef>
              <a:buFont typeface="+mj-lt"/>
              <a:buAutoNum type="alphaLcParenR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Is the impediment at the rack or at the retailer? </a:t>
            </a:r>
          </a:p>
          <a:p>
            <a:pPr marL="677862" lvl="1" indent="-342900" fontAlgn="base">
              <a:spcBef>
                <a:spcPct val="0"/>
              </a:spcBef>
              <a:buFont typeface="+mj-lt"/>
              <a:buAutoNum type="alphaLcParenR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What non-RFS measures (if any) would affect RIN price pass-through?</a:t>
            </a:r>
          </a:p>
          <a:p>
            <a:pPr marL="1360487" lvl="2" indent="-400050" fontAlgn="base">
              <a:spcBef>
                <a:spcPct val="0"/>
              </a:spcBef>
              <a:buFont typeface="+mj-lt"/>
              <a:buAutoNum type="romanLcPeriod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USDA blender pump program (June 2015) ($100m federal matching grant)</a:t>
            </a:r>
          </a:p>
          <a:p>
            <a:pPr marL="1360487" lvl="2" indent="-400050" fontAlgn="base">
              <a:spcBef>
                <a:spcPct val="0"/>
              </a:spcBef>
              <a:buFont typeface="+mj-lt"/>
              <a:buAutoNum type="romanLcPeriod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Changing the obligated party from the refiner/importer to the owner of the fuel at the rack gate?</a:t>
            </a:r>
          </a:p>
        </p:txBody>
      </p:sp>
    </p:spTree>
    <p:extLst>
      <p:ext uri="{BB962C8B-B14F-4D97-AF65-F5344CB8AC3E}">
        <p14:creationId xmlns:p14="http://schemas.microsoft.com/office/powerpoint/2010/main" val="276185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photos\2015\iPhone\06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 t="10776" r="3043"/>
          <a:stretch/>
        </p:blipFill>
        <p:spPr bwMode="auto">
          <a:xfrm>
            <a:off x="-31929" y="-10274"/>
            <a:ext cx="9174498" cy="686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0614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5334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n-lt"/>
                <a:cs typeface="Arial" charset="0"/>
              </a:rPr>
              <a:t>Additional Slides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2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D1E318-60C4-4A61-BE35-A99424D0830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5334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sz="3200" dirty="0" smtClean="0">
                <a:solidFill>
                  <a:srgbClr val="0000FF"/>
                </a:solidFill>
                <a:latin typeface="+mj-lt"/>
                <a:cs typeface="Arial" charset="0"/>
              </a:rPr>
              <a:t>Additional RFS detail: 2014-15-16 Proposed Rule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37" y="1169922"/>
            <a:ext cx="7676563" cy="5002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62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5334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n-lt"/>
                <a:cs typeface="Arial" charset="0"/>
              </a:rPr>
              <a:t>EPA Proposed Rule &amp; USDA Blender Pump Program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363" y="4110097"/>
            <a:ext cx="83010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USDA blender pump program (June 2015)</a:t>
            </a:r>
            <a:endParaRPr lang="en-US" sz="2000" b="1" dirty="0">
              <a:solidFill>
                <a:srgbClr val="0000FF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Up to $100m of grants for blender pumps (+ $100m matching grant)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Would double number of pumps (increase no. stations by 50%)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Announced 5/30, FR 6/15, applications due 7/15, funds fully disbursed 9/30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Evaluation grand awarded by end of year…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Big experiment! What is the effect of more pumps on E85 pricing and pass-through?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364" y="990600"/>
            <a:ext cx="830103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EPA’s middle path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Recognize that the statutory volumes are </a:t>
            </a:r>
            <a:r>
              <a:rPr lang="en-US" dirty="0" smtClean="0"/>
              <a:t>infeasible</a:t>
            </a:r>
            <a:endParaRPr lang="en-US" dirty="0"/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But goes well </a:t>
            </a:r>
            <a:r>
              <a:rPr lang="en-US" dirty="0"/>
              <a:t>beyond the </a:t>
            </a:r>
            <a:r>
              <a:rPr lang="en-US" dirty="0" err="1"/>
              <a:t>blendwall</a:t>
            </a:r>
            <a:r>
              <a:rPr lang="en-US" dirty="0"/>
              <a:t> – up to 600 </a:t>
            </a:r>
            <a:r>
              <a:rPr lang="en-US" dirty="0" err="1"/>
              <a:t>mgal</a:t>
            </a:r>
            <a:r>
              <a:rPr lang="en-US" dirty="0"/>
              <a:t> E85 in </a:t>
            </a:r>
            <a:r>
              <a:rPr lang="en-US" dirty="0" smtClean="0"/>
              <a:t>2016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Strong support for advanced/2</a:t>
            </a:r>
            <a:r>
              <a:rPr lang="en-US" baseline="30000" dirty="0" smtClean="0"/>
              <a:t>nd</a:t>
            </a:r>
            <a:r>
              <a:rPr lang="en-US" dirty="0" smtClean="0"/>
              <a:t> Gen biofuels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Invokes general waiver authority using novel legal interpretation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4" y="2660782"/>
            <a:ext cx="4791076" cy="99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23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FEC4A3-5E25-4C05-9C7F-086F93F81DAF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5334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E15 and E85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1121360"/>
            <a:ext cx="4495800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u="sng" dirty="0">
                <a:solidFill>
                  <a:prstClr val="black"/>
                </a:solidFill>
                <a:cs typeface="Arial" pitchFamily="34" charset="0"/>
              </a:rPr>
              <a:t>E15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b="1" dirty="0">
                <a:solidFill>
                  <a:prstClr val="black"/>
                </a:solidFill>
                <a:cs typeface="Arial" pitchFamily="34" charset="0"/>
              </a:rPr>
              <a:t>EPA approved E15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 for use in model year 2001 and newer light duty vehicles, 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estimated to be 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170 million vehicles out of 250 million in the 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fleet.</a:t>
            </a:r>
            <a:endParaRPr lang="en-US" sz="12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b="1" dirty="0" smtClean="0">
                <a:solidFill>
                  <a:prstClr val="black"/>
                </a:solidFill>
                <a:cs typeface="Arial" pitchFamily="34" charset="0"/>
              </a:rPr>
              <a:t>E15 is controversial.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b="1" dirty="0" smtClean="0">
                <a:solidFill>
                  <a:prstClr val="black"/>
                </a:solidFill>
                <a:cs typeface="Arial" pitchFamily="34" charset="0"/>
              </a:rPr>
              <a:t>Harmful</a:t>
            </a:r>
            <a:r>
              <a:rPr lang="en-US" sz="1200" b="1" dirty="0">
                <a:solidFill>
                  <a:prstClr val="black"/>
                </a:solidFill>
                <a:cs typeface="Arial" pitchFamily="34" charset="0"/>
              </a:rPr>
              <a:t>: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 “Significant numbers” of fuel pumps, fuel system components and fuel-level senders failed after 50,000-60,000 miles of exposure to 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E15 (American 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Petroleum Institute/Coordinated Research 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Council, May 2010).</a:t>
            </a:r>
            <a:endParaRPr lang="en-US" sz="12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b="1" dirty="0">
                <a:solidFill>
                  <a:prstClr val="black"/>
                </a:solidFill>
                <a:cs typeface="Arial" pitchFamily="34" charset="0"/>
              </a:rPr>
              <a:t>Benign: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 Study showed “no statistically significant loss of vehicle performance attributable to the use of E15 fuel compared to straight gasoline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” (U.S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. Department of 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Energy, May 2012).</a:t>
            </a:r>
            <a:endParaRPr lang="en-US" sz="12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b="1" dirty="0">
                <a:solidFill>
                  <a:prstClr val="black"/>
                </a:solidFill>
                <a:cs typeface="Arial" pitchFamily="34" charset="0"/>
              </a:rPr>
              <a:t>Obstacles: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 Automakers threaten to void warranty coverage if E15 is used. AAA recommended non flex-fuel consumers avoid E15. </a:t>
            </a:r>
            <a:endParaRPr lang="en-US" sz="1200" dirty="0" smtClean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b="1" dirty="0" smtClean="0">
                <a:solidFill>
                  <a:prstClr val="black"/>
                </a:solidFill>
                <a:cs typeface="Arial" pitchFamily="34" charset="0"/>
              </a:rPr>
              <a:t>There </a:t>
            </a:r>
            <a:r>
              <a:rPr lang="en-US" sz="1200" b="1" dirty="0">
                <a:solidFill>
                  <a:prstClr val="black"/>
                </a:solidFill>
                <a:cs typeface="Arial" pitchFamily="34" charset="0"/>
              </a:rPr>
              <a:t>are only </a:t>
            </a:r>
            <a:r>
              <a:rPr lang="en-US" sz="1200" b="1" dirty="0" smtClean="0">
                <a:solidFill>
                  <a:prstClr val="black"/>
                </a:solidFill>
                <a:cs typeface="Arial" pitchFamily="34" charset="0"/>
              </a:rPr>
              <a:t>20 E15 </a:t>
            </a:r>
            <a:r>
              <a:rPr lang="en-US" sz="1200" b="1" dirty="0">
                <a:solidFill>
                  <a:prstClr val="black"/>
                </a:solidFill>
                <a:cs typeface="Arial" pitchFamily="34" charset="0"/>
              </a:rPr>
              <a:t>stations in the </a:t>
            </a:r>
            <a:r>
              <a:rPr lang="en-US" sz="1200" b="1" dirty="0" smtClean="0">
                <a:solidFill>
                  <a:prstClr val="black"/>
                </a:solidFill>
                <a:cs typeface="Arial" pitchFamily="34" charset="0"/>
              </a:rPr>
              <a:t>U.S.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 (Renewable Fuels Association).</a:t>
            </a:r>
            <a:endParaRPr lang="en-US" sz="1200" dirty="0">
              <a:solidFill>
                <a:prstClr val="black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u="sng" dirty="0">
                <a:solidFill>
                  <a:prstClr val="black"/>
                </a:solidFill>
                <a:cs typeface="Arial" pitchFamily="34" charset="0"/>
              </a:rPr>
              <a:t>E85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If each of the 11.5 million FFVs used 8 gallons per week, consumption would be 4.8 </a:t>
            </a:r>
            <a:r>
              <a:rPr lang="en-US" sz="1200" dirty="0" err="1">
                <a:solidFill>
                  <a:prstClr val="black"/>
                </a:solidFill>
                <a:cs typeface="Arial" pitchFamily="34" charset="0"/>
              </a:rPr>
              <a:t>bgals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If each of the 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2,647 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E85 stations had an average tank size of 10,000 gallons, and refilled 3 times per week, the throughput capacity would be 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4.1 </a:t>
            </a:r>
            <a:r>
              <a:rPr lang="en-US" sz="1200" dirty="0" err="1">
                <a:solidFill>
                  <a:prstClr val="black"/>
                </a:solidFill>
                <a:cs typeface="Arial" pitchFamily="34" charset="0"/>
              </a:rPr>
              <a:t>bgals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E85 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capacity is unknown and 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controversial, with industry 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and expert </a:t>
            </a:r>
            <a:r>
              <a:rPr lang="en-US" sz="1200" dirty="0" smtClean="0">
                <a:solidFill>
                  <a:prstClr val="black"/>
                </a:solidFill>
                <a:cs typeface="Arial" pitchFamily="34" charset="0"/>
              </a:rPr>
              <a:t>disagreement. </a:t>
            </a:r>
            <a:r>
              <a:rPr lang="en-US" sz="1200" dirty="0">
                <a:solidFill>
                  <a:prstClr val="black"/>
                </a:solidFill>
                <a:cs typeface="Arial" pitchFamily="34" charset="0"/>
              </a:rPr>
              <a:t>The geographic distribution of E85 stations and limited FFVs is a major factor.</a:t>
            </a:r>
          </a:p>
        </p:txBody>
      </p:sp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889" y="1048233"/>
            <a:ext cx="3699311" cy="258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19700" y="6245839"/>
            <a:ext cx="3214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prstClr val="black"/>
                </a:solidFill>
              </a:rPr>
              <a:t>Source: </a:t>
            </a:r>
            <a:r>
              <a:rPr lang="en-US" sz="1100" dirty="0">
                <a:solidFill>
                  <a:prstClr val="black"/>
                </a:solidFill>
              </a:rPr>
              <a:t>Energy Information Administration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63633" y="3621613"/>
            <a:ext cx="3657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prstClr val="black"/>
                </a:solidFill>
              </a:rPr>
              <a:t>Source: Energy Information Administration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07467" y="4097179"/>
            <a:ext cx="1312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prstClr val="black"/>
                </a:solidFill>
              </a:rPr>
              <a:t>Millions of Vehicles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9700" y="3883223"/>
            <a:ext cx="3771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prstClr val="black"/>
                </a:solidFill>
              </a:rPr>
              <a:t>Number of E85 Flex Fuel Vehicles Sold by Year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923" y="4240213"/>
            <a:ext cx="4194175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15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5334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n-lt"/>
                <a:cs typeface="Arial" charset="0"/>
              </a:rPr>
              <a:t>RFS Reform?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30295"/>
            <a:ext cx="830103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RFS reform goals should be:</a:t>
            </a:r>
            <a:endParaRPr lang="en-US" sz="2000" b="1" dirty="0">
              <a:solidFill>
                <a:srgbClr val="0000FF"/>
              </a:solidFill>
            </a:endParaRPr>
          </a:p>
          <a:p>
            <a:pPr marL="400050" indent="-400050">
              <a:buFont typeface="+mj-lt"/>
              <a:buAutoNum type="arabicPeriod"/>
            </a:pPr>
            <a:r>
              <a:rPr lang="en-US" dirty="0" smtClean="0"/>
              <a:t>Provide RIN price certainty </a:t>
            </a:r>
          </a:p>
          <a:p>
            <a:pPr marL="400050" indent="-400050">
              <a:buFont typeface="+mj-lt"/>
              <a:buAutoNum type="arabicPeriod"/>
            </a:pPr>
            <a:r>
              <a:rPr lang="en-US" dirty="0"/>
              <a:t>Have RIN prices reflect their “externality values” </a:t>
            </a:r>
          </a:p>
          <a:p>
            <a:pPr marL="400050" indent="-400050">
              <a:buFont typeface="+mj-lt"/>
              <a:buAutoNum type="arabicPeriod"/>
            </a:pPr>
            <a:r>
              <a:rPr lang="en-US" dirty="0" smtClean="0"/>
              <a:t>Support 2</a:t>
            </a:r>
            <a:r>
              <a:rPr lang="en-US" baseline="30000" dirty="0" smtClean="0"/>
              <a:t>nd</a:t>
            </a:r>
            <a:r>
              <a:rPr lang="en-US" dirty="0" smtClean="0"/>
              <a:t> gen fuels and innovators</a:t>
            </a:r>
          </a:p>
          <a:p>
            <a:pPr marL="400050" indent="-400050">
              <a:buFont typeface="+mj-lt"/>
              <a:buAutoNum type="arabicPeriod"/>
            </a:pPr>
            <a:r>
              <a:rPr lang="en-US" dirty="0" smtClean="0"/>
              <a:t>Partner programs to address the network externality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514600"/>
            <a:ext cx="83010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Administrative reform</a:t>
            </a:r>
            <a:endParaRPr lang="en-US" sz="20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Opportunity of 2017 reset: forward guidance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Recraft annual rulemaking as a feedback rule (based on RIN price targets)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Details that matter (point of obligation, pathway approval, administration of cellulosic waiver credits,…)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Continue USDA BIP program &amp; evaluation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4419600"/>
            <a:ext cx="83010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Legislative reform</a:t>
            </a:r>
            <a:endParaRPr lang="en-US" sz="2000" b="1" dirty="0">
              <a:solidFill>
                <a:srgbClr val="0000FF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RIN price collar tied to externality values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Separate biodiesel from advanced (so BBD RINs can’t satisfy advanced obligation)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Eliminate $1 biodiesel tax credit (externality value = $0.16)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10-year $1/gal advanced, non-BBD producer tax credit (volumetric cap </a:t>
            </a:r>
            <a:r>
              <a:rPr lang="en-US" dirty="0" err="1" smtClean="0"/>
              <a:t>phaseout</a:t>
            </a:r>
            <a:r>
              <a:rPr lang="en-US" dirty="0" smtClean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Partner programs to address network externality &amp; R&amp;D externality</a:t>
            </a:r>
          </a:p>
        </p:txBody>
      </p:sp>
    </p:spTree>
    <p:extLst>
      <p:ext uri="{BB962C8B-B14F-4D97-AF65-F5344CB8AC3E}">
        <p14:creationId xmlns:p14="http://schemas.microsoft.com/office/powerpoint/2010/main" val="212645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990600"/>
            <a:ext cx="3810000" cy="150810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Four externalities</a:t>
            </a:r>
          </a:p>
          <a:p>
            <a:pPr marL="457200" indent="-457200" fontAlgn="base">
              <a:spcBef>
                <a:spcPct val="0"/>
              </a:spcBef>
              <a:buAutoNum type="arabicPeriod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GHG externality</a:t>
            </a:r>
          </a:p>
          <a:p>
            <a:pPr marL="457200" indent="-457200" fontAlgn="base">
              <a:spcBef>
                <a:spcPct val="0"/>
              </a:spcBef>
              <a:buAutoNum type="arabicPeriod" startAt="2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Energy security externality</a:t>
            </a:r>
          </a:p>
          <a:p>
            <a:pPr marL="457200" indent="-457200" fontAlgn="base">
              <a:spcBef>
                <a:spcPct val="0"/>
              </a:spcBef>
              <a:buAutoNum type="arabicPeriod" startAt="2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R&amp;D externality</a:t>
            </a:r>
          </a:p>
          <a:p>
            <a:pPr marL="457200" indent="-457200" fontAlgn="base">
              <a:spcBef>
                <a:spcPct val="0"/>
              </a:spcBef>
              <a:buAutoNum type="arabicPeriod" startAt="2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Network externality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01" y="993913"/>
            <a:ext cx="4338699" cy="3143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0" y="7620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Energy Independence and Security Act of 2007 (EISA)</a:t>
            </a:r>
            <a:b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</a:br>
            <a:r>
              <a:rPr lang="en-US" b="0" dirty="0" smtClean="0">
                <a:solidFill>
                  <a:srgbClr val="0000FF"/>
                </a:solidFill>
                <a:latin typeface="+mj-lt"/>
                <a:cs typeface="Arial" charset="0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and the Renewable Fuel Standard (RFS)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114800" y="4137898"/>
            <a:ext cx="5029200" cy="233910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fontAlgn="base">
              <a:spcBef>
                <a:spcPct val="0"/>
              </a:spcBef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Main biofuels policy tools</a:t>
            </a:r>
          </a:p>
          <a:p>
            <a:pPr marL="457200" indent="-457200" fontAlgn="base">
              <a:spcBef>
                <a:spcPct val="0"/>
              </a:spcBef>
              <a:buAutoNum type="arabicPeriod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Renewable Fuel Standard (RFS)</a:t>
            </a:r>
          </a:p>
          <a:p>
            <a:pPr marL="457200" indent="-457200" fontAlgn="base">
              <a:spcBef>
                <a:spcPct val="0"/>
              </a:spcBef>
              <a:buAutoNum type="arabicPeriod" startAt="2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California LCFS</a:t>
            </a:r>
          </a:p>
          <a:p>
            <a:pPr marL="457200" indent="-457200" fontAlgn="base">
              <a:spcBef>
                <a:spcPct val="0"/>
              </a:spcBef>
              <a:buAutoNum type="arabicPeriod" startAt="2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Federal tax credits (biodiesel, cellulosic, other)</a:t>
            </a:r>
          </a:p>
          <a:p>
            <a:pPr marL="457200" indent="-457200" fontAlgn="base">
              <a:spcBef>
                <a:spcPct val="0"/>
              </a:spcBef>
              <a:buAutoNum type="arabicPeriod" startAt="2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State incentives (e.g. MN producer payment, 1986-1998)</a:t>
            </a:r>
          </a:p>
          <a:p>
            <a:pPr marL="457200" indent="-457200" fontAlgn="base">
              <a:spcBef>
                <a:spcPct val="0"/>
              </a:spcBef>
              <a:buAutoNum type="arabicPeriod" startAt="2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DOE grants (mainly ARRA)</a:t>
            </a:r>
          </a:p>
          <a:p>
            <a:pPr marL="457200" indent="-457200" fontAlgn="base">
              <a:spcBef>
                <a:spcPct val="0"/>
              </a:spcBef>
              <a:buAutoNum type="arabicPeriod" startAt="2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2014 USDA blender pump initiative ($100m)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" y="2690098"/>
            <a:ext cx="38100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</a:pPr>
            <a:r>
              <a:rPr lang="en-US" sz="2000" b="1" dirty="0" smtClean="0">
                <a:solidFill>
                  <a:srgbClr val="0000FF"/>
                </a:solidFill>
              </a:rPr>
              <a:t>The case for biofuels</a:t>
            </a:r>
          </a:p>
          <a:p>
            <a:pPr marL="457200" indent="-457200" fontAlgn="base">
              <a:spcBef>
                <a:spcPct val="0"/>
              </a:spcBef>
              <a:buAutoNum type="arabicPeriod"/>
            </a:pPr>
            <a:r>
              <a:rPr lang="en-US" dirty="0" smtClean="0">
                <a:solidFill>
                  <a:prstClr val="black"/>
                </a:solidFill>
              </a:rPr>
              <a:t>Liquid fuels will be needed into the distant future</a:t>
            </a:r>
          </a:p>
          <a:p>
            <a:pPr marL="457200" indent="-457200" fontAlgn="base">
              <a:spcBef>
                <a:spcPct val="0"/>
              </a:spcBef>
              <a:buAutoNum type="arabicPeriod"/>
            </a:pPr>
            <a:r>
              <a:rPr lang="en-US" dirty="0" smtClean="0">
                <a:solidFill>
                  <a:prstClr val="black"/>
                </a:solidFill>
              </a:rPr>
              <a:t>Second gen biofuels fuels can reduce emissions during the transition from petroleum</a:t>
            </a:r>
          </a:p>
          <a:p>
            <a:pPr marL="457200" indent="-457200" fontAlgn="base">
              <a:spcBef>
                <a:spcPct val="0"/>
              </a:spcBef>
              <a:buAutoNum type="arabicPeriod"/>
            </a:pPr>
            <a:r>
              <a:rPr lang="en-US" dirty="0" smtClean="0"/>
              <a:t>Promise of E30</a:t>
            </a:r>
          </a:p>
          <a:p>
            <a:pPr marL="457200" indent="-457200" fontAlgn="base">
              <a:spcBef>
                <a:spcPct val="0"/>
              </a:spcBef>
              <a:buAutoNum type="arabicPeriod"/>
            </a:pPr>
            <a:r>
              <a:rPr lang="en-US" dirty="0" smtClean="0"/>
              <a:t>[Energy security]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05409" y="5218093"/>
            <a:ext cx="396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</a:pPr>
            <a:r>
              <a:rPr lang="en-US" sz="2000" b="1" dirty="0" smtClean="0">
                <a:solidFill>
                  <a:srgbClr val="0000FF"/>
                </a:solidFill>
              </a:rPr>
              <a:t>Stated </a:t>
            </a:r>
            <a:r>
              <a:rPr lang="en-US" sz="2000" b="1" dirty="0">
                <a:solidFill>
                  <a:srgbClr val="0000FF"/>
                </a:solidFill>
              </a:rPr>
              <a:t>goals of </a:t>
            </a:r>
            <a:r>
              <a:rPr lang="en-US" sz="2000" b="1" dirty="0" smtClean="0">
                <a:solidFill>
                  <a:srgbClr val="0000FF"/>
                </a:solidFill>
              </a:rPr>
              <a:t>EISA</a:t>
            </a:r>
          </a:p>
          <a:p>
            <a:pPr marL="457200" indent="-457200" fontAlgn="base">
              <a:spcBef>
                <a:spcPct val="0"/>
              </a:spcBef>
              <a:buAutoNum type="arabicPeriod"/>
            </a:pPr>
            <a:r>
              <a:rPr lang="en-US" dirty="0" smtClean="0">
                <a:solidFill>
                  <a:prstClr val="black"/>
                </a:solidFill>
              </a:rPr>
              <a:t>Reduce </a:t>
            </a:r>
            <a:r>
              <a:rPr lang="en-US" dirty="0">
                <a:solidFill>
                  <a:prstClr val="black"/>
                </a:solidFill>
              </a:rPr>
              <a:t>CO</a:t>
            </a:r>
            <a:r>
              <a:rPr lang="en-US" baseline="-25000" dirty="0">
                <a:solidFill>
                  <a:prstClr val="black"/>
                </a:solidFill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emissions 	</a:t>
            </a:r>
          </a:p>
          <a:p>
            <a:pPr marL="457200" indent="-457200" fontAlgn="base">
              <a:spcBef>
                <a:spcPct val="0"/>
              </a:spcBef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E</a:t>
            </a:r>
            <a:r>
              <a:rPr lang="en-US" dirty="0" smtClean="0">
                <a:solidFill>
                  <a:prstClr val="black"/>
                </a:solidFill>
              </a:rPr>
              <a:t>nhance </a:t>
            </a:r>
            <a:r>
              <a:rPr lang="en-US" dirty="0">
                <a:solidFill>
                  <a:prstClr val="black"/>
                </a:solidFill>
              </a:rPr>
              <a:t>energy </a:t>
            </a:r>
            <a:r>
              <a:rPr lang="en-US" dirty="0" smtClean="0">
                <a:solidFill>
                  <a:prstClr val="black"/>
                </a:solidFill>
              </a:rPr>
              <a:t>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4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0" y="990600"/>
            <a:ext cx="5832600" cy="426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163" y="997880"/>
            <a:ext cx="2492437" cy="5707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2. But only a fraction of RIN prices pass through to retail E85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1" y="5435025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Note</a:t>
            </a:r>
            <a:r>
              <a:rPr lang="en-US" sz="1600" dirty="0" smtClean="0"/>
              <a:t>: E10 and E85 prices are national average retail prices (AAA/Bloomberg).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8799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3. The MN E85 data suggest that some, perhaps much, </a:t>
            </a:r>
          </a:p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of the lack of pass-through is at the station level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46" y="990600"/>
            <a:ext cx="4900533" cy="4038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607503"/>
              </p:ext>
            </p:extLst>
          </p:nvPr>
        </p:nvGraphicFramePr>
        <p:xfrm>
          <a:off x="5410200" y="1676400"/>
          <a:ext cx="3228975" cy="2656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1386"/>
                <a:gridCol w="1297589"/>
              </a:tblGrid>
              <a:tr h="5313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Dependent variable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E10-E85 retail spread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</a:tr>
              <a:tr h="2656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Regressor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</a:tr>
              <a:tr h="5313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E85-E10 cost spread, current month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0.173**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(0.012)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</a:tr>
              <a:tr h="5313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E85-E10 cost spread, prior month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0.092**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(0.011)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</a:tr>
              <a:tr h="531368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Sum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0.265**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(0.015)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</a:tr>
              <a:tr h="26568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Monthly controls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yes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5029200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Data are for service stations offering E85 in Minnesota (source: Minnesota Department of Commerce). Data are for 2007-2015, for all service stations with at least 24 monthly observations (</a:t>
            </a:r>
            <a:r>
              <a:rPr lang="en-US" sz="1600" i="1" dirty="0"/>
              <a:t>N</a:t>
            </a:r>
            <a:r>
              <a:rPr lang="en-US" sz="1600" dirty="0"/>
              <a:t> = 10,870). Regressions </a:t>
            </a:r>
            <a:r>
              <a:rPr lang="en-US" sz="1600" dirty="0" smtClean="0"/>
              <a:t>are panel </a:t>
            </a:r>
            <a:r>
              <a:rPr lang="en-US" sz="1600" dirty="0"/>
              <a:t>data regressions with station-level fixed effects</a:t>
            </a:r>
            <a:r>
              <a:rPr lang="en-US" sz="1600" dirty="0" smtClean="0"/>
              <a:t>. Station-level pass-through coefficients are  </a:t>
            </a:r>
            <a:r>
              <a:rPr lang="en-US" sz="1600" dirty="0" err="1" smtClean="0"/>
              <a:t>deconvoluted</a:t>
            </a:r>
            <a:r>
              <a:rPr lang="en-US" sz="1600" dirty="0" smtClean="0"/>
              <a:t> to adjust for sampling variation; the panel data regressions measure the average pass-through. Wholesale costs are rack costs (OPIS).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705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D1E318-60C4-4A61-BE35-A99424D0830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5334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sz="3200" dirty="0" smtClean="0">
                <a:solidFill>
                  <a:srgbClr val="0000FF"/>
                </a:solidFill>
                <a:latin typeface="+mj-lt"/>
                <a:cs typeface="Arial" charset="0"/>
              </a:rPr>
              <a:t>Outline &amp; Literature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9448" y="1262896"/>
            <a:ext cx="7924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200" dirty="0" smtClean="0">
                <a:solidFill>
                  <a:prstClr val="black"/>
                </a:solidFill>
              </a:rPr>
              <a:t>Summary of main results</a:t>
            </a:r>
            <a:endParaRPr lang="en-US" sz="2200" dirty="0">
              <a:solidFill>
                <a:prstClr val="black"/>
              </a:solidFill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200" dirty="0" smtClean="0">
                <a:solidFill>
                  <a:prstClr val="black"/>
                </a:solidFill>
              </a:rPr>
              <a:t>The RFS: a brief review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200" dirty="0" smtClean="0">
                <a:solidFill>
                  <a:prstClr val="black"/>
                </a:solidFill>
              </a:rPr>
              <a:t>RIN prices and pass-through under perfect competition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200" dirty="0" smtClean="0">
                <a:solidFill>
                  <a:prstClr val="black"/>
                </a:solidFill>
              </a:rPr>
              <a:t>Empirical strategy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200" dirty="0" smtClean="0">
                <a:solidFill>
                  <a:prstClr val="black"/>
                </a:solidFill>
              </a:rPr>
              <a:t>Results: bulk wholesale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200" dirty="0" smtClean="0">
                <a:solidFill>
                  <a:prstClr val="black"/>
                </a:solidFill>
              </a:rPr>
              <a:t>Minnesota data and initial results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3778728"/>
            <a:ext cx="8534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0000FF"/>
                </a:solidFill>
              </a:rPr>
              <a:t>Literature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>
                <a:solidFill>
                  <a:prstClr val="black"/>
                </a:solidFill>
              </a:rPr>
              <a:t>Pass-through of gasoline prices: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 err="1" smtClean="0">
                <a:solidFill>
                  <a:prstClr val="black"/>
                </a:solidFill>
              </a:rPr>
              <a:t>Borenstein</a:t>
            </a:r>
            <a:r>
              <a:rPr lang="en-US" sz="2200" dirty="0" smtClean="0">
                <a:solidFill>
                  <a:prstClr val="black"/>
                </a:solidFill>
              </a:rPr>
              <a:t>, Cameron, and Gilbert (1997), </a:t>
            </a:r>
            <a:r>
              <a:rPr lang="en-US" sz="2200" dirty="0"/>
              <a:t>Ye et. al. (2005), Deltas (2008), </a:t>
            </a:r>
            <a:r>
              <a:rPr lang="en-US" sz="2200" dirty="0" err="1"/>
              <a:t>Tappata</a:t>
            </a:r>
            <a:r>
              <a:rPr lang="en-US" sz="2200" dirty="0"/>
              <a:t> (2009) and Lewis (2011</a:t>
            </a:r>
            <a:r>
              <a:rPr lang="en-US" sz="2200" dirty="0" smtClean="0"/>
              <a:t>), </a:t>
            </a:r>
            <a:r>
              <a:rPr lang="en-US" sz="2200" dirty="0" err="1" smtClean="0"/>
              <a:t>Chesnes</a:t>
            </a:r>
            <a:r>
              <a:rPr lang="en-US" sz="2200" dirty="0" smtClean="0"/>
              <a:t> (2015),…</a:t>
            </a:r>
            <a:endParaRPr lang="en-US" sz="2200" dirty="0" smtClean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>
                <a:solidFill>
                  <a:prstClr val="black"/>
                </a:solidFill>
              </a:rPr>
              <a:t>Pass-through of RIN prices: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>
                <a:solidFill>
                  <a:prstClr val="black"/>
                </a:solidFill>
              </a:rPr>
              <a:t>Burkholder (2015), Burkhardt (2015)</a:t>
            </a:r>
            <a:endParaRPr lang="en-US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4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D1E318-60C4-4A61-BE35-A99424D0830E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5334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sz="3200" dirty="0" smtClean="0">
                <a:solidFill>
                  <a:srgbClr val="0000FF"/>
                </a:solidFill>
                <a:latin typeface="+mj-lt"/>
                <a:cs typeface="Arial" charset="0"/>
              </a:rPr>
              <a:t>The RFS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419600" y="1066800"/>
            <a:ext cx="4572001" cy="4114800"/>
            <a:chOff x="302172" y="1295400"/>
            <a:chExt cx="4650827" cy="4393287"/>
          </a:xfrm>
        </p:grpSpPr>
        <p:sp>
          <p:nvSpPr>
            <p:cNvPr id="2" name="TextBox 1"/>
            <p:cNvSpPr txBox="1"/>
            <p:nvPr/>
          </p:nvSpPr>
          <p:spPr>
            <a:xfrm>
              <a:off x="302172" y="5257800"/>
              <a:ext cx="3605844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 smtClean="0">
                  <a:solidFill>
                    <a:prstClr val="black"/>
                  </a:solidFill>
                  <a:latin typeface="Arial" charset="0"/>
                </a:rPr>
                <a:t>Source: Environmental Protection Agency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100" dirty="0">
                <a:solidFill>
                  <a:prstClr val="black"/>
                </a:solidFill>
                <a:latin typeface="Arial" charset="0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04800" y="1295400"/>
              <a:ext cx="4648199" cy="3886200"/>
              <a:chOff x="304800" y="1295400"/>
              <a:chExt cx="4648199" cy="3886200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304800" y="1295400"/>
                <a:ext cx="4648199" cy="3886200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black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>
                  <a:solidFill>
                    <a:prstClr val="black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black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black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 smtClean="0">
                    <a:solidFill>
                      <a:prstClr val="white"/>
                    </a:solidFill>
                  </a:rPr>
                  <a:t>Conventional (D6)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dirty="0">
                    <a:solidFill>
                      <a:prstClr val="white"/>
                    </a:solidFill>
                  </a:rPr>
                  <a:t>Lifecycle reduction in </a:t>
                </a:r>
                <a:r>
                  <a:rPr lang="en-US" sz="1100" dirty="0" smtClean="0">
                    <a:solidFill>
                      <a:prstClr val="white"/>
                    </a:solidFill>
                  </a:rPr>
                  <a:t>greenhouse gas emissions: 20%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dirty="0" smtClean="0">
                    <a:solidFill>
                      <a:prstClr val="white"/>
                    </a:solidFill>
                  </a:rPr>
                  <a:t>Ex: corn kernel ethanol, conventional biodiesel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419099" y="1425400"/>
                <a:ext cx="4419599" cy="2689400"/>
              </a:xfrm>
              <a:prstGeom prst="roundRect">
                <a:avLst/>
              </a:prstGeom>
              <a:solidFill>
                <a:srgbClr val="25672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black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>
                  <a:solidFill>
                    <a:prstClr val="black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b="1" dirty="0" smtClean="0">
                  <a:solidFill>
                    <a:prstClr val="black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 smtClean="0">
                    <a:solidFill>
                      <a:prstClr val="white"/>
                    </a:solidFill>
                  </a:rPr>
                  <a:t>Advanced (D5)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dirty="0">
                    <a:solidFill>
                      <a:prstClr val="white"/>
                    </a:solidFill>
                  </a:rPr>
                  <a:t>Lifecycle reduction in greenhouse gas emissions: </a:t>
                </a:r>
                <a:r>
                  <a:rPr lang="en-US" sz="1100" dirty="0" smtClean="0">
                    <a:solidFill>
                      <a:prstClr val="white"/>
                    </a:solidFill>
                  </a:rPr>
                  <a:t>50</a:t>
                </a:r>
                <a:r>
                  <a:rPr lang="en-US" sz="1100" dirty="0">
                    <a:solidFill>
                      <a:prstClr val="white"/>
                    </a:solidFill>
                  </a:rPr>
                  <a:t>%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dirty="0" smtClean="0">
                    <a:solidFill>
                      <a:prstClr val="white"/>
                    </a:solidFill>
                  </a:rPr>
                  <a:t>Ex: sugarcane ethanol, </a:t>
                </a:r>
                <a:r>
                  <a:rPr lang="en-US" sz="1100" dirty="0" err="1" smtClean="0">
                    <a:solidFill>
                      <a:prstClr val="white"/>
                    </a:solidFill>
                  </a:rPr>
                  <a:t>bionaptha</a:t>
                </a:r>
                <a:r>
                  <a:rPr lang="en-US" sz="1100" dirty="0" smtClean="0">
                    <a:solidFill>
                      <a:prstClr val="white"/>
                    </a:solidFill>
                  </a:rPr>
                  <a:t> </a:t>
                </a:r>
                <a:endParaRPr lang="en-US" sz="11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570306" y="1577800"/>
                <a:ext cx="1944293" cy="1584500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 smtClean="0">
                    <a:solidFill>
                      <a:prstClr val="white"/>
                    </a:solidFill>
                  </a:rPr>
                  <a:t>Cellulosic (D3)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dirty="0">
                    <a:solidFill>
                      <a:prstClr val="white"/>
                    </a:solidFill>
                  </a:rPr>
                  <a:t>Lifecycle reduction in greenhouse gas emissions: 60</a:t>
                </a:r>
                <a:r>
                  <a:rPr lang="en-US" sz="1100" dirty="0" smtClean="0">
                    <a:solidFill>
                      <a:prstClr val="white"/>
                    </a:solidFill>
                  </a:rPr>
                  <a:t>% 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dirty="0" smtClean="0">
                    <a:solidFill>
                      <a:prstClr val="white"/>
                    </a:solidFill>
                  </a:rPr>
                  <a:t>Ex: corn </a:t>
                </a:r>
                <a:r>
                  <a:rPr lang="en-US" sz="1100" dirty="0" err="1" smtClean="0">
                    <a:solidFill>
                      <a:prstClr val="white"/>
                    </a:solidFill>
                  </a:rPr>
                  <a:t>stover</a:t>
                </a:r>
                <a:r>
                  <a:rPr lang="en-US" sz="1100" dirty="0" smtClean="0">
                    <a:solidFill>
                      <a:prstClr val="white"/>
                    </a:solidFill>
                  </a:rPr>
                  <a:t> ethanol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dirty="0" smtClean="0">
                    <a:solidFill>
                      <a:prstClr val="white"/>
                    </a:solidFill>
                  </a:rPr>
                  <a:t>Landfill biogas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 smtClean="0">
                  <a:solidFill>
                    <a:prstClr val="white"/>
                  </a:solidFill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2628899" y="1577800"/>
                <a:ext cx="2116776" cy="1698800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 smtClean="0">
                    <a:solidFill>
                      <a:prstClr val="white"/>
                    </a:solidFill>
                  </a:rPr>
                  <a:t>Biomass-based diesel (D4)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dirty="0">
                    <a:solidFill>
                      <a:prstClr val="white"/>
                    </a:solidFill>
                  </a:rPr>
                  <a:t>Lifecycle reduction in greenhouse gas emissions: 50%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dirty="0" smtClean="0">
                    <a:solidFill>
                      <a:prstClr val="white"/>
                    </a:solidFill>
                  </a:rPr>
                  <a:t>Ex: soybean oil, waste grease</a:t>
                </a: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76200" y="1029355"/>
            <a:ext cx="42672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FF"/>
                </a:solidFill>
              </a:rPr>
              <a:t>Rulemaking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Statutory </a:t>
            </a:r>
            <a:r>
              <a:rPr lang="en-US" dirty="0" smtClean="0">
                <a:solidFill>
                  <a:prstClr val="black"/>
                </a:solidFill>
              </a:rPr>
              <a:t>volumes</a:t>
            </a:r>
            <a:endParaRPr lang="en-US" dirty="0">
              <a:solidFill>
                <a:prstClr val="black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Waiver authorities: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</a:rPr>
              <a:t>Cellulosic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</a:rPr>
              <a:t>General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Annual rulemaking converts volumes to annual </a:t>
            </a:r>
            <a:r>
              <a:rPr lang="en-US" u="sng" dirty="0" smtClean="0">
                <a:solidFill>
                  <a:prstClr val="black"/>
                </a:solidFill>
              </a:rPr>
              <a:t>fractional obligation</a:t>
            </a:r>
            <a:r>
              <a:rPr lang="en-US" dirty="0" smtClean="0">
                <a:solidFill>
                  <a:prstClr val="black"/>
                </a:solidFill>
              </a:rPr>
              <a:t>, invoking waiver authorities if justified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Scope: surface transportation fuels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2000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FF"/>
                </a:solidFill>
              </a:rPr>
              <a:t>Compliance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Biofuel producers generate RINs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Obligated parties (refiners, importers) hand in RINs to EPA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RINs are storable &amp; tradeable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</a:rPr>
              <a:t>RINs are separated upon blending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</a:rPr>
              <a:t>RINs have a nested structure: advanced (D5) can fill the conventional obligation, etc.</a:t>
            </a: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9600" y="5105400"/>
            <a:ext cx="44196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</a:pPr>
            <a:r>
              <a:rPr lang="en-US" sz="2000" b="1" dirty="0" smtClean="0">
                <a:solidFill>
                  <a:srgbClr val="0000FF"/>
                </a:solidFill>
              </a:rPr>
              <a:t>2014-15-16 Proposed Rule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Invokes general waiver authority</a:t>
            </a:r>
          </a:p>
          <a:p>
            <a:pPr marL="285750" indent="-28575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Envisions selling </a:t>
            </a:r>
            <a:r>
              <a:rPr lang="en-US" dirty="0">
                <a:solidFill>
                  <a:prstClr val="black"/>
                </a:solidFill>
              </a:rPr>
              <a:t>up to 600 </a:t>
            </a:r>
            <a:r>
              <a:rPr lang="en-US" dirty="0" err="1">
                <a:solidFill>
                  <a:prstClr val="black"/>
                </a:solidFill>
              </a:rPr>
              <a:t>mgal</a:t>
            </a:r>
            <a:r>
              <a:rPr lang="en-US" dirty="0">
                <a:solidFill>
                  <a:prstClr val="black"/>
                </a:solidFill>
              </a:rPr>
              <a:t> of E85, with a total ethanol content of 10.18-10.28</a:t>
            </a:r>
            <a:r>
              <a:rPr lang="en-US" dirty="0" smtClean="0">
                <a:solidFill>
                  <a:prstClr val="black"/>
                </a:solidFill>
              </a:rPr>
              <a:t>% - beyond the E10 blend wall.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49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1067354"/>
          </a:xfrm>
          <a:noFill/>
        </p:spPr>
        <p:txBody>
          <a:bodyPr anchor="ctr"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Theory of Static Equilibrium RIN Price Determination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 bwMode="auto">
          <a:xfrm>
            <a:off x="0" y="1066800"/>
            <a:ext cx="9144000" cy="37337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62000" y="4800600"/>
            <a:ext cx="7620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RIN prices are determined by: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prstClr val="black"/>
                </a:solidFill>
              </a:rPr>
              <a:t>Subsidy value (static fundamentals)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prstClr val="black"/>
                </a:solidFill>
              </a:rPr>
              <a:t>Value of holding and exercising later (dynamic – reflects expectations of future policy, economic conditions, </a:t>
            </a:r>
            <a:r>
              <a:rPr lang="en-US" dirty="0" err="1" smtClean="0">
                <a:solidFill>
                  <a:prstClr val="black"/>
                </a:solidFill>
              </a:rPr>
              <a:t>etc</a:t>
            </a:r>
            <a:r>
              <a:rPr lang="en-US" dirty="0" smtClean="0">
                <a:solidFill>
                  <a:prstClr val="black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prstClr val="black"/>
                </a:solidFill>
              </a:rPr>
              <a:t>Conditions in other biofuels markets via the RFS nesting structure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45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818F1-4492-4D8D-ACF6-557C1F33239C}" type="datetime4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January 17, 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  <a:noFill/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>
                <a:solidFill>
                  <a:srgbClr val="0000FF"/>
                </a:solidFill>
                <a:latin typeface="+mj-lt"/>
                <a:cs typeface="Arial" charset="0"/>
              </a:rPr>
              <a:t>EIA/STEO Gasoline Demand Forecast Revisions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991154"/>
            <a:ext cx="3276600" cy="39703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17525" indent="-2333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EIA publishes gasoline demand forecasts in its Short Term Energy Outlook (STEO)</a:t>
            </a:r>
          </a:p>
          <a:p>
            <a:pPr marL="457200" indent="-45720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Those forecasts are used to set RFS </a:t>
            </a:r>
            <a:r>
              <a:rPr lang="en-US" i="1" dirty="0" smtClean="0">
                <a:solidFill>
                  <a:prstClr val="black"/>
                </a:solidFill>
                <a:latin typeface="+mn-lt"/>
              </a:rPr>
              <a:t>rate </a:t>
            </a:r>
            <a:r>
              <a:rPr lang="en-US" dirty="0" smtClean="0">
                <a:solidFill>
                  <a:prstClr val="black"/>
                </a:solidFill>
                <a:latin typeface="+mn-lt"/>
              </a:rPr>
              <a:t>obligations by projecting volumes of renewable fuels and dividing by volumes of petroleum fuels (excl. AK)</a:t>
            </a:r>
          </a:p>
          <a:p>
            <a:pPr marL="457200" indent="-457200" fontAlgn="base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+mn-lt"/>
              </a:rPr>
              <a:t>EIA volume projections have been consistently low – even though their price forecasts have been close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959" y="991154"/>
            <a:ext cx="5208992" cy="533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27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</TotalTime>
  <Words>2321</Words>
  <Application>Microsoft Office PowerPoint</Application>
  <PresentationFormat>On-screen Show (4:3)</PresentationFormat>
  <Paragraphs>427</Paragraphs>
  <Slides>39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Office Theme</vt:lpstr>
      <vt:lpstr>1_Office Theme</vt:lpstr>
      <vt:lpstr>Equation</vt:lpstr>
      <vt:lpstr>RIN Price Pass-Through: Exchange and Bulk Wholesalea,  Exchange to Retaila, and Rack to Retailb</vt:lpstr>
      <vt:lpstr>Summary</vt:lpstr>
      <vt:lpstr>1. RIN prices fully pass through to bulk hub petroleum prices  – mainly within 2-3 days</vt:lpstr>
      <vt:lpstr>PowerPoint Presentation</vt:lpstr>
      <vt:lpstr>PowerPoint Presentation</vt:lpstr>
      <vt:lpstr>Outline &amp; Literature</vt:lpstr>
      <vt:lpstr>The RFS</vt:lpstr>
      <vt:lpstr>Theory of Static Equilibrium RIN Price Determination</vt:lpstr>
      <vt:lpstr>EIA/STEO Gasoline Demand Forecast Revisions</vt:lpstr>
      <vt:lpstr>Fuel and RIN flows (simplified)</vt:lpstr>
      <vt:lpstr>Pass-through under perfect competition</vt:lpstr>
      <vt:lpstr>Implications for Spreads Between Fuels  with Differing Obligations</vt:lpstr>
      <vt:lpstr>RIN Prices and Policy Uncertainty</vt:lpstr>
      <vt:lpstr>Econometric methods</vt:lpstr>
      <vt:lpstr>Data Sources</vt:lpstr>
      <vt:lpstr>Summary Statistics</vt:lpstr>
      <vt:lpstr>PowerPoint Presentation</vt:lpstr>
      <vt:lpstr>PowerPoint Presentation</vt:lpstr>
      <vt:lpstr>Results: Unit root analysis</vt:lpstr>
      <vt:lpstr>Results: Levels Regressions, Bulk Fuels</vt:lpstr>
      <vt:lpstr>Results: Pooled Levels Regression, Bulk Fuels</vt:lpstr>
      <vt:lpstr>Daily SVARs: Pooled bulk fuel spreads</vt:lpstr>
      <vt:lpstr>Results: Pooled SVARs, bulk fuels</vt:lpstr>
      <vt:lpstr>Results: Levels regressions, retail prices</vt:lpstr>
      <vt:lpstr>Results: Weekly SVARs, retail prices</vt:lpstr>
      <vt:lpstr>Results: Daily SVARs, retail prices</vt:lpstr>
      <vt:lpstr>Rack-Retail Evidence: Station-level Pass-Through, Minnesota E85 data</vt:lpstr>
      <vt:lpstr>Station-level Pass-Through, Minnesota E85 data (-4/15): Panel data regressions, levels with station FE</vt:lpstr>
      <vt:lpstr>Rack-Retail Evidence: Station-level Pass-Through, Minnesota E85 data (-4/15)</vt:lpstr>
      <vt:lpstr>Rack-Retail Evidence: Station-level Pass-Through, Minnesota E85 data (-4/15)</vt:lpstr>
      <vt:lpstr>Heterogeneity in MN E85-E10 Pass-through Coefficients at the Station Level</vt:lpstr>
      <vt:lpstr>Summary The RFS, RIN Prices, and the 2014-15-16 Proposed Rule</vt:lpstr>
      <vt:lpstr>PowerPoint Presentation</vt:lpstr>
      <vt:lpstr>Additional Slides</vt:lpstr>
      <vt:lpstr>Additional RFS detail: 2014-15-16 Proposed Rule</vt:lpstr>
      <vt:lpstr>EPA Proposed Rule &amp; USDA Blender Pump Program</vt:lpstr>
      <vt:lpstr>E15 and E85</vt:lpstr>
      <vt:lpstr>RFS Reform?</vt:lpstr>
      <vt:lpstr>PowerPoint Presentation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Petrakis, Gia Antonia</cp:lastModifiedBy>
  <cp:revision>1007</cp:revision>
  <dcterms:created xsi:type="dcterms:W3CDTF">2014-11-20T01:07:24Z</dcterms:created>
  <dcterms:modified xsi:type="dcterms:W3CDTF">2017-01-17T15:45:23Z</dcterms:modified>
</cp:coreProperties>
</file>