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68" r:id="rId3"/>
    <p:sldId id="273" r:id="rId4"/>
    <p:sldId id="354" r:id="rId5"/>
    <p:sldId id="355" r:id="rId6"/>
    <p:sldId id="393" r:id="rId7"/>
    <p:sldId id="370" r:id="rId8"/>
    <p:sldId id="368" r:id="rId9"/>
    <p:sldId id="366" r:id="rId10"/>
    <p:sldId id="398" r:id="rId11"/>
    <p:sldId id="369" r:id="rId12"/>
    <p:sldId id="371" r:id="rId13"/>
    <p:sldId id="363" r:id="rId14"/>
    <p:sldId id="351" r:id="rId15"/>
    <p:sldId id="372" r:id="rId16"/>
    <p:sldId id="373" r:id="rId17"/>
    <p:sldId id="397" r:id="rId18"/>
    <p:sldId id="386" r:id="rId19"/>
    <p:sldId id="388" r:id="rId20"/>
    <p:sldId id="377" r:id="rId21"/>
    <p:sldId id="374" r:id="rId22"/>
    <p:sldId id="378" r:id="rId23"/>
    <p:sldId id="389" r:id="rId24"/>
    <p:sldId id="379" r:id="rId25"/>
    <p:sldId id="380" r:id="rId26"/>
    <p:sldId id="382" r:id="rId27"/>
    <p:sldId id="396" r:id="rId28"/>
    <p:sldId id="353" r:id="rId29"/>
    <p:sldId id="394" r:id="rId30"/>
    <p:sldId id="391" r:id="rId31"/>
    <p:sldId id="392" r:id="rId32"/>
    <p:sldId id="395" r:id="rId33"/>
    <p:sldId id="365" r:id="rId34"/>
    <p:sldId id="342" r:id="rId35"/>
    <p:sldId id="375" r:id="rId36"/>
    <p:sldId id="349" r:id="rId37"/>
    <p:sldId id="367" r:id="rId38"/>
    <p:sldId id="356" r:id="rId39"/>
    <p:sldId id="358" r:id="rId40"/>
    <p:sldId id="3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1099-B980-4104-83AF-4512A97FEC74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E32B-ABF0-46AC-BE85-53630402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6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99084"/>
            <a:ext cx="32004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2E9188-46A5-40E9-A088-FABE1740F75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9084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001570-5536-4FF7-BE2D-1D622FB09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7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39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40"/>
            <a:ext cx="4038600" cy="5135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6640"/>
            <a:ext cx="4038600" cy="5135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9084"/>
            <a:ext cx="32004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B87F1D-C373-43D9-B75E-D8EE19B3303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084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A48D5B-FB56-489E-A840-80D612E249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2341-3B8A-4EC9-A1C3-2F2AB535D3F1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908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35937E-3DCE-4B99-80DF-48905A78D2C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9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420A0A-2CC3-49A9-9EED-31D747CC1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0.bin"/><Relationship Id="rId3" Type="http://schemas.openxmlformats.org/officeDocument/2006/relationships/image" Target="../media/image8.png"/><Relationship Id="rId21" Type="http://schemas.openxmlformats.org/officeDocument/2006/relationships/image" Target="../media/image19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0.jpeg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1.bin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8.wmf"/><Relationship Id="rId4" Type="http://schemas.openxmlformats.org/officeDocument/2006/relationships/image" Target="../media/image9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67800" cy="2057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RIN Price Pass-Through: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Exchange and Bulk </a:t>
            </a:r>
            <a:r>
              <a:rPr lang="en-US" sz="3600" b="1" dirty="0" err="1" smtClean="0">
                <a:solidFill>
                  <a:srgbClr val="0000FF"/>
                </a:solidFill>
              </a:rPr>
              <a:t>Wholesale</a:t>
            </a:r>
            <a:r>
              <a:rPr lang="en-US" sz="3600" b="1" baseline="30000" dirty="0" err="1" smtClean="0">
                <a:solidFill>
                  <a:srgbClr val="0000FF"/>
                </a:solidFill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</a:rPr>
              <a:t>, 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Exchange to </a:t>
            </a:r>
            <a:r>
              <a:rPr lang="en-US" sz="3600" b="1" dirty="0" err="1" smtClean="0">
                <a:solidFill>
                  <a:srgbClr val="0000FF"/>
                </a:solidFill>
              </a:rPr>
              <a:t>Retail</a:t>
            </a:r>
            <a:r>
              <a:rPr lang="en-US" sz="3600" b="1" baseline="30000" dirty="0" err="1">
                <a:solidFill>
                  <a:srgbClr val="0000FF"/>
                </a:solidFill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</a:rPr>
              <a:t>, and Rack to </a:t>
            </a:r>
            <a:r>
              <a:rPr lang="en-US" sz="3600" b="1" dirty="0" err="1" smtClean="0">
                <a:solidFill>
                  <a:srgbClr val="0000FF"/>
                </a:solidFill>
              </a:rPr>
              <a:t>Retail</a:t>
            </a:r>
            <a:r>
              <a:rPr lang="en-US" sz="3600" b="1" baseline="30000" dirty="0" err="1" smtClean="0">
                <a:solidFill>
                  <a:srgbClr val="0000FF"/>
                </a:solidFill>
              </a:rPr>
              <a:t>b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5438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Jim Stock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Department of Economics and Kennedy School, Harvard University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Iowa State, April 4, 2016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724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Joint work with </a:t>
            </a:r>
          </a:p>
          <a:p>
            <a:r>
              <a:rPr lang="en-US" sz="2600" baseline="30000" dirty="0" err="1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Chris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Knittel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(MIT) and Ben 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Meiselman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(Michigan)</a:t>
            </a:r>
          </a:p>
          <a:p>
            <a:r>
              <a:rPr lang="en-US" sz="2600" baseline="30000" dirty="0" err="1" smtClean="0">
                <a:solidFill>
                  <a:schemeClr val="tx1"/>
                </a:solidFill>
              </a:rPr>
              <a:t>b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Jing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Li (Harvard)</a:t>
            </a:r>
          </a:p>
        </p:txBody>
      </p:sp>
    </p:spTree>
    <p:extLst>
      <p:ext uri="{BB962C8B-B14F-4D97-AF65-F5344CB8AC3E}">
        <p14:creationId xmlns:p14="http://schemas.microsoft.com/office/powerpoint/2010/main" val="32791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7354"/>
          </a:xfrm>
          <a:noFill/>
        </p:spPr>
        <p:txBody>
          <a:bodyPr anchor="ctr"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Fuel and RIN flows (simplified)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7" b="2515"/>
          <a:stretch/>
        </p:blipFill>
        <p:spPr bwMode="auto">
          <a:xfrm>
            <a:off x="3205369" y="2424234"/>
            <a:ext cx="1823831" cy="11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25146" r="8572" b="8078"/>
          <a:stretch/>
        </p:blipFill>
        <p:spPr bwMode="auto">
          <a:xfrm>
            <a:off x="1067072" y="1089339"/>
            <a:ext cx="2014795" cy="11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heiranproject.com/wp-content/uploads/2014/07/Imam-Khomeini-Refin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6200"/>
            <a:ext cx="1980928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14" y="2415010"/>
            <a:ext cx="1656786" cy="12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225017"/>
            <a:ext cx="1766887" cy="11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47700" y="1752600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" y="4495800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05400" y="32766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6600" y="1657840"/>
            <a:ext cx="928687" cy="494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00400" y="3733800"/>
            <a:ext cx="914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05400" y="2971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E85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2590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05400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4636532"/>
            <a:ext cx="1021557" cy="58848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238500" y="3733800"/>
            <a:ext cx="1150143" cy="718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33186" y="3730823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19050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65614" y="4255532"/>
            <a:ext cx="146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D4, D5, D6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4582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.0113D4 + .0049D5 + .0812 D6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         (“RIN bundle”)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1444823"/>
            <a:ext cx="5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D6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323034" y="1526065"/>
            <a:ext cx="928687" cy="494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38500" y="1556266"/>
            <a:ext cx="1104900" cy="57733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24186" y="32766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67600" y="2971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E85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524186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47986" y="2590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7354"/>
          </a:xfrm>
          <a:noFill/>
        </p:spPr>
        <p:txBody>
          <a:bodyPr anchor="ctr"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Pass-through under perfect competition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7" b="2515"/>
          <a:stretch/>
        </p:blipFill>
        <p:spPr bwMode="auto">
          <a:xfrm>
            <a:off x="3205369" y="2424234"/>
            <a:ext cx="1823831" cy="11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25146" r="8572" b="8078"/>
          <a:stretch/>
        </p:blipFill>
        <p:spPr bwMode="auto">
          <a:xfrm>
            <a:off x="1067072" y="1089339"/>
            <a:ext cx="2014795" cy="11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heiranproject.com/wp-content/uploads/2014/07/Imam-Khomeini-Refine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6200"/>
            <a:ext cx="1980928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14" y="2415010"/>
            <a:ext cx="1656786" cy="12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225017"/>
            <a:ext cx="1766887" cy="11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47700" y="1752600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" y="4495800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05400" y="32766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6600" y="1657840"/>
            <a:ext cx="928687" cy="494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00400" y="3733800"/>
            <a:ext cx="914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4636532"/>
            <a:ext cx="1021557" cy="58848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238500" y="3733800"/>
            <a:ext cx="1150143" cy="718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33186" y="3730823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19050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65614" y="4255532"/>
            <a:ext cx="146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D4, D5, D6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4582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.0113D4 + .0049D5 + .0812 D6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         (“RIN bundle”)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1444823"/>
            <a:ext cx="5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D6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323034" y="1526065"/>
            <a:ext cx="928687" cy="494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38500" y="1556266"/>
            <a:ext cx="1104900" cy="57733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24186" y="32766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67600" y="2971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E85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524186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92123"/>
              </p:ext>
            </p:extLst>
          </p:nvPr>
        </p:nvGraphicFramePr>
        <p:xfrm>
          <a:off x="3323034" y="1040102"/>
          <a:ext cx="3657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" name="Equation" r:id="rId8" imgW="3657600" imgH="317160" progId="Equation.DSMT4">
                  <p:embed/>
                </p:oleObj>
              </mc:Choice>
              <mc:Fallback>
                <p:oleObj name="Equation" r:id="rId8" imgW="3657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23034" y="1040102"/>
                        <a:ext cx="3657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58489"/>
              </p:ext>
            </p:extLst>
          </p:nvPr>
        </p:nvGraphicFramePr>
        <p:xfrm>
          <a:off x="1587500" y="3498850"/>
          <a:ext cx="1841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1" name="Equation" r:id="rId10" imgW="1841400" imgH="317160" progId="Equation.DSMT4">
                  <p:embed/>
                </p:oleObj>
              </mc:Choice>
              <mc:Fallback>
                <p:oleObj name="Equation" r:id="rId10" imgW="1841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498850"/>
                        <a:ext cx="1841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6968"/>
              </p:ext>
            </p:extLst>
          </p:nvPr>
        </p:nvGraphicFramePr>
        <p:xfrm>
          <a:off x="444500" y="5078967"/>
          <a:ext cx="351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2" name="Equation" r:id="rId12" imgW="3517560" imgH="291960" progId="Equation.DSMT4">
                  <p:embed/>
                </p:oleObj>
              </mc:Choice>
              <mc:Fallback>
                <p:oleObj name="Equation" r:id="rId12" imgW="3517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5078967"/>
                        <a:ext cx="351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09652"/>
              </p:ext>
            </p:extLst>
          </p:nvPr>
        </p:nvGraphicFramePr>
        <p:xfrm>
          <a:off x="4564063" y="1614488"/>
          <a:ext cx="204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3" name="Equation" r:id="rId14" imgW="2044440" imgH="317160" progId="Equation.DSMT4">
                  <p:embed/>
                </p:oleObj>
              </mc:Choice>
              <mc:Fallback>
                <p:oleObj name="Equation" r:id="rId14" imgW="2044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1614488"/>
                        <a:ext cx="204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27881"/>
              </p:ext>
            </p:extLst>
          </p:nvPr>
        </p:nvGraphicFramePr>
        <p:xfrm>
          <a:off x="4584700" y="3657600"/>
          <a:ext cx="187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4" name="Equation" r:id="rId16" imgW="1879560" imgH="317160" progId="Equation.DSMT4">
                  <p:embed/>
                </p:oleObj>
              </mc:Choice>
              <mc:Fallback>
                <p:oleObj name="Equation" r:id="rId16" imgW="1879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657600"/>
                        <a:ext cx="1879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93419"/>
              </p:ext>
            </p:extLst>
          </p:nvPr>
        </p:nvGraphicFramePr>
        <p:xfrm>
          <a:off x="228600" y="1219200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" name="Equation" r:id="rId18" imgW="406080" imgH="291960" progId="Equation.DSMT4">
                  <p:embed/>
                </p:oleObj>
              </mc:Choice>
              <mc:Fallback>
                <p:oleObj name="Equation" r:id="rId18" imgW="406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06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73379"/>
              </p:ext>
            </p:extLst>
          </p:nvPr>
        </p:nvGraphicFramePr>
        <p:xfrm>
          <a:off x="203200" y="397510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" name="Equation" r:id="rId20" imgW="304560" imgH="291960" progId="Equation.DSMT4">
                  <p:embed/>
                </p:oleObj>
              </mc:Choice>
              <mc:Fallback>
                <p:oleObj name="Equation" r:id="rId20" imgW="304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975100"/>
                        <a:ext cx="30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00429"/>
              </p:ext>
            </p:extLst>
          </p:nvPr>
        </p:nvGraphicFramePr>
        <p:xfrm>
          <a:off x="4572000" y="1968500"/>
          <a:ext cx="128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" name="Equation" r:id="rId22" imgW="1282680" imgH="317160" progId="Equation.DSMT4">
                  <p:embed/>
                </p:oleObj>
              </mc:Choice>
              <mc:Fallback>
                <p:oleObj name="Equation" r:id="rId22" imgW="1282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68500"/>
                        <a:ext cx="1282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6544"/>
              </p:ext>
            </p:extLst>
          </p:nvPr>
        </p:nvGraphicFramePr>
        <p:xfrm>
          <a:off x="4572000" y="4102100"/>
          <a:ext cx="213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" name="Equation" r:id="rId24" imgW="2133360" imgH="317160" progId="Equation.DSMT4">
                  <p:embed/>
                </p:oleObj>
              </mc:Choice>
              <mc:Fallback>
                <p:oleObj name="Equation" r:id="rId24" imgW="2133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02100"/>
                        <a:ext cx="2133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44696"/>
              </p:ext>
            </p:extLst>
          </p:nvPr>
        </p:nvGraphicFramePr>
        <p:xfrm>
          <a:off x="7543800" y="2120900"/>
          <a:ext cx="1397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" name="Equation" r:id="rId26" imgW="1396800" imgH="317160" progId="Equation.DSMT4">
                  <p:embed/>
                </p:oleObj>
              </mc:Choice>
              <mc:Fallback>
                <p:oleObj name="Equation" r:id="rId26" imgW="139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120900"/>
                        <a:ext cx="1397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62414"/>
              </p:ext>
            </p:extLst>
          </p:nvPr>
        </p:nvGraphicFramePr>
        <p:xfrm>
          <a:off x="7588250" y="3429000"/>
          <a:ext cx="140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0" name="Equation" r:id="rId28" imgW="1409400" imgH="317160" progId="Equation.DSMT4">
                  <p:embed/>
                </p:oleObj>
              </mc:Choice>
              <mc:Fallback>
                <p:oleObj name="Equation" r:id="rId28" imgW="1409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3429000"/>
                        <a:ext cx="140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447986" y="2590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105400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05400" y="2971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E85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5400" y="2590800"/>
            <a:ext cx="70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E10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6786" y="0"/>
            <a:ext cx="9144000" cy="990600"/>
          </a:xfrm>
          <a:noFill/>
        </p:spPr>
        <p:txBody>
          <a:bodyPr anchor="ctr"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Implications for Spreads Between Fuels 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with Differing Obligations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295400"/>
            <a:ext cx="37338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+mn-lt"/>
              </a:rPr>
              <a:t>Bulk wholesale</a:t>
            </a: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Obligated bulk petroleum :</a:t>
            </a: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>
                <a:solidFill>
                  <a:prstClr val="black"/>
                </a:solidFill>
                <a:latin typeface="+mn-lt"/>
              </a:rPr>
              <a:t>Non-obligated bulk petroleum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Spread: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85801"/>
              </p:ext>
            </p:extLst>
          </p:nvPr>
        </p:nvGraphicFramePr>
        <p:xfrm>
          <a:off x="3581400" y="1524000"/>
          <a:ext cx="2654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3" imgW="2654280" imgH="317160" progId="Equation.DSMT4">
                  <p:embed/>
                </p:oleObj>
              </mc:Choice>
              <mc:Fallback>
                <p:oleObj name="Equation" r:id="rId3" imgW="265428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2654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90958"/>
              </p:ext>
            </p:extLst>
          </p:nvPr>
        </p:nvGraphicFramePr>
        <p:xfrm>
          <a:off x="3581400" y="2133600"/>
          <a:ext cx="2628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Equation" r:id="rId5" imgW="2628720" imgH="317160" progId="Equation.DSMT4">
                  <p:embed/>
                </p:oleObj>
              </mc:Choice>
              <mc:Fallback>
                <p:oleObj name="Equation" r:id="rId5" imgW="262872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628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85493"/>
              </p:ext>
            </p:extLst>
          </p:nvPr>
        </p:nvGraphicFramePr>
        <p:xfrm>
          <a:off x="3581400" y="2667000"/>
          <a:ext cx="464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" name="Equation" r:id="rId7" imgW="4647960" imgH="393480" progId="Equation.DSMT4">
                  <p:embed/>
                </p:oleObj>
              </mc:Choice>
              <mc:Fallback>
                <p:oleObj name="Equation" r:id="rId7" imgW="46479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67000"/>
                        <a:ext cx="4648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3429000"/>
            <a:ext cx="2209800" cy="2585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+mn-lt"/>
              </a:rPr>
              <a:t>Retail</a:t>
            </a: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E10:</a:t>
            </a: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E85:</a:t>
            </a: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Spread:</a:t>
            </a:r>
          </a:p>
          <a:p>
            <a:pPr marL="0" indent="0" fontAlgn="base">
              <a:spcBef>
                <a:spcPct val="0"/>
              </a:spcBef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General form: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04458"/>
              </p:ext>
            </p:extLst>
          </p:nvPr>
        </p:nvGraphicFramePr>
        <p:xfrm>
          <a:off x="2292350" y="3797300"/>
          <a:ext cx="414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Equation" r:id="rId9" imgW="4140000" imgH="317160" progId="Equation.DSMT4">
                  <p:embed/>
                </p:oleObj>
              </mc:Choice>
              <mc:Fallback>
                <p:oleObj name="Equation" r:id="rId9" imgW="41400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2350" y="3797300"/>
                        <a:ext cx="4140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29884"/>
              </p:ext>
            </p:extLst>
          </p:nvPr>
        </p:nvGraphicFramePr>
        <p:xfrm>
          <a:off x="2298700" y="4330700"/>
          <a:ext cx="439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11" imgW="4394160" imgH="317160" progId="Equation.DSMT4">
                  <p:embed/>
                </p:oleObj>
              </mc:Choice>
              <mc:Fallback>
                <p:oleObj name="Equation" r:id="rId11" imgW="439416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330700"/>
                        <a:ext cx="4394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78897"/>
              </p:ext>
            </p:extLst>
          </p:nvPr>
        </p:nvGraphicFramePr>
        <p:xfrm>
          <a:off x="2311400" y="4864100"/>
          <a:ext cx="589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13" imgW="5892480" imgH="317160" progId="Equation.DSMT4">
                  <p:embed/>
                </p:oleObj>
              </mc:Choice>
              <mc:Fallback>
                <p:oleObj name="Equation" r:id="rId13" imgW="589248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864100"/>
                        <a:ext cx="5892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09800" y="5574268"/>
            <a:ext cx="394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Spread = net RIN obligation + error term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52841"/>
              </p:ext>
            </p:extLst>
          </p:nvPr>
        </p:nvGraphicFramePr>
        <p:xfrm>
          <a:off x="2819400" y="5981700"/>
          <a:ext cx="167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Equation" r:id="rId15" imgW="1676160" imgH="291960" progId="Equation.DSMT4">
                  <p:embed/>
                </p:oleObj>
              </mc:Choice>
              <mc:Fallback>
                <p:oleObj name="Equation" r:id="rId15" imgW="167616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981700"/>
                        <a:ext cx="1676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8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RIN Prices and Policy Uncertainty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1154"/>
            <a:ext cx="89154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In theory, RIN prices move based on current and expected fundamentals</a:t>
            </a:r>
          </a:p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The 2013 jump in RIN prices was associated with demand (blend wall fundamentals)</a:t>
            </a:r>
          </a:p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Subsequently, policy uncertainty &amp; expectations have been majors drivers of RIN prices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6" y="1939884"/>
            <a:ext cx="6237402" cy="446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Econometric methods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1154"/>
            <a:ext cx="71628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1. Check for unit roots and cointegration (digression: spread is already</a:t>
            </a: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error-correction term, cf. </a:t>
            </a:r>
            <a:r>
              <a:rPr lang="en-US" dirty="0" err="1" smtClean="0">
                <a:solidFill>
                  <a:prstClr val="black"/>
                </a:solidFill>
                <a:latin typeface="+mn-lt"/>
              </a:rPr>
              <a:t>Borenstein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, Cameron and Gilbert (1997))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52809"/>
              </p:ext>
            </p:extLst>
          </p:nvPr>
        </p:nvGraphicFramePr>
        <p:xfrm>
          <a:off x="2286000" y="2425700"/>
          <a:ext cx="3073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3" imgW="3073320" imgH="698400" progId="Equation.DSMT4">
                  <p:embed/>
                </p:oleObj>
              </mc:Choice>
              <mc:Fallback>
                <p:oleObj name="Equation" r:id="rId3" imgW="3073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425700"/>
                        <a:ext cx="3073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03581"/>
              </p:ext>
            </p:extLst>
          </p:nvPr>
        </p:nvGraphicFramePr>
        <p:xfrm>
          <a:off x="2438400" y="4051300"/>
          <a:ext cx="25019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5" imgW="2501640" imgH="1739880" progId="Equation.DSMT4">
                  <p:embed/>
                </p:oleObj>
              </mc:Choice>
              <mc:Fallback>
                <p:oleObj name="Equation" r:id="rId5" imgW="250164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051300"/>
                        <a:ext cx="25019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2566" y="5879068"/>
            <a:ext cx="766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4. Sensitivity checks: Seasonals, distributed </a:t>
            </a:r>
            <a:r>
              <a:rPr lang="en-US" dirty="0">
                <a:solidFill>
                  <a:prstClr val="black"/>
                </a:solidFill>
              </a:rPr>
              <a:t>lag </a:t>
            </a:r>
            <a:r>
              <a:rPr lang="en-US" dirty="0" smtClean="0">
                <a:solidFill>
                  <a:prstClr val="black"/>
                </a:solidFill>
              </a:rPr>
              <a:t>regressions, 5-day smoothed (averaged) data, subsample regressions, Brent as a control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10" y="3239869"/>
            <a:ext cx="875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3. Estimate dynamics (cumulative impulse response functions) using structural </a:t>
            </a:r>
            <a:r>
              <a:rPr lang="en-US" dirty="0">
                <a:solidFill>
                  <a:prstClr val="black"/>
                </a:solidFill>
              </a:rPr>
              <a:t>VAR in first </a:t>
            </a:r>
            <a:r>
              <a:rPr lang="en-US" dirty="0" smtClean="0">
                <a:solidFill>
                  <a:prstClr val="black"/>
                </a:solidFill>
              </a:rPr>
              <a:t>differences (Cholesky with RIN shock ordered first): (a) individual spreads; (b) pooled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792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2. Levels regression: equilibrium/long-run </a:t>
            </a:r>
            <a:r>
              <a:rPr lang="en-US" dirty="0">
                <a:solidFill>
                  <a:prstClr val="black"/>
                </a:solidFill>
              </a:rPr>
              <a:t>relationship </a:t>
            </a:r>
            <a:r>
              <a:rPr lang="en-US" dirty="0" smtClean="0">
                <a:solidFill>
                  <a:prstClr val="black"/>
                </a:solidFill>
              </a:rPr>
              <a:t>by OLS [&amp; </a:t>
            </a:r>
            <a:r>
              <a:rPr lang="en-US" dirty="0">
                <a:solidFill>
                  <a:prstClr val="black"/>
                </a:solidFill>
              </a:rPr>
              <a:t>dynamic </a:t>
            </a:r>
            <a:r>
              <a:rPr lang="en-US" dirty="0" smtClean="0">
                <a:solidFill>
                  <a:prstClr val="black"/>
                </a:solidFill>
              </a:rPr>
              <a:t>OLS]: </a:t>
            </a:r>
          </a:p>
          <a:p>
            <a:pPr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   (a) individual spreads; (b) pooled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Data Sources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23" y="555821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trading days, </a:t>
            </a:r>
            <a:r>
              <a:rPr lang="en-US" dirty="0"/>
              <a:t>Jan. 1, 2013 – March 10, </a:t>
            </a:r>
            <a:r>
              <a:rPr lang="en-US" dirty="0" smtClean="0"/>
              <a:t>2015 (</a:t>
            </a:r>
            <a:r>
              <a:rPr lang="en-US" i="1" dirty="0" smtClean="0"/>
              <a:t>N</a:t>
            </a:r>
            <a:r>
              <a:rPr lang="en-US" dirty="0" smtClean="0"/>
              <a:t> = 551)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59645"/>
              </p:ext>
            </p:extLst>
          </p:nvPr>
        </p:nvGraphicFramePr>
        <p:xfrm>
          <a:off x="1053059" y="1295400"/>
          <a:ext cx="7391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60"/>
                <a:gridCol w="1560407"/>
                <a:gridCol w="2874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Spot/future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 prices (D4, D5, D6)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PFL, OPIS, Bloomberg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RBOB-NYH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NYMEX/EIA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RBOB-LA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ULS Diesel-NYH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ULS Diesel-Gulf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Jet Fuel-Gulf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Spot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EBOB-Rotterdam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Diesel-Rotterdam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E10, E85 retail </a:t>
                      </a:r>
                      <a:r>
                        <a:rPr lang="en-US" dirty="0" err="1" smtClean="0"/>
                        <a:t>nat’l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AAA</a:t>
                      </a:r>
                      <a:r>
                        <a:rPr lang="en-US" baseline="0" dirty="0" smtClean="0"/>
                        <a:t> (Bloomberg)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3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Summary Statistics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9530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Data sources: </a:t>
            </a:r>
          </a:p>
          <a:p>
            <a:r>
              <a:rPr lang="en-US" dirty="0" smtClean="0"/>
              <a:t>Bulk wholesale prices: Bloomberg, EIA, Argus. </a:t>
            </a:r>
          </a:p>
          <a:p>
            <a:r>
              <a:rPr lang="en-US" dirty="0" smtClean="0"/>
              <a:t>RINs: PFL, OPIS, Bloomberg</a:t>
            </a:r>
          </a:p>
          <a:p>
            <a:r>
              <a:rPr lang="en-US" dirty="0" smtClean="0"/>
              <a:t>E10, E85: Bloomberg (AAA)</a:t>
            </a:r>
          </a:p>
          <a:p>
            <a:r>
              <a:rPr lang="en-US" dirty="0" smtClean="0"/>
              <a:t>Daily trading days, </a:t>
            </a:r>
            <a:r>
              <a:rPr lang="en-US" dirty="0"/>
              <a:t>Jan. 1, 2013 – March 10, </a:t>
            </a:r>
            <a:r>
              <a:rPr lang="en-US" dirty="0" smtClean="0"/>
              <a:t>2015 (</a:t>
            </a:r>
            <a:r>
              <a:rPr lang="en-US" i="1" dirty="0" smtClean="0"/>
              <a:t>N</a:t>
            </a:r>
            <a:r>
              <a:rPr lang="en-US" dirty="0" smtClean="0"/>
              <a:t> = 551)</a:t>
            </a:r>
            <a:endParaRPr lang="en-US" dirty="0"/>
          </a:p>
        </p:txBody>
      </p:sp>
      <p:pic>
        <p:nvPicPr>
          <p:cNvPr id="2" name="Picture 3" descr="C:\energy_env\RFS\passthru\Notes_text\Meiselman_slides\rin_passthru_slides_wp_Pag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17843" r="5529" b="17387"/>
          <a:stretch/>
        </p:blipFill>
        <p:spPr bwMode="auto">
          <a:xfrm>
            <a:off x="1066800" y="1000436"/>
            <a:ext cx="7042244" cy="39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915400" cy="6629400"/>
            <a:chOff x="0" y="0"/>
            <a:chExt cx="6348047" cy="4749507"/>
          </a:xfrm>
        </p:grpSpPr>
        <p:pic>
          <p:nvPicPr>
            <p:cNvPr id="3" name="Picture 2" descr="C:\Users\jstock\Dropbox\Project_RIN_Prices\Code\figs\dieselgu_jetgu_dieselgu_jetgut_nsa_tsplot_01Jan2013-10Mar2015.em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00400" cy="2342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C:\Users\jstock\Dropbox\Project_RIN_Prices\Code\figs\dieselny_dieselrot_dieselny_dieselrott_nsa_tsplot_01Jan2013-10Mar2015.e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47" y="35169"/>
              <a:ext cx="3200400" cy="2342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jstock\Dropbox\Project_RIN_Prices\Code\figs\dieselgu_dieselrot_dieselgu_dieselrott_nsa_tsplot_01Jan2013-10Mar2015.e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2406992"/>
              <a:ext cx="3200400" cy="23425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5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5158"/>
            <a:ext cx="8839200" cy="6550442"/>
            <a:chOff x="0" y="0"/>
            <a:chExt cx="6359770" cy="4803727"/>
          </a:xfrm>
        </p:grpSpPr>
        <p:pic>
          <p:nvPicPr>
            <p:cNvPr id="3" name="Picture 2" descr="C:\Users\jstock\Dropbox\Project_RIN_Prices\Code\figs\rbobnyf_ebob_rbobnyf_ebobt_nsa_tsplot_01Jan2013-10Mar2015.em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00400" cy="2342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C:\Users\jstock\Dropbox\Project_RIN_Prices\Code\figs\rbobnyf_brent_rbobnyf_brentt_nsa_tsplot_01Jan2013-10Mar2015.em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370" y="11723"/>
              <a:ext cx="3200400" cy="2341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jstock\Dropbox\Project_RIN_Prices\Code\figs\rbobla_brent_rbobla_brentt_nsa_tsplot_01Jan2013-10Mar2015.e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6" y="2461847"/>
              <a:ext cx="3200400" cy="23418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 descr="C:\Users\jstock\Dropbox\Project_RIN_Prices\Code\figs\e85_e10_e85_e10t_nsa_tsplot_01Jan2013-10Mar2015.e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5" y="3512173"/>
            <a:ext cx="4467286" cy="3269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8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Unit root analysis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30087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Mixed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RIN prices are well-approximated as having a unit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Wholesale spreads don’t seem to have unit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this sample period, results tend to suggest no unit root, so the primary specifications are levels OLS (not OLS) and VARs (not VECMs)</a:t>
            </a:r>
          </a:p>
        </p:txBody>
      </p:sp>
      <p:pic>
        <p:nvPicPr>
          <p:cNvPr id="2" name="Picture 2" descr="C:\energy_env\RFS\passthru\Notes_text\Meiselman_slides\rin_passthru_slides_wp_Page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10967" r="5598" b="38229"/>
          <a:stretch/>
        </p:blipFill>
        <p:spPr bwMode="auto">
          <a:xfrm>
            <a:off x="64048" y="1040523"/>
            <a:ext cx="9032142" cy="38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E318-60C4-4A61-BE35-A99424D0830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+mj-lt"/>
                <a:cs typeface="Arial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The Renewable Fuel Standard (RFS) imposes a tax on petroleum fuels and a subsidy for biofuels.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In theory, the RFS tax/subsidy is transmitted through the price of RINs, the tradeable compliance certificates under the RFS.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In practice, do RIN prices pass through to fuel prices?</a:t>
            </a:r>
            <a:endParaRPr lang="en-US" sz="2200" dirty="0">
              <a:solidFill>
                <a:prstClr val="black"/>
              </a:solidFill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To exchange and bulk wholesale prices? </a:t>
            </a:r>
            <a:endParaRPr lang="en-US" sz="2200" dirty="0">
              <a:solidFill>
                <a:prstClr val="black"/>
              </a:solidFill>
            </a:endParaRPr>
          </a:p>
          <a:p>
            <a:pPr marL="1371600" lvl="2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Yes: pass-through coefficient = 1.01 (SE = 0.12)</a:t>
            </a:r>
          </a:p>
          <a:p>
            <a:pPr marL="1371600" lvl="2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Most of pass-through (~70%) is in first day, complete pass-through within 3 days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To retail prices (E85 relative to E10)?</a:t>
            </a:r>
          </a:p>
          <a:p>
            <a:pPr marL="1371600" lvl="2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No: pass-through coefficient, market to retail = .20 (SE = .09)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From rack to retail? MN E85: 30% pass-through, considerable station-level heterogeneity.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Levels Regressions, Bulk Fuels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energy_env\RFS\passthru\Notes_text\Meiselman_slides\rin_passthru_slides_wp_Page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13250" r="5717" b="8911"/>
          <a:stretch/>
        </p:blipFill>
        <p:spPr bwMode="auto">
          <a:xfrm>
            <a:off x="533400" y="984363"/>
            <a:ext cx="8153400" cy="54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Pooled Levels Regression, Bulk Fuels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C:\energy_env\RFS\passthru\Notes_text\Meiselman_slides\rin_passthru_slides_wp_Page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19779" r="5364" b="19301"/>
          <a:stretch/>
        </p:blipFill>
        <p:spPr bwMode="auto">
          <a:xfrm>
            <a:off x="0" y="1143000"/>
            <a:ext cx="915909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Daily SVARs: Pooled bulk fuel spreads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" y="990600"/>
            <a:ext cx="4121532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9364"/>
            <a:ext cx="4121533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40480"/>
            <a:ext cx="412153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Pooled SVARs, bulk fuels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 descr="C:\energy_env\RFS\passthru\Notes_text\Meiselman_slides\rin_passthru_slides_wp_Pag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0643" r="8195" b="6342"/>
          <a:stretch/>
        </p:blipFill>
        <p:spPr bwMode="auto">
          <a:xfrm>
            <a:off x="762000" y="961696"/>
            <a:ext cx="7551722" cy="55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Levels regressions, retail prices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C:\energy_env\RFS\passthru\Notes_text\Meiselman_slides\rin_passthru_slides_wp_Page_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13567" r="29560" b="29537"/>
          <a:stretch/>
        </p:blipFill>
        <p:spPr bwMode="auto">
          <a:xfrm>
            <a:off x="1972776" y="963053"/>
            <a:ext cx="5113824" cy="52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Weekly SVARs, retail prices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76610"/>
              </p:ext>
            </p:extLst>
          </p:nvPr>
        </p:nvGraphicFramePr>
        <p:xfrm>
          <a:off x="2743200" y="1143002"/>
          <a:ext cx="3733799" cy="470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465"/>
                <a:gridCol w="1389667"/>
                <a:gridCol w="1389667"/>
              </a:tblGrid>
              <a:tr h="380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Lag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Weekly E85-E10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IRF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Std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Error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-0.050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(0.070)</a:t>
                      </a:r>
                      <a:endParaRPr lang="en-US" sz="18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0.068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(0.117)</a:t>
                      </a:r>
                      <a:endParaRPr lang="en-US" sz="18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0.170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(0.159)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0.203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(0.188)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0.288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(0.212)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0.308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(0.222)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0.312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(0.222)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7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0.297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(0.216)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32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0.289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(0.214)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9177" y="5943600"/>
            <a:ext cx="51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Seasonally unadjusted, full sample, End-of-week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Results: Daily SVARs, retail prices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 descr="C:\energy_env\RFS\passthru\Notes_text\Meiselman_slides\rin_passthru_slides_wp_Page_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9554" r="6770" b="8537"/>
          <a:stretch/>
        </p:blipFill>
        <p:spPr bwMode="auto">
          <a:xfrm>
            <a:off x="167639" y="974834"/>
            <a:ext cx="890016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1154"/>
            <a:ext cx="3429000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with Jing Li, Harvard Economics</a:t>
            </a:r>
          </a:p>
          <a:p>
            <a:pPr marL="0" indent="0" fontAlgn="base">
              <a:spcBef>
                <a:spcPct val="0"/>
              </a:spcBef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Minnesota Dept. of Commerce E85 data through April 2015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Monthly E85, E10 retail price and E85 quantity by station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Augmented with OPIS estimated wholesale E10 prices, Bloomberg E100 rack prices (Alexandria, Duluth, Fargo)</a:t>
            </a:r>
          </a:p>
        </p:txBody>
      </p:sp>
      <p:pic>
        <p:nvPicPr>
          <p:cNvPr id="1026" name="Picture 2" descr="C:\Users\jstock\AppData\Local\Microsoft\Windows\Temporary Internet Files\Content.Outlook\M3A9LW1M\Minneso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0" y="991154"/>
            <a:ext cx="5264640" cy="58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441" y="4309408"/>
            <a:ext cx="3574560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Minnesota gas stations</a:t>
            </a:r>
          </a:p>
          <a:p>
            <a:pPr marL="0" lvl="0" indent="0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January, 2015 (n = 2,454)</a:t>
            </a:r>
          </a:p>
          <a:p>
            <a:pPr marL="0" lvl="0" indent="0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Small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dots: no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E85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Large dots: E85 (n = 185)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Red = high E85/E10 price ratio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Green = low E85/E10 price ratio (~.8)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Mean E85/E10 = .89, SD = .11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Rack-Retail </a:t>
            </a:r>
            <a:r>
              <a:rPr lang="en-US" dirty="0">
                <a:solidFill>
                  <a:srgbClr val="0000FF"/>
                </a:solidFill>
                <a:latin typeface="+mj-lt"/>
                <a:cs typeface="Arial" charset="0"/>
              </a:rPr>
              <a:t>Evidence:</a:t>
            </a:r>
            <a:br>
              <a:rPr lang="en-US" dirty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>
                <a:solidFill>
                  <a:srgbClr val="0000FF"/>
                </a:solidFill>
                <a:latin typeface="+mj-lt"/>
                <a:cs typeface="Arial" charset="0"/>
              </a:rPr>
              <a:t>Station-level Pass-Through, Minnesota E85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data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5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Station-level Pass-Through, Minnesota E85 data (-4/15):</a:t>
            </a:r>
            <a:r>
              <a:rPr lang="en-US" smtClean="0">
                <a:solidFill>
                  <a:srgbClr val="0000FF"/>
                </a:solidFill>
                <a:latin typeface="+mj-lt"/>
                <a:cs typeface="Arial" charset="0"/>
              </a:rPr>
              <a:t/>
            </a:r>
            <a:br>
              <a:rPr lang="en-US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smtClean="0">
                <a:solidFill>
                  <a:srgbClr val="0000FF"/>
                </a:solidFill>
                <a:latin typeface="+mj-lt"/>
                <a:cs typeface="Arial" charset="0"/>
              </a:rPr>
              <a:t>Panel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data regressions, levels with </a:t>
            </a:r>
            <a:r>
              <a:rPr lang="en-US" smtClean="0">
                <a:solidFill>
                  <a:srgbClr val="0000FF"/>
                </a:solidFill>
                <a:latin typeface="+mj-lt"/>
                <a:cs typeface="Arial" charset="0"/>
              </a:rPr>
              <a:t>station FE</a:t>
            </a:r>
            <a:endParaRPr lang="en-US" dirty="0" smtClean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" y="1089224"/>
            <a:ext cx="9118805" cy="500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Rack-Retail Evidence: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Station-level Pass-Through, Minnesota E85 data (-4/15)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 descr="C:\energy_env\RFS\passthru\Notes_text\Jing_slides\MNslides20151030_v3_Pag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5474" r="8686" b="18902"/>
          <a:stretch/>
        </p:blipFill>
        <p:spPr bwMode="auto">
          <a:xfrm>
            <a:off x="533400" y="990600"/>
            <a:ext cx="8024648" cy="4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486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standard errors clustered at gas station level, no adjustment for cross-sectional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1. RIN prices fully pass through to bulk hub petroleum prices 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– mainly within 2-3 days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jstock\Dropbox\Project_RIN_Prices\Code\figs\dieselgu_jetgu_dieselgu_jetgut_nsa_tsplot_01Jan2013-10Mar2015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0" y="1130399"/>
            <a:ext cx="5537330" cy="40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56" y="990600"/>
            <a:ext cx="2455544" cy="56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1" y="5334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</a:t>
            </a:r>
            <a:r>
              <a:rPr lang="en-US" sz="1600" dirty="0" smtClean="0"/>
              <a:t>: By “Bulk wholesale” we mean either exchange-traded prices (e.g., NYMEX RBOB-NYH) or EIA spot hub prices (Gulf diesel).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3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Rack-Retail Evidence: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Station-level Pass-Through, Minnesota E85 data (-4/15)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33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standard errors clustered at gas station level, no adjustment for cross-sectional correlation</a:t>
            </a:r>
            <a:endParaRPr lang="en-US" dirty="0"/>
          </a:p>
        </p:txBody>
      </p:sp>
      <p:pic>
        <p:nvPicPr>
          <p:cNvPr id="15362" name="Picture 2" descr="C:\energy_env\RFS\passthru\Notes_text\Jing_slides\MNslides20151030_v3_Pag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8935" r="3353" b="19409"/>
          <a:stretch/>
        </p:blipFill>
        <p:spPr bwMode="auto">
          <a:xfrm>
            <a:off x="524757" y="990600"/>
            <a:ext cx="8294149" cy="40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Heterogeneity in MN E85-E10 Pass-through Coefficients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at the Station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jstock\Dropbox\MNE85\maps\passthrough_coeffici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951"/>
            <a:ext cx="5257800" cy="58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09385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Heat plot: Red is lowest (&lt;.2), </a:t>
            </a:r>
          </a:p>
          <a:p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 dark blue is highest  (&gt;.32)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75" y="2895600"/>
            <a:ext cx="48398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267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Deconvoluted</a:t>
            </a:r>
            <a:r>
              <a:rPr lang="en-US" b="1" dirty="0" smtClean="0">
                <a:solidFill>
                  <a:srgbClr val="0000FF"/>
                </a:solidFill>
              </a:rPr>
              <a:t> empirical distribution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7354"/>
          </a:xfrm>
          <a:noFill/>
        </p:spPr>
        <p:txBody>
          <a:bodyPr anchor="ctr"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Summary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The RFS, RIN Prices, and the 2014-15-16 Proposed Rule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1154"/>
            <a:ext cx="8915400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High-level questions: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Does the RIN price system work?</a:t>
            </a:r>
          </a:p>
          <a:p>
            <a:pPr marL="285750" lvl="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Would non-RFS measures affect RIN price pass-through?</a:t>
            </a:r>
          </a:p>
          <a:p>
            <a:pPr marL="0" indent="0" fontAlgn="base">
              <a:spcBef>
                <a:spcPct val="0"/>
              </a:spcBef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0" indent="0" fontAlgn="base"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More specific research questions: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(This paper) Is there pass-through of RIN prices into: Exchange traded fuels? Wholesale blender (rack) prices? Retail prices?</a:t>
            </a:r>
          </a:p>
          <a:p>
            <a:pPr marL="677862" lvl="1" indent="-342900" fontAlgn="base">
              <a:spcBef>
                <a:spcPct val="0"/>
              </a:spcBef>
              <a:buFont typeface="+mj-lt"/>
              <a:buAutoNum type="alphaLcParenR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Do wholesale (market) prices of petroleum and non-petroleum fuels reflect RIN prices? (Yes)</a:t>
            </a:r>
          </a:p>
          <a:p>
            <a:pPr marL="677862" lvl="1" indent="-342900" fontAlgn="base">
              <a:spcBef>
                <a:spcPct val="0"/>
              </a:spcBef>
              <a:buFont typeface="+mj-lt"/>
              <a:buAutoNum type="alphaLcParenR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Are RIN price subsidies passed on to the consumer? (No)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(Broader research program) How does market structure affect retail pricing?</a:t>
            </a:r>
          </a:p>
          <a:p>
            <a:pPr marL="677862" lvl="1" indent="-342900" eaLnBrk="1" fontAlgn="base" hangingPunct="1">
              <a:spcBef>
                <a:spcPct val="0"/>
              </a:spcBef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What can we learn from the Minnesota E85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data about station density and pricing?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677862" lvl="1" indent="-342900" fontAlgn="base">
              <a:spcBef>
                <a:spcPct val="0"/>
              </a:spcBef>
              <a:buFont typeface="+mj-lt"/>
              <a:buAutoNum type="alphaLcParenR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Is the impediment at the rack or at the retailer? </a:t>
            </a:r>
          </a:p>
          <a:p>
            <a:pPr marL="677862" lvl="1" indent="-342900" fontAlgn="base">
              <a:spcBef>
                <a:spcPct val="0"/>
              </a:spcBef>
              <a:buFont typeface="+mj-lt"/>
              <a:buAutoNum type="alphaLcParenR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What non-RFS measures (if any) would affect RIN price pass-through?</a:t>
            </a:r>
          </a:p>
          <a:p>
            <a:pPr marL="1360487" lvl="2" indent="-400050" fontAlgn="base">
              <a:spcBef>
                <a:spcPct val="0"/>
              </a:spcBef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USDA blender pump program (June 2015) ($100m federal matching grant)</a:t>
            </a:r>
          </a:p>
          <a:p>
            <a:pPr marL="1360487" lvl="2" indent="-400050" fontAlgn="base">
              <a:spcBef>
                <a:spcPct val="0"/>
              </a:spcBef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Changing the obligated party from the refiner/importer to the owner of the fuel at the rack gate?</a:t>
            </a:r>
          </a:p>
        </p:txBody>
      </p:sp>
    </p:spTree>
    <p:extLst>
      <p:ext uri="{BB962C8B-B14F-4D97-AF65-F5344CB8AC3E}">
        <p14:creationId xmlns:p14="http://schemas.microsoft.com/office/powerpoint/2010/main" val="27618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hotos\2015\iPhone\0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0776" r="3043"/>
          <a:stretch/>
        </p:blipFill>
        <p:spPr bwMode="auto">
          <a:xfrm>
            <a:off x="-31929" y="-10274"/>
            <a:ext cx="9174498" cy="68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61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n-lt"/>
                <a:cs typeface="Arial" charset="0"/>
              </a:rPr>
              <a:t>Additional Slides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E318-60C4-4A61-BE35-A99424D0830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+mj-lt"/>
                <a:cs typeface="Arial" charset="0"/>
              </a:rPr>
              <a:t>Additional RFS detail: 2014-15-16 Proposed Rule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7" y="1169922"/>
            <a:ext cx="7676563" cy="50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n-lt"/>
                <a:cs typeface="Arial" charset="0"/>
              </a:rPr>
              <a:t>EPA Proposed Rule &amp; USDA Blender Pump Program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363" y="4110097"/>
            <a:ext cx="8301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USDA blender pump program (June 2015)</a:t>
            </a:r>
            <a:endParaRPr lang="en-US" sz="2000" b="1" dirty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$100m of grants for blender pumps (+ $100m matching grant)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Would double number of pumps (increase no. stations by 50%)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Announced 5/30, FR 6/15, applications due 7/15, funds fully disbursed 9/30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Evaluation grand awarded by end of year…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Big experiment! What is the effect of more pumps on E85 pricing and pass-through?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364" y="990600"/>
            <a:ext cx="83010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EPA’s middle path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Recognize that the statutory volumes are </a:t>
            </a:r>
            <a:r>
              <a:rPr lang="en-US" dirty="0" smtClean="0"/>
              <a:t>infeasible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But goes well </a:t>
            </a:r>
            <a:r>
              <a:rPr lang="en-US" dirty="0"/>
              <a:t>beyond the </a:t>
            </a:r>
            <a:r>
              <a:rPr lang="en-US" dirty="0" err="1"/>
              <a:t>blendwall</a:t>
            </a:r>
            <a:r>
              <a:rPr lang="en-US" dirty="0"/>
              <a:t> – up to 600 </a:t>
            </a:r>
            <a:r>
              <a:rPr lang="en-US" dirty="0" err="1"/>
              <a:t>mgal</a:t>
            </a:r>
            <a:r>
              <a:rPr lang="en-US" dirty="0"/>
              <a:t> E85 in </a:t>
            </a:r>
            <a:r>
              <a:rPr lang="en-US" dirty="0" smtClean="0"/>
              <a:t>2016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Strong support for advanced/2</a:t>
            </a:r>
            <a:r>
              <a:rPr lang="en-US" baseline="30000" dirty="0" smtClean="0"/>
              <a:t>nd</a:t>
            </a:r>
            <a:r>
              <a:rPr lang="en-US" dirty="0" smtClean="0"/>
              <a:t> Gen biofuels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Invokes general waiver authority using novel legal interpretation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2660782"/>
            <a:ext cx="4791076" cy="99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EC4A3-5E25-4C05-9C7F-086F93F81DA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E15 and E85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121360"/>
            <a:ext cx="44958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E15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EPA approved E15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for use in model year 2001 and newer light duty vehicles,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estimated to be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170 million vehicles out of 250 million in the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fleet.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E15 is controversial.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Harmful</a:t>
            </a: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“Significant numbers” of fuel pumps, fuel system components and fuel-level senders failed after 50,000-60,000 miles of exposure to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E15 (American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Petroleum Institute/Coordinated Research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Council, May 2010).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Benign: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Study showed “no statistically significant loss of vehicle performance attributable to the use of E15 fuel compared to straight gasoline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” (U.S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. Department of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Energy, May 2012).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Obstacles: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 Automakers threaten to void warranty coverage if E15 is used. AAA recommended non flex-fuel consumers avoid E15. </a:t>
            </a:r>
            <a:endParaRPr lang="en-US" sz="1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There </a:t>
            </a: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are only </a:t>
            </a: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20 E15 </a:t>
            </a:r>
            <a:r>
              <a:rPr lang="en-US" sz="1200" b="1" dirty="0">
                <a:solidFill>
                  <a:prstClr val="black"/>
                </a:solidFill>
                <a:cs typeface="Arial" pitchFamily="34" charset="0"/>
              </a:rPr>
              <a:t>stations in the </a:t>
            </a:r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U.S.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 (Renewable Fuels Association).</a:t>
            </a: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black"/>
                </a:solidFill>
                <a:cs typeface="Arial" pitchFamily="34" charset="0"/>
              </a:rPr>
              <a:t>E85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If each of the 11.5 million FFVs used 8 gallons per week, consumption would be 4.8 </a:t>
            </a:r>
            <a:r>
              <a:rPr lang="en-US" sz="1200" dirty="0" err="1">
                <a:solidFill>
                  <a:prstClr val="black"/>
                </a:solidFill>
                <a:cs typeface="Arial" pitchFamily="34" charset="0"/>
              </a:rPr>
              <a:t>bgals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If each of the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2,647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E85 stations had an average tank size of 10,000 gallons, and refilled 3 times per week, the throughput capacity would be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4.1 </a:t>
            </a:r>
            <a:r>
              <a:rPr lang="en-US" sz="1200" dirty="0" err="1">
                <a:solidFill>
                  <a:prstClr val="black"/>
                </a:solidFill>
                <a:cs typeface="Arial" pitchFamily="34" charset="0"/>
              </a:rPr>
              <a:t>bgals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E85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capacity is unknown and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controversial, with industry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and expert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disagreement.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The geographic distribution of E85 stations and limited FFVs is a major factor.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89" y="1048233"/>
            <a:ext cx="3699311" cy="258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700" y="6245839"/>
            <a:ext cx="3214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</a:rPr>
              <a:t>Source: </a:t>
            </a:r>
            <a:r>
              <a:rPr lang="en-US" sz="1100" dirty="0">
                <a:solidFill>
                  <a:prstClr val="black"/>
                </a:solidFill>
              </a:rPr>
              <a:t>Energy Information Administration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3633" y="3621613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</a:rPr>
              <a:t>Source: Energy Information Administration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7467" y="4097179"/>
            <a:ext cx="1312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Millions of Vehicles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700" y="3883223"/>
            <a:ext cx="3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Number of E85 Flex Fuel Vehicles Sold by Year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23" y="4240213"/>
            <a:ext cx="41941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n-lt"/>
                <a:cs typeface="Arial" charset="0"/>
              </a:rPr>
              <a:t>RFS Reform?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30295"/>
            <a:ext cx="83010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RFS reform goals should be:</a:t>
            </a:r>
            <a:endParaRPr lang="en-US" sz="2000" b="1" dirty="0">
              <a:solidFill>
                <a:srgbClr val="0000FF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dirty="0" smtClean="0"/>
              <a:t>Provide RIN price certainty 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/>
              <a:t>Have RIN prices reflect their “externality values” 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 smtClean="0"/>
              <a:t>Support 2</a:t>
            </a:r>
            <a:r>
              <a:rPr lang="en-US" baseline="30000" dirty="0" smtClean="0"/>
              <a:t>nd</a:t>
            </a:r>
            <a:r>
              <a:rPr lang="en-US" dirty="0" smtClean="0"/>
              <a:t> gen fuels and innovators</a:t>
            </a:r>
          </a:p>
          <a:p>
            <a:pPr marL="400050" indent="-400050">
              <a:buFont typeface="+mj-lt"/>
              <a:buAutoNum type="arabicPeriod"/>
            </a:pPr>
            <a:r>
              <a:rPr lang="en-US" dirty="0" smtClean="0"/>
              <a:t>Partner programs to address the network externality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83010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Administrative reform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Opportunity of 2017 reset: forward 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Recraft annual rulemaking as a feedback rule (based on RIN price targets)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Details that matter (point of obligation, pathway approval, administration of cellulosic waiver credits,…)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Continue USDA BIP program &amp; evaluation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83010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Legislative reform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RIN price collar tied to externality values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Separate biodiesel from advanced (so BBD RINs can’t satisfy advanced obligation)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Eliminate $1 biodiesel tax credit (externality value = $0.16)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10-year $1/gal advanced, non-BBD producer tax credit (volumetric cap </a:t>
            </a:r>
            <a:r>
              <a:rPr lang="en-US" dirty="0" err="1" smtClean="0"/>
              <a:t>phaseout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Partner programs to address network externality &amp; R&amp;D externality</a:t>
            </a:r>
          </a:p>
        </p:txBody>
      </p:sp>
    </p:spTree>
    <p:extLst>
      <p:ext uri="{BB962C8B-B14F-4D97-AF65-F5344CB8AC3E}">
        <p14:creationId xmlns:p14="http://schemas.microsoft.com/office/powerpoint/2010/main" val="21264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0600"/>
            <a:ext cx="3810000" cy="1508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Four externalities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GHG externality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Energy security externality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R&amp;D externality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Network externality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01" y="993913"/>
            <a:ext cx="4338699" cy="314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Energy Independence and Security Act of 2007 (EISA)</a:t>
            </a:r>
            <a:b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</a:br>
            <a:r>
              <a:rPr lang="en-US" b="0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and the Renewable Fuel Standard (RFS)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14800" y="4137898"/>
            <a:ext cx="5029200" cy="23391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Main biofuels policy tools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Renewable Fuel Standard (RFS)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California LCFS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Federal tax credits (biodiesel, cellulosic, other)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State incentives (e.g. MN producer payment, 1986-1998)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DOE grants (mainly ARRA)</a:t>
            </a:r>
          </a:p>
          <a:p>
            <a:pPr marL="457200" indent="-457200" fontAlgn="base">
              <a:spcBef>
                <a:spcPct val="0"/>
              </a:spcBef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2014 USDA blender pump initiative ($100m)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690098"/>
            <a:ext cx="38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The case for biofuels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Liquid fuels will be needed into the distant future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Second gen biofuels fuels can reduce emissions during the transition from petroleum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/>
              <a:t>Promise of E30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/>
              <a:t>[Energy security]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409" y="52180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Stated </a:t>
            </a:r>
            <a:r>
              <a:rPr lang="en-US" sz="2000" b="1" dirty="0">
                <a:solidFill>
                  <a:srgbClr val="0000FF"/>
                </a:solidFill>
              </a:rPr>
              <a:t>goals of </a:t>
            </a:r>
            <a:r>
              <a:rPr lang="en-US" sz="2000" b="1" dirty="0" smtClean="0">
                <a:solidFill>
                  <a:srgbClr val="0000FF"/>
                </a:solidFill>
              </a:rPr>
              <a:t>EISA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Reduce </a:t>
            </a:r>
            <a:r>
              <a:rPr lang="en-US" dirty="0">
                <a:solidFill>
                  <a:prstClr val="black"/>
                </a:solidFill>
              </a:rPr>
              <a:t>CO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emissions 	</a:t>
            </a:r>
          </a:p>
          <a:p>
            <a:pPr marL="457200" indent="-457200" fontAlgn="base">
              <a:spcBef>
                <a:spcPct val="0"/>
              </a:spcBef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nhance </a:t>
            </a:r>
            <a:r>
              <a:rPr lang="en-US" dirty="0">
                <a:solidFill>
                  <a:prstClr val="black"/>
                </a:solidFill>
              </a:rPr>
              <a:t>energy </a:t>
            </a:r>
            <a:r>
              <a:rPr lang="en-US" dirty="0" smtClean="0">
                <a:solidFill>
                  <a:prstClr val="black"/>
                </a:solidFill>
              </a:rPr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" y="990600"/>
            <a:ext cx="5832600" cy="42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63" y="997880"/>
            <a:ext cx="2492437" cy="57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2. But only a fraction of RIN prices pass through to retail E85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5435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</a:t>
            </a:r>
            <a:r>
              <a:rPr lang="en-US" sz="1600" dirty="0" smtClean="0"/>
              <a:t>: E10 and E85 prices are national average retail prices (AAA/Bloomberg).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9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3. The MN E85 data suggest that some, perhaps much, </a:t>
            </a:r>
          </a:p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of the lack of pass-through is at the station level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6" y="990600"/>
            <a:ext cx="4900533" cy="403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7503"/>
              </p:ext>
            </p:extLst>
          </p:nvPr>
        </p:nvGraphicFramePr>
        <p:xfrm>
          <a:off x="5410200" y="1676400"/>
          <a:ext cx="3228975" cy="2656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386"/>
                <a:gridCol w="1297589"/>
              </a:tblGrid>
              <a:tr h="531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Dependent variable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E10-E85 retail spread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265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Regressor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313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E85-E10 cost spread, current month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0.173**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(0.012)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313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E85-E10 cost spread, prior month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0.092**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(0.011)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313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0.265**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(0.015)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2656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Monthly controls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029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are for service stations offering E85 in Minnesota (source: Minnesota Department of Commerce). Data are for 2007-2015, for all service stations with at least 24 monthly observations (</a:t>
            </a:r>
            <a:r>
              <a:rPr lang="en-US" sz="1600" i="1" dirty="0"/>
              <a:t>N</a:t>
            </a:r>
            <a:r>
              <a:rPr lang="en-US" sz="1600" dirty="0"/>
              <a:t> = 10,870). Regressions </a:t>
            </a:r>
            <a:r>
              <a:rPr lang="en-US" sz="1600" dirty="0" smtClean="0"/>
              <a:t>are panel </a:t>
            </a:r>
            <a:r>
              <a:rPr lang="en-US" sz="1600" dirty="0"/>
              <a:t>data regressions with station-level fixed effects</a:t>
            </a:r>
            <a:r>
              <a:rPr lang="en-US" sz="1600" dirty="0" smtClean="0"/>
              <a:t>. Station-level pass-through coefficients are  </a:t>
            </a:r>
            <a:r>
              <a:rPr lang="en-US" sz="1600" dirty="0" err="1" smtClean="0"/>
              <a:t>deconvoluted</a:t>
            </a:r>
            <a:r>
              <a:rPr lang="en-US" sz="1600" dirty="0" smtClean="0"/>
              <a:t> to adjust for sampling variation; the panel data regressions measure the average pass-through. Wholesale costs are rack costs (OPIS).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05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E318-60C4-4A61-BE35-A99424D0830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+mj-lt"/>
                <a:cs typeface="Arial" charset="0"/>
              </a:rPr>
              <a:t>Outline &amp; Literature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448" y="1262896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Summary of main results</a:t>
            </a:r>
            <a:endParaRPr lang="en-US" sz="2200" dirty="0">
              <a:solidFill>
                <a:prstClr val="black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The RFS: a brief review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RIN prices and pass-through under perfect competition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Empirical strategy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Results: bulk wholesale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</a:rPr>
              <a:t>Minnesota data and initial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78728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FF"/>
                </a:solidFill>
              </a:rPr>
              <a:t>Literature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Pass-through of gasoline prices: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solidFill>
                  <a:prstClr val="black"/>
                </a:solidFill>
              </a:rPr>
              <a:t>Borenstein</a:t>
            </a:r>
            <a:r>
              <a:rPr lang="en-US" sz="2200" dirty="0" smtClean="0">
                <a:solidFill>
                  <a:prstClr val="black"/>
                </a:solidFill>
              </a:rPr>
              <a:t>, Cameron, and Gilbert (1997), </a:t>
            </a:r>
            <a:r>
              <a:rPr lang="en-US" sz="2200" dirty="0"/>
              <a:t>Ye et. al. (2005), Deltas (2008), </a:t>
            </a:r>
            <a:r>
              <a:rPr lang="en-US" sz="2200" dirty="0" err="1"/>
              <a:t>Tappata</a:t>
            </a:r>
            <a:r>
              <a:rPr lang="en-US" sz="2200" dirty="0"/>
              <a:t> (2009) and Lewis (2011</a:t>
            </a:r>
            <a:r>
              <a:rPr lang="en-US" sz="2200" dirty="0" smtClean="0"/>
              <a:t>), </a:t>
            </a:r>
            <a:r>
              <a:rPr lang="en-US" sz="2200" dirty="0" err="1" smtClean="0"/>
              <a:t>Chesnes</a:t>
            </a:r>
            <a:r>
              <a:rPr lang="en-US" sz="2200" dirty="0" smtClean="0"/>
              <a:t> (2015),…</a:t>
            </a:r>
            <a:endParaRPr lang="en-US" sz="22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Pass-through of RIN prices: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Burkholder (2015), Burkhardt (2015)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E318-60C4-4A61-BE35-A99424D0830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+mj-lt"/>
                <a:cs typeface="Arial" charset="0"/>
              </a:rPr>
              <a:t>The RFS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19600" y="1066800"/>
            <a:ext cx="4572001" cy="4114800"/>
            <a:chOff x="302172" y="1295400"/>
            <a:chExt cx="4650827" cy="4393287"/>
          </a:xfrm>
        </p:grpSpPr>
        <p:sp>
          <p:nvSpPr>
            <p:cNvPr id="2" name="TextBox 1"/>
            <p:cNvSpPr txBox="1"/>
            <p:nvPr/>
          </p:nvSpPr>
          <p:spPr>
            <a:xfrm>
              <a:off x="302172" y="5257800"/>
              <a:ext cx="360584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Arial" charset="0"/>
                </a:rPr>
                <a:t>Source: Environmental Protection Agency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4800" y="1295400"/>
              <a:ext cx="4648199" cy="3886200"/>
              <a:chOff x="304800" y="1295400"/>
              <a:chExt cx="4648199" cy="38862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04800" y="1295400"/>
                <a:ext cx="4648199" cy="38862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Conventional (D6)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prstClr val="white"/>
                    </a:solidFill>
                  </a:rPr>
                  <a:t>Lifecycle reduction in </a:t>
                </a:r>
                <a:r>
                  <a:rPr lang="en-US" sz="1100" dirty="0" smtClean="0">
                    <a:solidFill>
                      <a:prstClr val="white"/>
                    </a:solidFill>
                  </a:rPr>
                  <a:t>greenhouse gas emissions: 20%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</a:rPr>
                  <a:t>Ex: corn kernel ethanol, conventional biodiesel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19099" y="1425400"/>
                <a:ext cx="4419599" cy="2689400"/>
              </a:xfrm>
              <a:prstGeom prst="roundRect">
                <a:avLst/>
              </a:prstGeom>
              <a:solidFill>
                <a:srgbClr val="25672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Advanced (D5)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prstClr val="white"/>
                    </a:solidFill>
                  </a:rPr>
                  <a:t>Lifecycle reduction in greenhouse gas emissions: </a:t>
                </a:r>
                <a:r>
                  <a:rPr lang="en-US" sz="1100" dirty="0" smtClean="0">
                    <a:solidFill>
                      <a:prstClr val="white"/>
                    </a:solidFill>
                  </a:rPr>
                  <a:t>50</a:t>
                </a:r>
                <a:r>
                  <a:rPr lang="en-US" sz="1100" dirty="0">
                    <a:solidFill>
                      <a:prstClr val="white"/>
                    </a:solidFill>
                  </a:rPr>
                  <a:t>%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</a:rPr>
                  <a:t>Ex: sugarcane ethanol, </a:t>
                </a:r>
                <a:r>
                  <a:rPr lang="en-US" sz="1100" dirty="0" err="1" smtClean="0">
                    <a:solidFill>
                      <a:prstClr val="white"/>
                    </a:solidFill>
                  </a:rPr>
                  <a:t>bionaptha</a:t>
                </a:r>
                <a:r>
                  <a:rPr lang="en-US" sz="1100" dirty="0" smtClean="0">
                    <a:solidFill>
                      <a:prstClr val="white"/>
                    </a:solidFill>
                  </a:rPr>
                  <a:t> </a:t>
                </a:r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0306" y="1577800"/>
                <a:ext cx="1944293" cy="158450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Cellulosic (D3)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prstClr val="white"/>
                    </a:solidFill>
                  </a:rPr>
                  <a:t>Lifecycle reduction in greenhouse gas emissions: 60</a:t>
                </a:r>
                <a:r>
                  <a:rPr lang="en-US" sz="1100" dirty="0" smtClean="0">
                    <a:solidFill>
                      <a:prstClr val="white"/>
                    </a:solidFill>
                  </a:rPr>
                  <a:t>%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</a:rPr>
                  <a:t>Ex: corn </a:t>
                </a:r>
                <a:r>
                  <a:rPr lang="en-US" sz="1100" dirty="0" err="1" smtClean="0">
                    <a:solidFill>
                      <a:prstClr val="white"/>
                    </a:solidFill>
                  </a:rPr>
                  <a:t>stover</a:t>
                </a:r>
                <a:r>
                  <a:rPr lang="en-US" sz="1100" dirty="0" smtClean="0">
                    <a:solidFill>
                      <a:prstClr val="white"/>
                    </a:solidFill>
                  </a:rPr>
                  <a:t> ethanol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</a:rPr>
                  <a:t>Landfill biogas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 smtClean="0">
                  <a:solidFill>
                    <a:prstClr val="white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628899" y="1577800"/>
                <a:ext cx="2116776" cy="16988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Biomass-based diesel (D4)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prstClr val="white"/>
                    </a:solidFill>
                  </a:rPr>
                  <a:t>Lifecycle reduction in greenhouse gas emissions: 50%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white"/>
                    </a:solidFill>
                  </a:rPr>
                  <a:t>Ex: soybean oil, waste grease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6200" y="1029355"/>
            <a:ext cx="426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Rulemaking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Statutory </a:t>
            </a:r>
            <a:r>
              <a:rPr lang="en-US" dirty="0" smtClean="0">
                <a:solidFill>
                  <a:prstClr val="black"/>
                </a:solidFill>
              </a:rPr>
              <a:t>volumes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Waiver authorities: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Cellulosic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General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Annual rulemaking converts volumes to annual </a:t>
            </a:r>
            <a:r>
              <a:rPr lang="en-US" u="sng" dirty="0" smtClean="0">
                <a:solidFill>
                  <a:prstClr val="black"/>
                </a:solidFill>
              </a:rPr>
              <a:t>fractional obligation</a:t>
            </a:r>
            <a:r>
              <a:rPr lang="en-US" dirty="0" smtClean="0">
                <a:solidFill>
                  <a:prstClr val="black"/>
                </a:solidFill>
              </a:rPr>
              <a:t>, invoking waiver authorities if justified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Scope: surface transportation fuels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Compliance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Biofuel producers generate RINs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Obligated parties (refiners, importers) hand in RINs to EPA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RINs are storable &amp; tradeable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RINs are separated upon blending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RINs have a nested structure: advanced (D5) can fill the conventional obligation, etc.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5105400"/>
            <a:ext cx="441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2014-15-16 Proposed Rule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Invokes general waiver authority</a:t>
            </a:r>
          </a:p>
          <a:p>
            <a:pPr marL="285750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Envisions selling </a:t>
            </a:r>
            <a:r>
              <a:rPr lang="en-US" dirty="0">
                <a:solidFill>
                  <a:prstClr val="black"/>
                </a:solidFill>
              </a:rPr>
              <a:t>up to 600 </a:t>
            </a:r>
            <a:r>
              <a:rPr lang="en-US" dirty="0" err="1">
                <a:solidFill>
                  <a:prstClr val="black"/>
                </a:solidFill>
              </a:rPr>
              <a:t>mgal</a:t>
            </a:r>
            <a:r>
              <a:rPr lang="en-US" dirty="0">
                <a:solidFill>
                  <a:prstClr val="black"/>
                </a:solidFill>
              </a:rPr>
              <a:t> of E85, with a total ethanol content of 10.18-10.28</a:t>
            </a:r>
            <a:r>
              <a:rPr lang="en-US" dirty="0" smtClean="0">
                <a:solidFill>
                  <a:prstClr val="black"/>
                </a:solidFill>
              </a:rPr>
              <a:t>% - beyond the E10 blend wall.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7354"/>
          </a:xfrm>
          <a:noFill/>
        </p:spPr>
        <p:txBody>
          <a:bodyPr anchor="ctr"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Theory of Static Equilibrium RIN Price Determination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0" y="1066800"/>
            <a:ext cx="9144000" cy="37337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4800600"/>
            <a:ext cx="762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RIN prices are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Subsidy value (static fundamentals)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Value of holding and exercising later (dynamic – reflects expectations of future policy, economic conditions, </a:t>
            </a:r>
            <a:r>
              <a:rPr lang="en-US" dirty="0" err="1" smtClean="0">
                <a:solidFill>
                  <a:prstClr val="black"/>
                </a:solidFill>
              </a:rPr>
              <a:t>etc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Conditions in other biofuels markets via the RFS nesting structure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818F1-4492-4D8D-ACF6-557C1F3323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January 17,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noFill/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Arial" charset="0"/>
              </a:rPr>
              <a:t>EIA/STEO Gasoline Demand Forecast Revisions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991154"/>
            <a:ext cx="3276600" cy="39703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EIA publishes gasoline demand forecasts in its Short Term Energy Outlook (STEO)</a:t>
            </a:r>
          </a:p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Those forecasts are used to set RFS 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rate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obligations by projecting volumes of renewable fuels and dividing by volumes of petroleum fuels (excl. AK)</a:t>
            </a:r>
          </a:p>
          <a:p>
            <a:pPr marL="457200" indent="-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EIA volume projections have been consistently low – even though their price forecasts have been close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59" y="991154"/>
            <a:ext cx="5208992" cy="53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2321</Words>
  <Application>Microsoft Office PowerPoint</Application>
  <PresentationFormat>On-screen Show (4:3)</PresentationFormat>
  <Paragraphs>427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1_Office Theme</vt:lpstr>
      <vt:lpstr>Equation</vt:lpstr>
      <vt:lpstr>RIN Price Pass-Through: Exchange and Bulk Wholesalea,  Exchange to Retaila, and Rack to Retailb</vt:lpstr>
      <vt:lpstr>Summary</vt:lpstr>
      <vt:lpstr>1. RIN prices fully pass through to bulk hub petroleum prices  – mainly within 2-3 days</vt:lpstr>
      <vt:lpstr>PowerPoint Presentation</vt:lpstr>
      <vt:lpstr>PowerPoint Presentation</vt:lpstr>
      <vt:lpstr>Outline &amp; Literature</vt:lpstr>
      <vt:lpstr>The RFS</vt:lpstr>
      <vt:lpstr>Theory of Static Equilibrium RIN Price Determination</vt:lpstr>
      <vt:lpstr>EIA/STEO Gasoline Demand Forecast Revisions</vt:lpstr>
      <vt:lpstr>Fuel and RIN flows (simplified)</vt:lpstr>
      <vt:lpstr>Pass-through under perfect competition</vt:lpstr>
      <vt:lpstr>Implications for Spreads Between Fuels  with Differing Obligations</vt:lpstr>
      <vt:lpstr>RIN Prices and Policy Uncertainty</vt:lpstr>
      <vt:lpstr>Econometric methods</vt:lpstr>
      <vt:lpstr>Data Sources</vt:lpstr>
      <vt:lpstr>Summary Statistics</vt:lpstr>
      <vt:lpstr>PowerPoint Presentation</vt:lpstr>
      <vt:lpstr>PowerPoint Presentation</vt:lpstr>
      <vt:lpstr>Results: Unit root analysis</vt:lpstr>
      <vt:lpstr>Results: Levels Regressions, Bulk Fuels</vt:lpstr>
      <vt:lpstr>Results: Pooled Levels Regression, Bulk Fuels</vt:lpstr>
      <vt:lpstr>Daily SVARs: Pooled bulk fuel spreads</vt:lpstr>
      <vt:lpstr>Results: Pooled SVARs, bulk fuels</vt:lpstr>
      <vt:lpstr>Results: Levels regressions, retail prices</vt:lpstr>
      <vt:lpstr>Results: Weekly SVARs, retail prices</vt:lpstr>
      <vt:lpstr>Results: Daily SVARs, retail prices</vt:lpstr>
      <vt:lpstr>Rack-Retail Evidence: Station-level Pass-Through, Minnesota E85 data</vt:lpstr>
      <vt:lpstr>Station-level Pass-Through, Minnesota E85 data (-4/15): Panel data regressions, levels with station FE</vt:lpstr>
      <vt:lpstr>Rack-Retail Evidence: Station-level Pass-Through, Minnesota E85 data (-4/15)</vt:lpstr>
      <vt:lpstr>Rack-Retail Evidence: Station-level Pass-Through, Minnesota E85 data (-4/15)</vt:lpstr>
      <vt:lpstr>Heterogeneity in MN E85-E10 Pass-through Coefficients at the Station Level</vt:lpstr>
      <vt:lpstr>Summary The RFS, RIN Prices, and the 2014-15-16 Proposed Rule</vt:lpstr>
      <vt:lpstr>PowerPoint Presentation</vt:lpstr>
      <vt:lpstr>Additional Slides</vt:lpstr>
      <vt:lpstr>Additional RFS detail: 2014-15-16 Proposed Rule</vt:lpstr>
      <vt:lpstr>EPA Proposed Rule &amp; USDA Blender Pump Program</vt:lpstr>
      <vt:lpstr>E15 and E85</vt:lpstr>
      <vt:lpstr>RFS Reform?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Petrakis, Gia Antonia</cp:lastModifiedBy>
  <cp:revision>1007</cp:revision>
  <dcterms:created xsi:type="dcterms:W3CDTF">2014-11-20T01:07:24Z</dcterms:created>
  <dcterms:modified xsi:type="dcterms:W3CDTF">2017-01-17T15:45:23Z</dcterms:modified>
</cp:coreProperties>
</file>