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41"/>
  </p:notesMasterIdLst>
  <p:sldIdLst>
    <p:sldId id="268" r:id="rId4"/>
    <p:sldId id="272" r:id="rId5"/>
    <p:sldId id="303" r:id="rId6"/>
    <p:sldId id="294" r:id="rId7"/>
    <p:sldId id="273" r:id="rId8"/>
    <p:sldId id="274" r:id="rId9"/>
    <p:sldId id="279" r:id="rId10"/>
    <p:sldId id="275" r:id="rId11"/>
    <p:sldId id="276" r:id="rId12"/>
    <p:sldId id="277" r:id="rId13"/>
    <p:sldId id="301" r:id="rId14"/>
    <p:sldId id="296" r:id="rId15"/>
    <p:sldId id="304" r:id="rId16"/>
    <p:sldId id="282" r:id="rId17"/>
    <p:sldId id="297" r:id="rId18"/>
    <p:sldId id="307" r:id="rId19"/>
    <p:sldId id="290" r:id="rId20"/>
    <p:sldId id="322" r:id="rId21"/>
    <p:sldId id="308" r:id="rId22"/>
    <p:sldId id="309" r:id="rId23"/>
    <p:sldId id="310" r:id="rId24"/>
    <p:sldId id="298" r:id="rId25"/>
    <p:sldId id="306" r:id="rId26"/>
    <p:sldId id="316" r:id="rId27"/>
    <p:sldId id="323" r:id="rId28"/>
    <p:sldId id="324" r:id="rId29"/>
    <p:sldId id="325" r:id="rId30"/>
    <p:sldId id="317" r:id="rId31"/>
    <p:sldId id="318" r:id="rId32"/>
    <p:sldId id="319" r:id="rId33"/>
    <p:sldId id="320" r:id="rId34"/>
    <p:sldId id="321" r:id="rId35"/>
    <p:sldId id="305" r:id="rId36"/>
    <p:sldId id="311" r:id="rId37"/>
    <p:sldId id="312" r:id="rId38"/>
    <p:sldId id="314" r:id="rId39"/>
    <p:sldId id="31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llsop_km\AppData\Local\Microsoft\Windows\Temporary%20Internet%20Files\Content.Outlook\XTSKBGJX\CO2%20Emissions%20Workboo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ds\sharedir\cea\home\data\Interns\Allsop\RIN%20Project\FF%20Vehicle%20Yearly%20Estimates.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dirty="0"/>
              <a:t>CO</a:t>
            </a:r>
            <a:r>
              <a:rPr lang="en-US" baseline="-25000" dirty="0"/>
              <a:t>2</a:t>
            </a:r>
            <a:r>
              <a:rPr lang="en-US" dirty="0"/>
              <a:t> Emissions by Sector, 2012</a:t>
            </a:r>
          </a:p>
        </c:rich>
      </c:tx>
      <c:layout>
        <c:manualLayout>
          <c:xMode val="edge"/>
          <c:yMode val="edge"/>
          <c:x val="0.14719300715496203"/>
          <c:y val="3.9350950991643967E-3"/>
        </c:manualLayout>
      </c:layout>
      <c:overlay val="0"/>
    </c:title>
    <c:autoTitleDeleted val="0"/>
    <c:plotArea>
      <c:layout>
        <c:manualLayout>
          <c:layoutTarget val="inner"/>
          <c:xMode val="edge"/>
          <c:yMode val="edge"/>
          <c:x val="0.15742327247967047"/>
          <c:y val="0.1022222886979119"/>
          <c:w val="0.63503036342951402"/>
          <c:h val="0.76135058280468204"/>
        </c:manualLayout>
      </c:layout>
      <c:pieChart>
        <c:varyColors val="1"/>
        <c:ser>
          <c:idx val="0"/>
          <c:order val="0"/>
          <c:cat>
            <c:strRef>
              <c:f>Sheet1!$A$1:$A$5</c:f>
              <c:strCache>
                <c:ptCount val="5"/>
                <c:pt idx="0">
                  <c:v>Residential</c:v>
                </c:pt>
                <c:pt idx="1">
                  <c:v>Commercial</c:v>
                </c:pt>
                <c:pt idx="2">
                  <c:v>Industrial</c:v>
                </c:pt>
                <c:pt idx="3">
                  <c:v>Transportation</c:v>
                </c:pt>
                <c:pt idx="4">
                  <c:v>Electric Power</c:v>
                </c:pt>
              </c:strCache>
            </c:strRef>
          </c:cat>
          <c:val>
            <c:numRef>
              <c:f>Sheet1!$B$1:$B$5</c:f>
              <c:numCache>
                <c:formatCode>General</c:formatCode>
                <c:ptCount val="5"/>
                <c:pt idx="0">
                  <c:v>1082</c:v>
                </c:pt>
                <c:pt idx="1">
                  <c:v>946</c:v>
                </c:pt>
                <c:pt idx="2">
                  <c:v>1517</c:v>
                </c:pt>
                <c:pt idx="3">
                  <c:v>1816</c:v>
                </c:pt>
                <c:pt idx="4">
                  <c:v>2166</c:v>
                </c:pt>
              </c:numCache>
            </c:numRef>
          </c:val>
          <c:extLst>
            <c:ext xmlns:c16="http://schemas.microsoft.com/office/drawing/2014/chart" uri="{C3380CC4-5D6E-409C-BE32-E72D297353CC}">
              <c16:uniqueId val="{00000000-6E44-42C9-90F5-E71F9CCB4F1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Lifecycle CO</a:t>
            </a:r>
            <a:r>
              <a:rPr lang="en-US" baseline="-25000"/>
              <a:t>2</a:t>
            </a:r>
            <a:r>
              <a:rPr lang="en-US" baseline="0"/>
              <a:t> Emissions </a:t>
            </a:r>
            <a:endParaRPr lang="en-US"/>
          </a:p>
        </c:rich>
      </c:tx>
      <c:layout>
        <c:manualLayout>
          <c:xMode val="edge"/>
          <c:yMode val="edge"/>
          <c:x val="0.37093516680287136"/>
          <c:y val="1.4117647806135E-2"/>
        </c:manualLayout>
      </c:layout>
      <c:overlay val="0"/>
    </c:title>
    <c:autoTitleDeleted val="0"/>
    <c:plotArea>
      <c:layout>
        <c:manualLayout>
          <c:layoutTarget val="inner"/>
          <c:xMode val="edge"/>
          <c:yMode val="edge"/>
          <c:x val="8.2707149327153492E-2"/>
          <c:y val="0.13528247920505418"/>
          <c:w val="0.86734019079470692"/>
          <c:h val="0.73755451532082394"/>
        </c:manualLayout>
      </c:layout>
      <c:scatterChart>
        <c:scatterStyle val="lineMarker"/>
        <c:varyColors val="0"/>
        <c:ser>
          <c:idx val="0"/>
          <c:order val="0"/>
          <c:tx>
            <c:v>RFS Data - Historical</c:v>
          </c:tx>
          <c:marker>
            <c:symbol val="none"/>
          </c:marker>
          <c:xVal>
            <c:numRef>
              <c:f>Calculations!$A$3:$A$15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Calculations!$AC$3:$AC$15</c:f>
              <c:numCache>
                <c:formatCode>General</c:formatCode>
                <c:ptCount val="13"/>
                <c:pt idx="0">
                  <c:v>2.0852435210314368</c:v>
                </c:pt>
                <c:pt idx="1">
                  <c:v>2.1310304941168865</c:v>
                </c:pt>
                <c:pt idx="2">
                  <c:v>2.168635609253978</c:v>
                </c:pt>
                <c:pt idx="3">
                  <c:v>2.2110509685903121</c:v>
                </c:pt>
                <c:pt idx="4">
                  <c:v>2.2819789928380048</c:v>
                </c:pt>
                <c:pt idx="5">
                  <c:v>2.297780427409017</c:v>
                </c:pt>
                <c:pt idx="6">
                  <c:v>2.3433411634321706</c:v>
                </c:pt>
                <c:pt idx="7">
                  <c:v>2.3997265176592553</c:v>
                </c:pt>
                <c:pt idx="8">
                  <c:v>2.3364401964316768</c:v>
                </c:pt>
                <c:pt idx="9">
                  <c:v>2.2633060332348514</c:v>
                </c:pt>
                <c:pt idx="10">
                  <c:v>2.2843317797508909</c:v>
                </c:pt>
                <c:pt idx="11">
                  <c:v>2.2770694411224222</c:v>
                </c:pt>
                <c:pt idx="12">
                  <c:v>2.2533650110576868</c:v>
                </c:pt>
              </c:numCache>
            </c:numRef>
          </c:yVal>
          <c:smooth val="0"/>
          <c:extLst>
            <c:ext xmlns:c16="http://schemas.microsoft.com/office/drawing/2014/chart" uri="{C3380CC4-5D6E-409C-BE32-E72D297353CC}">
              <c16:uniqueId val="{00000000-2852-49B9-B583-62A0560F40B3}"/>
            </c:ext>
          </c:extLst>
        </c:ser>
        <c:ser>
          <c:idx val="1"/>
          <c:order val="1"/>
          <c:tx>
            <c:v>No RFS Data - Historical</c:v>
          </c:tx>
          <c:marker>
            <c:symbol val="none"/>
          </c:marker>
          <c:xVal>
            <c:numRef>
              <c:f>Calculations!$A$3:$A$15</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xVal>
          <c:yVal>
            <c:numRef>
              <c:f>Calculations!$AH$3:$AH$15</c:f>
              <c:numCache>
                <c:formatCode>0.00</c:formatCode>
                <c:ptCount val="13"/>
                <c:pt idx="0">
                  <c:v>2.0939960161345885</c:v>
                </c:pt>
                <c:pt idx="1">
                  <c:v>2.1404469661716714</c:v>
                </c:pt>
                <c:pt idx="2">
                  <c:v>2.1802285492696307</c:v>
                </c:pt>
                <c:pt idx="3">
                  <c:v>2.2262207986580336</c:v>
                </c:pt>
                <c:pt idx="4">
                  <c:v>2.3012664609832236</c:v>
                </c:pt>
                <c:pt idx="5">
                  <c:v>2.3193688102265955</c:v>
                </c:pt>
                <c:pt idx="6">
                  <c:v>2.3727635176765993</c:v>
                </c:pt>
                <c:pt idx="7">
                  <c:v>2.4346236116230777</c:v>
                </c:pt>
                <c:pt idx="8">
                  <c:v>2.3820911736816992</c:v>
                </c:pt>
                <c:pt idx="9">
                  <c:v>2.3190754756494769</c:v>
                </c:pt>
                <c:pt idx="10">
                  <c:v>2.3484762600382947</c:v>
                </c:pt>
                <c:pt idx="11">
                  <c:v>2.3453927726591086</c:v>
                </c:pt>
                <c:pt idx="12">
                  <c:v>2.3260016299075352</c:v>
                </c:pt>
              </c:numCache>
            </c:numRef>
          </c:yVal>
          <c:smooth val="0"/>
          <c:extLst>
            <c:ext xmlns:c16="http://schemas.microsoft.com/office/drawing/2014/chart" uri="{C3380CC4-5D6E-409C-BE32-E72D297353CC}">
              <c16:uniqueId val="{00000001-2852-49B9-B583-62A0560F40B3}"/>
            </c:ext>
          </c:extLst>
        </c:ser>
        <c:ser>
          <c:idx val="2"/>
          <c:order val="2"/>
          <c:tx>
            <c:v>RFS Data - Projected</c:v>
          </c:tx>
          <c:spPr>
            <a:ln cap="sq">
              <a:solidFill>
                <a:schemeClr val="tx2">
                  <a:lumMod val="60000"/>
                  <a:lumOff val="40000"/>
                </a:schemeClr>
              </a:solidFill>
              <a:prstDash val="sysDash"/>
            </a:ln>
          </c:spPr>
          <c:marker>
            <c:symbol val="none"/>
          </c:marker>
          <c:xVal>
            <c:numRef>
              <c:f>Calculations!$A$15:$A$25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xVal>
          <c:yVal>
            <c:numRef>
              <c:f>Calculations!$AC$15:$AC$25</c:f>
              <c:numCache>
                <c:formatCode>General</c:formatCode>
                <c:ptCount val="11"/>
                <c:pt idx="0">
                  <c:v>2.2533650110576868</c:v>
                </c:pt>
                <c:pt idx="1">
                  <c:v>2.2557532989933438</c:v>
                </c:pt>
                <c:pt idx="2">
                  <c:v>2.2604400538688534</c:v>
                </c:pt>
                <c:pt idx="3">
                  <c:v>2.2619313025072909</c:v>
                </c:pt>
                <c:pt idx="4">
                  <c:v>2.2606974284817065</c:v>
                </c:pt>
                <c:pt idx="5">
                  <c:v>2.2421338353342994</c:v>
                </c:pt>
                <c:pt idx="6">
                  <c:v>2.2274563014975559</c:v>
                </c:pt>
                <c:pt idx="7">
                  <c:v>2.2093875718859075</c:v>
                </c:pt>
                <c:pt idx="8">
                  <c:v>2.1931168018898912</c:v>
                </c:pt>
                <c:pt idx="9">
                  <c:v>2.1425815921112346</c:v>
                </c:pt>
                <c:pt idx="10">
                  <c:v>2.1000265583952658</c:v>
                </c:pt>
              </c:numCache>
            </c:numRef>
          </c:yVal>
          <c:smooth val="0"/>
          <c:extLst>
            <c:ext xmlns:c16="http://schemas.microsoft.com/office/drawing/2014/chart" uri="{C3380CC4-5D6E-409C-BE32-E72D297353CC}">
              <c16:uniqueId val="{00000002-2852-49B9-B583-62A0560F40B3}"/>
            </c:ext>
          </c:extLst>
        </c:ser>
        <c:ser>
          <c:idx val="3"/>
          <c:order val="3"/>
          <c:tx>
            <c:v>No RFS Data - Projected</c:v>
          </c:tx>
          <c:spPr>
            <a:ln cap="sq">
              <a:solidFill>
                <a:schemeClr val="accent2"/>
              </a:solidFill>
              <a:prstDash val="sysDash"/>
            </a:ln>
          </c:spPr>
          <c:marker>
            <c:symbol val="none"/>
          </c:marker>
          <c:xVal>
            <c:numRef>
              <c:f>Calculations!$A$15:$A$43</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xVal>
          <c:yVal>
            <c:numRef>
              <c:f>Calculations!$AH$15:$AH$43</c:f>
              <c:numCache>
                <c:formatCode>0.00</c:formatCode>
                <c:ptCount val="29"/>
                <c:pt idx="0">
                  <c:v>2.3260016299075352</c:v>
                </c:pt>
                <c:pt idx="1">
                  <c:v>2.3328249933072445</c:v>
                </c:pt>
                <c:pt idx="2">
                  <c:v>2.3577039051893935</c:v>
                </c:pt>
                <c:pt idx="3">
                  <c:v>2.3778656887237184</c:v>
                </c:pt>
                <c:pt idx="4">
                  <c:v>2.3919837524227239</c:v>
                </c:pt>
                <c:pt idx="5">
                  <c:v>2.3887136845470121</c:v>
                </c:pt>
                <c:pt idx="6">
                  <c:v>2.3917540670622772</c:v>
                </c:pt>
                <c:pt idx="7">
                  <c:v>2.3914514289134785</c:v>
                </c:pt>
                <c:pt idx="8">
                  <c:v>2.3949433661003368</c:v>
                </c:pt>
                <c:pt idx="9">
                  <c:v>2.374680173502441</c:v>
                </c:pt>
                <c:pt idx="10">
                  <c:v>2.3603030730939896</c:v>
                </c:pt>
                <c:pt idx="11">
                  <c:v>2.3450378325667196</c:v>
                </c:pt>
                <c:pt idx="12">
                  <c:v>2.3326364659254626</c:v>
                </c:pt>
                <c:pt idx="13">
                  <c:v>2.3090863675753082</c:v>
                </c:pt>
                <c:pt idx="14">
                  <c:v>2.2924216971676321</c:v>
                </c:pt>
                <c:pt idx="15">
                  <c:v>2.2742076130395059</c:v>
                </c:pt>
                <c:pt idx="16">
                  <c:v>2.2648306938106777</c:v>
                </c:pt>
                <c:pt idx="17">
                  <c:v>2.2459581551319565</c:v>
                </c:pt>
                <c:pt idx="18">
                  <c:v>2.2379667996914749</c:v>
                </c:pt>
                <c:pt idx="19">
                  <c:v>2.2302141597350573</c:v>
                </c:pt>
                <c:pt idx="20">
                  <c:v>2.2290124188694316</c:v>
                </c:pt>
                <c:pt idx="21">
                  <c:v>2.2174239335877313</c:v>
                </c:pt>
                <c:pt idx="22">
                  <c:v>2.2151774923499516</c:v>
                </c:pt>
                <c:pt idx="23">
                  <c:v>2.2139484994374481</c:v>
                </c:pt>
                <c:pt idx="24">
                  <c:v>2.2196450018089706</c:v>
                </c:pt>
                <c:pt idx="25">
                  <c:v>2.2154495712702209</c:v>
                </c:pt>
                <c:pt idx="26">
                  <c:v>2.2195403811224628</c:v>
                </c:pt>
                <c:pt idx="27">
                  <c:v>2.2252668102793227</c:v>
                </c:pt>
                <c:pt idx="28">
                  <c:v>2.2364094615092243</c:v>
                </c:pt>
              </c:numCache>
            </c:numRef>
          </c:yVal>
          <c:smooth val="0"/>
          <c:extLst>
            <c:ext xmlns:c16="http://schemas.microsoft.com/office/drawing/2014/chart" uri="{C3380CC4-5D6E-409C-BE32-E72D297353CC}">
              <c16:uniqueId val="{00000003-2852-49B9-B583-62A0560F40B3}"/>
            </c:ext>
          </c:extLst>
        </c:ser>
        <c:ser>
          <c:idx val="4"/>
          <c:order val="4"/>
          <c:tx>
            <c:v>No RFS2 and No CAFE</c:v>
          </c:tx>
          <c:spPr>
            <a:ln w="28575" cap="sq">
              <a:solidFill>
                <a:schemeClr val="accent6"/>
              </a:solidFill>
              <a:prstDash val="sysDash"/>
            </a:ln>
          </c:spPr>
          <c:marker>
            <c:symbol val="none"/>
          </c:marker>
          <c:xVal>
            <c:numRef>
              <c:f>Calculations!$A$18:$A$43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xVal>
          <c:yVal>
            <c:numRef>
              <c:f>Calculations!$AO$18:$AO$43</c:f>
              <c:numCache>
                <c:formatCode>0.00</c:formatCode>
                <c:ptCount val="26"/>
                <c:pt idx="0">
                  <c:v>2.3832606544361519</c:v>
                </c:pt>
                <c:pt idx="1">
                  <c:v>2.4048177910539166</c:v>
                </c:pt>
                <c:pt idx="2">
                  <c:v>2.41164971574231</c:v>
                </c:pt>
                <c:pt idx="3">
                  <c:v>2.4286855703950225</c:v>
                </c:pt>
                <c:pt idx="4">
                  <c:v>2.4453138909397505</c:v>
                </c:pt>
                <c:pt idx="5">
                  <c:v>2.46885633809292</c:v>
                </c:pt>
                <c:pt idx="6">
                  <c:v>2.4735036176684551</c:v>
                </c:pt>
                <c:pt idx="7">
                  <c:v>2.4892133682370594</c:v>
                </c:pt>
                <c:pt idx="8">
                  <c:v>2.5074474271089335</c:v>
                </c:pt>
                <c:pt idx="9">
                  <c:v>2.5329245338831265</c:v>
                </c:pt>
                <c:pt idx="10">
                  <c:v>2.5500322940836635</c:v>
                </c:pt>
                <c:pt idx="11">
                  <c:v>2.5792249250753883</c:v>
                </c:pt>
                <c:pt idx="12">
                  <c:v>2.6049488914036703</c:v>
                </c:pt>
                <c:pt idx="13">
                  <c:v>2.6376399109984616</c:v>
                </c:pt>
                <c:pt idx="14">
                  <c:v>2.6586037176358408</c:v>
                </c:pt>
                <c:pt idx="15">
                  <c:v>2.6885282693418859</c:v>
                </c:pt>
                <c:pt idx="16">
                  <c:v>2.7162270700126414</c:v>
                </c:pt>
                <c:pt idx="17">
                  <c:v>2.7479934157913273</c:v>
                </c:pt>
                <c:pt idx="18">
                  <c:v>2.7668901394007284</c:v>
                </c:pt>
                <c:pt idx="19">
                  <c:v>2.7930848894757063</c:v>
                </c:pt>
                <c:pt idx="20">
                  <c:v>2.8183786115630545</c:v>
                </c:pt>
                <c:pt idx="21">
                  <c:v>2.8483418655248292</c:v>
                </c:pt>
                <c:pt idx="22">
                  <c:v>2.8669216156842383</c:v>
                </c:pt>
                <c:pt idx="23">
                  <c:v>2.8924029806746132</c:v>
                </c:pt>
                <c:pt idx="24">
                  <c:v>2.9182070501900776</c:v>
                </c:pt>
                <c:pt idx="25">
                  <c:v>2.9481427553857937</c:v>
                </c:pt>
              </c:numCache>
            </c:numRef>
          </c:yVal>
          <c:smooth val="0"/>
          <c:extLst>
            <c:ext xmlns:c16="http://schemas.microsoft.com/office/drawing/2014/chart" uri="{C3380CC4-5D6E-409C-BE32-E72D297353CC}">
              <c16:uniqueId val="{00000004-2852-49B9-B583-62A0560F40B3}"/>
            </c:ext>
          </c:extLst>
        </c:ser>
        <c:dLbls>
          <c:showLegendKey val="0"/>
          <c:showVal val="0"/>
          <c:showCatName val="0"/>
          <c:showSerName val="0"/>
          <c:showPercent val="0"/>
          <c:showBubbleSize val="0"/>
        </c:dLbls>
        <c:axId val="32817920"/>
        <c:axId val="32819456"/>
      </c:scatterChart>
      <c:valAx>
        <c:axId val="32817920"/>
        <c:scaling>
          <c:orientation val="minMax"/>
          <c:max val="2040"/>
          <c:min val="2000"/>
        </c:scaling>
        <c:delete val="0"/>
        <c:axPos val="b"/>
        <c:numFmt formatCode="General" sourceLinked="1"/>
        <c:majorTickMark val="out"/>
        <c:minorTickMark val="none"/>
        <c:tickLblPos val="nextTo"/>
        <c:crossAx val="32819456"/>
        <c:crosses val="autoZero"/>
        <c:crossBetween val="midCat"/>
      </c:valAx>
      <c:valAx>
        <c:axId val="32819456"/>
        <c:scaling>
          <c:orientation val="minMax"/>
          <c:min val="0"/>
        </c:scaling>
        <c:delete val="0"/>
        <c:axPos val="l"/>
        <c:majorGridlines/>
        <c:numFmt formatCode="General" sourceLinked="1"/>
        <c:majorTickMark val="out"/>
        <c:minorTickMark val="none"/>
        <c:tickLblPos val="nextTo"/>
        <c:crossAx val="32817920"/>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latin typeface="Arial" pitchFamily="34" charset="0"/>
                <a:cs typeface="Arial" pitchFamily="34" charset="0"/>
              </a:rPr>
              <a:t>Nation</a:t>
            </a:r>
            <a:r>
              <a:rPr lang="en-US" sz="1600" baseline="0">
                <a:latin typeface="Arial" pitchFamily="34" charset="0"/>
                <a:cs typeface="Arial" pitchFamily="34" charset="0"/>
              </a:rPr>
              <a:t>wide Ethanol Production</a:t>
            </a:r>
            <a:endParaRPr lang="en-US" sz="1600">
              <a:latin typeface="Arial" pitchFamily="34" charset="0"/>
              <a:cs typeface="Arial" pitchFamily="34" charset="0"/>
            </a:endParaRPr>
          </a:p>
        </c:rich>
      </c:tx>
      <c:overlay val="0"/>
    </c:title>
    <c:autoTitleDeleted val="0"/>
    <c:plotArea>
      <c:layout/>
      <c:lineChart>
        <c:grouping val="standard"/>
        <c:varyColors val="0"/>
        <c:ser>
          <c:idx val="1"/>
          <c:order val="0"/>
          <c:marker>
            <c:symbol val="none"/>
          </c:marker>
          <c:cat>
            <c:numRef>
              <c:f>Sheet1!$A$13:$A$23</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Sheet1!$B$13:$B$23</c:f>
              <c:numCache>
                <c:formatCode>#,##0</c:formatCode>
                <c:ptCount val="11"/>
                <c:pt idx="0">
                  <c:v>2140</c:v>
                </c:pt>
                <c:pt idx="1">
                  <c:v>2810</c:v>
                </c:pt>
                <c:pt idx="2">
                  <c:v>3404</c:v>
                </c:pt>
                <c:pt idx="3">
                  <c:v>3904</c:v>
                </c:pt>
                <c:pt idx="4">
                  <c:v>4884</c:v>
                </c:pt>
                <c:pt idx="5">
                  <c:v>6521</c:v>
                </c:pt>
                <c:pt idx="6">
                  <c:v>9309</c:v>
                </c:pt>
                <c:pt idx="7">
                  <c:v>10938</c:v>
                </c:pt>
                <c:pt idx="8">
                  <c:v>13298</c:v>
                </c:pt>
                <c:pt idx="9">
                  <c:v>13948</c:v>
                </c:pt>
                <c:pt idx="10">
                  <c:v>13300</c:v>
                </c:pt>
              </c:numCache>
            </c:numRef>
          </c:val>
          <c:smooth val="0"/>
          <c:extLst>
            <c:ext xmlns:c16="http://schemas.microsoft.com/office/drawing/2014/chart" uri="{C3380CC4-5D6E-409C-BE32-E72D297353CC}">
              <c16:uniqueId val="{00000000-6B5F-4B79-8967-56A40EADA4CB}"/>
            </c:ext>
          </c:extLst>
        </c:ser>
        <c:dLbls>
          <c:showLegendKey val="0"/>
          <c:showVal val="0"/>
          <c:showCatName val="0"/>
          <c:showSerName val="0"/>
          <c:showPercent val="0"/>
          <c:showBubbleSize val="0"/>
        </c:dLbls>
        <c:smooth val="0"/>
        <c:axId val="35855744"/>
        <c:axId val="79160448"/>
      </c:lineChart>
      <c:catAx>
        <c:axId val="35855744"/>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79160448"/>
        <c:crosses val="autoZero"/>
        <c:auto val="1"/>
        <c:lblAlgn val="ctr"/>
        <c:lblOffset val="100"/>
        <c:tickLblSkip val="2"/>
        <c:noMultiLvlLbl val="0"/>
      </c:catAx>
      <c:valAx>
        <c:axId val="79160448"/>
        <c:scaling>
          <c:orientation val="minMax"/>
        </c:scaling>
        <c:delete val="0"/>
        <c:axPos val="l"/>
        <c:majorGridlines>
          <c:spPr>
            <a:ln>
              <a:solidFill>
                <a:schemeClr val="tx1">
                  <a:alpha val="7000"/>
                </a:schemeClr>
              </a:solidFill>
            </a:ln>
          </c:spPr>
        </c:majorGridlines>
        <c:numFmt formatCode="#,##0" sourceLinked="1"/>
        <c:majorTickMark val="out"/>
        <c:minorTickMark val="none"/>
        <c:tickLblPos val="nextTo"/>
        <c:txPr>
          <a:bodyPr/>
          <a:lstStyle/>
          <a:p>
            <a:pPr>
              <a:defRPr>
                <a:latin typeface="Arial" pitchFamily="34" charset="0"/>
                <a:cs typeface="Arial" pitchFamily="34" charset="0"/>
              </a:defRPr>
            </a:pPr>
            <a:endParaRPr lang="en-US"/>
          </a:p>
        </c:txPr>
        <c:crossAx val="35855744"/>
        <c:crosses val="autoZero"/>
        <c:crossBetween val="between"/>
      </c:valAx>
    </c:plotArea>
    <c:legend>
      <c:legendPos val="r"/>
      <c:legendEntry>
        <c:idx val="0"/>
        <c:delete val="1"/>
      </c:legendEntry>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Average Price of Iowa Farmland ($/acre)</a:t>
            </a:r>
          </a:p>
        </c:rich>
      </c:tx>
      <c:layout>
        <c:manualLayout>
          <c:xMode val="edge"/>
          <c:yMode val="edge"/>
          <c:x val="0.12742534301856337"/>
          <c:y val="2.9850746268656716E-2"/>
        </c:manualLayout>
      </c:layout>
      <c:overlay val="0"/>
    </c:title>
    <c:autoTitleDeleted val="0"/>
    <c:plotArea>
      <c:layout/>
      <c:lineChart>
        <c:grouping val="standard"/>
        <c:varyColors val="0"/>
        <c:ser>
          <c:idx val="1"/>
          <c:order val="0"/>
          <c:tx>
            <c:v>Average Price per Acre of Iowa Farmland</c:v>
          </c:tx>
          <c:marker>
            <c:symbol val="none"/>
          </c:marker>
          <c:cat>
            <c:numRef>
              <c:f>counties!$AY$6:$BN$6</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counties!$AY$7:$BN$7</c:f>
              <c:numCache>
                <c:formatCode>#,##0</c:formatCode>
                <c:ptCount val="16"/>
                <c:pt idx="0">
                  <c:v>1801</c:v>
                </c:pt>
                <c:pt idx="1">
                  <c:v>1781</c:v>
                </c:pt>
                <c:pt idx="2">
                  <c:v>1857</c:v>
                </c:pt>
                <c:pt idx="3">
                  <c:v>1926</c:v>
                </c:pt>
                <c:pt idx="4">
                  <c:v>2083</c:v>
                </c:pt>
                <c:pt idx="5">
                  <c:v>2275</c:v>
                </c:pt>
                <c:pt idx="6">
                  <c:v>2629</c:v>
                </c:pt>
                <c:pt idx="7">
                  <c:v>2914</c:v>
                </c:pt>
                <c:pt idx="8">
                  <c:v>3204</c:v>
                </c:pt>
                <c:pt idx="9">
                  <c:v>3908</c:v>
                </c:pt>
                <c:pt idx="10">
                  <c:v>4468</c:v>
                </c:pt>
                <c:pt idx="11">
                  <c:v>4371</c:v>
                </c:pt>
                <c:pt idx="12">
                  <c:v>5064</c:v>
                </c:pt>
                <c:pt idx="13">
                  <c:v>6708</c:v>
                </c:pt>
                <c:pt idx="14">
                  <c:v>8296</c:v>
                </c:pt>
                <c:pt idx="15">
                  <c:v>8690</c:v>
                </c:pt>
              </c:numCache>
            </c:numRef>
          </c:val>
          <c:smooth val="0"/>
          <c:extLst>
            <c:ext xmlns:c16="http://schemas.microsoft.com/office/drawing/2014/chart" uri="{C3380CC4-5D6E-409C-BE32-E72D297353CC}">
              <c16:uniqueId val="{00000000-01A6-42B2-8138-19367C063687}"/>
            </c:ext>
          </c:extLst>
        </c:ser>
        <c:dLbls>
          <c:showLegendKey val="0"/>
          <c:showVal val="0"/>
          <c:showCatName val="0"/>
          <c:showSerName val="0"/>
          <c:showPercent val="0"/>
          <c:showBubbleSize val="0"/>
        </c:dLbls>
        <c:smooth val="0"/>
        <c:axId val="91129344"/>
        <c:axId val="91130880"/>
      </c:lineChart>
      <c:catAx>
        <c:axId val="91129344"/>
        <c:scaling>
          <c:orientation val="minMax"/>
        </c:scaling>
        <c:delete val="0"/>
        <c:axPos val="b"/>
        <c:numFmt formatCode="General" sourceLinked="1"/>
        <c:majorTickMark val="out"/>
        <c:minorTickMark val="none"/>
        <c:tickLblPos val="nextTo"/>
        <c:crossAx val="91130880"/>
        <c:crosses val="autoZero"/>
        <c:auto val="1"/>
        <c:lblAlgn val="ctr"/>
        <c:lblOffset val="100"/>
        <c:noMultiLvlLbl val="0"/>
      </c:catAx>
      <c:valAx>
        <c:axId val="91130880"/>
        <c:scaling>
          <c:orientation val="minMax"/>
        </c:scaling>
        <c:delete val="0"/>
        <c:axPos val="l"/>
        <c:majorGridlines>
          <c:spPr>
            <a:ln>
              <a:solidFill>
                <a:schemeClr val="tx1">
                  <a:alpha val="13000"/>
                </a:schemeClr>
              </a:solidFill>
            </a:ln>
          </c:spPr>
        </c:majorGridlines>
        <c:numFmt formatCode="#,##0" sourceLinked="1"/>
        <c:majorTickMark val="out"/>
        <c:minorTickMark val="none"/>
        <c:tickLblPos val="nextTo"/>
        <c:crossAx val="91129344"/>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invertIfNegative val="0"/>
          <c:cat>
            <c:numRef>
              <c:f>'FF Vehicle Yearly Estimates'!$F$6:$F$17</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'FF Vehicle Yearly Estimates'!$H$6:$H$17</c:f>
              <c:numCache>
                <c:formatCode>General</c:formatCode>
                <c:ptCount val="12"/>
                <c:pt idx="0">
                  <c:v>0.58177400000000001</c:v>
                </c:pt>
                <c:pt idx="1">
                  <c:v>0.83497600000000005</c:v>
                </c:pt>
                <c:pt idx="2">
                  <c:v>0.85926100000000005</c:v>
                </c:pt>
                <c:pt idx="3">
                  <c:v>0.674678</c:v>
                </c:pt>
                <c:pt idx="4">
                  <c:v>0.74394800000000005</c:v>
                </c:pt>
                <c:pt idx="5">
                  <c:v>1.0113989999999999</c:v>
                </c:pt>
                <c:pt idx="6">
                  <c:v>1.1150690000000001</c:v>
                </c:pt>
                <c:pt idx="7">
                  <c:v>1.1753450000000001</c:v>
                </c:pt>
                <c:pt idx="8">
                  <c:v>0.80577699999999997</c:v>
                </c:pt>
                <c:pt idx="9">
                  <c:v>1.484945</c:v>
                </c:pt>
                <c:pt idx="10">
                  <c:v>2.1162730000000001</c:v>
                </c:pt>
                <c:pt idx="11">
                  <c:v>2.4667430000000001</c:v>
                </c:pt>
              </c:numCache>
            </c:numRef>
          </c:val>
          <c:extLst>
            <c:ext xmlns:c16="http://schemas.microsoft.com/office/drawing/2014/chart" uri="{C3380CC4-5D6E-409C-BE32-E72D297353CC}">
              <c16:uniqueId val="{00000000-CB99-4207-891C-0EED5B5492C3}"/>
            </c:ext>
          </c:extLst>
        </c:ser>
        <c:dLbls>
          <c:showLegendKey val="0"/>
          <c:showVal val="0"/>
          <c:showCatName val="0"/>
          <c:showSerName val="0"/>
          <c:showPercent val="0"/>
          <c:showBubbleSize val="0"/>
        </c:dLbls>
        <c:gapWidth val="150"/>
        <c:axId val="121842304"/>
        <c:axId val="121876864"/>
      </c:barChart>
      <c:catAx>
        <c:axId val="121842304"/>
        <c:scaling>
          <c:orientation val="minMax"/>
        </c:scaling>
        <c:delete val="0"/>
        <c:axPos val="b"/>
        <c:numFmt formatCode="General" sourceLinked="1"/>
        <c:majorTickMark val="out"/>
        <c:minorTickMark val="none"/>
        <c:tickLblPos val="nextTo"/>
        <c:crossAx val="121876864"/>
        <c:crosses val="autoZero"/>
        <c:auto val="1"/>
        <c:lblAlgn val="ctr"/>
        <c:lblOffset val="100"/>
        <c:noMultiLvlLbl val="0"/>
      </c:catAx>
      <c:valAx>
        <c:axId val="121876864"/>
        <c:scaling>
          <c:orientation val="minMax"/>
        </c:scaling>
        <c:delete val="0"/>
        <c:axPos val="l"/>
        <c:majorGridlines/>
        <c:numFmt formatCode="General" sourceLinked="1"/>
        <c:majorTickMark val="out"/>
        <c:minorTickMark val="none"/>
        <c:tickLblPos val="nextTo"/>
        <c:crossAx val="121842304"/>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0.54167</cdr:x>
      <cdr:y>0.08854</cdr:y>
    </cdr:from>
    <cdr:to>
      <cdr:x>0.74167</cdr:x>
      <cdr:y>0.42188</cdr:y>
    </cdr:to>
    <cdr:sp macro="" textlink="">
      <cdr:nvSpPr>
        <cdr:cNvPr id="2" name="TextBox 1"/>
        <cdr:cNvSpPr txBox="1"/>
      </cdr:nvSpPr>
      <cdr:spPr>
        <a:xfrm xmlns:a="http://schemas.openxmlformats.org/drawingml/2006/main">
          <a:off x="2476500" y="2428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0.25629</cdr:x>
      <cdr:y>0.29861</cdr:y>
    </cdr:from>
    <cdr:to>
      <cdr:x>0.42221</cdr:x>
      <cdr:y>0.48749</cdr:y>
    </cdr:to>
    <cdr:sp macro="" textlink="">
      <cdr:nvSpPr>
        <cdr:cNvPr id="3" name="TextBox 2"/>
        <cdr:cNvSpPr txBox="1"/>
      </cdr:nvSpPr>
      <cdr:spPr>
        <a:xfrm xmlns:a="http://schemas.openxmlformats.org/drawingml/2006/main">
          <a:off x="1066788" y="963724"/>
          <a:ext cx="690630" cy="609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t>Electric Power</a:t>
          </a:r>
        </a:p>
        <a:p xmlns:a="http://schemas.openxmlformats.org/drawingml/2006/main">
          <a:pPr algn="ctr"/>
          <a:r>
            <a:rPr lang="en-US" sz="1200" b="1" dirty="0"/>
            <a:t>28%</a:t>
          </a:r>
        </a:p>
      </cdr:txBody>
    </cdr:sp>
  </cdr:relSizeAnchor>
  <cdr:relSizeAnchor xmlns:cdr="http://schemas.openxmlformats.org/drawingml/2006/chartDrawing">
    <cdr:from>
      <cdr:x>0.47597</cdr:x>
      <cdr:y>0.18055</cdr:y>
    </cdr:from>
    <cdr:to>
      <cdr:x>0.64189</cdr:x>
      <cdr:y>0.31841</cdr:y>
    </cdr:to>
    <cdr:sp macro="" textlink="">
      <cdr:nvSpPr>
        <cdr:cNvPr id="5" name="TextBox 1"/>
        <cdr:cNvSpPr txBox="1"/>
      </cdr:nvSpPr>
      <cdr:spPr>
        <a:xfrm xmlns:a="http://schemas.openxmlformats.org/drawingml/2006/main">
          <a:off x="1981200" y="582716"/>
          <a:ext cx="690629" cy="444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rPr>
            <a:t>Residential</a:t>
          </a:r>
        </a:p>
        <a:p xmlns:a="http://schemas.openxmlformats.org/drawingml/2006/main">
          <a:pPr algn="ctr"/>
          <a:r>
            <a:rPr lang="en-US" sz="1200" b="1" dirty="0">
              <a:solidFill>
                <a:schemeClr val="bg1"/>
              </a:solidFill>
            </a:rPr>
            <a:t>15%</a:t>
          </a:r>
        </a:p>
      </cdr:txBody>
    </cdr:sp>
  </cdr:relSizeAnchor>
  <cdr:relSizeAnchor xmlns:cdr="http://schemas.openxmlformats.org/drawingml/2006/chartDrawing">
    <cdr:from>
      <cdr:x>0.56751</cdr:x>
      <cdr:y>0.36944</cdr:y>
    </cdr:from>
    <cdr:to>
      <cdr:x>0.73343</cdr:x>
      <cdr:y>0.5073</cdr:y>
    </cdr:to>
    <cdr:sp macro="" textlink="">
      <cdr:nvSpPr>
        <cdr:cNvPr id="6" name="TextBox 1"/>
        <cdr:cNvSpPr txBox="1"/>
      </cdr:nvSpPr>
      <cdr:spPr>
        <a:xfrm xmlns:a="http://schemas.openxmlformats.org/drawingml/2006/main">
          <a:off x="2362200" y="1192316"/>
          <a:ext cx="690629" cy="444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rPr>
            <a:t>Commercial</a:t>
          </a:r>
        </a:p>
        <a:p xmlns:a="http://schemas.openxmlformats.org/drawingml/2006/main">
          <a:pPr algn="ctr"/>
          <a:r>
            <a:rPr lang="en-US" sz="1200" b="1" dirty="0">
              <a:solidFill>
                <a:schemeClr val="bg1"/>
              </a:solidFill>
            </a:rPr>
            <a:t>13%</a:t>
          </a:r>
        </a:p>
      </cdr:txBody>
    </cdr:sp>
  </cdr:relSizeAnchor>
  <cdr:relSizeAnchor xmlns:cdr="http://schemas.openxmlformats.org/drawingml/2006/chartDrawing">
    <cdr:from>
      <cdr:x>0.51259</cdr:x>
      <cdr:y>0.53471</cdr:y>
    </cdr:from>
    <cdr:to>
      <cdr:x>0.67851</cdr:x>
      <cdr:y>0.67256</cdr:y>
    </cdr:to>
    <cdr:sp macro="" textlink="">
      <cdr:nvSpPr>
        <cdr:cNvPr id="8" name="TextBox 1"/>
        <cdr:cNvSpPr txBox="1"/>
      </cdr:nvSpPr>
      <cdr:spPr>
        <a:xfrm xmlns:a="http://schemas.openxmlformats.org/drawingml/2006/main">
          <a:off x="2133600" y="1725716"/>
          <a:ext cx="690630" cy="4448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bg1"/>
              </a:solidFill>
            </a:rPr>
            <a:t>Industrial</a:t>
          </a:r>
        </a:p>
        <a:p xmlns:a="http://schemas.openxmlformats.org/drawingml/2006/main">
          <a:pPr algn="ctr"/>
          <a:r>
            <a:rPr lang="en-US" sz="1200" b="1" dirty="0">
              <a:solidFill>
                <a:schemeClr val="bg1"/>
              </a:solidFill>
            </a:rPr>
            <a:t>20%</a:t>
          </a:r>
        </a:p>
      </cdr:txBody>
    </cdr:sp>
  </cdr:relSizeAnchor>
  <cdr:relSizeAnchor xmlns:cdr="http://schemas.openxmlformats.org/drawingml/2006/chartDrawing">
    <cdr:from>
      <cdr:x>0.29291</cdr:x>
      <cdr:y>0.60554</cdr:y>
    </cdr:from>
    <cdr:to>
      <cdr:x>0.45883</cdr:x>
      <cdr:y>0.74339</cdr:y>
    </cdr:to>
    <cdr:sp macro="" textlink="">
      <cdr:nvSpPr>
        <cdr:cNvPr id="10" name="TextBox 1"/>
        <cdr:cNvSpPr txBox="1"/>
      </cdr:nvSpPr>
      <cdr:spPr>
        <a:xfrm xmlns:a="http://schemas.openxmlformats.org/drawingml/2006/main">
          <a:off x="1219200" y="1954316"/>
          <a:ext cx="690629" cy="4448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a:t>Transportation</a:t>
          </a:r>
        </a:p>
        <a:p xmlns:a="http://schemas.openxmlformats.org/drawingml/2006/main">
          <a:pPr algn="ctr"/>
          <a:r>
            <a:rPr lang="en-US" b="1" dirty="0"/>
            <a:t>24%</a:t>
          </a:r>
        </a:p>
      </cdr:txBody>
    </cdr:sp>
  </cdr:relSizeAnchor>
  <cdr:relSizeAnchor xmlns:cdr="http://schemas.openxmlformats.org/drawingml/2006/chartDrawing">
    <cdr:from>
      <cdr:x>0.02012</cdr:x>
      <cdr:y>0.9032</cdr:y>
    </cdr:from>
    <cdr:to>
      <cdr:x>0.15805</cdr:x>
      <cdr:y>1</cdr:y>
    </cdr:to>
    <cdr:sp macro="" textlink="">
      <cdr:nvSpPr>
        <cdr:cNvPr id="11" name="TextBox 10"/>
        <cdr:cNvSpPr txBox="1"/>
      </cdr:nvSpPr>
      <cdr:spPr>
        <a:xfrm xmlns:a="http://schemas.openxmlformats.org/drawingml/2006/main">
          <a:off x="83748" y="2914959"/>
          <a:ext cx="574123" cy="3124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latin typeface="Arial" pitchFamily="34" charset="0"/>
              <a:cs typeface="Arial" pitchFamily="34" charset="0"/>
            </a:rPr>
            <a:t>Source:</a:t>
          </a:r>
          <a:r>
            <a:rPr lang="en-US" baseline="0" dirty="0">
              <a:latin typeface="Arial" pitchFamily="34" charset="0"/>
              <a:cs typeface="Arial" pitchFamily="34" charset="0"/>
            </a:rPr>
            <a:t> EIA 2013 Annual Energy Outlook</a:t>
          </a:r>
          <a:endParaRPr lang="en-US"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0.72757</cdr:x>
      <cdr:y>0.34615</cdr:y>
    </cdr:from>
    <cdr:to>
      <cdr:x>0.83293</cdr:x>
      <cdr:y>0.39011</cdr:y>
    </cdr:to>
    <cdr:sp macro="" textlink="">
      <cdr:nvSpPr>
        <cdr:cNvPr id="2" name="TextBox 1"/>
        <cdr:cNvSpPr txBox="1"/>
      </cdr:nvSpPr>
      <cdr:spPr>
        <a:xfrm xmlns:a="http://schemas.openxmlformats.org/drawingml/2006/main">
          <a:off x="6308574" y="1371599"/>
          <a:ext cx="913553" cy="1741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2"/>
              </a:solidFill>
            </a:rPr>
            <a:t>With CAFE but without</a:t>
          </a:r>
          <a:r>
            <a:rPr lang="en-US" sz="1100" b="1" baseline="0" dirty="0">
              <a:solidFill>
                <a:schemeClr val="accent2"/>
              </a:solidFill>
            </a:rPr>
            <a:t> RFS2 </a:t>
          </a:r>
          <a:endParaRPr lang="en-US" sz="1100" b="1" dirty="0">
            <a:solidFill>
              <a:schemeClr val="accent2"/>
            </a:solidFill>
          </a:endParaRPr>
        </a:p>
      </cdr:txBody>
    </cdr:sp>
  </cdr:relSizeAnchor>
  <cdr:relSizeAnchor xmlns:cdr="http://schemas.openxmlformats.org/drawingml/2006/chartDrawing">
    <cdr:from>
      <cdr:x>0.41998</cdr:x>
      <cdr:y>0.44231</cdr:y>
    </cdr:from>
    <cdr:to>
      <cdr:x>0.5851</cdr:x>
      <cdr:y>0.4934</cdr:y>
    </cdr:to>
    <cdr:sp macro="" textlink="">
      <cdr:nvSpPr>
        <cdr:cNvPr id="3" name="TextBox 1"/>
        <cdr:cNvSpPr txBox="1"/>
      </cdr:nvSpPr>
      <cdr:spPr>
        <a:xfrm xmlns:a="http://schemas.openxmlformats.org/drawingml/2006/main">
          <a:off x="3641574" y="1752599"/>
          <a:ext cx="1431718" cy="20243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1"/>
              </a:solidFill>
            </a:rPr>
            <a:t>With CAFE and Statutory RFS2</a:t>
          </a:r>
        </a:p>
      </cdr:txBody>
    </cdr:sp>
  </cdr:relSizeAnchor>
  <cdr:relSizeAnchor xmlns:cdr="http://schemas.openxmlformats.org/drawingml/2006/chartDrawing">
    <cdr:from>
      <cdr:x>0</cdr:x>
      <cdr:y>0.06089</cdr:y>
    </cdr:from>
    <cdr:to>
      <cdr:x>0.10537</cdr:x>
      <cdr:y>0.11125</cdr:y>
    </cdr:to>
    <cdr:sp macro="" textlink="">
      <cdr:nvSpPr>
        <cdr:cNvPr id="4" name="TextBox 1"/>
        <cdr:cNvSpPr txBox="1"/>
      </cdr:nvSpPr>
      <cdr:spPr>
        <a:xfrm xmlns:a="http://schemas.openxmlformats.org/drawingml/2006/main">
          <a:off x="0" y="383456"/>
          <a:ext cx="913238" cy="3171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Billions of Metric Tons of CO</a:t>
          </a:r>
          <a:r>
            <a:rPr lang="en-US" sz="1100" baseline="-25000"/>
            <a:t>2</a:t>
          </a:r>
          <a:endParaRPr lang="en-US" sz="1100"/>
        </a:p>
      </cdr:txBody>
    </cdr:sp>
  </cdr:relSizeAnchor>
  <cdr:relSizeAnchor xmlns:cdr="http://schemas.openxmlformats.org/drawingml/2006/chartDrawing">
    <cdr:from>
      <cdr:x>0.01021</cdr:x>
      <cdr:y>0.92764</cdr:y>
    </cdr:from>
    <cdr:to>
      <cdr:x>0.11557</cdr:x>
      <cdr:y>0.98319</cdr:y>
    </cdr:to>
    <cdr:sp macro="" textlink="">
      <cdr:nvSpPr>
        <cdr:cNvPr id="5" name="TextBox 1"/>
        <cdr:cNvSpPr txBox="1"/>
      </cdr:nvSpPr>
      <cdr:spPr>
        <a:xfrm xmlns:a="http://schemas.openxmlformats.org/drawingml/2006/main">
          <a:off x="88597" y="5841395"/>
          <a:ext cx="914400" cy="3498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0.17391</cdr:x>
      <cdr:y>0.38462</cdr:y>
    </cdr:from>
    <cdr:to>
      <cdr:x>0.27927</cdr:x>
      <cdr:y>0.43501</cdr:y>
    </cdr:to>
    <cdr:sp macro="" textlink="">
      <cdr:nvSpPr>
        <cdr:cNvPr id="7" name="TextBox 1"/>
        <cdr:cNvSpPr txBox="1"/>
      </cdr:nvSpPr>
      <cdr:spPr>
        <a:xfrm xmlns:a="http://schemas.openxmlformats.org/drawingml/2006/main">
          <a:off x="1507974" y="1523999"/>
          <a:ext cx="913553" cy="1997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1"/>
              </a:solidFill>
            </a:rPr>
            <a:t>With RFS2</a:t>
          </a:r>
        </a:p>
      </cdr:txBody>
    </cdr:sp>
  </cdr:relSizeAnchor>
  <cdr:relSizeAnchor xmlns:cdr="http://schemas.openxmlformats.org/drawingml/2006/chartDrawing">
    <cdr:from>
      <cdr:x>0.24422</cdr:x>
      <cdr:y>0.28846</cdr:y>
    </cdr:from>
    <cdr:to>
      <cdr:x>0.34958</cdr:x>
      <cdr:y>0.33242</cdr:y>
    </cdr:to>
    <cdr:sp macro="" textlink="">
      <cdr:nvSpPr>
        <cdr:cNvPr id="8" name="TextBox 1"/>
        <cdr:cNvSpPr txBox="1"/>
      </cdr:nvSpPr>
      <cdr:spPr>
        <a:xfrm xmlns:a="http://schemas.openxmlformats.org/drawingml/2006/main">
          <a:off x="2117574" y="1142999"/>
          <a:ext cx="913553" cy="1741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2"/>
              </a:solidFill>
            </a:rPr>
            <a:t>Without</a:t>
          </a:r>
          <a:r>
            <a:rPr lang="en-US" sz="1100" b="1" baseline="0" dirty="0">
              <a:solidFill>
                <a:schemeClr val="accent2"/>
              </a:solidFill>
            </a:rPr>
            <a:t> RFS2</a:t>
          </a:r>
          <a:endParaRPr lang="en-US" sz="1100" b="1" dirty="0">
            <a:solidFill>
              <a:schemeClr val="accent2"/>
            </a:solidFill>
          </a:endParaRPr>
        </a:p>
      </cdr:txBody>
    </cdr:sp>
  </cdr:relSizeAnchor>
  <cdr:relSizeAnchor xmlns:cdr="http://schemas.openxmlformats.org/drawingml/2006/chartDrawing">
    <cdr:from>
      <cdr:x>0.7103</cdr:x>
      <cdr:y>0.17374</cdr:y>
    </cdr:from>
    <cdr:to>
      <cdr:x>0.88575</cdr:x>
      <cdr:y>0.23077</cdr:y>
    </cdr:to>
    <cdr:sp macro="" textlink="">
      <cdr:nvSpPr>
        <cdr:cNvPr id="9" name="TextBox 1"/>
        <cdr:cNvSpPr txBox="1"/>
      </cdr:nvSpPr>
      <cdr:spPr>
        <a:xfrm xmlns:a="http://schemas.openxmlformats.org/drawingml/2006/main">
          <a:off x="6158851" y="688427"/>
          <a:ext cx="1521323" cy="225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6"/>
              </a:solidFill>
            </a:rPr>
            <a:t>Without CAFE or</a:t>
          </a:r>
          <a:r>
            <a:rPr lang="en-US" sz="1100" b="1" baseline="0" dirty="0">
              <a:solidFill>
                <a:schemeClr val="accent6"/>
              </a:solidFill>
            </a:rPr>
            <a:t> RFS2 </a:t>
          </a:r>
          <a:endParaRPr lang="en-US" sz="1100" b="1" dirty="0">
            <a:solidFill>
              <a:schemeClr val="accent6"/>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0.13196</cdr:x>
      <cdr:y>0.62687</cdr:y>
    </cdr:from>
    <cdr:to>
      <cdr:x>0.28693</cdr:x>
      <cdr:y>0.71345</cdr:y>
    </cdr:to>
    <cdr:sp macro="" textlink="">
      <cdr:nvSpPr>
        <cdr:cNvPr id="2" name="TextBox 2"/>
        <cdr:cNvSpPr txBox="1"/>
      </cdr:nvSpPr>
      <cdr:spPr>
        <a:xfrm xmlns:a="http://schemas.openxmlformats.org/drawingml/2006/main">
          <a:off x="519113" y="1600200"/>
          <a:ext cx="609600" cy="2210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dirty="0"/>
            <a:t>$1,781</a:t>
          </a:r>
        </a:p>
      </cdr:txBody>
    </cdr:sp>
  </cdr:relSizeAnchor>
  <cdr:relSizeAnchor xmlns:cdr="http://schemas.openxmlformats.org/drawingml/2006/chartDrawing">
    <cdr:from>
      <cdr:x>0.8293</cdr:x>
      <cdr:y>0.1791</cdr:y>
    </cdr:from>
    <cdr:to>
      <cdr:x>0.9778</cdr:x>
      <cdr:y>0.26569</cdr:y>
    </cdr:to>
    <cdr:sp macro="" textlink="">
      <cdr:nvSpPr>
        <cdr:cNvPr id="3" name="TextBox 2"/>
        <cdr:cNvSpPr txBox="1"/>
      </cdr:nvSpPr>
      <cdr:spPr>
        <a:xfrm xmlns:a="http://schemas.openxmlformats.org/drawingml/2006/main">
          <a:off x="3262313" y="457200"/>
          <a:ext cx="584200" cy="2210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dirty="0"/>
            <a:t>$8,690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F1099-B980-4104-83AF-4512A97FEC74}" type="datetimeFigureOut">
              <a:rPr lang="en-US" smtClean="0"/>
              <a:t>8/17/2018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9E32B-ABF0-46AC-BE85-536304029961}" type="slidenum">
              <a:rPr lang="en-US" smtClean="0"/>
              <a:t>‹#›</a:t>
            </a:fld>
            <a:endParaRPr lang="en-US"/>
          </a:p>
        </p:txBody>
      </p:sp>
    </p:spTree>
    <p:extLst>
      <p:ext uri="{BB962C8B-B14F-4D97-AF65-F5344CB8AC3E}">
        <p14:creationId xmlns:p14="http://schemas.microsoft.com/office/powerpoint/2010/main" val="67702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042341-3B8A-4EC9-A1C3-2F2AB535D3F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226180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42341-3B8A-4EC9-A1C3-2F2AB535D3F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67099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42341-3B8A-4EC9-A1C3-2F2AB535D3F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203096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99084"/>
            <a:ext cx="3200400" cy="365125"/>
          </a:xfrm>
        </p:spPr>
        <p:txBody>
          <a:bodyPr/>
          <a:lstStyle>
            <a:lvl1pPr>
              <a:defRPr sz="1000">
                <a:latin typeface="Arial" pitchFamily="34" charset="0"/>
                <a:cs typeface="Arial" pitchFamily="34" charset="0"/>
              </a:defRPr>
            </a:lvl1pPr>
          </a:lstStyle>
          <a:p>
            <a:pPr>
              <a:defRPr/>
            </a:pPr>
            <a:fld id="{022E9188-46A5-40E9-A088-FABE1740F755}"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99084"/>
            <a:ext cx="2133600" cy="365125"/>
          </a:xfrm>
        </p:spPr>
        <p:txBody>
          <a:bodyPr/>
          <a:lstStyle>
            <a:lvl1pPr>
              <a:defRPr sz="1000">
                <a:latin typeface="Arial" pitchFamily="34" charset="0"/>
                <a:cs typeface="Arial" pitchFamily="34" charset="0"/>
              </a:defRPr>
            </a:lvl1pPr>
          </a:lstStyle>
          <a:p>
            <a:pPr>
              <a:defRPr/>
            </a:pPr>
            <a:fld id="{34001570-5536-4FF7-BE2D-1D622FB091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67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939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76200"/>
            <a:ext cx="8839200" cy="838200"/>
          </a:xfrm>
        </p:spPr>
        <p:txBody>
          <a:bodyPr anchor="b">
            <a:noAutofit/>
          </a:bodyPr>
          <a:lstStyle>
            <a:lvl1pPr>
              <a:spcAft>
                <a:spcPts val="0"/>
              </a:spcAft>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036640"/>
            <a:ext cx="4038600" cy="51355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36640"/>
            <a:ext cx="4038600" cy="51355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99084"/>
            <a:ext cx="3200400" cy="365125"/>
          </a:xfrm>
        </p:spPr>
        <p:txBody>
          <a:bodyPr/>
          <a:lstStyle>
            <a:lvl1pPr>
              <a:defRPr sz="1000">
                <a:latin typeface="Arial" pitchFamily="34" charset="0"/>
                <a:cs typeface="Arial" pitchFamily="34" charset="0"/>
              </a:defRPr>
            </a:lvl1pPr>
          </a:lstStyle>
          <a:p>
            <a:pPr>
              <a:defRPr/>
            </a:pPr>
            <a:fld id="{83B87F1D-C373-43D9-B75E-D8EE19B3303B}"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8" name="Slide Number Placeholder 6"/>
          <p:cNvSpPr>
            <a:spLocks noGrp="1"/>
          </p:cNvSpPr>
          <p:nvPr>
            <p:ph type="sldNum" sz="quarter" idx="12"/>
          </p:nvPr>
        </p:nvSpPr>
        <p:spPr>
          <a:xfrm>
            <a:off x="6553200" y="6399084"/>
            <a:ext cx="2133600" cy="365125"/>
          </a:xfrm>
        </p:spPr>
        <p:txBody>
          <a:bodyPr/>
          <a:lstStyle>
            <a:lvl1pPr>
              <a:defRPr sz="1000">
                <a:latin typeface="Arial" pitchFamily="34" charset="0"/>
                <a:cs typeface="Arial" pitchFamily="34" charset="0"/>
              </a:defRPr>
            </a:lvl1pPr>
          </a:lstStyle>
          <a:p>
            <a:pPr>
              <a:defRPr/>
            </a:pPr>
            <a:fld id="{A6A48D5B-FB56-489E-A840-80D612E249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918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99084"/>
            <a:ext cx="3200400" cy="365125"/>
          </a:xfrm>
        </p:spPr>
        <p:txBody>
          <a:bodyPr/>
          <a:lstStyle>
            <a:lvl1pPr>
              <a:defRPr sz="1000">
                <a:latin typeface="Arial" pitchFamily="34" charset="0"/>
                <a:cs typeface="Arial" pitchFamily="34" charset="0"/>
              </a:defRPr>
            </a:lvl1pPr>
          </a:lstStyle>
          <a:p>
            <a:pPr>
              <a:defRPr/>
            </a:pPr>
            <a:r>
              <a:rPr lang="en-US">
                <a:solidFill>
                  <a:prstClr val="black">
                    <a:tint val="75000"/>
                  </a:prstClr>
                </a:solidFill>
              </a:rPr>
              <a:t>April 6, 2013 – CEA Monthly Economic Briefing</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99084"/>
            <a:ext cx="2133600" cy="365125"/>
          </a:xfrm>
        </p:spPr>
        <p:txBody>
          <a:bodyPr/>
          <a:lstStyle>
            <a:lvl1pPr>
              <a:defRPr sz="1000">
                <a:latin typeface="Arial" pitchFamily="34" charset="0"/>
                <a:cs typeface="Arial" pitchFamily="34" charset="0"/>
              </a:defRPr>
            </a:lvl1pPr>
          </a:lstStyle>
          <a:p>
            <a:pPr>
              <a:defRPr/>
            </a:pPr>
            <a:fld id="{34001570-5536-4FF7-BE2D-1D622FB091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531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939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76200"/>
            <a:ext cx="8839200" cy="838200"/>
          </a:xfrm>
        </p:spPr>
        <p:txBody>
          <a:bodyPr anchor="b">
            <a:noAutofit/>
          </a:bodyPr>
          <a:lstStyle>
            <a:lvl1pPr>
              <a:spcAft>
                <a:spcPts val="0"/>
              </a:spcAft>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036640"/>
            <a:ext cx="4038600" cy="51355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36640"/>
            <a:ext cx="4038600" cy="51355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99084"/>
            <a:ext cx="3200400" cy="365125"/>
          </a:xfrm>
        </p:spPr>
        <p:txBody>
          <a:bodyPr/>
          <a:lstStyle>
            <a:lvl1pPr>
              <a:defRPr sz="1000">
                <a:latin typeface="Arial" pitchFamily="34" charset="0"/>
                <a:cs typeface="Arial" pitchFamily="34" charset="0"/>
              </a:defRPr>
            </a:lvl1pPr>
          </a:lstStyle>
          <a:p>
            <a:pPr>
              <a:defRPr/>
            </a:pPr>
            <a:r>
              <a:rPr lang="en-US">
                <a:solidFill>
                  <a:prstClr val="black">
                    <a:tint val="75000"/>
                  </a:prstClr>
                </a:solidFill>
              </a:rPr>
              <a:t>April 6, 2013 – CEA Monthly Economic Briefing</a:t>
            </a:r>
            <a:endParaRPr lang="en-US" dirty="0">
              <a:solidFill>
                <a:prstClr val="black">
                  <a:tint val="75000"/>
                </a:prstClr>
              </a:solidFill>
            </a:endParaRPr>
          </a:p>
        </p:txBody>
      </p:sp>
      <p:sp>
        <p:nvSpPr>
          <p:cNvPr id="8" name="Slide Number Placeholder 6"/>
          <p:cNvSpPr>
            <a:spLocks noGrp="1"/>
          </p:cNvSpPr>
          <p:nvPr>
            <p:ph type="sldNum" sz="quarter" idx="12"/>
          </p:nvPr>
        </p:nvSpPr>
        <p:spPr>
          <a:xfrm>
            <a:off x="6553200" y="6399084"/>
            <a:ext cx="2133600" cy="365125"/>
          </a:xfrm>
        </p:spPr>
        <p:txBody>
          <a:bodyPr/>
          <a:lstStyle>
            <a:lvl1pPr>
              <a:defRPr sz="1000">
                <a:latin typeface="Arial" pitchFamily="34" charset="0"/>
                <a:cs typeface="Arial" pitchFamily="34" charset="0"/>
              </a:defRPr>
            </a:lvl1pPr>
          </a:lstStyle>
          <a:p>
            <a:pPr>
              <a:defRPr/>
            </a:pPr>
            <a:fld id="{A6A48D5B-FB56-489E-A840-80D612E249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260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42341-3B8A-4EC9-A1C3-2F2AB535D3F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4714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42341-3B8A-4EC9-A1C3-2F2AB535D3F1}"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101368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42341-3B8A-4EC9-A1C3-2F2AB535D3F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076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42341-3B8A-4EC9-A1C3-2F2AB535D3F1}"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82606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42341-3B8A-4EC9-A1C3-2F2AB535D3F1}"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5366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42341-3B8A-4EC9-A1C3-2F2AB535D3F1}"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117990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42341-3B8A-4EC9-A1C3-2F2AB535D3F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6957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42341-3B8A-4EC9-A1C3-2F2AB535D3F1}"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50B2C-1DB8-4510-8969-9AD5EDB604FE}" type="slidenum">
              <a:rPr lang="en-US" smtClean="0"/>
              <a:t>‹#›</a:t>
            </a:fld>
            <a:endParaRPr lang="en-US"/>
          </a:p>
        </p:txBody>
      </p:sp>
    </p:spTree>
    <p:extLst>
      <p:ext uri="{BB962C8B-B14F-4D97-AF65-F5344CB8AC3E}">
        <p14:creationId xmlns:p14="http://schemas.microsoft.com/office/powerpoint/2010/main" val="348005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42341-3B8A-4EC9-A1C3-2F2AB535D3F1}" type="datetimeFigureOut">
              <a:rPr lang="en-US" smtClean="0"/>
              <a:t>8/17/2018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0B2C-1DB8-4510-8969-9AD5EDB604FE}" type="slidenum">
              <a:rPr lang="en-US" smtClean="0"/>
              <a:t>‹#›</a:t>
            </a:fld>
            <a:endParaRPr lang="en-US"/>
          </a:p>
        </p:txBody>
      </p:sp>
    </p:spTree>
    <p:extLst>
      <p:ext uri="{BB962C8B-B14F-4D97-AF65-F5344CB8AC3E}">
        <p14:creationId xmlns:p14="http://schemas.microsoft.com/office/powerpoint/2010/main" val="415942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99084"/>
            <a:ext cx="32004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fld id="{6E35937E-3DCE-4B99-80DF-48905A78D2C1}"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99084"/>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fld id="{55420A0A-2CC3-49A9-9EED-31D747CC19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029593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99084"/>
            <a:ext cx="32004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r>
              <a:rPr lang="en-US">
                <a:solidFill>
                  <a:prstClr val="black">
                    <a:tint val="75000"/>
                  </a:prstClr>
                </a:solidFill>
              </a:rPr>
              <a:t>April 6, 2013 – CEA Monthly Economic Briefing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99084"/>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pitchFamily="34" charset="0"/>
                <a:cs typeface="Arial" pitchFamily="34" charset="0"/>
              </a:defRPr>
            </a:lvl1pPr>
          </a:lstStyle>
          <a:p>
            <a:pPr>
              <a:defRPr/>
            </a:pPr>
            <a:fld id="{55420A0A-2CC3-49A9-9EED-31D747CC19F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9808437"/>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3600" b="1" dirty="0"/>
              <a:t>RIN Pricing, the Market for Renewable Fuel, and the RFS</a:t>
            </a:r>
          </a:p>
        </p:txBody>
      </p:sp>
      <p:sp>
        <p:nvSpPr>
          <p:cNvPr id="3" name="Subtitle 2"/>
          <p:cNvSpPr>
            <a:spLocks noGrp="1"/>
          </p:cNvSpPr>
          <p:nvPr>
            <p:ph type="subTitle" idx="1"/>
          </p:nvPr>
        </p:nvSpPr>
        <p:spPr>
          <a:xfrm>
            <a:off x="838200" y="2438400"/>
            <a:ext cx="7543800" cy="3352800"/>
          </a:xfrm>
        </p:spPr>
        <p:txBody>
          <a:bodyPr>
            <a:normAutofit/>
          </a:bodyPr>
          <a:lstStyle/>
          <a:p>
            <a:r>
              <a:rPr lang="en-US" dirty="0">
                <a:solidFill>
                  <a:schemeClr val="tx1"/>
                </a:solidFill>
              </a:rPr>
              <a:t>Jim Stock</a:t>
            </a:r>
          </a:p>
          <a:p>
            <a:r>
              <a:rPr lang="en-US" sz="2400" dirty="0">
                <a:solidFill>
                  <a:schemeClr val="tx1"/>
                </a:solidFill>
              </a:rPr>
              <a:t>Department of Economics, Harvard University &amp; HKS</a:t>
            </a:r>
          </a:p>
          <a:p>
            <a:endParaRPr lang="en-US" sz="2400" dirty="0">
              <a:solidFill>
                <a:schemeClr val="tx1"/>
              </a:solidFill>
            </a:endParaRPr>
          </a:p>
          <a:p>
            <a:endParaRPr lang="en-US" sz="2400" dirty="0">
              <a:solidFill>
                <a:schemeClr val="tx1"/>
              </a:solidFill>
            </a:endParaRPr>
          </a:p>
          <a:p>
            <a:r>
              <a:rPr lang="en-US" sz="2400" dirty="0">
                <a:solidFill>
                  <a:schemeClr val="tx1"/>
                </a:solidFill>
              </a:rPr>
              <a:t>Harvard Seminar in Environmental Economics and Policy</a:t>
            </a:r>
          </a:p>
          <a:p>
            <a:r>
              <a:rPr lang="en-US" sz="2400" dirty="0">
                <a:solidFill>
                  <a:schemeClr val="tx1"/>
                </a:solidFill>
              </a:rPr>
              <a:t>April 1, 2015</a:t>
            </a:r>
          </a:p>
        </p:txBody>
      </p:sp>
    </p:spTree>
    <p:extLst>
      <p:ext uri="{BB962C8B-B14F-4D97-AF65-F5344CB8AC3E}">
        <p14:creationId xmlns:p14="http://schemas.microsoft.com/office/powerpoint/2010/main" val="327919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EPA Authority under the RFS</a:t>
            </a:r>
          </a:p>
        </p:txBody>
      </p:sp>
      <p:sp>
        <p:nvSpPr>
          <p:cNvPr id="3" name="Content Placeholder 2"/>
          <p:cNvSpPr>
            <a:spLocks noGrp="1"/>
          </p:cNvSpPr>
          <p:nvPr>
            <p:ph sz="half" idx="1"/>
          </p:nvPr>
        </p:nvSpPr>
        <p:spPr>
          <a:xfrm>
            <a:off x="457200" y="990600"/>
            <a:ext cx="8001000" cy="5135563"/>
          </a:xfrm>
        </p:spPr>
        <p:txBody>
          <a:bodyPr/>
          <a:lstStyle/>
          <a:p>
            <a:pPr marL="0" indent="0">
              <a:buNone/>
            </a:pPr>
            <a:r>
              <a:rPr lang="en-US" sz="1800" dirty="0"/>
              <a:t>EPA establishes fractional standards for Cellulosic, Biomass-based diesel, Total Advanced, and Total renewable annually.</a:t>
            </a:r>
          </a:p>
          <a:p>
            <a:pPr marL="400050" lvl="1" indent="0">
              <a:buNone/>
            </a:pPr>
            <a:r>
              <a:rPr lang="en-US" sz="1600" dirty="0"/>
              <a:t>Volumetric counterparts (RVOs) are computed and fractions established based on estimated coming-year volumes.</a:t>
            </a:r>
          </a:p>
          <a:p>
            <a:pPr marL="0" indent="0">
              <a:buNone/>
            </a:pPr>
            <a:endParaRPr lang="en-US" sz="1800" dirty="0"/>
          </a:p>
          <a:p>
            <a:pPr marL="0" indent="0">
              <a:buNone/>
            </a:pPr>
            <a:r>
              <a:rPr lang="en-US" sz="1800" dirty="0"/>
              <a:t>Waiver Authorities. </a:t>
            </a:r>
          </a:p>
          <a:p>
            <a:r>
              <a:rPr lang="en-US" sz="1800" dirty="0"/>
              <a:t>General waiver authority. EPA has the authority to temporarily waive the RFS renewable fuel requirements partially or completely, under two conditions:</a:t>
            </a:r>
          </a:p>
          <a:p>
            <a:pPr marL="800100" lvl="1" indent="-400050">
              <a:spcAft>
                <a:spcPts val="0"/>
              </a:spcAft>
              <a:buFont typeface="+mj-lt"/>
              <a:buAutoNum type="romanLcPeriod"/>
            </a:pPr>
            <a:r>
              <a:rPr lang="en-US" sz="1600" dirty="0"/>
              <a:t>Based on a determination that implementation of the requirement would severely harm the economy or environment of a state, a region, or the United States; or</a:t>
            </a:r>
          </a:p>
          <a:p>
            <a:pPr marL="800100" lvl="1" indent="-400050">
              <a:spcAft>
                <a:spcPts val="0"/>
              </a:spcAft>
              <a:buFont typeface="+mj-lt"/>
              <a:buAutoNum type="romanLcPeriod"/>
            </a:pPr>
            <a:r>
              <a:rPr lang="en-US" sz="1600" dirty="0"/>
              <a:t>Based on a determination by the Administrator, after public notice and opportunity for comment, that there is an inadequate domestic supply.</a:t>
            </a:r>
          </a:p>
          <a:p>
            <a:r>
              <a:rPr lang="en-US" sz="1800" dirty="0"/>
              <a:t>Cellulosic Waiver Authority. EPA may waive the cellulosic portion of the renewable fuel mandate if the supply of cellulosic biofuel is insufficient. The waiver must be made by the EPA by November 30 of the prior calendar year. </a:t>
            </a:r>
          </a:p>
        </p:txBody>
      </p:sp>
      <p:sp>
        <p:nvSpPr>
          <p:cNvPr id="5" name="Date Placeholder 4"/>
          <p:cNvSpPr>
            <a:spLocks noGrp="1"/>
          </p:cNvSpPr>
          <p:nvPr>
            <p:ph type="dt" sz="half" idx="10"/>
          </p:nvPr>
        </p:nvSpPr>
        <p:spPr/>
        <p:txBody>
          <a:bodyPr/>
          <a:lstStyle/>
          <a:p>
            <a:pPr>
              <a:defRPr/>
            </a:pPr>
            <a:fld id="{2DD8D8F3-81BC-4FB8-BA20-9EF06EECC7D7}"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8" name="Rectangle 7"/>
          <p:cNvSpPr/>
          <p:nvPr/>
        </p:nvSpPr>
        <p:spPr>
          <a:xfrm>
            <a:off x="0" y="8552"/>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7" name="Slide Number Placeholder 6"/>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58683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Biofuels Consumption History</a:t>
            </a:r>
          </a:p>
        </p:txBody>
      </p:sp>
      <p:sp>
        <p:nvSpPr>
          <p:cNvPr id="5" name="Date Placeholder 4"/>
          <p:cNvSpPr>
            <a:spLocks noGrp="1"/>
          </p:cNvSpPr>
          <p:nvPr>
            <p:ph type="dt" sz="half" idx="10"/>
          </p:nvPr>
        </p:nvSpPr>
        <p:spPr/>
        <p:txBody>
          <a:bodyPr/>
          <a:lstStyle/>
          <a:p>
            <a:pPr>
              <a:defRPr/>
            </a:pPr>
            <a:fld id="{2DD8D8F3-81BC-4FB8-BA20-9EF06EECC7D7}"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8" name="Rectangle 7"/>
          <p:cNvSpPr/>
          <p:nvPr/>
        </p:nvSpPr>
        <p:spPr>
          <a:xfrm>
            <a:off x="0" y="8552"/>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7" name="Slide Number Placeholder 6"/>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11</a:t>
            </a:fld>
            <a:endParaRPr lang="en-US"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7195"/>
            <a:ext cx="7218363" cy="456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57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Corn &amp; Farmland Prices</a:t>
            </a:r>
          </a:p>
        </p:txBody>
      </p:sp>
      <p:sp>
        <p:nvSpPr>
          <p:cNvPr id="5" name="Date Placeholder 4"/>
          <p:cNvSpPr>
            <a:spLocks noGrp="1"/>
          </p:cNvSpPr>
          <p:nvPr>
            <p:ph type="dt" sz="half" idx="10"/>
          </p:nvPr>
        </p:nvSpPr>
        <p:spPr/>
        <p:txBody>
          <a:bodyPr/>
          <a:lstStyle/>
          <a:p>
            <a:pPr>
              <a:defRPr/>
            </a:pPr>
            <a:fld id="{66DC88EC-7704-4DC2-B283-F6296F1BFFFB}"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12</a:t>
            </a:fld>
            <a:endParaRPr lang="en-US" dirty="0">
              <a:solidFill>
                <a:prstClr val="black">
                  <a:tint val="75000"/>
                </a:prst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279" r="12088"/>
          <a:stretch/>
        </p:blipFill>
        <p:spPr>
          <a:xfrm>
            <a:off x="457200" y="1075267"/>
            <a:ext cx="4419600" cy="3331947"/>
          </a:xfrm>
          <a:prstGeom prst="rect">
            <a:avLst/>
          </a:prstGeom>
        </p:spPr>
      </p:pic>
      <p:sp>
        <p:nvSpPr>
          <p:cNvPr id="8" name="Content Placeholder 2"/>
          <p:cNvSpPr txBox="1">
            <a:spLocks/>
          </p:cNvSpPr>
          <p:nvPr/>
        </p:nvSpPr>
        <p:spPr bwMode="auto">
          <a:xfrm>
            <a:off x="4809066" y="41910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dirty="0">
                <a:solidFill>
                  <a:prstClr val="black"/>
                </a:solidFill>
                <a:latin typeface="Arial" charset="0"/>
              </a:rPr>
              <a:t>In 2013, USDA estimates 42% of U.S. corn crop will be used for corn ethanol (approximately 28% after accounting for by-products e.g. distillers dried grains).</a:t>
            </a:r>
          </a:p>
          <a:p>
            <a:r>
              <a:rPr lang="en-US" sz="1200" dirty="0">
                <a:solidFill>
                  <a:prstClr val="black"/>
                </a:solidFill>
              </a:rPr>
              <a:t>Farmland values have surged during the past decade. </a:t>
            </a:r>
          </a:p>
          <a:p>
            <a:pPr lvl="1"/>
            <a:r>
              <a:rPr lang="en-US" sz="1200" dirty="0">
                <a:solidFill>
                  <a:prstClr val="black"/>
                </a:solidFill>
              </a:rPr>
              <a:t>IA and NE posted the highest gains (350%+)</a:t>
            </a:r>
          </a:p>
          <a:p>
            <a:pPr lvl="1"/>
            <a:r>
              <a:rPr lang="en-US" sz="1200" dirty="0">
                <a:solidFill>
                  <a:prstClr val="black"/>
                </a:solidFill>
              </a:rPr>
              <a:t>IA and NE are also the top 2 ethanol producers</a:t>
            </a:r>
          </a:p>
          <a:p>
            <a:r>
              <a:rPr lang="en-US" sz="1200" dirty="0">
                <a:solidFill>
                  <a:prstClr val="black"/>
                </a:solidFill>
              </a:rPr>
              <a:t>Demand for ethanol is estimated to have increased corn prices by 25%-36% (Louden et al 2013, </a:t>
            </a:r>
            <a:r>
              <a:rPr lang="en-US" sz="1200" dirty="0" err="1">
                <a:solidFill>
                  <a:prstClr val="black"/>
                </a:solidFill>
              </a:rPr>
              <a:t>Hochman</a:t>
            </a:r>
            <a:r>
              <a:rPr lang="en-US" sz="1200" dirty="0">
                <a:solidFill>
                  <a:prstClr val="black"/>
                </a:solidFill>
              </a:rPr>
              <a:t> et al 2013, Babcock and </a:t>
            </a:r>
            <a:r>
              <a:rPr lang="en-US" sz="1200" dirty="0" err="1">
                <a:solidFill>
                  <a:prstClr val="black"/>
                </a:solidFill>
              </a:rPr>
              <a:t>Fabiosa</a:t>
            </a:r>
            <a:r>
              <a:rPr lang="en-US" sz="1200" dirty="0">
                <a:solidFill>
                  <a:prstClr val="black"/>
                </a:solidFill>
              </a:rPr>
              <a:t> 2011).</a:t>
            </a:r>
          </a:p>
          <a:p>
            <a:r>
              <a:rPr lang="en-US" sz="1200" dirty="0">
                <a:solidFill>
                  <a:prstClr val="black"/>
                </a:solidFill>
              </a:rPr>
              <a:t>Mandated ethanol blending reduces elasticity of corn demand so supply shocks likely have a bigger effect on corn prices.</a:t>
            </a:r>
          </a:p>
          <a:p>
            <a:pPr marL="0" indent="0">
              <a:buFont typeface="Arial" charset="0"/>
              <a:buNone/>
            </a:pPr>
            <a:endParaRPr lang="en-US" sz="1200"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8343586"/>
              </p:ext>
            </p:extLst>
          </p:nvPr>
        </p:nvGraphicFramePr>
        <p:xfrm>
          <a:off x="457200" y="4305842"/>
          <a:ext cx="4224337" cy="21526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38300" y="6415726"/>
            <a:ext cx="27051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rPr>
              <a:t>Source: Renewable Fuels Association</a:t>
            </a:r>
          </a:p>
        </p:txBody>
      </p:sp>
      <p:graphicFrame>
        <p:nvGraphicFramePr>
          <p:cNvPr id="12" name="Chart 11"/>
          <p:cNvGraphicFramePr>
            <a:graphicFrameLocks/>
          </p:cNvGraphicFramePr>
          <p:nvPr>
            <p:extLst>
              <p:ext uri="{D42A27DB-BD31-4B8C-83A1-F6EECF244321}">
                <p14:modId xmlns:p14="http://schemas.microsoft.com/office/powerpoint/2010/main" val="35101986"/>
              </p:ext>
            </p:extLst>
          </p:nvPr>
        </p:nvGraphicFramePr>
        <p:xfrm>
          <a:off x="4910224" y="1225778"/>
          <a:ext cx="3933825" cy="25527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054600" y="3701667"/>
            <a:ext cx="3970866"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rPr>
              <a:t>Source: Iowa State University &amp; Iowa Realtors Land Institute</a:t>
            </a:r>
          </a:p>
        </p:txBody>
      </p:sp>
      <p:sp>
        <p:nvSpPr>
          <p:cNvPr id="14" name="Rectangle 13"/>
          <p:cNvSpPr/>
          <p:nvPr/>
        </p:nvSpPr>
        <p:spPr>
          <a:xfrm>
            <a:off x="0" y="85"/>
            <a:ext cx="1199367" cy="369332"/>
          </a:xfrm>
          <a:prstGeom prst="rect">
            <a:avLst/>
          </a:prstGeom>
        </p:spPr>
        <p:txBody>
          <a:bodyPr wrap="none">
            <a:spAutoFit/>
          </a:bodyPr>
          <a:lstStyle/>
          <a:p>
            <a:pPr fontAlgn="base">
              <a:lnSpc>
                <a:spcPct val="150000"/>
              </a:lnSpc>
              <a:spcBef>
                <a:spcPct val="0"/>
              </a:spcBef>
              <a:spcAft>
                <a:spcPct val="0"/>
              </a:spcAft>
            </a:pPr>
            <a:r>
              <a:rPr lang="en-US" sz="1200" dirty="0">
                <a:solidFill>
                  <a:prstClr val="black"/>
                </a:solidFill>
                <a:latin typeface="Arial" charset="0"/>
              </a:rPr>
              <a:t>A: Background</a:t>
            </a:r>
          </a:p>
        </p:txBody>
      </p:sp>
    </p:spTree>
    <p:extLst>
      <p:ext uri="{BB962C8B-B14F-4D97-AF65-F5344CB8AC3E}">
        <p14:creationId xmlns:p14="http://schemas.microsoft.com/office/powerpoint/2010/main" val="55874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600" dirty="0">
                <a:latin typeface="Arial" charset="0"/>
                <a:cs typeface="Arial" charset="0"/>
              </a:rPr>
              <a:t>B. RIN prices</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13</a:t>
            </a:fld>
            <a:endParaRPr lang="en-US" dirty="0">
              <a:solidFill>
                <a:prstClr val="black">
                  <a:tint val="75000"/>
                </a:prstClr>
              </a:solidFill>
            </a:endParaRPr>
          </a:p>
        </p:txBody>
      </p:sp>
      <p:sp>
        <p:nvSpPr>
          <p:cNvPr id="2" name="TextBox 1"/>
          <p:cNvSpPr txBox="1"/>
          <p:nvPr/>
        </p:nvSpPr>
        <p:spPr>
          <a:xfrm>
            <a:off x="685800" y="1219200"/>
            <a:ext cx="6781800" cy="1200329"/>
          </a:xfrm>
          <a:prstGeom prst="rect">
            <a:avLst/>
          </a:prstGeom>
          <a:noFill/>
        </p:spPr>
        <p:txBody>
          <a:bodyPr wrap="square" rtlCol="0">
            <a:spAutoFit/>
          </a:bodyPr>
          <a:lstStyle/>
          <a:p>
            <a:pPr marL="800100" lvl="1" indent="-342900">
              <a:buFont typeface="+mj-lt"/>
              <a:buAutoNum type="arabicPeriod"/>
            </a:pPr>
            <a:r>
              <a:rPr lang="en-US" dirty="0"/>
              <a:t>The E10 Blend Wall</a:t>
            </a:r>
          </a:p>
          <a:p>
            <a:pPr marL="800100" lvl="1" indent="-342900">
              <a:buFont typeface="+mj-lt"/>
              <a:buAutoNum type="arabicPeriod"/>
            </a:pPr>
            <a:r>
              <a:rPr lang="en-US" dirty="0"/>
              <a:t>RIN price fundamentals</a:t>
            </a:r>
          </a:p>
          <a:p>
            <a:pPr marL="800100" lvl="1" indent="-342900">
              <a:buFont typeface="+mj-lt"/>
              <a:buAutoNum type="arabicPeriod"/>
            </a:pPr>
            <a:r>
              <a:rPr lang="en-US" dirty="0"/>
              <a:t>RIN price history</a:t>
            </a:r>
          </a:p>
          <a:p>
            <a:pPr marL="800100" lvl="1" indent="-342900">
              <a:buFont typeface="+mj-lt"/>
              <a:buAutoNum type="arabicPeriod"/>
            </a:pPr>
            <a:r>
              <a:rPr lang="en-US" dirty="0"/>
              <a:t>Pass-through of RIN prices to fuel prices</a:t>
            </a:r>
          </a:p>
        </p:txBody>
      </p:sp>
    </p:spTree>
    <p:extLst>
      <p:ext uri="{BB962C8B-B14F-4D97-AF65-F5344CB8AC3E}">
        <p14:creationId xmlns:p14="http://schemas.microsoft.com/office/powerpoint/2010/main" val="191721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E10 Blend Wall: Gasoline Consumption</a:t>
            </a:r>
          </a:p>
        </p:txBody>
      </p:sp>
      <p:sp>
        <p:nvSpPr>
          <p:cNvPr id="5" name="Date Placeholder 4"/>
          <p:cNvSpPr>
            <a:spLocks noGrp="1"/>
          </p:cNvSpPr>
          <p:nvPr>
            <p:ph type="dt" sz="half" idx="10"/>
          </p:nvPr>
        </p:nvSpPr>
        <p:spPr/>
        <p:txBody>
          <a:bodyPr/>
          <a:lstStyle/>
          <a:p>
            <a:pPr>
              <a:defRPr/>
            </a:pPr>
            <a:fld id="{B0B2CECB-1323-49FC-B4BF-026F8762B623}"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8" name="TextBox 10"/>
          <p:cNvSpPr txBox="1">
            <a:spLocks noChangeArrowheads="1"/>
          </p:cNvSpPr>
          <p:nvPr/>
        </p:nvSpPr>
        <p:spPr bwMode="auto">
          <a:xfrm>
            <a:off x="304799" y="5892225"/>
            <a:ext cx="8475133" cy="584775"/>
          </a:xfrm>
          <a:prstGeom prst="rect">
            <a:avLst/>
          </a:prstGeom>
          <a:solidFill>
            <a:schemeClr val="bg1"/>
          </a:solidFill>
          <a:ln>
            <a:noFill/>
          </a:ln>
          <a:extLst/>
        </p:spPr>
        <p:txBody>
          <a:bodyPr wrap="square">
            <a:spAutoFit/>
          </a:bodyPr>
          <a:lstStyle>
            <a:lvl1pPr marL="182563" indent="-182563" eaLnBrk="0" hangingPunct="0">
              <a:defRPr>
                <a:solidFill>
                  <a:schemeClr val="tx1"/>
                </a:solidFill>
                <a:latin typeface="Arial" charset="0"/>
              </a:defRPr>
            </a:lvl1pPr>
            <a:lvl2pPr marL="517525" indent="-2333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base">
              <a:spcBef>
                <a:spcPct val="0"/>
              </a:spcBef>
              <a:buFont typeface="Arial" pitchFamily="34" charset="0"/>
              <a:buChar char="•"/>
            </a:pPr>
            <a:r>
              <a:rPr lang="en-US" sz="1600" dirty="0">
                <a:solidFill>
                  <a:prstClr val="black"/>
                </a:solidFill>
              </a:rPr>
              <a:t>Actual </a:t>
            </a:r>
            <a:r>
              <a:rPr lang="en-US" sz="1600" dirty="0" err="1">
                <a:solidFill>
                  <a:prstClr val="black"/>
                </a:solidFill>
              </a:rPr>
              <a:t>gasoloine</a:t>
            </a:r>
            <a:r>
              <a:rPr lang="en-US" sz="1600" dirty="0">
                <a:solidFill>
                  <a:prstClr val="black"/>
                </a:solidFill>
              </a:rPr>
              <a:t> consumption is much lower than expected in 2007 due to the recession, high oil prices, and improved fuel economy.</a:t>
            </a:r>
          </a:p>
        </p:txBody>
      </p:sp>
      <p:sp>
        <p:nvSpPr>
          <p:cNvPr id="4" name="Rectangle 3"/>
          <p:cNvSpPr/>
          <p:nvPr/>
        </p:nvSpPr>
        <p:spPr>
          <a:xfrm>
            <a:off x="0" y="0"/>
            <a:ext cx="1107996"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sp>
        <p:nvSpPr>
          <p:cNvPr id="7" name="Slide Number Placeholder 6"/>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14</a:t>
            </a:fld>
            <a:endParaRPr lang="en-US" dirty="0">
              <a:solidFill>
                <a:prstClr val="black">
                  <a:tint val="75000"/>
                </a:prst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7232650" cy="48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5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E10 Blend Wall, Then and Now</a:t>
            </a:r>
          </a:p>
        </p:txBody>
      </p:sp>
      <p:sp>
        <p:nvSpPr>
          <p:cNvPr id="5" name="Date Placeholder 4"/>
          <p:cNvSpPr>
            <a:spLocks noGrp="1"/>
          </p:cNvSpPr>
          <p:nvPr>
            <p:ph type="dt" sz="half" idx="10"/>
          </p:nvPr>
        </p:nvSpPr>
        <p:spPr/>
        <p:txBody>
          <a:bodyPr/>
          <a:lstStyle/>
          <a:p>
            <a:pPr>
              <a:defRPr/>
            </a:pPr>
            <a:fld id="{B0B2CECB-1323-49FC-B4BF-026F8762B623}"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4" name="Rectangle 3"/>
          <p:cNvSpPr/>
          <p:nvPr/>
        </p:nvSpPr>
        <p:spPr>
          <a:xfrm>
            <a:off x="0" y="0"/>
            <a:ext cx="1107996"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sp>
        <p:nvSpPr>
          <p:cNvPr id="7" name="Slide Number Placeholder 6"/>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15</a:t>
            </a:fld>
            <a:endParaRPr lang="en-US" dirty="0">
              <a:solidFill>
                <a:prstClr val="black">
                  <a:tint val="75000"/>
                </a:prstClr>
              </a:solidFill>
            </a:endParaRPr>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t="8132"/>
          <a:stretch/>
        </p:blipFill>
        <p:spPr bwMode="auto">
          <a:xfrm>
            <a:off x="803196" y="990600"/>
            <a:ext cx="7807404" cy="5334000"/>
          </a:xfrm>
          <a:prstGeom prst="rect">
            <a:avLst/>
          </a:prstGeom>
          <a:noFill/>
        </p:spPr>
      </p:pic>
    </p:spTree>
    <p:extLst>
      <p:ext uri="{BB962C8B-B14F-4D97-AF65-F5344CB8AC3E}">
        <p14:creationId xmlns:p14="http://schemas.microsoft.com/office/powerpoint/2010/main" val="181164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RINs as a Cross-Subsidy</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16</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990990" cy="39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66800" y="4968895"/>
            <a:ext cx="7315200" cy="1508105"/>
          </a:xfrm>
          <a:prstGeom prst="rect">
            <a:avLst/>
          </a:prstGeom>
          <a:noFill/>
        </p:spPr>
        <p:txBody>
          <a:bodyPr wrap="square" rtlCol="0">
            <a:spAutoFit/>
          </a:bodyPr>
          <a:lstStyle/>
          <a:p>
            <a:r>
              <a:rPr lang="en-US" dirty="0"/>
              <a:t>More generally, RIN prices are determined by:</a:t>
            </a:r>
          </a:p>
          <a:p>
            <a:pPr marL="342900" indent="-342900">
              <a:buFont typeface="+mj-lt"/>
              <a:buAutoNum type="arabicPeriod"/>
            </a:pPr>
            <a:r>
              <a:rPr lang="en-US" dirty="0"/>
              <a:t>Subsidy value (static fundamentals)</a:t>
            </a:r>
          </a:p>
          <a:p>
            <a:pPr marL="342900" indent="-342900">
              <a:buFont typeface="+mj-lt"/>
              <a:buAutoNum type="arabicPeriod"/>
            </a:pPr>
            <a:r>
              <a:rPr lang="en-US" dirty="0"/>
              <a:t>Value of holding and exercising later (dynamic – reflects expectations of future policy, economic conditions, </a:t>
            </a:r>
            <a:r>
              <a:rPr lang="en-US" dirty="0" err="1"/>
              <a:t>etc</a:t>
            </a:r>
            <a:r>
              <a:rPr lang="en-US" dirty="0"/>
              <a:t>)</a:t>
            </a:r>
          </a:p>
          <a:p>
            <a:pPr marL="342900" indent="-342900">
              <a:buFont typeface="+mj-lt"/>
              <a:buAutoNum type="arabicPeriod"/>
            </a:pPr>
            <a:r>
              <a:rPr lang="en-US" dirty="0"/>
              <a:t>Conditions in other biofuels markets via the RFS nesting structure</a:t>
            </a:r>
          </a:p>
        </p:txBody>
      </p:sp>
    </p:spTree>
    <p:extLst>
      <p:ext uri="{BB962C8B-B14F-4D97-AF65-F5344CB8AC3E}">
        <p14:creationId xmlns:p14="http://schemas.microsoft.com/office/powerpoint/2010/main" val="322178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RIN Externality Arithmetic</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17</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grpSp>
        <p:nvGrpSpPr>
          <p:cNvPr id="20" name="Group 19"/>
          <p:cNvGrpSpPr/>
          <p:nvPr/>
        </p:nvGrpSpPr>
        <p:grpSpPr>
          <a:xfrm>
            <a:off x="1066800" y="1115377"/>
            <a:ext cx="7010400" cy="2999423"/>
            <a:chOff x="381000" y="1267777"/>
            <a:chExt cx="7010400" cy="2999423"/>
          </a:xfrm>
        </p:grpSpPr>
        <p:sp>
          <p:nvSpPr>
            <p:cNvPr id="3" name="Rectangle 2"/>
            <p:cNvSpPr/>
            <p:nvPr/>
          </p:nvSpPr>
          <p:spPr>
            <a:xfrm>
              <a:off x="1295400" y="3066871"/>
              <a:ext cx="6096000" cy="1200329"/>
            </a:xfrm>
            <a:prstGeom prst="rect">
              <a:avLst/>
            </a:prstGeom>
          </p:spPr>
          <p:txBody>
            <a:bodyPr wrap="square">
              <a:spAutoFit/>
            </a:bodyPr>
            <a:lstStyle/>
            <a:p>
              <a:pPr lvl="0"/>
              <a:r>
                <a:rPr lang="en-US" dirty="0"/>
                <a:t> D6 wedge = P</a:t>
              </a:r>
              <a:r>
                <a:rPr lang="en-US" baseline="-25000" dirty="0"/>
                <a:t>D6</a:t>
              </a:r>
              <a:r>
                <a:rPr lang="en-US" dirty="0"/>
                <a:t> + (ρ</a:t>
              </a:r>
              <a:r>
                <a:rPr lang="en-US" baseline="-25000" dirty="0"/>
                <a:t>3</a:t>
              </a:r>
              <a:r>
                <a:rPr lang="en-US" dirty="0"/>
                <a:t>P</a:t>
              </a:r>
              <a:r>
                <a:rPr lang="en-US" baseline="-25000" dirty="0"/>
                <a:t>D3</a:t>
              </a:r>
              <a:r>
                <a:rPr lang="en-US" dirty="0"/>
                <a:t> + ρ</a:t>
              </a:r>
              <a:r>
                <a:rPr lang="en-US" baseline="-25000" dirty="0"/>
                <a:t>4</a:t>
              </a:r>
              <a:r>
                <a:rPr lang="en-US" dirty="0"/>
                <a:t>P</a:t>
              </a:r>
              <a:r>
                <a:rPr lang="en-US" baseline="-25000" dirty="0"/>
                <a:t>D4 + </a:t>
              </a:r>
              <a:r>
                <a:rPr lang="en-US" dirty="0"/>
                <a:t>ρ</a:t>
              </a:r>
              <a:r>
                <a:rPr lang="en-US" baseline="-25000" dirty="0"/>
                <a:t>5</a:t>
              </a:r>
              <a:r>
                <a:rPr lang="en-US" dirty="0"/>
                <a:t>P</a:t>
              </a:r>
              <a:r>
                <a:rPr lang="en-US" baseline="-25000" dirty="0"/>
                <a:t>D5 + </a:t>
              </a:r>
              <a:r>
                <a:rPr lang="en-US" dirty="0"/>
                <a:t>ρ</a:t>
              </a:r>
              <a:r>
                <a:rPr lang="en-US" baseline="-25000" dirty="0"/>
                <a:t>6</a:t>
              </a:r>
              <a:r>
                <a:rPr lang="en-US" dirty="0"/>
                <a:t>P</a:t>
              </a:r>
              <a:r>
                <a:rPr lang="en-US" baseline="-25000" dirty="0"/>
                <a:t>D6</a:t>
              </a:r>
              <a:r>
                <a:rPr lang="en-US" dirty="0"/>
                <a:t>)</a:t>
              </a:r>
            </a:p>
            <a:p>
              <a:pPr lvl="0"/>
              <a:r>
                <a:rPr lang="en-US" dirty="0"/>
                <a:t> D5 wedge = P</a:t>
              </a:r>
              <a:r>
                <a:rPr lang="en-US" baseline="-25000" dirty="0"/>
                <a:t>D5</a:t>
              </a:r>
              <a:r>
                <a:rPr lang="en-US" dirty="0"/>
                <a:t> + (ρ</a:t>
              </a:r>
              <a:r>
                <a:rPr lang="en-US" baseline="-25000" dirty="0"/>
                <a:t>3</a:t>
              </a:r>
              <a:r>
                <a:rPr lang="en-US" dirty="0"/>
                <a:t>P</a:t>
              </a:r>
              <a:r>
                <a:rPr lang="en-US" baseline="-25000" dirty="0"/>
                <a:t>D3</a:t>
              </a:r>
              <a:r>
                <a:rPr lang="en-US" dirty="0"/>
                <a:t> + ρ</a:t>
              </a:r>
              <a:r>
                <a:rPr lang="en-US" baseline="-25000" dirty="0"/>
                <a:t>4</a:t>
              </a:r>
              <a:r>
                <a:rPr lang="en-US" dirty="0"/>
                <a:t>P</a:t>
              </a:r>
              <a:r>
                <a:rPr lang="en-US" baseline="-25000" dirty="0"/>
                <a:t>D4 + </a:t>
              </a:r>
              <a:r>
                <a:rPr lang="en-US" dirty="0"/>
                <a:t>ρ</a:t>
              </a:r>
              <a:r>
                <a:rPr lang="en-US" baseline="-25000" dirty="0"/>
                <a:t>5</a:t>
              </a:r>
              <a:r>
                <a:rPr lang="en-US" dirty="0"/>
                <a:t>P</a:t>
              </a:r>
              <a:r>
                <a:rPr lang="en-US" baseline="-25000" dirty="0"/>
                <a:t>D5 + </a:t>
              </a:r>
              <a:r>
                <a:rPr lang="en-US" dirty="0"/>
                <a:t>ρ</a:t>
              </a:r>
              <a:r>
                <a:rPr lang="en-US" baseline="-25000" dirty="0"/>
                <a:t>6</a:t>
              </a:r>
              <a:r>
                <a:rPr lang="en-US" dirty="0"/>
                <a:t>P</a:t>
              </a:r>
              <a:r>
                <a:rPr lang="en-US" baseline="-25000" dirty="0"/>
                <a:t>D6</a:t>
              </a:r>
              <a:r>
                <a:rPr lang="en-US" dirty="0"/>
                <a:t>)</a:t>
              </a:r>
            </a:p>
            <a:p>
              <a:pPr lvl="0"/>
              <a:r>
                <a:rPr lang="en-US" dirty="0"/>
                <a:t> D4 wedge = 1.5*P</a:t>
              </a:r>
              <a:r>
                <a:rPr lang="en-US" baseline="-25000" dirty="0"/>
                <a:t>D4</a:t>
              </a:r>
              <a:r>
                <a:rPr lang="en-US" dirty="0"/>
                <a:t> + (ρ</a:t>
              </a:r>
              <a:r>
                <a:rPr lang="en-US" baseline="-25000" dirty="0"/>
                <a:t>3</a:t>
              </a:r>
              <a:r>
                <a:rPr lang="en-US" dirty="0"/>
                <a:t>P</a:t>
              </a:r>
              <a:r>
                <a:rPr lang="en-US" baseline="-25000" dirty="0"/>
                <a:t>D3</a:t>
              </a:r>
              <a:r>
                <a:rPr lang="en-US" dirty="0"/>
                <a:t> + ρ</a:t>
              </a:r>
              <a:r>
                <a:rPr lang="en-US" baseline="-25000" dirty="0"/>
                <a:t>4</a:t>
              </a:r>
              <a:r>
                <a:rPr lang="en-US" dirty="0"/>
                <a:t>P</a:t>
              </a:r>
              <a:r>
                <a:rPr lang="en-US" baseline="-25000" dirty="0"/>
                <a:t>D4 + </a:t>
              </a:r>
              <a:r>
                <a:rPr lang="en-US" dirty="0"/>
                <a:t>ρ</a:t>
              </a:r>
              <a:r>
                <a:rPr lang="en-US" baseline="-25000" dirty="0"/>
                <a:t>5</a:t>
              </a:r>
              <a:r>
                <a:rPr lang="en-US" dirty="0"/>
                <a:t>P</a:t>
              </a:r>
              <a:r>
                <a:rPr lang="en-US" baseline="-25000" dirty="0"/>
                <a:t>D5 + </a:t>
              </a:r>
              <a:r>
                <a:rPr lang="en-US" dirty="0"/>
                <a:t>ρ</a:t>
              </a:r>
              <a:r>
                <a:rPr lang="en-US" baseline="-25000" dirty="0"/>
                <a:t>6</a:t>
              </a:r>
              <a:r>
                <a:rPr lang="en-US" dirty="0"/>
                <a:t>P</a:t>
              </a:r>
              <a:r>
                <a:rPr lang="en-US" baseline="-25000" dirty="0"/>
                <a:t>D6</a:t>
              </a:r>
              <a:r>
                <a:rPr lang="en-US" dirty="0"/>
                <a:t>)</a:t>
              </a:r>
            </a:p>
            <a:p>
              <a:pPr lvl="0"/>
              <a:r>
                <a:rPr lang="en-US" dirty="0"/>
                <a:t> D3 wedge = P</a:t>
              </a:r>
              <a:r>
                <a:rPr lang="en-US" baseline="-25000" dirty="0"/>
                <a:t>D3</a:t>
              </a:r>
              <a:r>
                <a:rPr lang="en-US" dirty="0"/>
                <a:t> + (ρ</a:t>
              </a:r>
              <a:r>
                <a:rPr lang="en-US" baseline="-25000" dirty="0"/>
                <a:t>3</a:t>
              </a:r>
              <a:r>
                <a:rPr lang="en-US" dirty="0"/>
                <a:t>P</a:t>
              </a:r>
              <a:r>
                <a:rPr lang="en-US" baseline="-25000" dirty="0"/>
                <a:t>D3</a:t>
              </a:r>
              <a:r>
                <a:rPr lang="en-US" dirty="0"/>
                <a:t> + ρ</a:t>
              </a:r>
              <a:r>
                <a:rPr lang="en-US" baseline="-25000" dirty="0"/>
                <a:t>4</a:t>
              </a:r>
              <a:r>
                <a:rPr lang="en-US" dirty="0"/>
                <a:t>P</a:t>
              </a:r>
              <a:r>
                <a:rPr lang="en-US" baseline="-25000" dirty="0"/>
                <a:t>D4 + </a:t>
              </a:r>
              <a:r>
                <a:rPr lang="en-US" dirty="0"/>
                <a:t>ρ</a:t>
              </a:r>
              <a:r>
                <a:rPr lang="en-US" baseline="-25000" dirty="0"/>
                <a:t>5</a:t>
              </a:r>
              <a:r>
                <a:rPr lang="en-US" dirty="0"/>
                <a:t>P</a:t>
              </a:r>
              <a:r>
                <a:rPr lang="en-US" baseline="-25000" dirty="0"/>
                <a:t>D5 + </a:t>
              </a:r>
              <a:r>
                <a:rPr lang="en-US" dirty="0"/>
                <a:t>ρ</a:t>
              </a:r>
              <a:r>
                <a:rPr lang="en-US" baseline="-25000" dirty="0"/>
                <a:t>6</a:t>
              </a:r>
              <a:r>
                <a:rPr lang="en-US" dirty="0"/>
                <a:t>P</a:t>
              </a:r>
              <a:r>
                <a:rPr lang="en-US" baseline="-25000" dirty="0"/>
                <a:t>D6</a:t>
              </a:r>
              <a:r>
                <a:rPr lang="en-US" dirty="0"/>
                <a:t>)</a:t>
              </a:r>
            </a:p>
          </p:txBody>
        </p:sp>
        <p:sp>
          <p:nvSpPr>
            <p:cNvPr id="7" name="Text Box 2"/>
            <p:cNvSpPr txBox="1">
              <a:spLocks noChangeArrowheads="1"/>
            </p:cNvSpPr>
            <p:nvPr/>
          </p:nvSpPr>
          <p:spPr bwMode="auto">
            <a:xfrm>
              <a:off x="381000" y="1524000"/>
              <a:ext cx="1981200" cy="838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Difference in emissions, priced at the social cost of carbon</a:t>
              </a:r>
            </a:p>
          </p:txBody>
        </p:sp>
        <p:sp>
          <p:nvSpPr>
            <p:cNvPr id="8" name="Text Box 2"/>
            <p:cNvSpPr txBox="1">
              <a:spLocks noChangeArrowheads="1"/>
            </p:cNvSpPr>
            <p:nvPr/>
          </p:nvSpPr>
          <p:spPr bwMode="auto">
            <a:xfrm>
              <a:off x="2438400" y="1267777"/>
              <a:ext cx="1371600" cy="5124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Subsidy on corn ethanol</a:t>
              </a:r>
            </a:p>
          </p:txBody>
        </p:sp>
        <p:sp>
          <p:nvSpPr>
            <p:cNvPr id="9" name="Text Box 2"/>
            <p:cNvSpPr txBox="1">
              <a:spLocks noChangeArrowheads="1"/>
            </p:cNvSpPr>
            <p:nvPr/>
          </p:nvSpPr>
          <p:spPr bwMode="auto">
            <a:xfrm>
              <a:off x="3324860" y="2040255"/>
              <a:ext cx="2209800" cy="4743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Tax on petroleum gasoline</a:t>
              </a:r>
            </a:p>
          </p:txBody>
        </p:sp>
        <p:cxnSp>
          <p:nvCxnSpPr>
            <p:cNvPr id="10" name="Straight Arrow Connector 9"/>
            <p:cNvCxnSpPr/>
            <p:nvPr/>
          </p:nvCxnSpPr>
          <p:spPr>
            <a:xfrm>
              <a:off x="1468120" y="2395856"/>
              <a:ext cx="284480" cy="671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19401" y="1781175"/>
              <a:ext cx="126682" cy="128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5400000" flipH="1">
              <a:off x="4151413" y="1655684"/>
              <a:ext cx="383974" cy="2438399"/>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aphicFrame>
        <p:nvGraphicFramePr>
          <p:cNvPr id="18" name="Table 17"/>
          <p:cNvGraphicFramePr>
            <a:graphicFrameLocks noGrp="1"/>
          </p:cNvGraphicFramePr>
          <p:nvPr>
            <p:extLst>
              <p:ext uri="{D42A27DB-BD31-4B8C-83A1-F6EECF244321}">
                <p14:modId xmlns:p14="http://schemas.microsoft.com/office/powerpoint/2010/main" val="3992569261"/>
              </p:ext>
            </p:extLst>
          </p:nvPr>
        </p:nvGraphicFramePr>
        <p:xfrm>
          <a:off x="553997" y="4876800"/>
          <a:ext cx="7370803" cy="1483360"/>
        </p:xfrm>
        <a:graphic>
          <a:graphicData uri="http://schemas.openxmlformats.org/drawingml/2006/table">
            <a:tbl>
              <a:tblPr firstRow="1" bandRow="1">
                <a:tableStyleId>{5C22544A-7EE6-4342-B048-85BDC9FD1C3A}</a:tableStyleId>
              </a:tblPr>
              <a:tblGrid>
                <a:gridCol w="2798803">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D4</a:t>
                      </a:r>
                    </a:p>
                  </a:txBody>
                  <a:tcPr/>
                </a:tc>
                <a:tc>
                  <a:txBody>
                    <a:bodyPr/>
                    <a:lstStyle/>
                    <a:p>
                      <a:pPr algn="ctr"/>
                      <a:r>
                        <a:rPr lang="en-US" dirty="0"/>
                        <a:t>D5</a:t>
                      </a:r>
                    </a:p>
                  </a:txBody>
                  <a:tcPr/>
                </a:tc>
                <a:tc>
                  <a:txBody>
                    <a:bodyPr/>
                    <a:lstStyle/>
                    <a:p>
                      <a:pPr algn="ctr"/>
                      <a:r>
                        <a:rPr lang="en-US" dirty="0"/>
                        <a:t>D6</a:t>
                      </a:r>
                    </a:p>
                  </a:txBody>
                  <a:tcPr/>
                </a:tc>
                <a:extLst>
                  <a:ext uri="{0D108BD9-81ED-4DB2-BD59-A6C34878D82A}">
                    <a16:rowId xmlns:a16="http://schemas.microsoft.com/office/drawing/2014/main" val="10000"/>
                  </a:ext>
                </a:extLst>
              </a:tr>
              <a:tr h="370840">
                <a:tc>
                  <a:txBody>
                    <a:bodyPr/>
                    <a:lstStyle/>
                    <a:p>
                      <a:r>
                        <a:rPr lang="en-US" dirty="0"/>
                        <a:t>GHG externality</a:t>
                      </a:r>
                    </a:p>
                  </a:txBody>
                  <a:tcPr/>
                </a:tc>
                <a:tc>
                  <a:txBody>
                    <a:bodyPr/>
                    <a:lstStyle/>
                    <a:p>
                      <a:pPr algn="ctr"/>
                      <a:r>
                        <a:rPr lang="en-US" dirty="0"/>
                        <a:t>$.13-.22</a:t>
                      </a:r>
                    </a:p>
                  </a:txBody>
                  <a:tcPr/>
                </a:tc>
                <a:tc>
                  <a:txBody>
                    <a:bodyPr/>
                    <a:lstStyle/>
                    <a:p>
                      <a:pPr algn="ctr"/>
                      <a:r>
                        <a:rPr lang="en-US" dirty="0"/>
                        <a:t>$.12-.17</a:t>
                      </a:r>
                    </a:p>
                  </a:txBody>
                  <a:tcPr/>
                </a:tc>
                <a:tc>
                  <a:txBody>
                    <a:bodyPr/>
                    <a:lstStyle/>
                    <a:p>
                      <a:pPr algn="ctr"/>
                      <a:r>
                        <a:rPr lang="en-US" dirty="0"/>
                        <a:t>$.05-.08</a:t>
                      </a:r>
                    </a:p>
                  </a:txBody>
                  <a:tcPr/>
                </a:tc>
                <a:extLst>
                  <a:ext uri="{0D108BD9-81ED-4DB2-BD59-A6C34878D82A}">
                    <a16:rowId xmlns:a16="http://schemas.microsoft.com/office/drawing/2014/main" val="10001"/>
                  </a:ext>
                </a:extLst>
              </a:tr>
              <a:tr h="370840">
                <a:tc>
                  <a:txBody>
                    <a:bodyPr/>
                    <a:lstStyle/>
                    <a:p>
                      <a:r>
                        <a:rPr lang="en-US" dirty="0"/>
                        <a:t>Energy security (EIA RIA)</a:t>
                      </a:r>
                    </a:p>
                  </a:txBody>
                  <a:tcPr/>
                </a:tc>
                <a:tc>
                  <a:txBody>
                    <a:bodyPr/>
                    <a:lstStyle/>
                    <a:p>
                      <a:pPr algn="ctr"/>
                      <a:r>
                        <a:rPr lang="en-US" dirty="0"/>
                        <a:t>$.12</a:t>
                      </a:r>
                    </a:p>
                  </a:txBody>
                  <a:tcPr/>
                </a:tc>
                <a:tc>
                  <a:txBody>
                    <a:bodyPr/>
                    <a:lstStyle/>
                    <a:p>
                      <a:pPr algn="ctr"/>
                      <a:r>
                        <a:rPr lang="en-US" dirty="0"/>
                        <a:t>$.18</a:t>
                      </a:r>
                    </a:p>
                  </a:txBody>
                  <a:tcPr/>
                </a:tc>
                <a:tc>
                  <a:txBody>
                    <a:bodyPr/>
                    <a:lstStyle/>
                    <a:p>
                      <a:pPr algn="ctr"/>
                      <a:r>
                        <a:rPr lang="en-US" dirty="0"/>
                        <a:t>$.18</a:t>
                      </a:r>
                    </a:p>
                  </a:txBody>
                  <a:tcPr/>
                </a:tc>
                <a:extLst>
                  <a:ext uri="{0D108BD9-81ED-4DB2-BD59-A6C34878D82A}">
                    <a16:rowId xmlns:a16="http://schemas.microsoft.com/office/drawing/2014/main" val="10002"/>
                  </a:ext>
                </a:extLst>
              </a:tr>
              <a:tr h="370840">
                <a:tc>
                  <a:txBody>
                    <a:bodyPr/>
                    <a:lstStyle/>
                    <a:p>
                      <a:r>
                        <a:rPr lang="en-US" dirty="0"/>
                        <a:t>Total</a:t>
                      </a:r>
                    </a:p>
                  </a:txBody>
                  <a:tcPr/>
                </a:tc>
                <a:tc>
                  <a:txBody>
                    <a:bodyPr/>
                    <a:lstStyle/>
                    <a:p>
                      <a:pPr algn="ctr"/>
                      <a:r>
                        <a:rPr lang="en-US" dirty="0"/>
                        <a:t>$.25-.33</a:t>
                      </a:r>
                    </a:p>
                  </a:txBody>
                  <a:tcPr/>
                </a:tc>
                <a:tc>
                  <a:txBody>
                    <a:bodyPr/>
                    <a:lstStyle/>
                    <a:p>
                      <a:pPr algn="ctr"/>
                      <a:r>
                        <a:rPr lang="en-US" dirty="0"/>
                        <a:t>$.30-.35</a:t>
                      </a:r>
                    </a:p>
                  </a:txBody>
                  <a:tcPr/>
                </a:tc>
                <a:tc>
                  <a:txBody>
                    <a:bodyPr/>
                    <a:lstStyle/>
                    <a:p>
                      <a:pPr algn="ctr"/>
                      <a:r>
                        <a:rPr lang="en-US" dirty="0"/>
                        <a:t>$.22-.26</a:t>
                      </a:r>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1107996" y="4495800"/>
            <a:ext cx="6512004" cy="369332"/>
          </a:xfrm>
          <a:prstGeom prst="rect">
            <a:avLst/>
          </a:prstGeom>
          <a:noFill/>
        </p:spPr>
        <p:txBody>
          <a:bodyPr wrap="square" rtlCol="0">
            <a:spAutoFit/>
          </a:bodyPr>
          <a:lstStyle/>
          <a:p>
            <a:r>
              <a:rPr lang="en-US" b="1" dirty="0">
                <a:solidFill>
                  <a:schemeClr val="tx2"/>
                </a:solidFill>
              </a:rPr>
              <a:t>Rough estimates of externality-based RIN prices (SCC = $42/ton)</a:t>
            </a:r>
            <a:r>
              <a:rPr lang="en-US" dirty="0"/>
              <a:t> </a:t>
            </a:r>
          </a:p>
        </p:txBody>
      </p:sp>
    </p:spTree>
    <p:extLst>
      <p:ext uri="{BB962C8B-B14F-4D97-AF65-F5344CB8AC3E}">
        <p14:creationId xmlns:p14="http://schemas.microsoft.com/office/powerpoint/2010/main" val="237900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RIN Price History</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18</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38" y="999727"/>
            <a:ext cx="7818105" cy="531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1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RIN Price Pass-through?</a:t>
            </a:r>
            <a:r>
              <a:rPr lang="en-US" sz="2600" b="0" dirty="0"/>
              <a:t> </a:t>
            </a:r>
            <a:br>
              <a:rPr lang="en-US" sz="2400" b="0" dirty="0"/>
            </a:br>
            <a:r>
              <a:rPr lang="en-US" sz="2400" b="0" dirty="0"/>
              <a:t>(With Ben </a:t>
            </a:r>
            <a:r>
              <a:rPr lang="en-US" sz="2400" b="0" dirty="0" err="1"/>
              <a:t>Meiselman</a:t>
            </a:r>
            <a:r>
              <a:rPr lang="en-US" sz="2400" b="0" dirty="0"/>
              <a:t> and Chris </a:t>
            </a:r>
            <a:r>
              <a:rPr lang="en-US" sz="2400" b="0" dirty="0" err="1"/>
              <a:t>Knittel</a:t>
            </a:r>
            <a:r>
              <a:rPr lang="en-US" sz="2400" b="0" dirty="0"/>
              <a:t>)</a:t>
            </a:r>
            <a:endParaRPr lang="en-US" sz="2400" dirty="0"/>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19</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pic>
        <p:nvPicPr>
          <p:cNvPr id="1028" name="Picture 4" descr="C:\energy_env\stata\RFS\figs\rbob7_ebob7_LDDrbob7_ebob7p_scatter_01Mar2013-23Mar2015.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3998231"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energy_env\stata\RFS\figs\e107_LDD67_scatter_01Mar2013-23Mar2015.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969" y="960120"/>
            <a:ext cx="3998231"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nergy_env\stata\RFS\figs\diesel7_jet7_LDDdiesel7_jet7p_scatter_01Mar2013-23Mar2015.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703320"/>
            <a:ext cx="3998231"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energy_env\stata\RFS\figs\e857_e107_LDDe857_e107p_scatter_01Mar2013-23Mar2015.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969" y="3703320"/>
            <a:ext cx="3998231"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3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600" dirty="0">
                <a:latin typeface="Arial" charset="0"/>
                <a:cs typeface="Arial" charset="0"/>
              </a:rPr>
              <a:t>Outline</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a:t>
            </a:fld>
            <a:endParaRPr lang="en-US" dirty="0">
              <a:solidFill>
                <a:prstClr val="black">
                  <a:tint val="75000"/>
                </a:prstClr>
              </a:solidFill>
            </a:endParaRPr>
          </a:p>
        </p:txBody>
      </p:sp>
      <p:sp>
        <p:nvSpPr>
          <p:cNvPr id="2" name="TextBox 1"/>
          <p:cNvSpPr txBox="1"/>
          <p:nvPr/>
        </p:nvSpPr>
        <p:spPr>
          <a:xfrm>
            <a:off x="685800" y="1219200"/>
            <a:ext cx="6781800" cy="5078313"/>
          </a:xfrm>
          <a:prstGeom prst="rect">
            <a:avLst/>
          </a:prstGeom>
          <a:noFill/>
        </p:spPr>
        <p:txBody>
          <a:bodyPr wrap="square" rtlCol="0">
            <a:spAutoFit/>
          </a:bodyPr>
          <a:lstStyle/>
          <a:p>
            <a:pPr marL="342900" indent="-342900">
              <a:buFont typeface="+mj-lt"/>
              <a:buAutoNum type="alphaUcPeriod"/>
            </a:pPr>
            <a:r>
              <a:rPr lang="en-US" dirty="0"/>
              <a:t>Background</a:t>
            </a:r>
          </a:p>
          <a:p>
            <a:pPr marL="800100" lvl="1" indent="-342900">
              <a:buFont typeface="+mj-lt"/>
              <a:buAutoNum type="arabicPeriod"/>
            </a:pPr>
            <a:r>
              <a:rPr lang="en-US" dirty="0"/>
              <a:t>The RFS: Legislative authority and nested fuel structure</a:t>
            </a:r>
          </a:p>
          <a:p>
            <a:pPr marL="800100" lvl="1" indent="-342900">
              <a:buFont typeface="+mj-lt"/>
              <a:buAutoNum type="arabicPeriod"/>
            </a:pPr>
            <a:r>
              <a:rPr lang="en-US" dirty="0"/>
              <a:t>Fuel categories and RINs</a:t>
            </a:r>
          </a:p>
          <a:p>
            <a:pPr marL="800100" lvl="1" indent="-342900">
              <a:buFont typeface="+mj-lt"/>
              <a:buAutoNum type="arabicPeriod"/>
            </a:pPr>
            <a:r>
              <a:rPr lang="en-US" dirty="0"/>
              <a:t>Biofuels expansion: Statutory goals, actuals, and waiver authorities</a:t>
            </a:r>
          </a:p>
          <a:p>
            <a:pPr marL="342900" indent="-342900">
              <a:buFont typeface="+mj-lt"/>
              <a:buAutoNum type="alphaUcPeriod"/>
            </a:pPr>
            <a:r>
              <a:rPr lang="en-US" dirty="0"/>
              <a:t>RIN prices</a:t>
            </a:r>
          </a:p>
          <a:p>
            <a:pPr marL="800100" lvl="1" indent="-342900">
              <a:buFont typeface="+mj-lt"/>
              <a:buAutoNum type="arabicPeriod"/>
            </a:pPr>
            <a:r>
              <a:rPr lang="en-US" dirty="0"/>
              <a:t>The </a:t>
            </a:r>
            <a:r>
              <a:rPr lang="en-US" dirty="0" err="1"/>
              <a:t>Blendwall</a:t>
            </a:r>
            <a:endParaRPr lang="en-US" dirty="0"/>
          </a:p>
          <a:p>
            <a:pPr marL="800100" lvl="1" indent="-342900">
              <a:buFont typeface="+mj-lt"/>
              <a:buAutoNum type="arabicPeriod"/>
            </a:pPr>
            <a:r>
              <a:rPr lang="en-US" dirty="0"/>
              <a:t>RIN price fundamentals</a:t>
            </a:r>
          </a:p>
          <a:p>
            <a:pPr marL="800100" lvl="1" indent="-342900">
              <a:buFont typeface="+mj-lt"/>
              <a:buAutoNum type="arabicPeriod"/>
            </a:pPr>
            <a:r>
              <a:rPr lang="en-US" dirty="0"/>
              <a:t>RIN price history</a:t>
            </a:r>
          </a:p>
          <a:p>
            <a:pPr marL="800100" lvl="1" indent="-342900">
              <a:buFont typeface="+mj-lt"/>
              <a:buAutoNum type="arabicPeriod"/>
            </a:pPr>
            <a:r>
              <a:rPr lang="en-US" dirty="0"/>
              <a:t>Pass-through of RIN prices to fuel prices</a:t>
            </a:r>
          </a:p>
          <a:p>
            <a:pPr marL="342900" indent="-342900">
              <a:buFont typeface="+mj-lt"/>
              <a:buAutoNum type="alphaUcPeriod"/>
            </a:pPr>
            <a:r>
              <a:rPr lang="en-US" dirty="0"/>
              <a:t>A Dynamic Model of the RFS and US Biofuels Markets</a:t>
            </a:r>
          </a:p>
          <a:p>
            <a:pPr marL="800100" lvl="1" indent="-342900">
              <a:buFont typeface="+mj-lt"/>
              <a:buAutoNum type="arabicPeriod"/>
            </a:pPr>
            <a:r>
              <a:rPr lang="en-US" dirty="0"/>
              <a:t>Model structure</a:t>
            </a:r>
          </a:p>
          <a:p>
            <a:pPr marL="800100" lvl="1" indent="-342900">
              <a:buFont typeface="+mj-lt"/>
              <a:buAutoNum type="arabicPeriod"/>
            </a:pPr>
            <a:r>
              <a:rPr lang="en-US" dirty="0"/>
              <a:t>Simulations </a:t>
            </a:r>
          </a:p>
          <a:p>
            <a:pPr marL="342900" indent="-342900">
              <a:buFont typeface="+mj-lt"/>
              <a:buAutoNum type="alphaUcPeriod"/>
            </a:pPr>
            <a:r>
              <a:rPr lang="en-US" dirty="0"/>
              <a:t>Policy issues</a:t>
            </a:r>
          </a:p>
          <a:p>
            <a:pPr marL="800100" lvl="1" indent="-342900">
              <a:buFont typeface="+mj-lt"/>
              <a:buAutoNum type="arabicPeriod"/>
            </a:pPr>
            <a:r>
              <a:rPr lang="en-US" dirty="0"/>
              <a:t>Policy goals</a:t>
            </a:r>
          </a:p>
          <a:p>
            <a:pPr marL="800100" lvl="1" indent="-342900">
              <a:buFont typeface="+mj-lt"/>
              <a:buAutoNum type="arabicPeriod"/>
            </a:pPr>
            <a:r>
              <a:rPr lang="en-US" dirty="0"/>
              <a:t>Regulatory (EPA): 2014/15/16 rule and 2016/17/18 reset</a:t>
            </a:r>
          </a:p>
          <a:p>
            <a:pPr marL="800100" lvl="1" indent="-342900">
              <a:buFont typeface="+mj-lt"/>
              <a:buAutoNum type="arabicPeriod"/>
            </a:pPr>
            <a:r>
              <a:rPr lang="en-US" dirty="0"/>
              <a:t>Administrative but not regulatory</a:t>
            </a:r>
          </a:p>
          <a:p>
            <a:pPr marL="800100" lvl="1" indent="-342900">
              <a:buFont typeface="+mj-lt"/>
              <a:buAutoNum type="arabicPeriod"/>
            </a:pPr>
            <a:r>
              <a:rPr lang="en-US" dirty="0"/>
              <a:t>Legislative</a:t>
            </a:r>
          </a:p>
        </p:txBody>
      </p:sp>
    </p:spTree>
    <p:extLst>
      <p:ext uri="{BB962C8B-B14F-4D97-AF65-F5344CB8AC3E}">
        <p14:creationId xmlns:p14="http://schemas.microsoft.com/office/powerpoint/2010/main" val="221484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RIN Pass-through Regressions</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20</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7" y="1143000"/>
            <a:ext cx="9191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11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RIN Pass-through Regressions</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21</a:t>
            </a:fld>
            <a:endParaRPr lang="en-US" dirty="0">
              <a:solidFill>
                <a:prstClr val="black">
                  <a:tint val="75000"/>
                </a:prstClr>
              </a:solidFill>
            </a:endParaRPr>
          </a:p>
        </p:txBody>
      </p:sp>
      <p:sp>
        <p:nvSpPr>
          <p:cNvPr id="14" name="Rectangle 13"/>
          <p:cNvSpPr/>
          <p:nvPr/>
        </p:nvSpPr>
        <p:spPr>
          <a:xfrm>
            <a:off x="0" y="85"/>
            <a:ext cx="1107996"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1"/>
            <a:ext cx="9144000" cy="333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20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13FEC4A3-5E25-4C05-9C7F-086F93F81DAF}"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600" dirty="0">
                <a:latin typeface="Arial" charset="0"/>
                <a:cs typeface="Arial" charset="0"/>
              </a:rPr>
              <a:t>E15 and E85</a:t>
            </a:r>
          </a:p>
        </p:txBody>
      </p:sp>
      <p:sp>
        <p:nvSpPr>
          <p:cNvPr id="7" name="TextBox 6"/>
          <p:cNvSpPr txBox="1"/>
          <p:nvPr/>
        </p:nvSpPr>
        <p:spPr>
          <a:xfrm>
            <a:off x="457200" y="1121360"/>
            <a:ext cx="4495800" cy="5262979"/>
          </a:xfrm>
          <a:prstGeom prst="rect">
            <a:avLst/>
          </a:prstGeom>
          <a:solidFill>
            <a:schemeClr val="bg1"/>
          </a:solidFill>
        </p:spPr>
        <p:txBody>
          <a:bodyPr wrap="square" rtlCol="0">
            <a:spAutoFit/>
          </a:bodyPr>
          <a:lstStyle/>
          <a:p>
            <a:pPr fontAlgn="base">
              <a:spcBef>
                <a:spcPct val="0"/>
              </a:spcBef>
              <a:spcAft>
                <a:spcPct val="0"/>
              </a:spcAft>
            </a:pPr>
            <a:r>
              <a:rPr lang="en-US" sz="1200" b="1" u="sng" dirty="0">
                <a:solidFill>
                  <a:prstClr val="black"/>
                </a:solidFill>
                <a:latin typeface="Arial" pitchFamily="34" charset="0"/>
                <a:cs typeface="Arial" pitchFamily="34" charset="0"/>
              </a:rPr>
              <a:t>E15</a:t>
            </a:r>
          </a:p>
          <a:p>
            <a:pPr marL="285750"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EPA approved E15</a:t>
            </a:r>
            <a:r>
              <a:rPr lang="en-US" sz="1200" dirty="0">
                <a:solidFill>
                  <a:prstClr val="black"/>
                </a:solidFill>
                <a:latin typeface="Arial" pitchFamily="34" charset="0"/>
                <a:cs typeface="Arial" pitchFamily="34" charset="0"/>
              </a:rPr>
              <a:t> for use in model year 2001 and newer light duty vehicles, estimated to be 170 million vehicles out of 250 million in the fleet.</a:t>
            </a:r>
          </a:p>
          <a:p>
            <a:pPr marL="285750"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E15 is controversial.</a:t>
            </a:r>
          </a:p>
          <a:p>
            <a:pPr marL="742950" lvl="1"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Harmful:</a:t>
            </a:r>
            <a:r>
              <a:rPr lang="en-US" sz="1200" dirty="0">
                <a:solidFill>
                  <a:prstClr val="black"/>
                </a:solidFill>
                <a:latin typeface="Arial" pitchFamily="34" charset="0"/>
                <a:cs typeface="Arial" pitchFamily="34" charset="0"/>
              </a:rPr>
              <a:t> “Significant numbers” of fuel pumps, fuel system components and fuel-level senders failed after 50,000-60,000 miles of exposure to E15 (American Petroleum Institute/Coordinated Research Council, May 2010).</a:t>
            </a:r>
          </a:p>
          <a:p>
            <a:pPr marL="742950" lvl="1"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Benign:</a:t>
            </a:r>
            <a:r>
              <a:rPr lang="en-US" sz="1200" dirty="0">
                <a:solidFill>
                  <a:prstClr val="black"/>
                </a:solidFill>
                <a:latin typeface="Arial" pitchFamily="34" charset="0"/>
                <a:cs typeface="Arial" pitchFamily="34" charset="0"/>
              </a:rPr>
              <a:t> Study showed “no statistically significant loss of vehicle performance attributable to the use of E15 fuel compared to straight gasoline” (U.S. Department of Energy, May 2012).</a:t>
            </a:r>
          </a:p>
          <a:p>
            <a:pPr marL="742950" lvl="1"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Obstacles:</a:t>
            </a:r>
            <a:r>
              <a:rPr lang="en-US" sz="1200" dirty="0">
                <a:solidFill>
                  <a:prstClr val="black"/>
                </a:solidFill>
                <a:latin typeface="Arial" pitchFamily="34" charset="0"/>
                <a:cs typeface="Arial" pitchFamily="34" charset="0"/>
              </a:rPr>
              <a:t> Automakers threaten to void warranty coverage if E15 is used. AAA recommended non flex-fuel consumers avoid E15. </a:t>
            </a:r>
          </a:p>
          <a:p>
            <a:pPr marL="742950" lvl="1" indent="-285750" fontAlgn="base">
              <a:spcBef>
                <a:spcPct val="0"/>
              </a:spcBef>
              <a:spcAft>
                <a:spcPct val="0"/>
              </a:spcAft>
              <a:buFont typeface="Arial" pitchFamily="34" charset="0"/>
              <a:buChar char="•"/>
            </a:pPr>
            <a:r>
              <a:rPr lang="en-US" sz="1200" b="1" dirty="0">
                <a:solidFill>
                  <a:prstClr val="black"/>
                </a:solidFill>
                <a:latin typeface="Arial" pitchFamily="34" charset="0"/>
                <a:cs typeface="Arial" pitchFamily="34" charset="0"/>
              </a:rPr>
              <a:t>There are only 20 E15 stations in the U.S.</a:t>
            </a:r>
            <a:r>
              <a:rPr lang="en-US" sz="1200" dirty="0">
                <a:solidFill>
                  <a:prstClr val="black"/>
                </a:solidFill>
                <a:latin typeface="Arial" pitchFamily="34" charset="0"/>
                <a:cs typeface="Arial" pitchFamily="34" charset="0"/>
              </a:rPr>
              <a:t> (Renewable Fuels Association).</a:t>
            </a:r>
          </a:p>
          <a:p>
            <a:pPr fontAlgn="base">
              <a:spcBef>
                <a:spcPct val="0"/>
              </a:spcBef>
              <a:spcAft>
                <a:spcPct val="0"/>
              </a:spcAft>
            </a:pPr>
            <a:r>
              <a:rPr lang="en-US" sz="1200" b="1" u="sng" dirty="0">
                <a:solidFill>
                  <a:prstClr val="black"/>
                </a:solidFill>
                <a:latin typeface="Arial" pitchFamily="34" charset="0"/>
                <a:cs typeface="Arial" pitchFamily="34" charset="0"/>
              </a:rPr>
              <a:t>E85</a:t>
            </a:r>
          </a:p>
          <a:p>
            <a:pPr marL="285750" indent="-285750" fontAlgn="base">
              <a:spcBef>
                <a:spcPct val="0"/>
              </a:spcBef>
              <a:spcAft>
                <a:spcPct val="0"/>
              </a:spcAft>
              <a:buFont typeface="Arial" pitchFamily="34" charset="0"/>
              <a:buChar char="•"/>
            </a:pPr>
            <a:r>
              <a:rPr lang="en-US" sz="1200" dirty="0">
                <a:solidFill>
                  <a:prstClr val="black"/>
                </a:solidFill>
                <a:latin typeface="Arial" pitchFamily="34" charset="0"/>
                <a:cs typeface="Arial" pitchFamily="34" charset="0"/>
              </a:rPr>
              <a:t>If each of the 11.5 million FFVs used 8 gallons per week, consumption would be 4.8 </a:t>
            </a:r>
            <a:r>
              <a:rPr lang="en-US" sz="1200" dirty="0" err="1">
                <a:solidFill>
                  <a:prstClr val="black"/>
                </a:solidFill>
                <a:latin typeface="Arial" pitchFamily="34" charset="0"/>
                <a:cs typeface="Arial" pitchFamily="34" charset="0"/>
              </a:rPr>
              <a:t>bgals</a:t>
            </a:r>
            <a:r>
              <a:rPr lang="en-US" sz="1200" dirty="0">
                <a:solidFill>
                  <a:prstClr val="black"/>
                </a:solidFill>
                <a:latin typeface="Arial" pitchFamily="34" charset="0"/>
                <a:cs typeface="Arial" pitchFamily="34" charset="0"/>
              </a:rPr>
              <a:t>.</a:t>
            </a:r>
          </a:p>
          <a:p>
            <a:pPr marL="285750" indent="-285750" fontAlgn="base">
              <a:spcBef>
                <a:spcPct val="0"/>
              </a:spcBef>
              <a:spcAft>
                <a:spcPct val="0"/>
              </a:spcAft>
              <a:buFont typeface="Arial" pitchFamily="34" charset="0"/>
              <a:buChar char="•"/>
            </a:pPr>
            <a:r>
              <a:rPr lang="en-US" sz="1200" dirty="0">
                <a:solidFill>
                  <a:prstClr val="black"/>
                </a:solidFill>
                <a:latin typeface="Arial" pitchFamily="34" charset="0"/>
                <a:cs typeface="Arial" pitchFamily="34" charset="0"/>
              </a:rPr>
              <a:t>If each of the 3,026 E85 stations had an average tank size of 10,000 gallons, and refilled 3 times per week, the throughput capacity would be 4.7 </a:t>
            </a:r>
            <a:r>
              <a:rPr lang="en-US" sz="1200" dirty="0" err="1">
                <a:solidFill>
                  <a:prstClr val="black"/>
                </a:solidFill>
                <a:latin typeface="Arial" pitchFamily="34" charset="0"/>
                <a:cs typeface="Arial" pitchFamily="34" charset="0"/>
              </a:rPr>
              <a:t>bgals</a:t>
            </a:r>
            <a:r>
              <a:rPr lang="en-US" sz="1200" dirty="0">
                <a:solidFill>
                  <a:prstClr val="black"/>
                </a:solidFill>
                <a:latin typeface="Arial" pitchFamily="34" charset="0"/>
                <a:cs typeface="Arial" pitchFamily="34" charset="0"/>
              </a:rPr>
              <a:t>.</a:t>
            </a:r>
          </a:p>
          <a:p>
            <a:pPr marL="285750" indent="-285750" fontAlgn="base">
              <a:spcBef>
                <a:spcPct val="0"/>
              </a:spcBef>
              <a:spcAft>
                <a:spcPct val="0"/>
              </a:spcAft>
              <a:buFont typeface="Arial" pitchFamily="34" charset="0"/>
              <a:buChar char="•"/>
            </a:pPr>
            <a:r>
              <a:rPr lang="en-US" sz="1200" dirty="0">
                <a:solidFill>
                  <a:prstClr val="black"/>
                </a:solidFill>
                <a:latin typeface="Arial" pitchFamily="34" charset="0"/>
                <a:cs typeface="Arial" pitchFamily="34" charset="0"/>
              </a:rPr>
              <a:t>E85 capacity is unknown and controversial, with industry and expert disagreement. The geographic distribution of E85 stations and limited FFVs is a major factor.</a:t>
            </a: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21360"/>
            <a:ext cx="32480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19700" y="6245839"/>
            <a:ext cx="3214688"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rPr>
              <a:t>Source: Energy Information Administration</a:t>
            </a:r>
          </a:p>
        </p:txBody>
      </p:sp>
      <p:sp>
        <p:nvSpPr>
          <p:cNvPr id="3" name="TextBox 2"/>
          <p:cNvSpPr txBox="1"/>
          <p:nvPr/>
        </p:nvSpPr>
        <p:spPr>
          <a:xfrm>
            <a:off x="5467350" y="3356401"/>
            <a:ext cx="3657600" cy="261610"/>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rPr>
              <a:t>Source: Energy Information Administration</a:t>
            </a:r>
          </a:p>
        </p:txBody>
      </p:sp>
      <p:graphicFrame>
        <p:nvGraphicFramePr>
          <p:cNvPr id="11" name="Chart 10"/>
          <p:cNvGraphicFramePr>
            <a:graphicFrameLocks/>
          </p:cNvGraphicFramePr>
          <p:nvPr>
            <p:extLst>
              <p:ext uri="{D42A27DB-BD31-4B8C-83A1-F6EECF244321}">
                <p14:modId xmlns:p14="http://schemas.microsoft.com/office/powerpoint/2010/main" val="291642739"/>
              </p:ext>
            </p:extLst>
          </p:nvPr>
        </p:nvGraphicFramePr>
        <p:xfrm>
          <a:off x="4953000" y="4161426"/>
          <a:ext cx="4197350" cy="208697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48200" y="4020637"/>
            <a:ext cx="1312333" cy="246221"/>
          </a:xfrm>
          <a:prstGeom prst="rect">
            <a:avLst/>
          </a:prstGeom>
          <a:noFill/>
        </p:spPr>
        <p:txBody>
          <a:bodyPr wrap="square" rtlCol="0">
            <a:spAutoFit/>
          </a:bodyPr>
          <a:lstStyle/>
          <a:p>
            <a:pPr fontAlgn="base">
              <a:spcBef>
                <a:spcPct val="0"/>
              </a:spcBef>
              <a:spcAft>
                <a:spcPct val="0"/>
              </a:spcAft>
            </a:pPr>
            <a:r>
              <a:rPr lang="en-US" sz="1000" dirty="0">
                <a:solidFill>
                  <a:prstClr val="black"/>
                </a:solidFill>
              </a:rPr>
              <a:t>Millions of Vehicles</a:t>
            </a:r>
          </a:p>
        </p:txBody>
      </p:sp>
      <p:sp>
        <p:nvSpPr>
          <p:cNvPr id="8" name="TextBox 7"/>
          <p:cNvSpPr txBox="1"/>
          <p:nvPr/>
        </p:nvSpPr>
        <p:spPr>
          <a:xfrm>
            <a:off x="5503068" y="3761316"/>
            <a:ext cx="3488532" cy="523220"/>
          </a:xfrm>
          <a:prstGeom prst="rect">
            <a:avLst/>
          </a:prstGeom>
          <a:noFill/>
        </p:spPr>
        <p:txBody>
          <a:bodyPr wrap="square" rtlCol="0">
            <a:spAutoFit/>
          </a:bodyPr>
          <a:lstStyle/>
          <a:p>
            <a:pPr algn="ctr" fontAlgn="base">
              <a:spcBef>
                <a:spcPct val="0"/>
              </a:spcBef>
              <a:spcAft>
                <a:spcPct val="0"/>
              </a:spcAft>
            </a:pPr>
            <a:r>
              <a:rPr lang="en-US" sz="1400" b="1" dirty="0">
                <a:solidFill>
                  <a:prstClr val="black"/>
                </a:solidFill>
                <a:latin typeface="Arial" charset="0"/>
              </a:rPr>
              <a:t>Number of E85 Flex Fuel Vehicles Sold by Year</a:t>
            </a:r>
          </a:p>
        </p:txBody>
      </p:sp>
      <p:sp>
        <p:nvSpPr>
          <p:cNvPr id="10" name="Rectangle 9"/>
          <p:cNvSpPr/>
          <p:nvPr/>
        </p:nvSpPr>
        <p:spPr>
          <a:xfrm>
            <a:off x="-8467" y="0"/>
            <a:ext cx="1107996"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B: RIN Prices</a:t>
            </a:r>
          </a:p>
        </p:txBody>
      </p:sp>
      <p:sp>
        <p:nvSpPr>
          <p:cNvPr id="12" name="Slide Number Placeholder 11"/>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307538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2600" dirty="0">
                <a:latin typeface="Arial" charset="0"/>
                <a:cs typeface="Arial" charset="0"/>
              </a:rPr>
              <a:t>C. A Dynamic Model of the RFS</a:t>
            </a:r>
            <a:br>
              <a:rPr lang="en-US" sz="2600" dirty="0">
                <a:latin typeface="Arial" charset="0"/>
                <a:cs typeface="Arial" charset="0"/>
              </a:rPr>
            </a:br>
            <a:r>
              <a:rPr lang="en-US" sz="2600" b="0" dirty="0">
                <a:latin typeface="Arial" charset="0"/>
                <a:cs typeface="Arial" charset="0"/>
              </a:rPr>
              <a:t>(with Jing Li and Aaron Smith)</a:t>
            </a:r>
            <a:endParaRPr lang="en-US" sz="2600" dirty="0">
              <a:latin typeface="Arial" charset="0"/>
              <a:cs typeface="Arial" charset="0"/>
            </a:endParaRP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23</a:t>
            </a:fld>
            <a:endParaRPr lang="en-US" dirty="0">
              <a:solidFill>
                <a:prstClr val="black">
                  <a:tint val="75000"/>
                </a:prstClr>
              </a:solidFill>
            </a:endParaRPr>
          </a:p>
        </p:txBody>
      </p:sp>
      <p:sp>
        <p:nvSpPr>
          <p:cNvPr id="2" name="TextBox 1"/>
          <p:cNvSpPr txBox="1"/>
          <p:nvPr/>
        </p:nvSpPr>
        <p:spPr>
          <a:xfrm>
            <a:off x="685800" y="1219200"/>
            <a:ext cx="6781800" cy="646331"/>
          </a:xfrm>
          <a:prstGeom prst="rect">
            <a:avLst/>
          </a:prstGeom>
          <a:noFill/>
        </p:spPr>
        <p:txBody>
          <a:bodyPr wrap="square" rtlCol="0">
            <a:spAutoFit/>
          </a:bodyPr>
          <a:lstStyle/>
          <a:p>
            <a:pPr marL="800100" lvl="1" indent="-342900">
              <a:buFont typeface="+mj-lt"/>
              <a:buAutoNum type="arabicPeriod"/>
            </a:pPr>
            <a:r>
              <a:rPr lang="en-US" dirty="0"/>
              <a:t>Model structure</a:t>
            </a:r>
          </a:p>
          <a:p>
            <a:pPr marL="800100" lvl="1" indent="-342900">
              <a:buFont typeface="+mj-lt"/>
              <a:buAutoNum type="arabicPeriod"/>
            </a:pPr>
            <a:r>
              <a:rPr lang="en-US" dirty="0"/>
              <a:t>Simulations </a:t>
            </a:r>
          </a:p>
        </p:txBody>
      </p:sp>
    </p:spTree>
    <p:extLst>
      <p:ext uri="{BB962C8B-B14F-4D97-AF65-F5344CB8AC3E}">
        <p14:creationId xmlns:p14="http://schemas.microsoft.com/office/powerpoint/2010/main" val="389146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Model Structure</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24</a:t>
            </a:fld>
            <a:endParaRPr lang="en-US" dirty="0">
              <a:solidFill>
                <a:prstClr val="black">
                  <a:tint val="75000"/>
                </a:prstClr>
              </a:solidFill>
            </a:endParaRPr>
          </a:p>
        </p:txBody>
      </p:sp>
      <p:sp>
        <p:nvSpPr>
          <p:cNvPr id="14" name="Rectangle 13"/>
          <p:cNvSpPr/>
          <p:nvPr/>
        </p:nvSpPr>
        <p:spPr>
          <a:xfrm>
            <a:off x="0" y="85"/>
            <a:ext cx="114967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C. RFS Model</a:t>
            </a:r>
          </a:p>
        </p:txBody>
      </p:sp>
      <p:sp>
        <p:nvSpPr>
          <p:cNvPr id="8" name="Rectangle 7"/>
          <p:cNvSpPr/>
          <p:nvPr/>
        </p:nvSpPr>
        <p:spPr>
          <a:xfrm>
            <a:off x="381000" y="993718"/>
            <a:ext cx="8153400" cy="3277820"/>
          </a:xfrm>
          <a:prstGeom prst="rect">
            <a:avLst/>
          </a:prstGeom>
        </p:spPr>
        <p:txBody>
          <a:bodyPr wrap="square">
            <a:spAutoFit/>
          </a:bodyPr>
          <a:lstStyle/>
          <a:p>
            <a:pPr>
              <a:lnSpc>
                <a:spcPct val="115000"/>
              </a:lnSpc>
            </a:pPr>
            <a:r>
              <a:rPr lang="en-US" dirty="0">
                <a:latin typeface="Times New Roman"/>
                <a:ea typeface="Calibri"/>
                <a:cs typeface="Times New Roman"/>
              </a:rPr>
              <a:t>Setup</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Three fuels: Biomass-based diesel (BBD), Sugarcane ethanol (SE), Corn ethanol (CE)</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Markets for fuels clear in a single year. </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No storage of </a:t>
            </a:r>
            <a:r>
              <a:rPr lang="en-US" dirty="0" err="1">
                <a:latin typeface="Times New Roman"/>
                <a:ea typeface="Calibri"/>
                <a:cs typeface="Times New Roman"/>
              </a:rPr>
              <a:t>feedstocks</a:t>
            </a:r>
            <a:r>
              <a:rPr lang="en-US" dirty="0">
                <a:latin typeface="Times New Roman"/>
                <a:ea typeface="Calibri"/>
                <a:cs typeface="Times New Roman"/>
              </a:rPr>
              <a:t> (corn, sugarcane, soybeans)</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No storage of liquid fuels</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RINs are bankable and are bought and sold by a profit-maximizing RIN trader.</a:t>
            </a:r>
            <a:endParaRPr lang="en-US" sz="1600" dirty="0">
              <a:ea typeface="Calibri"/>
              <a:cs typeface="Times New Roman"/>
            </a:endParaRPr>
          </a:p>
          <a:p>
            <a:pPr marL="342900" marR="0" lvl="0" indent="-342900">
              <a:lnSpc>
                <a:spcPct val="115000"/>
              </a:lnSpc>
              <a:spcBef>
                <a:spcPts val="0"/>
              </a:spcBef>
              <a:spcAft>
                <a:spcPts val="0"/>
              </a:spcAft>
              <a:buFont typeface="Symbol"/>
              <a:buChar char=""/>
            </a:pPr>
            <a:r>
              <a:rPr lang="en-US" dirty="0">
                <a:latin typeface="Times New Roman"/>
                <a:ea typeface="Calibri"/>
                <a:cs typeface="Times New Roman"/>
              </a:rPr>
              <a:t>Given start-of-year and end-of-year RIN inventory, EPA fractional standards, and (exogenous) total demand for passenger car &amp; truck Btu’s, the fuel markets clear and determine RIN prices and biofuels production.</a:t>
            </a:r>
            <a:endParaRPr lang="en-US" sz="1600" dirty="0">
              <a:ea typeface="Calibri"/>
              <a:cs typeface="Times New Roman"/>
            </a:endParaRPr>
          </a:p>
        </p:txBody>
      </p:sp>
    </p:spTree>
    <p:extLst>
      <p:ext uri="{BB962C8B-B14F-4D97-AF65-F5344CB8AC3E}">
        <p14:creationId xmlns:p14="http://schemas.microsoft.com/office/powerpoint/2010/main" val="180195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Model Structure</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25</a:t>
            </a:fld>
            <a:endParaRPr lang="en-US" dirty="0">
              <a:solidFill>
                <a:prstClr val="black">
                  <a:tint val="75000"/>
                </a:prstClr>
              </a:solidFill>
            </a:endParaRPr>
          </a:p>
        </p:txBody>
      </p:sp>
      <p:sp>
        <p:nvSpPr>
          <p:cNvPr id="14" name="Rectangle 13"/>
          <p:cNvSpPr/>
          <p:nvPr/>
        </p:nvSpPr>
        <p:spPr>
          <a:xfrm>
            <a:off x="0" y="85"/>
            <a:ext cx="114967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C. RFS Model</a:t>
            </a:r>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089" y="1143000"/>
            <a:ext cx="8084711" cy="450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04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Model Structure</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26</a:t>
            </a:fld>
            <a:endParaRPr lang="en-US" dirty="0">
              <a:solidFill>
                <a:prstClr val="black">
                  <a:tint val="75000"/>
                </a:prstClr>
              </a:solidFill>
            </a:endParaRPr>
          </a:p>
        </p:txBody>
      </p:sp>
      <p:sp>
        <p:nvSpPr>
          <p:cNvPr id="14" name="Rectangle 13"/>
          <p:cNvSpPr/>
          <p:nvPr/>
        </p:nvSpPr>
        <p:spPr>
          <a:xfrm>
            <a:off x="0" y="85"/>
            <a:ext cx="114967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C. RFS Model</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614" y="990600"/>
            <a:ext cx="7263386" cy="551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92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Model Structure</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27</a:t>
            </a:fld>
            <a:endParaRPr lang="en-US" dirty="0">
              <a:solidFill>
                <a:prstClr val="black">
                  <a:tint val="75000"/>
                </a:prstClr>
              </a:solidFill>
            </a:endParaRPr>
          </a:p>
        </p:txBody>
      </p:sp>
      <p:sp>
        <p:nvSpPr>
          <p:cNvPr id="14" name="Rectangle 13"/>
          <p:cNvSpPr/>
          <p:nvPr/>
        </p:nvSpPr>
        <p:spPr>
          <a:xfrm>
            <a:off x="0" y="85"/>
            <a:ext cx="114967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C. RFS Model</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796" y="1143000"/>
            <a:ext cx="803169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447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Simulation Results</a:t>
            </a:r>
          </a:p>
        </p:txBody>
      </p:sp>
      <p:sp>
        <p:nvSpPr>
          <p:cNvPr id="5" name="Date Placeholder 4"/>
          <p:cNvSpPr>
            <a:spLocks noGrp="1"/>
          </p:cNvSpPr>
          <p:nvPr>
            <p:ph type="dt" sz="half" idx="10"/>
          </p:nvPr>
        </p:nvSpPr>
        <p:spPr/>
        <p:txBody>
          <a:bodyPr/>
          <a:lstStyle/>
          <a:p>
            <a:pPr>
              <a:defRPr/>
            </a:pPr>
            <a:fld id="{5F92A0B1-3C88-400C-8C0B-CBF78E3CD6A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28</a:t>
            </a:fld>
            <a:endParaRPr lang="en-US" dirty="0">
              <a:solidFill>
                <a:prstClr val="black">
                  <a:tint val="75000"/>
                </a:prstClr>
              </a:solidFill>
            </a:endParaRPr>
          </a:p>
        </p:txBody>
      </p:sp>
      <p:sp>
        <p:nvSpPr>
          <p:cNvPr id="14" name="Rectangle 13"/>
          <p:cNvSpPr/>
          <p:nvPr/>
        </p:nvSpPr>
        <p:spPr>
          <a:xfrm>
            <a:off x="0" y="85"/>
            <a:ext cx="114967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C. RFS Model</a:t>
            </a:r>
          </a:p>
        </p:txBody>
      </p:sp>
      <p:sp>
        <p:nvSpPr>
          <p:cNvPr id="3" name="Rectangle 2"/>
          <p:cNvSpPr/>
          <p:nvPr/>
        </p:nvSpPr>
        <p:spPr>
          <a:xfrm>
            <a:off x="1066800" y="1219200"/>
            <a:ext cx="6248400" cy="2585323"/>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rPr>
              <a:t>Linearized version of previous model</a:t>
            </a:r>
          </a:p>
          <a:p>
            <a:pPr marL="285750" lvl="0" indent="-285750">
              <a:buFont typeface="Arial" panose="020B0604020202020204" pitchFamily="34" charset="0"/>
              <a:buChar char="•"/>
            </a:pPr>
            <a:r>
              <a:rPr lang="en-US" dirty="0">
                <a:solidFill>
                  <a:prstClr val="black"/>
                </a:solidFill>
              </a:rPr>
              <a:t>Static case, calibrated to 2013</a:t>
            </a:r>
          </a:p>
          <a:p>
            <a:pPr marL="285750" lvl="0" indent="-285750">
              <a:buFont typeface="Arial" panose="020B0604020202020204" pitchFamily="34" charset="0"/>
              <a:buChar char="•"/>
            </a:pPr>
            <a:r>
              <a:rPr lang="en-US" dirty="0">
                <a:solidFill>
                  <a:prstClr val="black"/>
                </a:solidFill>
              </a:rPr>
              <a:t>Three fuels: BBD (D4), Sugar Cane Ethanol (D5), Corn Ethanol (D6)</a:t>
            </a:r>
          </a:p>
          <a:p>
            <a:pPr marL="285750" lvl="0" indent="-285750">
              <a:buFont typeface="Arial" panose="020B0604020202020204" pitchFamily="34" charset="0"/>
              <a:buChar char="•"/>
            </a:pPr>
            <a:r>
              <a:rPr lang="en-US" dirty="0">
                <a:solidFill>
                  <a:prstClr val="black"/>
                </a:solidFill>
              </a:rPr>
              <a:t>Experiments:</a:t>
            </a:r>
          </a:p>
          <a:p>
            <a:pPr marL="800100" lvl="1" indent="-342900">
              <a:buFont typeface="+mj-lt"/>
              <a:buAutoNum type="arabicPeriod"/>
            </a:pPr>
            <a:r>
              <a:rPr lang="en-US" dirty="0">
                <a:solidFill>
                  <a:prstClr val="black"/>
                </a:solidFill>
              </a:rPr>
              <a:t>Increase BBD, holding TA, TR constant</a:t>
            </a:r>
          </a:p>
          <a:p>
            <a:pPr marL="800100" lvl="1" indent="-342900">
              <a:buFont typeface="+mj-lt"/>
              <a:buAutoNum type="arabicPeriod"/>
            </a:pPr>
            <a:r>
              <a:rPr lang="en-US" dirty="0">
                <a:solidFill>
                  <a:prstClr val="black"/>
                </a:solidFill>
              </a:rPr>
              <a:t>Increase TA, holding BBD, TR constant</a:t>
            </a:r>
          </a:p>
          <a:p>
            <a:pPr marL="800100" lvl="1" indent="-342900">
              <a:buFont typeface="+mj-lt"/>
              <a:buAutoNum type="arabicPeriod"/>
            </a:pPr>
            <a:r>
              <a:rPr lang="en-US" dirty="0">
                <a:solidFill>
                  <a:prstClr val="black"/>
                </a:solidFill>
              </a:rPr>
              <a:t>Increase BBD </a:t>
            </a:r>
            <a:r>
              <a:rPr lang="en-US" i="1" dirty="0">
                <a:solidFill>
                  <a:prstClr val="black"/>
                </a:solidFill>
              </a:rPr>
              <a:t>and</a:t>
            </a:r>
            <a:r>
              <a:rPr lang="en-US" dirty="0">
                <a:solidFill>
                  <a:prstClr val="black"/>
                </a:solidFill>
              </a:rPr>
              <a:t> TA, holding TR constant</a:t>
            </a:r>
          </a:p>
          <a:p>
            <a:pPr marL="800100" lvl="1" indent="-342900">
              <a:buFont typeface="+mj-lt"/>
              <a:buAutoNum type="arabicPeriod"/>
            </a:pPr>
            <a:r>
              <a:rPr lang="en-US" dirty="0"/>
              <a:t>Increase BBD, TA, TR all one-for-one</a:t>
            </a:r>
          </a:p>
        </p:txBody>
      </p:sp>
    </p:spTree>
    <p:extLst>
      <p:ext uri="{BB962C8B-B14F-4D97-AF65-F5344CB8AC3E}">
        <p14:creationId xmlns:p14="http://schemas.microsoft.com/office/powerpoint/2010/main" val="68906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187" y="228600"/>
            <a:ext cx="8839200" cy="581025"/>
          </a:xfrm>
        </p:spPr>
        <p:txBody>
          <a:bodyPr/>
          <a:lstStyle/>
          <a:p>
            <a:r>
              <a:rPr lang="en-US" dirty="0">
                <a:latin typeface="+mn-lt"/>
                <a:cs typeface="Arial" charset="0"/>
              </a:rPr>
              <a:t>1. </a:t>
            </a:r>
            <a:r>
              <a:rPr lang="en-US" dirty="0">
                <a:latin typeface="Calibri"/>
                <a:ea typeface="Calibri"/>
                <a:cs typeface="Times New Roman"/>
              </a:rPr>
              <a:t>Increase </a:t>
            </a:r>
            <a:r>
              <a:rPr lang="en-US" i="1" dirty="0">
                <a:latin typeface="Calibri"/>
                <a:ea typeface="Calibri"/>
                <a:cs typeface="Times New Roman"/>
              </a:rPr>
              <a:t>V</a:t>
            </a:r>
            <a:r>
              <a:rPr lang="en-US" i="1" baseline="-25000" dirty="0">
                <a:latin typeface="Calibri"/>
                <a:ea typeface="Calibri"/>
                <a:cs typeface="Times New Roman"/>
              </a:rPr>
              <a:t>BBD</a:t>
            </a:r>
            <a:r>
              <a:rPr lang="en-US" dirty="0">
                <a:latin typeface="Calibri"/>
                <a:ea typeface="Calibri"/>
                <a:cs typeface="Times New Roman"/>
              </a:rPr>
              <a:t> Holding </a:t>
            </a:r>
            <a:r>
              <a:rPr lang="en-US" i="1" dirty="0">
                <a:latin typeface="Calibri"/>
                <a:ea typeface="Calibri"/>
                <a:cs typeface="Times New Roman"/>
              </a:rPr>
              <a:t>V</a:t>
            </a:r>
            <a:r>
              <a:rPr lang="en-US" i="1" baseline="-25000" dirty="0">
                <a:latin typeface="Calibri"/>
                <a:ea typeface="Calibri"/>
                <a:cs typeface="Times New Roman"/>
              </a:rPr>
              <a:t>TA</a:t>
            </a:r>
            <a:r>
              <a:rPr lang="en-US" dirty="0">
                <a:latin typeface="Calibri"/>
                <a:ea typeface="Calibri"/>
                <a:cs typeface="Times New Roman"/>
              </a:rPr>
              <a:t> and </a:t>
            </a:r>
            <a:r>
              <a:rPr lang="en-US" i="1" dirty="0">
                <a:latin typeface="Calibri"/>
                <a:ea typeface="Calibri"/>
                <a:cs typeface="Times New Roman"/>
              </a:rPr>
              <a:t>V</a:t>
            </a:r>
            <a:r>
              <a:rPr lang="en-US" i="1" baseline="-25000" dirty="0">
                <a:latin typeface="Calibri"/>
                <a:ea typeface="Calibri"/>
                <a:cs typeface="Times New Roman"/>
              </a:rPr>
              <a:t>TR</a:t>
            </a:r>
            <a:r>
              <a:rPr lang="en-US" dirty="0">
                <a:latin typeface="Calibri"/>
                <a:ea typeface="Calibri"/>
                <a:cs typeface="Times New Roman"/>
              </a:rPr>
              <a:t> Constant</a:t>
            </a:r>
            <a:endParaRPr lang="en-US" dirty="0">
              <a:latin typeface="+mn-lt"/>
            </a:endParaRPr>
          </a:p>
        </p:txBody>
      </p:sp>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29</a:t>
            </a:fld>
            <a:endParaRPr lang="en-US" dirty="0">
              <a:solidFill>
                <a:prstClr val="black">
                  <a:tint val="75000"/>
                </a:prstClr>
              </a:solidFill>
            </a:endParaRPr>
          </a:p>
        </p:txBody>
      </p:sp>
      <p:sp>
        <p:nvSpPr>
          <p:cNvPr id="7" name="TextBox 6"/>
          <p:cNvSpPr txBox="1"/>
          <p:nvPr/>
        </p:nvSpPr>
        <p:spPr>
          <a:xfrm>
            <a:off x="-16213" y="4158568"/>
            <a:ext cx="9144000" cy="2246769"/>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1400" dirty="0">
                <a:solidFill>
                  <a:prstClr val="black"/>
                </a:solidFill>
              </a:rPr>
              <a:t>For low values of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excess BBD is produced (2.33 </a:t>
            </a:r>
            <a:r>
              <a:rPr lang="en-US" sz="1400" dirty="0" err="1">
                <a:solidFill>
                  <a:prstClr val="black"/>
                </a:solidFill>
              </a:rPr>
              <a:t>Bgal</a:t>
            </a:r>
            <a:r>
              <a:rPr lang="en-US" sz="1400" dirty="0">
                <a:solidFill>
                  <a:prstClr val="black"/>
                </a:solidFill>
              </a:rPr>
              <a:t> total), but no excess cane is produced (the TA RVO and TR RVO are binding but the BBD RVO is not). So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 0 (regime (b)).</a:t>
            </a:r>
          </a:p>
          <a:p>
            <a:pPr marL="285750" indent="-285750" fontAlgn="base">
              <a:spcBef>
                <a:spcPct val="0"/>
              </a:spcBef>
              <a:spcAft>
                <a:spcPct val="0"/>
              </a:spcAft>
              <a:buFont typeface="Arial" pitchFamily="34" charset="0"/>
              <a:buChar char="•"/>
            </a:pPr>
            <a:r>
              <a:rPr lang="en-US" sz="1400" dirty="0">
                <a:solidFill>
                  <a:prstClr val="black"/>
                </a:solidFill>
              </a:rPr>
              <a:t>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  2.34,</a:t>
            </a:r>
            <a:r>
              <a:rPr lang="en-US" sz="1400" i="1" dirty="0">
                <a:solidFill>
                  <a:prstClr val="black"/>
                </a:solidFill>
                <a:ea typeface="Calibri"/>
                <a:cs typeface="Times New Roman"/>
              </a:rPr>
              <a:t> V</a:t>
            </a:r>
            <a:r>
              <a:rPr lang="en-US" sz="1400" i="1" baseline="-25000" dirty="0">
                <a:solidFill>
                  <a:prstClr val="black"/>
                </a:solidFill>
                <a:ea typeface="Calibri"/>
                <a:cs typeface="Times New Roman"/>
              </a:rPr>
              <a:t>BBD</a:t>
            </a:r>
            <a:r>
              <a:rPr lang="en-US" sz="1400" dirty="0">
                <a:solidFill>
                  <a:prstClr val="black"/>
                </a:solidFill>
              </a:rPr>
              <a:t> becomes binding – so all three RVO’s bind and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(a)). The D4 RIN price rises as the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increases, but the D5 RIN price falls as less cane is needed to fill the TA RVO (so cane imports fall).</a:t>
            </a:r>
          </a:p>
          <a:p>
            <a:pPr marL="285750" indent="-285750" fontAlgn="base">
              <a:spcBef>
                <a:spcPct val="0"/>
              </a:spcBef>
              <a:spcAft>
                <a:spcPct val="0"/>
              </a:spcAft>
              <a:buFont typeface="Arial" pitchFamily="34" charset="0"/>
              <a:buChar char="•"/>
            </a:pPr>
            <a:r>
              <a:rPr lang="en-US" sz="1400" dirty="0">
                <a:solidFill>
                  <a:prstClr val="black"/>
                </a:solidFill>
              </a:rPr>
              <a:t>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latin typeface="Arial" charset="0"/>
              </a:rPr>
              <a:t> </a:t>
            </a:r>
            <a:r>
              <a:rPr lang="en-US" sz="1400" i="1" dirty="0">
                <a:solidFill>
                  <a:prstClr val="black"/>
                </a:solidFill>
                <a:cs typeface="Times New Roman"/>
              </a:rPr>
              <a:t>= 2.5,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ceases to bind and cane is imported in excess of what is needed to fill the TA RVO, so cane starts to fill the TR RVO and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 P</a:t>
            </a:r>
            <a:r>
              <a:rPr lang="en-US" sz="1400" baseline="-25000" dirty="0">
                <a:solidFill>
                  <a:prstClr val="black"/>
                </a:solidFill>
              </a:rPr>
              <a:t>D6</a:t>
            </a:r>
            <a:r>
              <a:rPr lang="en-US" sz="1400" dirty="0">
                <a:solidFill>
                  <a:prstClr val="black"/>
                </a:solidFill>
              </a:rPr>
              <a:t> &gt; 0. As the TR residual falls, P</a:t>
            </a:r>
            <a:r>
              <a:rPr lang="en-US" sz="1400" baseline="-25000" dirty="0">
                <a:solidFill>
                  <a:prstClr val="black"/>
                </a:solidFill>
              </a:rPr>
              <a:t>D5</a:t>
            </a:r>
            <a:r>
              <a:rPr lang="en-US" sz="1400" dirty="0">
                <a:solidFill>
                  <a:prstClr val="black"/>
                </a:solidFill>
              </a:rPr>
              <a:t> and P</a:t>
            </a:r>
            <a:r>
              <a:rPr lang="en-US" sz="1400" baseline="-25000" dirty="0">
                <a:solidFill>
                  <a:prstClr val="black"/>
                </a:solidFill>
              </a:rPr>
              <a:t>D6</a:t>
            </a:r>
            <a:r>
              <a:rPr lang="en-US" sz="1400" dirty="0">
                <a:solidFill>
                  <a:prstClr val="black"/>
                </a:solidFill>
              </a:rPr>
              <a:t> fall and the quantities of cane and corn both fall.</a:t>
            </a:r>
          </a:p>
          <a:p>
            <a:pPr marL="285750" indent="-285750" fontAlgn="base">
              <a:spcBef>
                <a:spcPct val="0"/>
              </a:spcBef>
              <a:spcAft>
                <a:spcPct val="0"/>
              </a:spcAft>
              <a:buFont typeface="Arial" pitchFamily="34" charset="0"/>
              <a:buChar char="•"/>
            </a:pPr>
            <a:endParaRPr lang="en-US" sz="1400" i="1" dirty="0">
              <a:solidFill>
                <a:prstClr val="black"/>
              </a:solidFill>
            </a:endParaRPr>
          </a:p>
          <a:p>
            <a:pPr marL="285750" indent="-285750" fontAlgn="base">
              <a:spcBef>
                <a:spcPct val="0"/>
              </a:spcBef>
              <a:spcAft>
                <a:spcPct val="0"/>
              </a:spcAft>
              <a:buFont typeface="Arial" pitchFamily="34" charset="0"/>
              <a:buChar char="•"/>
            </a:pPr>
            <a:r>
              <a:rPr lang="en-US" sz="1400" b="1" i="1" dirty="0">
                <a:solidFill>
                  <a:prstClr val="black"/>
                </a:solidFill>
              </a:rPr>
              <a:t>Technical details</a:t>
            </a:r>
            <a:r>
              <a:rPr lang="en-US" sz="1400" b="1" dirty="0">
                <a:solidFill>
                  <a:prstClr val="black"/>
                </a:solidFill>
              </a:rPr>
              <a:t>:</a:t>
            </a:r>
            <a:r>
              <a:rPr lang="en-US" sz="1400" dirty="0">
                <a:solidFill>
                  <a:prstClr val="black"/>
                </a:solidFill>
              </a:rPr>
              <a:t> Demand and supply (1)-(3) are linear, parameters are calibrated to approximate real-world values, no parameters are econometrically estimated – so numerical results are not to be taken literally. Volumes are in ethanol-equivalent </a:t>
            </a:r>
            <a:r>
              <a:rPr lang="en-US" sz="1400" dirty="0" err="1">
                <a:solidFill>
                  <a:prstClr val="black"/>
                </a:solidFill>
              </a:rPr>
              <a:t>Bgal</a:t>
            </a:r>
            <a:r>
              <a:rPr lang="en-US" sz="1400" dirty="0">
                <a:solidFill>
                  <a:prstClr val="black"/>
                </a:solidFill>
              </a:rPr>
              <a:t> (so 1.28 wet </a:t>
            </a:r>
            <a:r>
              <a:rPr lang="en-US" sz="1400" dirty="0" err="1">
                <a:solidFill>
                  <a:prstClr val="black"/>
                </a:solidFill>
              </a:rPr>
              <a:t>Bgal</a:t>
            </a:r>
            <a:r>
              <a:rPr lang="en-US" sz="1400" dirty="0">
                <a:solidFill>
                  <a:prstClr val="black"/>
                </a:solidFill>
              </a:rPr>
              <a:t> biodiesel appears here as 1.92 </a:t>
            </a:r>
            <a:r>
              <a:rPr lang="en-US" sz="1400" dirty="0" err="1">
                <a:solidFill>
                  <a:prstClr val="black"/>
                </a:solidFill>
              </a:rPr>
              <a:t>Bgal</a:t>
            </a:r>
            <a:r>
              <a:rPr lang="en-US" sz="1400" dirty="0">
                <a:solidFill>
                  <a:prstClr val="black"/>
                </a:solidFill>
              </a:rPr>
              <a:t>).</a:t>
            </a:r>
          </a:p>
        </p:txBody>
      </p:sp>
      <p:pic>
        <p:nvPicPr>
          <p:cNvPr id="1027" name="Picture 3" descr="F:\STATA\energy\RFS\figs\3rin_ineq_prin_b1_26_129.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65" y="961416"/>
            <a:ext cx="42672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STATA\energy\RFS\figs\3rin_ineq_qfuel_b1_26_129.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51688"/>
            <a:ext cx="426720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600" dirty="0">
                <a:latin typeface="Arial" charset="0"/>
                <a:cs typeface="Arial" charset="0"/>
              </a:rPr>
              <a:t>A. Background</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a:t>
            </a:fld>
            <a:endParaRPr lang="en-US" dirty="0">
              <a:solidFill>
                <a:prstClr val="black">
                  <a:tint val="75000"/>
                </a:prstClr>
              </a:solidFill>
            </a:endParaRPr>
          </a:p>
        </p:txBody>
      </p:sp>
      <p:sp>
        <p:nvSpPr>
          <p:cNvPr id="2" name="TextBox 1"/>
          <p:cNvSpPr txBox="1"/>
          <p:nvPr/>
        </p:nvSpPr>
        <p:spPr>
          <a:xfrm>
            <a:off x="685800" y="1219200"/>
            <a:ext cx="6781800" cy="1200329"/>
          </a:xfrm>
          <a:prstGeom prst="rect">
            <a:avLst/>
          </a:prstGeom>
          <a:noFill/>
        </p:spPr>
        <p:txBody>
          <a:bodyPr wrap="square" rtlCol="0">
            <a:spAutoFit/>
          </a:bodyPr>
          <a:lstStyle/>
          <a:p>
            <a:pPr marL="800100" lvl="1" indent="-342900">
              <a:buFont typeface="+mj-lt"/>
              <a:buAutoNum type="arabicPeriod"/>
            </a:pPr>
            <a:r>
              <a:rPr lang="en-US" dirty="0"/>
              <a:t>The RFS: Legislative authority and nested fuel structure</a:t>
            </a:r>
          </a:p>
          <a:p>
            <a:pPr marL="800100" lvl="1" indent="-342900">
              <a:buFont typeface="+mj-lt"/>
              <a:buAutoNum type="arabicPeriod"/>
            </a:pPr>
            <a:r>
              <a:rPr lang="en-US" dirty="0"/>
              <a:t>Fuel categories and RINs</a:t>
            </a:r>
          </a:p>
          <a:p>
            <a:pPr marL="800100" lvl="1" indent="-342900">
              <a:buFont typeface="+mj-lt"/>
              <a:buAutoNum type="arabicPeriod"/>
            </a:pPr>
            <a:r>
              <a:rPr lang="en-US" dirty="0"/>
              <a:t>Biofuels expansion: Statutory goals, actuals, and waiver authorities</a:t>
            </a:r>
          </a:p>
        </p:txBody>
      </p:sp>
    </p:spTree>
    <p:extLst>
      <p:ext uri="{BB962C8B-B14F-4D97-AF65-F5344CB8AC3E}">
        <p14:creationId xmlns:p14="http://schemas.microsoft.com/office/powerpoint/2010/main" val="259012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187" y="228600"/>
            <a:ext cx="8839200" cy="581025"/>
          </a:xfrm>
        </p:spPr>
        <p:txBody>
          <a:bodyPr/>
          <a:lstStyle/>
          <a:p>
            <a:r>
              <a:rPr lang="en-US" dirty="0">
                <a:latin typeface="+mn-lt"/>
                <a:cs typeface="Arial" charset="0"/>
              </a:rPr>
              <a:t>2. </a:t>
            </a:r>
            <a:r>
              <a:rPr lang="en-US" dirty="0">
                <a:latin typeface="Calibri"/>
                <a:ea typeface="Calibri"/>
                <a:cs typeface="Times New Roman"/>
              </a:rPr>
              <a:t>Increase </a:t>
            </a:r>
            <a:r>
              <a:rPr lang="en-US" i="1" dirty="0">
                <a:latin typeface="Calibri"/>
                <a:ea typeface="Calibri"/>
                <a:cs typeface="Times New Roman"/>
              </a:rPr>
              <a:t>V</a:t>
            </a:r>
            <a:r>
              <a:rPr lang="en-US" i="1" baseline="-25000" dirty="0">
                <a:latin typeface="Calibri"/>
                <a:ea typeface="Calibri"/>
                <a:cs typeface="Times New Roman"/>
              </a:rPr>
              <a:t>TA</a:t>
            </a:r>
            <a:r>
              <a:rPr lang="en-US" dirty="0">
                <a:latin typeface="Calibri"/>
                <a:ea typeface="Calibri"/>
                <a:cs typeface="Times New Roman"/>
              </a:rPr>
              <a:t> Holding </a:t>
            </a:r>
            <a:r>
              <a:rPr lang="en-US" i="1" dirty="0">
                <a:latin typeface="Calibri"/>
                <a:ea typeface="Calibri"/>
                <a:cs typeface="Times New Roman"/>
              </a:rPr>
              <a:t>V</a:t>
            </a:r>
            <a:r>
              <a:rPr lang="en-US" i="1" baseline="-25000" dirty="0">
                <a:latin typeface="Calibri"/>
                <a:ea typeface="Calibri"/>
                <a:cs typeface="Times New Roman"/>
              </a:rPr>
              <a:t>BBD</a:t>
            </a:r>
            <a:r>
              <a:rPr lang="en-US" dirty="0">
                <a:latin typeface="Calibri"/>
                <a:ea typeface="Calibri"/>
                <a:cs typeface="Times New Roman"/>
              </a:rPr>
              <a:t> and </a:t>
            </a:r>
            <a:r>
              <a:rPr lang="en-US" i="1" dirty="0">
                <a:latin typeface="Calibri"/>
                <a:ea typeface="Calibri"/>
                <a:cs typeface="Times New Roman"/>
              </a:rPr>
              <a:t>V</a:t>
            </a:r>
            <a:r>
              <a:rPr lang="en-US" i="1" baseline="-25000" dirty="0">
                <a:latin typeface="Calibri"/>
                <a:ea typeface="Calibri"/>
                <a:cs typeface="Times New Roman"/>
              </a:rPr>
              <a:t>TR</a:t>
            </a:r>
            <a:r>
              <a:rPr lang="en-US" dirty="0">
                <a:latin typeface="Calibri"/>
                <a:ea typeface="Calibri"/>
                <a:cs typeface="Times New Roman"/>
              </a:rPr>
              <a:t> Constant</a:t>
            </a:r>
            <a:endParaRPr lang="en-US" dirty="0">
              <a:latin typeface="+mn-lt"/>
            </a:endParaRPr>
          </a:p>
        </p:txBody>
      </p:sp>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30</a:t>
            </a:fld>
            <a:endParaRPr lang="en-US" dirty="0">
              <a:solidFill>
                <a:prstClr val="black">
                  <a:tint val="75000"/>
                </a:prstClr>
              </a:solidFill>
            </a:endParaRPr>
          </a:p>
        </p:txBody>
      </p:sp>
      <p:pic>
        <p:nvPicPr>
          <p:cNvPr id="3074" name="Picture 2" descr="F:\STATA\energy\RFS\figs\3rin_ineq_prin_b2_20_150.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51" y="967599"/>
            <a:ext cx="42672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STATA\energy\RFS\figs\3rin_ineq_qfuel_b2_20_150.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962318"/>
            <a:ext cx="4267201"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213" y="4158568"/>
            <a:ext cx="9144000" cy="246221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1400" dirty="0">
                <a:solidFill>
                  <a:prstClr val="black"/>
                </a:solidFill>
              </a:rPr>
              <a:t>For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&lt; 2.1, the BBD mandate is binding but TA is not, so excess cane is imported and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 P</a:t>
            </a:r>
            <a:r>
              <a:rPr lang="en-US" sz="1400" baseline="-25000" dirty="0">
                <a:solidFill>
                  <a:prstClr val="black"/>
                </a:solidFill>
              </a:rPr>
              <a:t>D6</a:t>
            </a:r>
            <a:r>
              <a:rPr lang="en-US" sz="1400" dirty="0">
                <a:solidFill>
                  <a:prstClr val="black"/>
                </a:solidFill>
              </a:rPr>
              <a:t> &gt; 0 (regime (c)).</a:t>
            </a:r>
          </a:p>
          <a:p>
            <a:pPr marL="285750" indent="-285750" fontAlgn="base">
              <a:spcBef>
                <a:spcPct val="0"/>
              </a:spcBef>
              <a:spcAft>
                <a:spcPct val="0"/>
              </a:spcAft>
              <a:buFont typeface="Arial" pitchFamily="34" charset="0"/>
              <a:buChar char="•"/>
            </a:pPr>
            <a:r>
              <a:rPr lang="en-US" sz="1400" dirty="0">
                <a:solidFill>
                  <a:prstClr val="black"/>
                </a:solidFill>
              </a:rPr>
              <a:t>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  2.1,</a:t>
            </a:r>
            <a:r>
              <a:rPr lang="en-US" sz="1400" i="1" dirty="0">
                <a:solidFill>
                  <a:prstClr val="black"/>
                </a:solidFill>
                <a:ea typeface="Calibri"/>
                <a:cs typeface="Times New Roman"/>
              </a:rPr>
              <a:t> V</a:t>
            </a:r>
            <a:r>
              <a:rPr lang="en-US" sz="1400" i="1" baseline="-25000" dirty="0">
                <a:solidFill>
                  <a:prstClr val="black"/>
                </a:solidFill>
                <a:ea typeface="Calibri"/>
                <a:cs typeface="Times New Roman"/>
              </a:rPr>
              <a:t>TA</a:t>
            </a:r>
            <a:r>
              <a:rPr lang="en-US" sz="1400" dirty="0">
                <a:solidFill>
                  <a:prstClr val="black"/>
                </a:solidFill>
              </a:rPr>
              <a:t> becomes binding, so P</a:t>
            </a:r>
            <a:r>
              <a:rPr lang="en-US" sz="1400" baseline="-25000" dirty="0">
                <a:solidFill>
                  <a:prstClr val="black"/>
                </a:solidFill>
              </a:rPr>
              <a:t>D5</a:t>
            </a:r>
            <a:r>
              <a:rPr lang="en-US" sz="1400" dirty="0">
                <a:solidFill>
                  <a:prstClr val="black"/>
                </a:solidFill>
              </a:rPr>
              <a:t> starts to rise and no excess cane is imported, and for 2.1 &lt;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&lt; 2.2 each RVO is binding and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(a)). In this range, the D4 RIN price is constant, the D5 RIN price rises and more cane is imported, but the TR residual contracts so less corn is used and the D6 RIN price falls.</a:t>
            </a:r>
          </a:p>
          <a:p>
            <a:pPr marL="285750" indent="-285750" fontAlgn="base">
              <a:spcBef>
                <a:spcPct val="0"/>
              </a:spcBef>
              <a:spcAft>
                <a:spcPct val="0"/>
              </a:spcAft>
              <a:buFont typeface="Arial" pitchFamily="34" charset="0"/>
              <a:buChar char="•"/>
            </a:pPr>
            <a:r>
              <a:rPr lang="en-US" sz="1400" dirty="0">
                <a:solidFill>
                  <a:prstClr val="black"/>
                </a:solidFill>
              </a:rPr>
              <a:t>For 2.2 &lt;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latin typeface="Arial" charset="0"/>
              </a:rPr>
              <a:t> </a:t>
            </a:r>
            <a:r>
              <a:rPr lang="en-US" sz="1400" dirty="0">
                <a:solidFill>
                  <a:prstClr val="black"/>
                </a:solidFill>
                <a:cs typeface="Times New Roman"/>
              </a:rPr>
              <a:t>&lt; 2.95, as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increases the TA residual increases so the required cane increases and the </a:t>
            </a:r>
            <a:r>
              <a:rPr lang="en-US" sz="1400" dirty="0">
                <a:solidFill>
                  <a:prstClr val="black"/>
                </a:solidFill>
                <a:cs typeface="Times New Roman"/>
              </a:rPr>
              <a:t>D5 RIN price increases. But because of the RFS nesting, this drives up the D4 RIN price, so BBD is produced in excess of the BBD RVO. Because (i) more BBD enters the system, the E100 needed to satisfy the TR RVO drops, putting additional downward pressure on the D6 RIN price (the D5 RIN price is increasing because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is binding). Here,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 0 (regime (b))</a:t>
            </a:r>
          </a:p>
          <a:p>
            <a:pPr marL="285750" indent="-285750" fontAlgn="base">
              <a:spcBef>
                <a:spcPct val="0"/>
              </a:spcBef>
              <a:spcAft>
                <a:spcPct val="0"/>
              </a:spcAft>
              <a:buFont typeface="Arial" pitchFamily="34" charset="0"/>
              <a:buChar char="•"/>
            </a:pPr>
            <a:r>
              <a:rPr lang="en-US" sz="1400" dirty="0">
                <a:solidFill>
                  <a:prstClr val="black"/>
                </a:solidFill>
              </a:rPr>
              <a:t>Eventually, for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latin typeface="Arial" charset="0"/>
              </a:rPr>
              <a:t> </a:t>
            </a:r>
            <a:r>
              <a:rPr lang="en-US" sz="1400" dirty="0">
                <a:solidFill>
                  <a:prstClr val="black"/>
                </a:solidFill>
                <a:cs typeface="Times New Roman"/>
              </a:rPr>
              <a:t>&gt; 2.95, the D6 RIN price goes to zero – no more subsidy is needed to supply the &lt;12.1 </a:t>
            </a:r>
            <a:r>
              <a:rPr lang="en-US" sz="1400" dirty="0" err="1">
                <a:solidFill>
                  <a:prstClr val="black"/>
                </a:solidFill>
                <a:cs typeface="Times New Roman"/>
              </a:rPr>
              <a:t>Bgal</a:t>
            </a:r>
            <a:r>
              <a:rPr lang="en-US" sz="1400" dirty="0">
                <a:solidFill>
                  <a:prstClr val="black"/>
                </a:solidFill>
                <a:cs typeface="Times New Roman"/>
              </a:rPr>
              <a:t> of corn required to fill the RVO. In fact, in this range corn used exceeds the TR residual and total renewable production exceeds the TR RVO (at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cs typeface="Times New Roman"/>
              </a:rPr>
              <a:t> = 4, 11.76 </a:t>
            </a:r>
            <a:r>
              <a:rPr lang="en-US" sz="1400" dirty="0" err="1">
                <a:solidFill>
                  <a:prstClr val="black"/>
                </a:solidFill>
                <a:cs typeface="Times New Roman"/>
              </a:rPr>
              <a:t>Bgal</a:t>
            </a:r>
            <a:r>
              <a:rPr lang="en-US" sz="1400" dirty="0">
                <a:solidFill>
                  <a:prstClr val="black"/>
                </a:solidFill>
                <a:cs typeface="Times New Roman"/>
              </a:rPr>
              <a:t> of corn are produced, for a total renewable volume of 15.76 </a:t>
            </a:r>
            <a:r>
              <a:rPr lang="en-US" sz="1400" dirty="0" err="1">
                <a:solidFill>
                  <a:prstClr val="black"/>
                </a:solidFill>
                <a:cs typeface="Times New Roman"/>
              </a:rPr>
              <a:t>Bgal</a:t>
            </a:r>
            <a:r>
              <a:rPr lang="en-US" sz="1400" dirty="0">
                <a:solidFill>
                  <a:prstClr val="black"/>
                </a:solidFill>
                <a:cs typeface="Times New Roman"/>
              </a:rPr>
              <a:t> (regime (</a:t>
            </a:r>
            <a:r>
              <a:rPr lang="en-US" sz="1400" dirty="0" err="1">
                <a:solidFill>
                  <a:prstClr val="black"/>
                </a:solidFill>
                <a:cs typeface="Times New Roman"/>
              </a:rPr>
              <a:t>zb</a:t>
            </a:r>
            <a:r>
              <a:rPr lang="en-US" sz="1400" dirty="0">
                <a:solidFill>
                  <a:prstClr val="black"/>
                </a:solidFill>
                <a:cs typeface="Times New Roman"/>
              </a:rPr>
              <a:t>)).</a:t>
            </a:r>
            <a:endParaRPr lang="en-US" sz="1400" i="1" dirty="0">
              <a:solidFill>
                <a:prstClr val="black"/>
              </a:solidFill>
            </a:endParaRPr>
          </a:p>
        </p:txBody>
      </p:sp>
    </p:spTree>
    <p:extLst>
      <p:ext uri="{BB962C8B-B14F-4D97-AF65-F5344CB8AC3E}">
        <p14:creationId xmlns:p14="http://schemas.microsoft.com/office/powerpoint/2010/main" val="115807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187" y="152400"/>
            <a:ext cx="8839200" cy="657225"/>
          </a:xfrm>
        </p:spPr>
        <p:txBody>
          <a:bodyPr/>
          <a:lstStyle/>
          <a:p>
            <a:r>
              <a:rPr lang="en-US" dirty="0">
                <a:latin typeface="+mn-lt"/>
                <a:cs typeface="Arial" charset="0"/>
              </a:rPr>
              <a:t>3. Increase</a:t>
            </a:r>
            <a:r>
              <a:rPr lang="en-US" i="1" dirty="0">
                <a:latin typeface="+mn-lt"/>
              </a:rPr>
              <a:t> V</a:t>
            </a:r>
            <a:r>
              <a:rPr lang="en-US" i="1" baseline="-25000" dirty="0">
                <a:latin typeface="+mn-lt"/>
              </a:rPr>
              <a:t>BBD</a:t>
            </a:r>
            <a:r>
              <a:rPr lang="en-US" dirty="0">
                <a:latin typeface="+mn-lt"/>
              </a:rPr>
              <a:t> </a:t>
            </a:r>
            <a:r>
              <a:rPr lang="en-US" i="1" dirty="0">
                <a:latin typeface="+mn-lt"/>
              </a:rPr>
              <a:t> and V</a:t>
            </a:r>
            <a:r>
              <a:rPr lang="en-US" i="1" baseline="-25000" dirty="0">
                <a:latin typeface="+mn-lt"/>
              </a:rPr>
              <a:t>TA</a:t>
            </a:r>
            <a:r>
              <a:rPr lang="en-US" dirty="0">
                <a:latin typeface="+mn-lt"/>
              </a:rPr>
              <a:t> Holding </a:t>
            </a:r>
            <a:r>
              <a:rPr lang="en-US" i="1" dirty="0">
                <a:latin typeface="+mn-lt"/>
              </a:rPr>
              <a:t>V</a:t>
            </a:r>
            <a:r>
              <a:rPr lang="en-US" i="1" baseline="-25000" dirty="0">
                <a:latin typeface="+mn-lt"/>
              </a:rPr>
              <a:t>TR</a:t>
            </a:r>
            <a:r>
              <a:rPr lang="en-US" dirty="0">
                <a:latin typeface="+mn-lt"/>
              </a:rPr>
              <a:t> Constant</a:t>
            </a:r>
          </a:p>
        </p:txBody>
      </p:sp>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31</a:t>
            </a:fld>
            <a:endParaRPr lang="en-US" dirty="0">
              <a:solidFill>
                <a:prstClr val="black">
                  <a:tint val="75000"/>
                </a:prstClr>
              </a:solidFill>
            </a:endParaRPr>
          </a:p>
        </p:txBody>
      </p:sp>
      <p:pic>
        <p:nvPicPr>
          <p:cNvPr id="2050" name="Picture 2" descr="F:\STATA\energy\RFS\figs\3rin_ineq_prin_b3_06_160.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32" y="967599"/>
            <a:ext cx="42672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STATA\energy\RFS\figs\3rin_ineq_qfuel_b3_06_160.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8966" y="967599"/>
            <a:ext cx="4267201"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213" y="4075888"/>
            <a:ext cx="9144000" cy="2677656"/>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1400" dirty="0">
                <a:solidFill>
                  <a:prstClr val="black"/>
                </a:solidFill>
              </a:rPr>
              <a:t>For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&lt; 2.9, excess BBD is produced </a:t>
            </a:r>
            <a:r>
              <a:rPr lang="en-US" sz="1400" i="1" dirty="0">
                <a:solidFill>
                  <a:prstClr val="black"/>
                </a:solidFill>
              </a:rPr>
              <a:t>and</a:t>
            </a:r>
            <a:r>
              <a:rPr lang="en-US" sz="1400" dirty="0">
                <a:solidFill>
                  <a:prstClr val="black"/>
                </a:solidFill>
              </a:rPr>
              <a:t> excess </a:t>
            </a:r>
            <a:r>
              <a:rPr lang="en-US" sz="1400" dirty="0" err="1">
                <a:solidFill>
                  <a:prstClr val="black"/>
                </a:solidFill>
              </a:rPr>
              <a:t>cane+BBD</a:t>
            </a:r>
            <a:r>
              <a:rPr lang="en-US" sz="1400" dirty="0">
                <a:solidFill>
                  <a:prstClr val="black"/>
                </a:solidFill>
              </a:rPr>
              <a:t> is produced so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 P</a:t>
            </a:r>
            <a:r>
              <a:rPr lang="en-US" sz="1400" baseline="-25000" dirty="0">
                <a:solidFill>
                  <a:prstClr val="black"/>
                </a:solidFill>
              </a:rPr>
              <a:t>D6</a:t>
            </a:r>
            <a:r>
              <a:rPr lang="en-US" sz="1400" dirty="0">
                <a:solidFill>
                  <a:prstClr val="black"/>
                </a:solidFill>
              </a:rPr>
              <a:t> &gt; 0 (regime (d)).</a:t>
            </a:r>
          </a:p>
          <a:p>
            <a:pPr marL="285750" indent="-285750" fontAlgn="base">
              <a:spcBef>
                <a:spcPct val="0"/>
              </a:spcBef>
              <a:spcAft>
                <a:spcPct val="0"/>
              </a:spcAft>
              <a:buFont typeface="Arial" pitchFamily="34" charset="0"/>
              <a:buChar char="•"/>
            </a:pPr>
            <a:r>
              <a:rPr lang="en-US" sz="1400" dirty="0">
                <a:solidFill>
                  <a:prstClr val="black"/>
                </a:solidFill>
              </a:rPr>
              <a:t>As the BBD and TA mandate increase, more BBD is put in the system, reducing the amount of E100 needed, so E100 demand declines. For 2.9 &lt;</a:t>
            </a:r>
            <a:r>
              <a:rPr lang="en-US" sz="1400" i="1" dirty="0">
                <a:solidFill>
                  <a:prstClr val="black"/>
                </a:solidFill>
                <a:ea typeface="Calibri"/>
                <a:cs typeface="Times New Roman"/>
              </a:rPr>
              <a:t> V</a:t>
            </a:r>
            <a:r>
              <a:rPr lang="en-US" sz="1400" i="1" baseline="-25000" dirty="0">
                <a:solidFill>
                  <a:prstClr val="black"/>
                </a:solidFill>
                <a:ea typeface="Calibri"/>
                <a:cs typeface="Times New Roman"/>
              </a:rPr>
              <a:t>TA</a:t>
            </a:r>
            <a:r>
              <a:rPr lang="en-US" sz="1400" dirty="0">
                <a:solidFill>
                  <a:prstClr val="black"/>
                </a:solidFill>
              </a:rPr>
              <a:t> &lt; 3.35, the TA RVO is binding (but the BBD RVO is not), so the D5 RIN price increases and the D6 RIN price tracks D5. The reduced E100 demand and increased cane results in the amount of corn supplied dropping, and the D6 RIN price detaches from D5 and D6 and corn supplied drops. Here,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(b)).</a:t>
            </a:r>
          </a:p>
          <a:p>
            <a:pPr marL="285750" indent="-285750" fontAlgn="base">
              <a:spcBef>
                <a:spcPct val="0"/>
              </a:spcBef>
              <a:spcAft>
                <a:spcPct val="0"/>
              </a:spcAft>
              <a:buFont typeface="Arial" pitchFamily="34" charset="0"/>
              <a:buChar char="•"/>
            </a:pPr>
            <a:r>
              <a:rPr lang="en-US" sz="1400" dirty="0">
                <a:solidFill>
                  <a:prstClr val="black"/>
                </a:solidFill>
              </a:rPr>
              <a:t>For 2.9 &lt;</a:t>
            </a:r>
            <a:r>
              <a:rPr lang="en-US" sz="1400" i="1" dirty="0">
                <a:solidFill>
                  <a:prstClr val="black"/>
                </a:solidFill>
                <a:ea typeface="Calibri"/>
                <a:cs typeface="Times New Roman"/>
              </a:rPr>
              <a:t> V</a:t>
            </a:r>
            <a:r>
              <a:rPr lang="en-US" sz="1400" i="1" baseline="-25000" dirty="0">
                <a:solidFill>
                  <a:prstClr val="black"/>
                </a:solidFill>
                <a:ea typeface="Calibri"/>
                <a:cs typeface="Times New Roman"/>
              </a:rPr>
              <a:t>TA</a:t>
            </a:r>
            <a:r>
              <a:rPr lang="en-US" sz="1400" dirty="0">
                <a:solidFill>
                  <a:prstClr val="black"/>
                </a:solidFill>
              </a:rPr>
              <a:t> &lt; 3.35, the BBD RVO starts to bind and the D4 RIN price detaches from D5. Because increasing BBD reduces the total amount of ethanol needed, but the TA residual remains constant, the D5 RIN price drops, and the D6 RIN price also drops. Here,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(a)).</a:t>
            </a:r>
          </a:p>
          <a:p>
            <a:pPr marL="285750" indent="-285750" fontAlgn="base">
              <a:spcBef>
                <a:spcPct val="0"/>
              </a:spcBef>
              <a:spcAft>
                <a:spcPct val="0"/>
              </a:spcAft>
              <a:buFont typeface="Arial" pitchFamily="34" charset="0"/>
              <a:buChar char="•"/>
            </a:pPr>
            <a:r>
              <a:rPr lang="en-US" sz="1400" dirty="0">
                <a:solidFill>
                  <a:prstClr val="black"/>
                </a:solidFill>
              </a:rPr>
              <a:t>For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TA</a:t>
            </a:r>
            <a:r>
              <a:rPr lang="en-US" sz="1400" dirty="0">
                <a:solidFill>
                  <a:prstClr val="black"/>
                </a:solidFill>
              </a:rPr>
              <a:t> &gt; 3.35, the D6 RIN price has hit the floor of zero, and corn is produced in excess of the TR residual. The BBD RVO is binding and the D4 RIN price continues to increase.  But because the TA residual is constant (at 0.6 </a:t>
            </a:r>
            <a:r>
              <a:rPr lang="en-US" sz="1400" dirty="0" err="1">
                <a:solidFill>
                  <a:prstClr val="black"/>
                </a:solidFill>
              </a:rPr>
              <a:t>Bgal</a:t>
            </a:r>
            <a:r>
              <a:rPr lang="en-US" sz="1400" dirty="0">
                <a:solidFill>
                  <a:prstClr val="black"/>
                </a:solidFill>
              </a:rPr>
              <a:t>), 0.6 </a:t>
            </a:r>
            <a:r>
              <a:rPr lang="en-US" sz="1400" dirty="0" err="1">
                <a:solidFill>
                  <a:prstClr val="black"/>
                </a:solidFill>
              </a:rPr>
              <a:t>Bgal</a:t>
            </a:r>
            <a:r>
              <a:rPr lang="en-US" sz="1400" dirty="0">
                <a:solidFill>
                  <a:prstClr val="black"/>
                </a:solidFill>
              </a:rPr>
              <a:t> of cane enter the system throughout this range and the D5 RIN price is constant throughout this range.  Here, the BBD and TA RVOs are binding and the TR is not, and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 0 (regime (</a:t>
            </a:r>
            <a:r>
              <a:rPr lang="en-US" sz="1400" dirty="0" err="1">
                <a:solidFill>
                  <a:prstClr val="black"/>
                </a:solidFill>
              </a:rPr>
              <a:t>zd</a:t>
            </a:r>
            <a:r>
              <a:rPr lang="en-US" sz="1400" dirty="0">
                <a:solidFill>
                  <a:prstClr val="black"/>
                </a:solidFill>
              </a:rPr>
              <a:t>)).</a:t>
            </a:r>
            <a:endParaRPr lang="en-US" sz="1400" i="1" dirty="0">
              <a:solidFill>
                <a:prstClr val="black"/>
              </a:solidFill>
            </a:endParaRPr>
          </a:p>
        </p:txBody>
      </p:sp>
    </p:spTree>
    <p:extLst>
      <p:ext uri="{BB962C8B-B14F-4D97-AF65-F5344CB8AC3E}">
        <p14:creationId xmlns:p14="http://schemas.microsoft.com/office/powerpoint/2010/main" val="161238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187" y="152400"/>
            <a:ext cx="8839200" cy="657225"/>
          </a:xfrm>
        </p:spPr>
        <p:txBody>
          <a:bodyPr/>
          <a:lstStyle/>
          <a:p>
            <a:r>
              <a:rPr lang="en-US" dirty="0">
                <a:latin typeface="+mn-lt"/>
                <a:cs typeface="Arial" charset="0"/>
              </a:rPr>
              <a:t>4. Increase</a:t>
            </a:r>
            <a:r>
              <a:rPr lang="en-US" i="1" dirty="0">
                <a:latin typeface="+mn-lt"/>
              </a:rPr>
              <a:t> V</a:t>
            </a:r>
            <a:r>
              <a:rPr lang="en-US" i="1" baseline="-25000" dirty="0">
                <a:latin typeface="+mn-lt"/>
              </a:rPr>
              <a:t>BBD</a:t>
            </a:r>
            <a:r>
              <a:rPr lang="en-US" dirty="0">
                <a:latin typeface="+mn-lt"/>
              </a:rPr>
              <a:t>,</a:t>
            </a:r>
            <a:r>
              <a:rPr lang="en-US" i="1" dirty="0">
                <a:latin typeface="+mn-lt"/>
              </a:rPr>
              <a:t> V</a:t>
            </a:r>
            <a:r>
              <a:rPr lang="en-US" i="1" baseline="-25000" dirty="0">
                <a:latin typeface="+mn-lt"/>
              </a:rPr>
              <a:t>TA</a:t>
            </a:r>
            <a:r>
              <a:rPr lang="en-US" dirty="0">
                <a:latin typeface="+mn-lt"/>
              </a:rPr>
              <a:t>, and </a:t>
            </a:r>
            <a:r>
              <a:rPr lang="en-US" i="1" dirty="0">
                <a:latin typeface="+mn-lt"/>
              </a:rPr>
              <a:t>V</a:t>
            </a:r>
            <a:r>
              <a:rPr lang="en-US" i="1" baseline="-25000" dirty="0">
                <a:latin typeface="+mn-lt"/>
              </a:rPr>
              <a:t>TR</a:t>
            </a:r>
            <a:r>
              <a:rPr lang="en-US" dirty="0">
                <a:latin typeface="+mn-lt"/>
              </a:rPr>
              <a:t> one-for-one</a:t>
            </a:r>
          </a:p>
        </p:txBody>
      </p:sp>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32</a:t>
            </a:fld>
            <a:endParaRPr lang="en-US" dirty="0">
              <a:solidFill>
                <a:prstClr val="black">
                  <a:tint val="75000"/>
                </a:prstClr>
              </a:solidFill>
            </a:endParaRPr>
          </a:p>
        </p:txBody>
      </p:sp>
      <p:sp>
        <p:nvSpPr>
          <p:cNvPr id="8" name="TextBox 7"/>
          <p:cNvSpPr txBox="1"/>
          <p:nvPr/>
        </p:nvSpPr>
        <p:spPr>
          <a:xfrm>
            <a:off x="-16213" y="4075888"/>
            <a:ext cx="9144000" cy="246221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1400" dirty="0">
                <a:solidFill>
                  <a:prstClr val="black"/>
                </a:solidFill>
              </a:rPr>
              <a:t>For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&lt; 2.55, excess BBD is produced </a:t>
            </a:r>
            <a:r>
              <a:rPr lang="en-US" sz="1400" i="1" dirty="0">
                <a:solidFill>
                  <a:prstClr val="black"/>
                </a:solidFill>
              </a:rPr>
              <a:t>and</a:t>
            </a:r>
            <a:r>
              <a:rPr lang="en-US" sz="1400" dirty="0">
                <a:solidFill>
                  <a:prstClr val="black"/>
                </a:solidFill>
              </a:rPr>
              <a:t> excess </a:t>
            </a:r>
            <a:r>
              <a:rPr lang="en-US" sz="1400" dirty="0" err="1">
                <a:solidFill>
                  <a:prstClr val="black"/>
                </a:solidFill>
              </a:rPr>
              <a:t>cane+BBD</a:t>
            </a:r>
            <a:r>
              <a:rPr lang="en-US" sz="1400" dirty="0">
                <a:solidFill>
                  <a:prstClr val="black"/>
                </a:solidFill>
              </a:rPr>
              <a:t> is produced so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 P</a:t>
            </a:r>
            <a:r>
              <a:rPr lang="en-US" sz="1400" baseline="-25000" dirty="0">
                <a:solidFill>
                  <a:prstClr val="black"/>
                </a:solidFill>
              </a:rPr>
              <a:t>D6</a:t>
            </a:r>
            <a:r>
              <a:rPr lang="en-US" sz="1400" dirty="0">
                <a:solidFill>
                  <a:prstClr val="black"/>
                </a:solidFill>
              </a:rPr>
              <a:t> &gt; 0 (regime (d)). As the BBD, TA, and TR mandate increase, only the TR mandate is binding – which drives up the D6 RIN price and, which pulls along the D5 and D4 RIN price.  The higher D4 RIN price pulls more in more BBD – but pulls it in more slowly than the BBD RVO is increasing, so the amount of E100 in the system increases (consistent with the increasing D6 RIN price).  Both the volumes of cane and corn increase as the D5 and D6 RIN prices increase.</a:t>
            </a:r>
          </a:p>
          <a:p>
            <a:pPr marL="285750" indent="-285750" fontAlgn="base">
              <a:spcBef>
                <a:spcPct val="0"/>
              </a:spcBef>
              <a:spcAft>
                <a:spcPct val="0"/>
              </a:spcAft>
              <a:buFont typeface="Arial" pitchFamily="34" charset="0"/>
              <a:buChar char="•"/>
            </a:pPr>
            <a:r>
              <a:rPr lang="en-US" sz="1400" dirty="0">
                <a:solidFill>
                  <a:prstClr val="black"/>
                </a:solidFill>
              </a:rPr>
              <a:t>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 2.55, the TA RVO begins to bind and the D6 RIN price separates from the D4 and D5 RIN prices. For 2.55 &lt;</a:t>
            </a:r>
            <a:r>
              <a:rPr lang="en-US" sz="1400" i="1" dirty="0">
                <a:solidFill>
                  <a:prstClr val="black"/>
                </a:solidFill>
                <a:ea typeface="Calibri"/>
                <a:cs typeface="Times New Roman"/>
              </a:rPr>
              <a:t> V</a:t>
            </a:r>
            <a:r>
              <a:rPr lang="en-US" sz="1400" i="1" baseline="-25000" dirty="0">
                <a:solidFill>
                  <a:prstClr val="black"/>
                </a:solidFill>
                <a:ea typeface="Calibri"/>
                <a:cs typeface="Times New Roman"/>
              </a:rPr>
              <a:t>TA</a:t>
            </a:r>
            <a:r>
              <a:rPr lang="en-US" sz="1400" dirty="0">
                <a:solidFill>
                  <a:prstClr val="black"/>
                </a:solidFill>
              </a:rPr>
              <a:t> &lt; 3.25, BBD is increasing, but not as fast as the BBD RVO, so the amount of excess BBD decreases and E100 rises – so the D6 RIN price also rises. P</a:t>
            </a:r>
            <a:r>
              <a:rPr lang="en-US" sz="1400" baseline="-25000" dirty="0">
                <a:solidFill>
                  <a:prstClr val="black"/>
                </a:solidFill>
              </a:rPr>
              <a:t>D4</a:t>
            </a:r>
            <a:r>
              <a:rPr lang="en-US" sz="1400" dirty="0">
                <a:solidFill>
                  <a:prstClr val="black"/>
                </a:solidFill>
              </a:rPr>
              <a:t> =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(b)).</a:t>
            </a:r>
          </a:p>
          <a:p>
            <a:pPr marL="285750" indent="-285750" fontAlgn="base">
              <a:spcBef>
                <a:spcPct val="0"/>
              </a:spcBef>
              <a:spcAft>
                <a:spcPct val="0"/>
              </a:spcAft>
              <a:buFont typeface="Arial" pitchFamily="34" charset="0"/>
              <a:buChar char="•"/>
            </a:pPr>
            <a:r>
              <a:rPr lang="en-US" sz="1400" dirty="0">
                <a:solidFill>
                  <a:prstClr val="black"/>
                </a:solidFill>
              </a:rPr>
              <a:t>At </a:t>
            </a:r>
            <a:r>
              <a:rPr lang="en-US" sz="1400" i="1" dirty="0">
                <a:solidFill>
                  <a:prstClr val="black"/>
                </a:solidFill>
                <a:ea typeface="Calibri"/>
                <a:cs typeface="Times New Roman"/>
              </a:rPr>
              <a:t>V</a:t>
            </a:r>
            <a:r>
              <a:rPr lang="en-US" sz="1400" i="1" baseline="-25000" dirty="0">
                <a:solidFill>
                  <a:prstClr val="black"/>
                </a:solidFill>
                <a:ea typeface="Calibri"/>
                <a:cs typeface="Times New Roman"/>
              </a:rPr>
              <a:t>BBD</a:t>
            </a:r>
            <a:r>
              <a:rPr lang="en-US" sz="1400" dirty="0">
                <a:solidFill>
                  <a:prstClr val="black"/>
                </a:solidFill>
              </a:rPr>
              <a:t> = 3.25, the BBD RVO binds and at this point all three RVOs are binding, so the RIN prices separate.  Now the amount of corn in the system, and cane, are constant, so those prices stabilize at high values, while the D4 price continues to rise with the BBD RVO. Here, P</a:t>
            </a:r>
            <a:r>
              <a:rPr lang="en-US" sz="1400" baseline="-25000" dirty="0">
                <a:solidFill>
                  <a:prstClr val="black"/>
                </a:solidFill>
              </a:rPr>
              <a:t>D4</a:t>
            </a:r>
            <a:r>
              <a:rPr lang="en-US" sz="1400" dirty="0">
                <a:solidFill>
                  <a:prstClr val="black"/>
                </a:solidFill>
              </a:rPr>
              <a:t> &gt; P</a:t>
            </a:r>
            <a:r>
              <a:rPr lang="en-US" sz="1400" baseline="-25000" dirty="0">
                <a:solidFill>
                  <a:prstClr val="black"/>
                </a:solidFill>
              </a:rPr>
              <a:t>D5</a:t>
            </a:r>
            <a:r>
              <a:rPr lang="en-US" sz="1400" dirty="0">
                <a:solidFill>
                  <a:prstClr val="black"/>
                </a:solidFill>
              </a:rPr>
              <a:t> &gt; P</a:t>
            </a:r>
            <a:r>
              <a:rPr lang="en-US" sz="1400" baseline="-25000" dirty="0">
                <a:solidFill>
                  <a:prstClr val="black"/>
                </a:solidFill>
              </a:rPr>
              <a:t>D6</a:t>
            </a:r>
            <a:r>
              <a:rPr lang="en-US" sz="1400" dirty="0">
                <a:solidFill>
                  <a:prstClr val="black"/>
                </a:solidFill>
              </a:rPr>
              <a:t> &gt; 0 (regime (a)).</a:t>
            </a:r>
          </a:p>
        </p:txBody>
      </p:sp>
      <p:pic>
        <p:nvPicPr>
          <p:cNvPr id="1026" name="Picture 2" descr="F:\STATA\energy\RFS\figs\3rin_ineq_prin_b4_04_128.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586" y="960470"/>
            <a:ext cx="42672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STATA\energy\RFS\figs\3rin_ineq_qfuel_b4_04_130.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152" y="959791"/>
            <a:ext cx="426905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3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600" dirty="0">
                <a:latin typeface="Arial" charset="0"/>
                <a:cs typeface="Arial" charset="0"/>
              </a:rPr>
              <a:t>D. Policy Issues</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33</a:t>
            </a:fld>
            <a:endParaRPr lang="en-US" dirty="0">
              <a:solidFill>
                <a:prstClr val="black">
                  <a:tint val="75000"/>
                </a:prstClr>
              </a:solidFill>
            </a:endParaRPr>
          </a:p>
        </p:txBody>
      </p:sp>
      <p:sp>
        <p:nvSpPr>
          <p:cNvPr id="2" name="TextBox 1"/>
          <p:cNvSpPr txBox="1"/>
          <p:nvPr/>
        </p:nvSpPr>
        <p:spPr>
          <a:xfrm>
            <a:off x="685800" y="1219200"/>
            <a:ext cx="6781800" cy="1477328"/>
          </a:xfrm>
          <a:prstGeom prst="rect">
            <a:avLst/>
          </a:prstGeom>
          <a:noFill/>
        </p:spPr>
        <p:txBody>
          <a:bodyPr wrap="square" rtlCol="0">
            <a:spAutoFit/>
          </a:bodyPr>
          <a:lstStyle/>
          <a:p>
            <a:pPr marL="800100" lvl="1" indent="-342900">
              <a:buFont typeface="+mj-lt"/>
              <a:buAutoNum type="arabicPeriod"/>
            </a:pPr>
            <a:r>
              <a:rPr lang="en-US" dirty="0"/>
              <a:t>The Total Renewable Gap</a:t>
            </a:r>
          </a:p>
          <a:p>
            <a:pPr marL="800100" lvl="1" indent="-342900">
              <a:buFont typeface="+mj-lt"/>
              <a:buAutoNum type="arabicPeriod"/>
            </a:pPr>
            <a:r>
              <a:rPr lang="en-US" dirty="0"/>
              <a:t>Policy goals</a:t>
            </a:r>
          </a:p>
          <a:p>
            <a:pPr marL="800100" lvl="1" indent="-342900">
              <a:buFont typeface="+mj-lt"/>
              <a:buAutoNum type="arabicPeriod"/>
            </a:pPr>
            <a:r>
              <a:rPr lang="en-US" dirty="0"/>
              <a:t>Regulatory (EPA): 2014/15/16 rule and 2016/17/18 reset</a:t>
            </a:r>
          </a:p>
          <a:p>
            <a:pPr marL="800100" lvl="1" indent="-342900">
              <a:buFont typeface="+mj-lt"/>
              <a:buAutoNum type="arabicPeriod"/>
            </a:pPr>
            <a:r>
              <a:rPr lang="en-US" dirty="0"/>
              <a:t>Administrative but not regulatory</a:t>
            </a:r>
          </a:p>
          <a:p>
            <a:pPr marL="800100" lvl="1" indent="-342900">
              <a:buFont typeface="+mj-lt"/>
              <a:buAutoNum type="arabicPeriod"/>
            </a:pPr>
            <a:r>
              <a:rPr lang="en-US" dirty="0"/>
              <a:t>Legislative</a:t>
            </a:r>
          </a:p>
        </p:txBody>
      </p:sp>
    </p:spTree>
    <p:extLst>
      <p:ext uri="{BB962C8B-B14F-4D97-AF65-F5344CB8AC3E}">
        <p14:creationId xmlns:p14="http://schemas.microsoft.com/office/powerpoint/2010/main" val="2130061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The Total Renewable Gap</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Rectangle 5"/>
          <p:cNvSpPr/>
          <p:nvPr/>
        </p:nvSpPr>
        <p:spPr>
          <a:xfrm>
            <a:off x="0" y="85"/>
            <a:ext cx="127791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D. Policy Issues</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767570" cy="320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572000" cy="31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57200" y="5029200"/>
            <a:ext cx="8305800" cy="1384995"/>
          </a:xfrm>
          <a:prstGeom prst="rect">
            <a:avLst/>
          </a:prstGeom>
          <a:noFill/>
        </p:spPr>
        <p:txBody>
          <a:bodyPr wrap="square" rtlCol="0">
            <a:spAutoFit/>
          </a:bodyPr>
          <a:lstStyle/>
          <a:p>
            <a:pPr marL="171450" indent="-171450">
              <a:buFont typeface="Arial" panose="020B0604020202020204" pitchFamily="34" charset="0"/>
              <a:buChar char="•"/>
            </a:pPr>
            <a:r>
              <a:rPr lang="en-US" sz="1400" dirty="0"/>
              <a:t>The lower line is 2013 BBD and drop-in production plus projected ethanol supply with no higher blends, the upper line is the total renewable RVO under the full cellulosic waiver authority and a range of assumptions, and the difference is the “total renewable gap.”</a:t>
            </a:r>
          </a:p>
          <a:p>
            <a:pPr marL="171450" indent="-171450">
              <a:buFont typeface="Arial" panose="020B0604020202020204" pitchFamily="34" charset="0"/>
              <a:buChar char="•"/>
            </a:pPr>
            <a:r>
              <a:rPr lang="en-US" sz="1400" dirty="0"/>
              <a:t>In the high gasoline demand scenario, gasoline consumption exceeds EIA projections by 4% to reflect potential additional growth in demand in response to low gasoline prices. See the notes to Figure 9. Source: Author’s calculations</a:t>
            </a:r>
          </a:p>
        </p:txBody>
      </p:sp>
      <p:sp>
        <p:nvSpPr>
          <p:cNvPr id="13" name="TextBox 12"/>
          <p:cNvSpPr txBox="1"/>
          <p:nvPr/>
        </p:nvSpPr>
        <p:spPr>
          <a:xfrm>
            <a:off x="1143000" y="4277380"/>
            <a:ext cx="7239000" cy="646331"/>
          </a:xfrm>
          <a:prstGeom prst="rect">
            <a:avLst/>
          </a:prstGeom>
          <a:noFill/>
        </p:spPr>
        <p:txBody>
          <a:bodyPr wrap="square" rtlCol="0">
            <a:spAutoFit/>
          </a:bodyPr>
          <a:lstStyle/>
          <a:p>
            <a:pPr algn="ctr"/>
            <a:r>
              <a:rPr lang="en-US" dirty="0"/>
              <a:t>The Total Renewable Gap under the Cellulosic Waiver: </a:t>
            </a:r>
          </a:p>
          <a:p>
            <a:pPr algn="ctr"/>
            <a:r>
              <a:rPr lang="en-US" dirty="0"/>
              <a:t>EIA AEO 2014 projections (left) and High Gasoline Demand Scenario (right)</a:t>
            </a:r>
          </a:p>
        </p:txBody>
      </p:sp>
    </p:spTree>
    <p:extLst>
      <p:ext uri="{BB962C8B-B14F-4D97-AF65-F5344CB8AC3E}">
        <p14:creationId xmlns:p14="http://schemas.microsoft.com/office/powerpoint/2010/main" val="105161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dirty="0">
                <a:latin typeface="Arial" charset="0"/>
                <a:cs typeface="Arial" charset="0"/>
              </a:rPr>
              <a:t>Filling the Total Renewable Gap (EIA Scenario)</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35</a:t>
            </a:fld>
            <a:endParaRPr lang="en-US" dirty="0">
              <a:solidFill>
                <a:prstClr val="black">
                  <a:tint val="75000"/>
                </a:prstClr>
              </a:solidFill>
            </a:endParaRPr>
          </a:p>
        </p:txBody>
      </p:sp>
      <p:sp>
        <p:nvSpPr>
          <p:cNvPr id="6" name="Rectangle 5"/>
          <p:cNvSpPr/>
          <p:nvPr/>
        </p:nvSpPr>
        <p:spPr>
          <a:xfrm>
            <a:off x="0" y="85"/>
            <a:ext cx="127791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D. Policy Issues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1"/>
            <a:ext cx="9053325" cy="321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353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Policy Options and Goals</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36</a:t>
            </a:fld>
            <a:endParaRPr lang="en-US" dirty="0">
              <a:solidFill>
                <a:prstClr val="black">
                  <a:tint val="75000"/>
                </a:prstClr>
              </a:solidFill>
            </a:endParaRPr>
          </a:p>
        </p:txBody>
      </p:sp>
      <p:sp>
        <p:nvSpPr>
          <p:cNvPr id="6" name="Rectangle 5"/>
          <p:cNvSpPr/>
          <p:nvPr/>
        </p:nvSpPr>
        <p:spPr>
          <a:xfrm>
            <a:off x="0" y="85"/>
            <a:ext cx="127791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D. Policy Issues</a:t>
            </a:r>
          </a:p>
        </p:txBody>
      </p:sp>
      <p:sp>
        <p:nvSpPr>
          <p:cNvPr id="7" name="TextBox 6"/>
          <p:cNvSpPr txBox="1"/>
          <p:nvPr/>
        </p:nvSpPr>
        <p:spPr>
          <a:xfrm>
            <a:off x="638957" y="1219200"/>
            <a:ext cx="7514443" cy="4308872"/>
          </a:xfrm>
          <a:prstGeom prst="rect">
            <a:avLst/>
          </a:prstGeom>
          <a:noFill/>
        </p:spPr>
        <p:txBody>
          <a:bodyPr wrap="square" rtlCol="0">
            <a:spAutoFit/>
          </a:bodyPr>
          <a:lstStyle/>
          <a:p>
            <a:r>
              <a:rPr lang="en-US" sz="2000" b="1" dirty="0"/>
              <a:t>Policy Goals</a:t>
            </a:r>
          </a:p>
          <a:p>
            <a:pPr marL="285750" indent="-285750">
              <a:buFont typeface="Arial" panose="020B0604020202020204" pitchFamily="34" charset="0"/>
              <a:buChar char="•"/>
            </a:pPr>
            <a:r>
              <a:rPr lang="en-US" dirty="0"/>
              <a:t>EISA:</a:t>
            </a:r>
          </a:p>
          <a:p>
            <a:pPr marL="742950" lvl="1" indent="-285750">
              <a:buFont typeface="Arial" panose="020B0604020202020204" pitchFamily="34" charset="0"/>
              <a:buChar char="•"/>
            </a:pPr>
            <a:r>
              <a:rPr lang="en-US" dirty="0"/>
              <a:t>Reduce GHG emissions from surface transportation sector</a:t>
            </a:r>
          </a:p>
          <a:p>
            <a:pPr marL="742950" lvl="1" indent="-285750">
              <a:buFont typeface="Arial" panose="020B0604020202020204" pitchFamily="34" charset="0"/>
              <a:buChar char="•"/>
            </a:pPr>
            <a:r>
              <a:rPr lang="en-US" dirty="0"/>
              <a:t>Enhance energy security</a:t>
            </a:r>
          </a:p>
          <a:p>
            <a:pPr marL="285750" indent="-285750">
              <a:buFont typeface="Arial" panose="020B0604020202020204" pitchFamily="34" charset="0"/>
              <a:buChar char="•"/>
            </a:pPr>
            <a:r>
              <a:rPr lang="en-US" dirty="0"/>
              <a:t>Provide economically efficient support for advanced domestic low-GHG fuels</a:t>
            </a:r>
          </a:p>
          <a:p>
            <a:endParaRPr lang="en-US" dirty="0"/>
          </a:p>
          <a:p>
            <a:r>
              <a:rPr lang="en-US" sz="2000" b="1" dirty="0"/>
              <a:t>Policy Options – High Level</a:t>
            </a:r>
          </a:p>
          <a:p>
            <a:pPr marL="800100" lvl="1" indent="-342900">
              <a:buFont typeface="+mj-lt"/>
              <a:buAutoNum type="arabicPeriod"/>
            </a:pPr>
            <a:r>
              <a:rPr lang="en-US" dirty="0"/>
              <a:t>Status quo, annual rulemakings, retain discretion</a:t>
            </a:r>
          </a:p>
          <a:p>
            <a:pPr marL="800100" lvl="1" indent="-342900">
              <a:buFont typeface="+mj-lt"/>
              <a:buAutoNum type="arabicPeriod"/>
            </a:pPr>
            <a:r>
              <a:rPr lang="en-US" dirty="0"/>
              <a:t>Pull back from blend wall (use general waiver authority; 2014 draft rule) </a:t>
            </a:r>
          </a:p>
          <a:p>
            <a:pPr marL="800100" lvl="1" indent="-342900">
              <a:buFont typeface="+mj-lt"/>
              <a:buAutoNum type="arabicPeriod"/>
            </a:pPr>
            <a:r>
              <a:rPr lang="en-US" dirty="0"/>
              <a:t>Ambitious path – use Cellulosic waiver authority combined with 2016/17/18 reset</a:t>
            </a:r>
          </a:p>
          <a:p>
            <a:pPr marL="1257300" lvl="2" indent="-342900">
              <a:buFont typeface="Arial" panose="020B0604020202020204" pitchFamily="34" charset="0"/>
              <a:buChar char="•"/>
            </a:pPr>
            <a:r>
              <a:rPr lang="en-US" dirty="0"/>
              <a:t>What methodology for fractions or volumes?</a:t>
            </a:r>
          </a:p>
          <a:p>
            <a:pPr marL="1257300" lvl="2" indent="-342900">
              <a:buFont typeface="Arial" panose="020B0604020202020204" pitchFamily="34" charset="0"/>
              <a:buChar char="•"/>
            </a:pPr>
            <a:r>
              <a:rPr lang="en-US" dirty="0"/>
              <a:t>How to support economic efficiency?</a:t>
            </a:r>
          </a:p>
        </p:txBody>
      </p:sp>
    </p:spTree>
    <p:extLst>
      <p:ext uri="{BB962C8B-B14F-4D97-AF65-F5344CB8AC3E}">
        <p14:creationId xmlns:p14="http://schemas.microsoft.com/office/powerpoint/2010/main" val="318296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Administrative and Legislative Options</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37</a:t>
            </a:fld>
            <a:endParaRPr lang="en-US" dirty="0">
              <a:solidFill>
                <a:prstClr val="black">
                  <a:tint val="75000"/>
                </a:prstClr>
              </a:solidFill>
            </a:endParaRPr>
          </a:p>
        </p:txBody>
      </p:sp>
      <p:sp>
        <p:nvSpPr>
          <p:cNvPr id="6" name="Rectangle 5"/>
          <p:cNvSpPr/>
          <p:nvPr/>
        </p:nvSpPr>
        <p:spPr>
          <a:xfrm>
            <a:off x="0" y="85"/>
            <a:ext cx="1277914"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D. Policy Issues</a:t>
            </a:r>
          </a:p>
        </p:txBody>
      </p:sp>
      <p:sp>
        <p:nvSpPr>
          <p:cNvPr id="7" name="TextBox 6"/>
          <p:cNvSpPr txBox="1"/>
          <p:nvPr/>
        </p:nvSpPr>
        <p:spPr>
          <a:xfrm>
            <a:off x="914400" y="1219200"/>
            <a:ext cx="6553200" cy="3785652"/>
          </a:xfrm>
          <a:prstGeom prst="rect">
            <a:avLst/>
          </a:prstGeom>
          <a:noFill/>
        </p:spPr>
        <p:txBody>
          <a:bodyPr wrap="square" rtlCol="0">
            <a:spAutoFit/>
          </a:bodyPr>
          <a:lstStyle/>
          <a:p>
            <a:r>
              <a:rPr lang="en-US" sz="2000" dirty="0"/>
              <a:t>Administrative</a:t>
            </a:r>
          </a:p>
          <a:p>
            <a:pPr marL="285750" indent="-285750">
              <a:buFont typeface="Arial" panose="020B0604020202020204" pitchFamily="34" charset="0"/>
              <a:buChar char="•"/>
            </a:pPr>
            <a:r>
              <a:rPr lang="en-US" sz="2000" dirty="0"/>
              <a:t>Improve E85 pricing transparency</a:t>
            </a:r>
          </a:p>
          <a:p>
            <a:pPr marL="285750" indent="-285750">
              <a:buFont typeface="Arial" panose="020B0604020202020204" pitchFamily="34" charset="0"/>
              <a:buChar char="•"/>
            </a:pPr>
            <a:r>
              <a:rPr lang="en-US" sz="2000" dirty="0"/>
              <a:t>Support regionally focused E85 penetration (increase E85 station density)</a:t>
            </a:r>
          </a:p>
          <a:p>
            <a:endParaRPr lang="en-US" sz="2000" dirty="0"/>
          </a:p>
          <a:p>
            <a:r>
              <a:rPr lang="en-US" sz="2000" dirty="0"/>
              <a:t>Legislative</a:t>
            </a:r>
          </a:p>
          <a:p>
            <a:pPr marL="285750" indent="-285750">
              <a:buFont typeface="Arial" panose="020B0604020202020204" pitchFamily="34" charset="0"/>
              <a:buChar char="•"/>
            </a:pPr>
            <a:r>
              <a:rPr lang="en-US" sz="2000" dirty="0"/>
              <a:t>RIN price collar</a:t>
            </a:r>
          </a:p>
          <a:p>
            <a:pPr marL="285750" indent="-285750">
              <a:buFont typeface="Arial" panose="020B0604020202020204" pitchFamily="34" charset="0"/>
              <a:buChar char="•"/>
            </a:pPr>
            <a:r>
              <a:rPr lang="en-US" sz="2000" dirty="0"/>
              <a:t>Change RIN generation from energy-equivalent to GHG-reduction values</a:t>
            </a:r>
          </a:p>
          <a:p>
            <a:pPr marL="285750" indent="-285750">
              <a:buFont typeface="Arial" panose="020B0604020202020204" pitchFamily="34" charset="0"/>
              <a:buChar char="•"/>
            </a:pPr>
            <a:r>
              <a:rPr lang="en-US" sz="2000" dirty="0"/>
              <a:t>Change cellulosic credit formula and address “neutral estimate” court ruling</a:t>
            </a:r>
          </a:p>
          <a:p>
            <a:pPr marL="285750" indent="-285750">
              <a:buFont typeface="Arial" panose="020B0604020202020204" pitchFamily="34" charset="0"/>
              <a:buChar char="•"/>
            </a:pPr>
            <a:r>
              <a:rPr lang="en-US" sz="2000" dirty="0"/>
              <a:t>Support higher fraction of flex fuel vehicles</a:t>
            </a:r>
          </a:p>
        </p:txBody>
      </p:sp>
    </p:spTree>
    <p:extLst>
      <p:ext uri="{BB962C8B-B14F-4D97-AF65-F5344CB8AC3E}">
        <p14:creationId xmlns:p14="http://schemas.microsoft.com/office/powerpoint/2010/main" val="282415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05818F1-4492-4D8D-ACF6-557C1F33239C}"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8" name="TextBox 10"/>
          <p:cNvSpPr txBox="1">
            <a:spLocks noChangeArrowheads="1"/>
          </p:cNvSpPr>
          <p:nvPr/>
        </p:nvSpPr>
        <p:spPr bwMode="auto">
          <a:xfrm>
            <a:off x="368918" y="1066800"/>
            <a:ext cx="8418526" cy="2031325"/>
          </a:xfrm>
          <a:prstGeom prst="rect">
            <a:avLst/>
          </a:prstGeom>
          <a:noFill/>
          <a:ln>
            <a:noFill/>
          </a:ln>
          <a:extLst/>
        </p:spPr>
        <p:txBody>
          <a:bodyPr wrap="square">
            <a:spAutoFit/>
          </a:bodyPr>
          <a:lstStyle>
            <a:lvl1pPr marL="182563" indent="-182563" eaLnBrk="0" hangingPunct="0">
              <a:defRPr>
                <a:solidFill>
                  <a:schemeClr val="tx1"/>
                </a:solidFill>
                <a:latin typeface="Arial" charset="0"/>
              </a:defRPr>
            </a:lvl1pPr>
            <a:lvl2pPr marL="517525" indent="-2333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fontAlgn="base">
              <a:spcBef>
                <a:spcPct val="0"/>
              </a:spcBef>
            </a:pPr>
            <a:r>
              <a:rPr lang="en-US" sz="1400" u="sng" dirty="0">
                <a:solidFill>
                  <a:prstClr val="black"/>
                </a:solidFill>
              </a:rPr>
              <a:t>Legislative Context</a:t>
            </a:r>
          </a:p>
          <a:p>
            <a:pPr marL="171450" indent="-171450" fontAlgn="base">
              <a:spcBef>
                <a:spcPct val="0"/>
              </a:spcBef>
              <a:buFont typeface="Arial" pitchFamily="34" charset="0"/>
              <a:buChar char="•"/>
            </a:pPr>
            <a:r>
              <a:rPr lang="en-US" sz="1400" dirty="0">
                <a:solidFill>
                  <a:prstClr val="black"/>
                </a:solidFill>
              </a:rPr>
              <a:t>The Energy Policy Act of 2005 established the Renewable Fuel Standard (RFS), which set a minimum volume of biofuels to be used in the national surface transportation fuel supply each year.</a:t>
            </a:r>
          </a:p>
          <a:p>
            <a:pPr marL="171450" indent="-171450" fontAlgn="base">
              <a:spcBef>
                <a:spcPct val="0"/>
              </a:spcBef>
              <a:buFont typeface="Arial" pitchFamily="34" charset="0"/>
              <a:buChar char="•"/>
            </a:pPr>
            <a:r>
              <a:rPr lang="en-US" sz="1400" dirty="0">
                <a:solidFill>
                  <a:prstClr val="black"/>
                </a:solidFill>
              </a:rPr>
              <a:t>The Energy Independence and Security Act (EISA) of 2007 expanded the standard and increased the minimum volumes. </a:t>
            </a:r>
          </a:p>
          <a:p>
            <a:pPr marL="171450" indent="-171450" fontAlgn="base">
              <a:spcBef>
                <a:spcPct val="0"/>
              </a:spcBef>
              <a:buFont typeface="Arial" pitchFamily="34" charset="0"/>
              <a:buChar char="•"/>
            </a:pPr>
            <a:r>
              <a:rPr lang="en-US" sz="1400" dirty="0">
                <a:solidFill>
                  <a:prstClr val="black"/>
                </a:solidFill>
              </a:rPr>
              <a:t>The stated goals of EISA are (1) to reduce CO</a:t>
            </a:r>
            <a:r>
              <a:rPr lang="en-US" sz="1400" baseline="-25000" dirty="0">
                <a:solidFill>
                  <a:prstClr val="black"/>
                </a:solidFill>
              </a:rPr>
              <a:t>2</a:t>
            </a:r>
            <a:r>
              <a:rPr lang="en-US" sz="1400" dirty="0">
                <a:solidFill>
                  <a:prstClr val="black"/>
                </a:solidFill>
              </a:rPr>
              <a:t> emissions in liquid transportation fuels, (2) increase energy security.</a:t>
            </a:r>
            <a:endParaRPr lang="en-US" sz="800" dirty="0">
              <a:solidFill>
                <a:prstClr val="black"/>
              </a:solidFill>
            </a:endParaRPr>
          </a:p>
          <a:p>
            <a:pPr marL="0" indent="0" fontAlgn="base">
              <a:spcBef>
                <a:spcPct val="0"/>
              </a:spcBef>
            </a:pPr>
            <a:r>
              <a:rPr lang="en-US" sz="1400" u="sng" dirty="0">
                <a:solidFill>
                  <a:prstClr val="black"/>
                </a:solidFill>
              </a:rPr>
              <a:t>Energy/Environmental Context</a:t>
            </a:r>
          </a:p>
          <a:p>
            <a:pPr marL="171450" indent="-171450" fontAlgn="base">
              <a:spcBef>
                <a:spcPct val="0"/>
              </a:spcBef>
              <a:buFont typeface="Arial" pitchFamily="34" charset="0"/>
              <a:buChar char="•"/>
            </a:pPr>
            <a:r>
              <a:rPr lang="en-US" sz="1400" dirty="0">
                <a:solidFill>
                  <a:prstClr val="black"/>
                </a:solidFill>
              </a:rPr>
              <a:t>Transportation fuels are approximately 24% of carbon dioxide (CO</a:t>
            </a:r>
            <a:r>
              <a:rPr lang="en-US" sz="1400" baseline="-25000" dirty="0">
                <a:solidFill>
                  <a:prstClr val="black"/>
                </a:solidFill>
              </a:rPr>
              <a:t>2</a:t>
            </a:r>
            <a:r>
              <a:rPr lang="en-US" sz="1400" dirty="0">
                <a:solidFill>
                  <a:prstClr val="black"/>
                </a:solidFill>
              </a:rPr>
              <a:t>) emissions.</a:t>
            </a: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Legislative and Energy Context</a:t>
            </a:r>
          </a:p>
        </p:txBody>
      </p:sp>
      <p:sp>
        <p:nvSpPr>
          <p:cNvPr id="7" name="Rectangle 6"/>
          <p:cNvSpPr/>
          <p:nvPr/>
        </p:nvSpPr>
        <p:spPr>
          <a:xfrm>
            <a:off x="0" y="0"/>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10" name="Slide Number Placeholder 9"/>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1500530588"/>
              </p:ext>
            </p:extLst>
          </p:nvPr>
        </p:nvGraphicFramePr>
        <p:xfrm>
          <a:off x="4876800" y="3276600"/>
          <a:ext cx="4162426" cy="3227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636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8D1E318-60C4-4A61-BE35-A99424D0830E}"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RFS Nested Fuel Structure</a:t>
            </a:r>
          </a:p>
        </p:txBody>
      </p:sp>
      <p:sp>
        <p:nvSpPr>
          <p:cNvPr id="2" name="TextBox 1"/>
          <p:cNvSpPr txBox="1"/>
          <p:nvPr/>
        </p:nvSpPr>
        <p:spPr>
          <a:xfrm>
            <a:off x="5181600" y="4392985"/>
            <a:ext cx="3605844" cy="261610"/>
          </a:xfrm>
          <a:prstGeom prst="rect">
            <a:avLst/>
          </a:prstGeom>
          <a:solidFill>
            <a:schemeClr val="bg1"/>
          </a:solidFill>
        </p:spPr>
        <p:txBody>
          <a:bodyPr wrap="square" rtlCol="0">
            <a:spAutoFit/>
          </a:bodyPr>
          <a:lstStyle/>
          <a:p>
            <a:pPr fontAlgn="base">
              <a:spcBef>
                <a:spcPct val="0"/>
              </a:spcBef>
              <a:spcAft>
                <a:spcPct val="0"/>
              </a:spcAft>
            </a:pPr>
            <a:r>
              <a:rPr lang="en-US" sz="1100" dirty="0">
                <a:solidFill>
                  <a:prstClr val="black"/>
                </a:solidFill>
                <a:latin typeface="Arial" charset="0"/>
              </a:rPr>
              <a:t>Source: Environmental Protection Agency</a:t>
            </a:r>
          </a:p>
        </p:txBody>
      </p:sp>
      <p:sp>
        <p:nvSpPr>
          <p:cNvPr id="14" name="Rounded Rectangle 13"/>
          <p:cNvSpPr/>
          <p:nvPr/>
        </p:nvSpPr>
        <p:spPr>
          <a:xfrm>
            <a:off x="304799" y="1295400"/>
            <a:ext cx="4648200" cy="37338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r>
              <a:rPr lang="en-US" sz="1600" b="1" dirty="0">
                <a:solidFill>
                  <a:prstClr val="white"/>
                </a:solidFill>
              </a:rPr>
              <a:t>Conventional (D6)</a:t>
            </a:r>
          </a:p>
          <a:p>
            <a:pPr algn="ctr" fontAlgn="base">
              <a:spcBef>
                <a:spcPct val="0"/>
              </a:spcBef>
              <a:spcAft>
                <a:spcPct val="0"/>
              </a:spcAft>
            </a:pPr>
            <a:r>
              <a:rPr lang="en-US" sz="1100" dirty="0">
                <a:solidFill>
                  <a:prstClr val="white"/>
                </a:solidFill>
              </a:rPr>
              <a:t>Lifecycle reduction in greenhouse gas emissions: 20%</a:t>
            </a:r>
          </a:p>
          <a:p>
            <a:pPr algn="ctr" fontAlgn="base">
              <a:spcBef>
                <a:spcPct val="0"/>
              </a:spcBef>
              <a:spcAft>
                <a:spcPct val="0"/>
              </a:spcAft>
            </a:pPr>
            <a:r>
              <a:rPr lang="en-US" sz="1100" dirty="0">
                <a:solidFill>
                  <a:prstClr val="white"/>
                </a:solidFill>
              </a:rPr>
              <a:t>Main fuel for blending: ethanol</a:t>
            </a:r>
          </a:p>
          <a:p>
            <a:pPr algn="ctr" fontAlgn="base">
              <a:spcBef>
                <a:spcPct val="0"/>
              </a:spcBef>
              <a:spcAft>
                <a:spcPct val="0"/>
              </a:spcAft>
            </a:pPr>
            <a:r>
              <a:rPr lang="en-US" sz="1100" dirty="0">
                <a:solidFill>
                  <a:prstClr val="white"/>
                </a:solidFill>
              </a:rPr>
              <a:t>Main feedstock: grain corn</a:t>
            </a:r>
          </a:p>
        </p:txBody>
      </p:sp>
      <p:sp>
        <p:nvSpPr>
          <p:cNvPr id="15" name="Rounded Rectangle 14"/>
          <p:cNvSpPr/>
          <p:nvPr/>
        </p:nvSpPr>
        <p:spPr>
          <a:xfrm>
            <a:off x="419099" y="1425400"/>
            <a:ext cx="4419599" cy="2689400"/>
          </a:xfrm>
          <a:prstGeom prst="roundRect">
            <a:avLst/>
          </a:prstGeom>
          <a:solidFill>
            <a:srgbClr val="2567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white"/>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endParaRPr lang="en-US" sz="1600" b="1" dirty="0">
              <a:solidFill>
                <a:prstClr val="black"/>
              </a:solidFill>
            </a:endParaRPr>
          </a:p>
          <a:p>
            <a:pPr algn="ctr" fontAlgn="base">
              <a:spcBef>
                <a:spcPct val="0"/>
              </a:spcBef>
              <a:spcAft>
                <a:spcPct val="0"/>
              </a:spcAft>
            </a:pPr>
            <a:r>
              <a:rPr lang="en-US" sz="1600" b="1" dirty="0">
                <a:solidFill>
                  <a:prstClr val="white"/>
                </a:solidFill>
              </a:rPr>
              <a:t>Advanced (D5)</a:t>
            </a:r>
          </a:p>
          <a:p>
            <a:pPr algn="ctr" fontAlgn="base">
              <a:spcBef>
                <a:spcPct val="0"/>
              </a:spcBef>
              <a:spcAft>
                <a:spcPct val="0"/>
              </a:spcAft>
            </a:pPr>
            <a:r>
              <a:rPr lang="en-US" sz="1100" dirty="0">
                <a:solidFill>
                  <a:prstClr val="white"/>
                </a:solidFill>
              </a:rPr>
              <a:t>Lifecycle reduction in greenhouse gas emissions: 50%</a:t>
            </a:r>
          </a:p>
          <a:p>
            <a:pPr algn="ctr" fontAlgn="base">
              <a:spcBef>
                <a:spcPct val="0"/>
              </a:spcBef>
              <a:spcAft>
                <a:spcPct val="0"/>
              </a:spcAft>
            </a:pPr>
            <a:r>
              <a:rPr lang="en-US" sz="1100" dirty="0">
                <a:solidFill>
                  <a:prstClr val="white"/>
                </a:solidFill>
              </a:rPr>
              <a:t>Main fuel for blending: ethanol</a:t>
            </a:r>
          </a:p>
          <a:p>
            <a:pPr algn="ctr" fontAlgn="base">
              <a:spcBef>
                <a:spcPct val="0"/>
              </a:spcBef>
              <a:spcAft>
                <a:spcPct val="0"/>
              </a:spcAft>
            </a:pPr>
            <a:r>
              <a:rPr lang="en-US" sz="1100" dirty="0">
                <a:solidFill>
                  <a:prstClr val="white"/>
                </a:solidFill>
              </a:rPr>
              <a:t>Main feedstock: sugarcane</a:t>
            </a:r>
          </a:p>
        </p:txBody>
      </p:sp>
      <p:sp>
        <p:nvSpPr>
          <p:cNvPr id="16" name="Rounded Rectangle 15"/>
          <p:cNvSpPr/>
          <p:nvPr/>
        </p:nvSpPr>
        <p:spPr>
          <a:xfrm>
            <a:off x="570306" y="1577800"/>
            <a:ext cx="1944293" cy="158450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prstClr val="white"/>
                </a:solidFill>
              </a:rPr>
              <a:t>Cellulosic (D3)</a:t>
            </a:r>
          </a:p>
          <a:p>
            <a:pPr algn="ctr" fontAlgn="base">
              <a:spcBef>
                <a:spcPct val="0"/>
              </a:spcBef>
              <a:spcAft>
                <a:spcPct val="0"/>
              </a:spcAft>
            </a:pPr>
            <a:r>
              <a:rPr lang="en-US" sz="1100" dirty="0">
                <a:solidFill>
                  <a:prstClr val="white"/>
                </a:solidFill>
              </a:rPr>
              <a:t>Lifecycle reduction in greenhouse gas emissions: 60% </a:t>
            </a:r>
          </a:p>
          <a:p>
            <a:pPr algn="ctr" fontAlgn="base">
              <a:spcBef>
                <a:spcPct val="0"/>
              </a:spcBef>
              <a:spcAft>
                <a:spcPct val="0"/>
              </a:spcAft>
            </a:pPr>
            <a:r>
              <a:rPr lang="en-US" sz="1100" dirty="0">
                <a:solidFill>
                  <a:prstClr val="white"/>
                </a:solidFill>
              </a:rPr>
              <a:t>Main fuel for blending: ethanol </a:t>
            </a:r>
          </a:p>
          <a:p>
            <a:pPr algn="ctr" fontAlgn="base">
              <a:spcBef>
                <a:spcPct val="0"/>
              </a:spcBef>
              <a:spcAft>
                <a:spcPct val="0"/>
              </a:spcAft>
            </a:pPr>
            <a:r>
              <a:rPr lang="en-US" sz="1100" dirty="0">
                <a:solidFill>
                  <a:prstClr val="white"/>
                </a:solidFill>
              </a:rPr>
              <a:t>Main feedstock: corn </a:t>
            </a:r>
            <a:r>
              <a:rPr lang="en-US" sz="1100" dirty="0" err="1">
                <a:solidFill>
                  <a:prstClr val="white"/>
                </a:solidFill>
              </a:rPr>
              <a:t>stover</a:t>
            </a:r>
            <a:endParaRPr lang="en-US" sz="1100" dirty="0">
              <a:solidFill>
                <a:prstClr val="white"/>
              </a:solidFill>
            </a:endParaRPr>
          </a:p>
          <a:p>
            <a:pPr algn="ctr" fontAlgn="base">
              <a:spcBef>
                <a:spcPct val="0"/>
              </a:spcBef>
              <a:spcAft>
                <a:spcPct val="0"/>
              </a:spcAft>
            </a:pPr>
            <a:endParaRPr lang="en-US" sz="1200" dirty="0">
              <a:solidFill>
                <a:prstClr val="white"/>
              </a:solidFill>
            </a:endParaRPr>
          </a:p>
        </p:txBody>
      </p:sp>
      <p:sp>
        <p:nvSpPr>
          <p:cNvPr id="17" name="Rounded Rectangle 16"/>
          <p:cNvSpPr/>
          <p:nvPr/>
        </p:nvSpPr>
        <p:spPr>
          <a:xfrm>
            <a:off x="2628899" y="1577800"/>
            <a:ext cx="2116776" cy="16988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r>
              <a:rPr lang="en-US" sz="1600" b="1" dirty="0">
                <a:solidFill>
                  <a:prstClr val="white"/>
                </a:solidFill>
              </a:rPr>
              <a:t>Biomass-based diesel (D4)</a:t>
            </a:r>
          </a:p>
          <a:p>
            <a:pPr algn="ctr" fontAlgn="base">
              <a:spcBef>
                <a:spcPct val="0"/>
              </a:spcBef>
              <a:spcAft>
                <a:spcPct val="0"/>
              </a:spcAft>
            </a:pPr>
            <a:r>
              <a:rPr lang="en-US" sz="1100" dirty="0">
                <a:solidFill>
                  <a:prstClr val="white"/>
                </a:solidFill>
              </a:rPr>
              <a:t>Lifecycle reduction in greenhouse gas emissions: 50%</a:t>
            </a:r>
          </a:p>
          <a:p>
            <a:pPr algn="ctr" fontAlgn="base">
              <a:spcBef>
                <a:spcPct val="0"/>
              </a:spcBef>
              <a:spcAft>
                <a:spcPct val="0"/>
              </a:spcAft>
            </a:pPr>
            <a:r>
              <a:rPr lang="en-US" sz="1100" dirty="0">
                <a:solidFill>
                  <a:prstClr val="white"/>
                </a:solidFill>
              </a:rPr>
              <a:t>Main fuel for blending: biodiesel </a:t>
            </a:r>
          </a:p>
          <a:p>
            <a:pPr algn="ctr" fontAlgn="base">
              <a:spcBef>
                <a:spcPct val="0"/>
              </a:spcBef>
              <a:spcAft>
                <a:spcPct val="0"/>
              </a:spcAft>
            </a:pPr>
            <a:r>
              <a:rPr lang="en-US" sz="1100" dirty="0">
                <a:solidFill>
                  <a:prstClr val="white"/>
                </a:solidFill>
              </a:rPr>
              <a:t>Main feedstock: soybean oil</a:t>
            </a:r>
          </a:p>
        </p:txBody>
      </p:sp>
      <p:graphicFrame>
        <p:nvGraphicFramePr>
          <p:cNvPr id="18" name="Content Placeholder 4"/>
          <p:cNvGraphicFramePr>
            <a:graphicFrameLocks noGrp="1"/>
          </p:cNvGraphicFramePr>
          <p:nvPr>
            <p:ph sz="half" idx="1"/>
            <p:extLst>
              <p:ext uri="{D42A27DB-BD31-4B8C-83A1-F6EECF244321}">
                <p14:modId xmlns:p14="http://schemas.microsoft.com/office/powerpoint/2010/main" val="3645050974"/>
              </p:ext>
            </p:extLst>
          </p:nvPr>
        </p:nvGraphicFramePr>
        <p:xfrm>
          <a:off x="5198533" y="1425400"/>
          <a:ext cx="3750733" cy="2855189"/>
        </p:xfrm>
        <a:graphic>
          <a:graphicData uri="http://schemas.openxmlformats.org/drawingml/2006/table">
            <a:tbl>
              <a:tblPr firstRow="1" bandRow="1">
                <a:tableStyleId>{5C22544A-7EE6-4342-B048-85BDC9FD1C3A}</a:tableStyleId>
              </a:tblPr>
              <a:tblGrid>
                <a:gridCol w="1449148">
                  <a:extLst>
                    <a:ext uri="{9D8B030D-6E8A-4147-A177-3AD203B41FA5}">
                      <a16:colId xmlns:a16="http://schemas.microsoft.com/office/drawing/2014/main" val="20000"/>
                    </a:ext>
                  </a:extLst>
                </a:gridCol>
                <a:gridCol w="1046175">
                  <a:extLst>
                    <a:ext uri="{9D8B030D-6E8A-4147-A177-3AD203B41FA5}">
                      <a16:colId xmlns:a16="http://schemas.microsoft.com/office/drawing/2014/main" val="20001"/>
                    </a:ext>
                  </a:extLst>
                </a:gridCol>
                <a:gridCol w="1255410">
                  <a:extLst>
                    <a:ext uri="{9D8B030D-6E8A-4147-A177-3AD203B41FA5}">
                      <a16:colId xmlns:a16="http://schemas.microsoft.com/office/drawing/2014/main" val="20002"/>
                    </a:ext>
                  </a:extLst>
                </a:gridCol>
              </a:tblGrid>
              <a:tr h="530917">
                <a:tc>
                  <a:txBody>
                    <a:bodyPr/>
                    <a:lstStyle/>
                    <a:p>
                      <a:pPr algn="l"/>
                      <a:r>
                        <a:rPr lang="en-US" sz="1400" dirty="0">
                          <a:solidFill>
                            <a:schemeClr val="bg1"/>
                          </a:solidFill>
                          <a:latin typeface="+mn-lt"/>
                        </a:rPr>
                        <a:t>Feedstock Example</a:t>
                      </a:r>
                    </a:p>
                  </a:txBody>
                  <a:tcPr>
                    <a:solidFill>
                      <a:schemeClr val="tx1">
                        <a:lumMod val="75000"/>
                        <a:lumOff val="25000"/>
                      </a:schemeClr>
                    </a:solidFill>
                  </a:tcPr>
                </a:tc>
                <a:tc>
                  <a:txBody>
                    <a:bodyPr/>
                    <a:lstStyle/>
                    <a:p>
                      <a:pPr algn="l" fontAlgn="b"/>
                      <a:r>
                        <a:rPr lang="en-US" sz="1400" b="1" u="none" strike="noStrike" dirty="0">
                          <a:solidFill>
                            <a:schemeClr val="bg1"/>
                          </a:solidFill>
                          <a:effectLst/>
                          <a:latin typeface="+mn-lt"/>
                        </a:rPr>
                        <a:t>RIN Category</a:t>
                      </a:r>
                      <a:endParaRPr lang="en-US" sz="1400" b="1" i="0" u="none" strike="noStrike" dirty="0">
                        <a:solidFill>
                          <a:schemeClr val="bg1"/>
                        </a:solidFill>
                        <a:effectLst/>
                        <a:latin typeface="+mn-lt"/>
                      </a:endParaRPr>
                    </a:p>
                  </a:txBody>
                  <a:tcPr>
                    <a:solidFill>
                      <a:schemeClr val="tx1">
                        <a:lumMod val="75000"/>
                        <a:lumOff val="25000"/>
                      </a:schemeClr>
                    </a:solidFill>
                  </a:tcPr>
                </a:tc>
                <a:tc>
                  <a:txBody>
                    <a:bodyPr/>
                    <a:lstStyle/>
                    <a:p>
                      <a:pPr algn="l" fontAlgn="b"/>
                      <a:r>
                        <a:rPr lang="en-US" sz="1400" b="1" i="0" u="none" strike="noStrike" dirty="0">
                          <a:solidFill>
                            <a:schemeClr val="bg1"/>
                          </a:solidFill>
                          <a:effectLst/>
                          <a:latin typeface="+mn-lt"/>
                        </a:rPr>
                        <a:t>Mandate</a:t>
                      </a:r>
                      <a:r>
                        <a:rPr lang="en-US" sz="1400" b="1" i="0" u="none" strike="noStrike" baseline="0" dirty="0">
                          <a:solidFill>
                            <a:schemeClr val="bg1"/>
                          </a:solidFill>
                          <a:effectLst/>
                          <a:latin typeface="+mn-lt"/>
                        </a:rPr>
                        <a:t> Eligibility</a:t>
                      </a:r>
                      <a:endParaRPr lang="en-US" sz="1400" b="1" i="0" u="none" strike="noStrike" dirty="0">
                        <a:solidFill>
                          <a:schemeClr val="bg1"/>
                        </a:solidFill>
                        <a:effectLst/>
                        <a:latin typeface="+mn-lt"/>
                      </a:endParaRPr>
                    </a:p>
                  </a:txBody>
                  <a:tcPr>
                    <a:solidFill>
                      <a:schemeClr val="tx1">
                        <a:lumMod val="75000"/>
                        <a:lumOff val="25000"/>
                      </a:schemeClr>
                    </a:solidFill>
                  </a:tcPr>
                </a:tc>
                <a:extLst>
                  <a:ext uri="{0D108BD9-81ED-4DB2-BD59-A6C34878D82A}">
                    <a16:rowId xmlns:a16="http://schemas.microsoft.com/office/drawing/2014/main" val="10000"/>
                  </a:ext>
                </a:extLst>
              </a:tr>
              <a:tr h="749531">
                <a:tc>
                  <a:txBody>
                    <a:bodyPr/>
                    <a:lstStyle/>
                    <a:p>
                      <a:pPr algn="l" fontAlgn="ctr"/>
                      <a:r>
                        <a:rPr lang="en-US" sz="1400" b="0" i="0" u="none" strike="noStrike" dirty="0">
                          <a:solidFill>
                            <a:schemeClr val="bg1"/>
                          </a:solidFill>
                          <a:effectLst/>
                          <a:latin typeface="+mn-lt"/>
                          <a:cs typeface="Arial" pitchFamily="34" charset="0"/>
                        </a:rPr>
                        <a:t>corn</a:t>
                      </a:r>
                      <a:r>
                        <a:rPr lang="en-US" sz="1400" b="0" i="0" u="none" strike="noStrike" baseline="0" dirty="0">
                          <a:solidFill>
                            <a:schemeClr val="bg1"/>
                          </a:solidFill>
                          <a:effectLst/>
                          <a:latin typeface="+mn-lt"/>
                          <a:cs typeface="Arial" pitchFamily="34" charset="0"/>
                        </a:rPr>
                        <a:t> </a:t>
                      </a:r>
                      <a:r>
                        <a:rPr lang="en-US" sz="1400" b="0" i="0" u="none" strike="noStrike" baseline="0" dirty="0" err="1">
                          <a:solidFill>
                            <a:schemeClr val="bg1"/>
                          </a:solidFill>
                          <a:effectLst/>
                          <a:latin typeface="+mn-lt"/>
                          <a:cs typeface="Arial" pitchFamily="34" charset="0"/>
                        </a:rPr>
                        <a:t>stover</a:t>
                      </a:r>
                      <a:r>
                        <a:rPr lang="en-US" sz="1400" b="0" i="0" u="none" strike="noStrike" baseline="0" dirty="0">
                          <a:solidFill>
                            <a:schemeClr val="bg1"/>
                          </a:solidFill>
                          <a:effectLst/>
                          <a:latin typeface="+mn-lt"/>
                          <a:cs typeface="Arial" pitchFamily="34" charset="0"/>
                        </a:rPr>
                        <a:t> </a:t>
                      </a:r>
                    </a:p>
                    <a:p>
                      <a:pPr algn="l" fontAlgn="ctr"/>
                      <a:r>
                        <a:rPr lang="en-US" sz="1400" b="0" i="0" u="none" strike="noStrike" baseline="0" dirty="0" err="1">
                          <a:solidFill>
                            <a:schemeClr val="bg1"/>
                          </a:solidFill>
                          <a:effectLst/>
                          <a:latin typeface="+mn-lt"/>
                          <a:cs typeface="Arial" pitchFamily="34" charset="0"/>
                        </a:rPr>
                        <a:t>switchgrass</a:t>
                      </a:r>
                      <a:endParaRPr lang="en-US" sz="1400" b="0" i="0" u="none" strike="noStrike" dirty="0">
                        <a:solidFill>
                          <a:schemeClr val="bg1"/>
                        </a:solidFill>
                        <a:effectLst/>
                        <a:latin typeface="+mn-lt"/>
                        <a:cs typeface="Arial" pitchFamily="34" charset="0"/>
                      </a:endParaRPr>
                    </a:p>
                  </a:txBody>
                  <a:tcPr>
                    <a:lnR w="3175"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n-US" sz="1400" b="0" i="0" u="none" strike="noStrike" dirty="0">
                          <a:solidFill>
                            <a:schemeClr val="bg1"/>
                          </a:solidFill>
                          <a:effectLst/>
                          <a:latin typeface="+mn-lt"/>
                          <a:cs typeface="Arial" pitchFamily="34" charset="0"/>
                        </a:rPr>
                        <a:t>D3</a:t>
                      </a:r>
                    </a:p>
                  </a:txBody>
                  <a:tcPr>
                    <a:lnL w="3175" cap="flat" cmpd="sng" algn="ctr">
                      <a:solidFill>
                        <a:schemeClr val="bg1"/>
                      </a:solidFill>
                      <a:prstDash val="solid"/>
                      <a:round/>
                      <a:headEnd type="none" w="med" len="med"/>
                      <a:tailEnd type="none" w="med" len="med"/>
                    </a:lnL>
                    <a:solidFill>
                      <a:schemeClr val="accent2"/>
                    </a:solidFill>
                  </a:tcPr>
                </a:tc>
                <a:tc>
                  <a:txBody>
                    <a:bodyPr/>
                    <a:lstStyle/>
                    <a:p>
                      <a:pPr algn="l"/>
                      <a:r>
                        <a:rPr lang="en-US" sz="1400" dirty="0">
                          <a:solidFill>
                            <a:schemeClr val="bg1"/>
                          </a:solidFill>
                          <a:latin typeface="+mn-lt"/>
                        </a:rPr>
                        <a:t>cellulosic, advanced,</a:t>
                      </a:r>
                      <a:r>
                        <a:rPr lang="en-US" sz="1400" baseline="0" dirty="0">
                          <a:solidFill>
                            <a:schemeClr val="bg1"/>
                          </a:solidFill>
                          <a:latin typeface="+mn-lt"/>
                        </a:rPr>
                        <a:t> conventional</a:t>
                      </a:r>
                      <a:endParaRPr lang="en-US" sz="1400" dirty="0">
                        <a:solidFill>
                          <a:schemeClr val="bg1"/>
                        </a:solidFill>
                        <a:latin typeface="+mn-lt"/>
                      </a:endParaRPr>
                    </a:p>
                  </a:txBody>
                  <a:tcPr>
                    <a:solidFill>
                      <a:schemeClr val="accent2"/>
                    </a:solidFill>
                  </a:tcPr>
                </a:tc>
                <a:extLst>
                  <a:ext uri="{0D108BD9-81ED-4DB2-BD59-A6C34878D82A}">
                    <a16:rowId xmlns:a16="http://schemas.microsoft.com/office/drawing/2014/main" val="10001"/>
                  </a:ext>
                </a:extLst>
              </a:tr>
              <a:tr h="646952">
                <a:tc>
                  <a:txBody>
                    <a:bodyPr/>
                    <a:lstStyle/>
                    <a:p>
                      <a:pPr algn="l" fontAlgn="ctr"/>
                      <a:r>
                        <a:rPr lang="en-US" sz="1400" b="0" i="0" u="none" strike="noStrike" dirty="0">
                          <a:solidFill>
                            <a:schemeClr val="bg1"/>
                          </a:solidFill>
                          <a:effectLst/>
                          <a:latin typeface="+mn-lt"/>
                          <a:cs typeface="Arial" pitchFamily="34" charset="0"/>
                        </a:rPr>
                        <a:t>soybean</a:t>
                      </a:r>
                      <a:r>
                        <a:rPr lang="en-US" sz="1400" b="0" i="0" u="none" strike="noStrike" baseline="0" dirty="0">
                          <a:solidFill>
                            <a:schemeClr val="bg1"/>
                          </a:solidFill>
                          <a:effectLst/>
                          <a:latin typeface="+mn-lt"/>
                          <a:cs typeface="Arial" pitchFamily="34" charset="0"/>
                        </a:rPr>
                        <a:t> oil </a:t>
                      </a:r>
                    </a:p>
                    <a:p>
                      <a:pPr algn="l" fontAlgn="ctr"/>
                      <a:r>
                        <a:rPr lang="en-US" sz="1400" b="0" i="0" u="none" strike="noStrike" baseline="0" dirty="0">
                          <a:solidFill>
                            <a:schemeClr val="bg1"/>
                          </a:solidFill>
                          <a:effectLst/>
                          <a:latin typeface="+mn-lt"/>
                          <a:cs typeface="Arial" pitchFamily="34" charset="0"/>
                        </a:rPr>
                        <a:t>canola oil </a:t>
                      </a:r>
                    </a:p>
                    <a:p>
                      <a:pPr algn="l" fontAlgn="ctr"/>
                      <a:r>
                        <a:rPr lang="en-US" sz="1400" b="0" i="0" u="none" strike="noStrike" baseline="0" dirty="0">
                          <a:solidFill>
                            <a:schemeClr val="bg1"/>
                          </a:solidFill>
                          <a:effectLst/>
                          <a:latin typeface="+mn-lt"/>
                          <a:cs typeface="Arial" pitchFamily="34" charset="0"/>
                        </a:rPr>
                        <a:t>animal fats</a:t>
                      </a:r>
                      <a:endParaRPr lang="en-US" sz="1400" b="0" i="0" u="none" strike="noStrike" dirty="0">
                        <a:solidFill>
                          <a:schemeClr val="bg1"/>
                        </a:solidFill>
                        <a:effectLst/>
                        <a:latin typeface="+mn-lt"/>
                        <a:cs typeface="Arial" pitchFamily="34" charset="0"/>
                      </a:endParaRPr>
                    </a:p>
                  </a:txBody>
                  <a:tcPr>
                    <a:solidFill>
                      <a:schemeClr val="bg1">
                        <a:lumMod val="65000"/>
                      </a:schemeClr>
                    </a:solidFill>
                  </a:tcPr>
                </a:tc>
                <a:tc>
                  <a:txBody>
                    <a:bodyPr/>
                    <a:lstStyle/>
                    <a:p>
                      <a:pPr algn="ctr" fontAlgn="ctr"/>
                      <a:r>
                        <a:rPr lang="en-US" sz="1400" b="0" i="0" u="none" strike="noStrike" dirty="0">
                          <a:solidFill>
                            <a:schemeClr val="bg1"/>
                          </a:solidFill>
                          <a:effectLst/>
                          <a:latin typeface="+mn-lt"/>
                          <a:cs typeface="Arial" pitchFamily="34" charset="0"/>
                        </a:rPr>
                        <a:t>D4</a:t>
                      </a:r>
                    </a:p>
                  </a:txBody>
                  <a:tcPr>
                    <a:solidFill>
                      <a:schemeClr val="bg1">
                        <a:lumMod val="65000"/>
                      </a:schemeClr>
                    </a:solidFill>
                  </a:tcPr>
                </a:tc>
                <a:tc>
                  <a:txBody>
                    <a:bodyPr/>
                    <a:lstStyle/>
                    <a:p>
                      <a:pPr algn="l" fontAlgn="ctr"/>
                      <a:r>
                        <a:rPr lang="en-US" sz="1400" b="0" i="0" u="none" strike="noStrike" dirty="0">
                          <a:solidFill>
                            <a:schemeClr val="bg1"/>
                          </a:solidFill>
                          <a:effectLst/>
                          <a:latin typeface="+mn-lt"/>
                          <a:cs typeface="Arial" pitchFamily="34" charset="0"/>
                        </a:rPr>
                        <a:t>biodiesel, advanced, conventional</a:t>
                      </a:r>
                    </a:p>
                  </a:txBody>
                  <a:tcPr>
                    <a:solidFill>
                      <a:schemeClr val="bg1">
                        <a:lumMod val="65000"/>
                      </a:schemeClr>
                    </a:solidFill>
                  </a:tcPr>
                </a:tc>
                <a:extLst>
                  <a:ext uri="{0D108BD9-81ED-4DB2-BD59-A6C34878D82A}">
                    <a16:rowId xmlns:a16="http://schemas.microsoft.com/office/drawing/2014/main" val="10002"/>
                  </a:ext>
                </a:extLst>
              </a:tr>
              <a:tr h="530917">
                <a:tc>
                  <a:txBody>
                    <a:bodyPr/>
                    <a:lstStyle/>
                    <a:p>
                      <a:pPr algn="l" fontAlgn="ctr"/>
                      <a:r>
                        <a:rPr lang="en-US" sz="1400" b="0" i="0" u="none" strike="noStrike" dirty="0">
                          <a:solidFill>
                            <a:schemeClr val="bg1"/>
                          </a:solidFill>
                          <a:effectLst/>
                          <a:latin typeface="+mn-lt"/>
                          <a:cs typeface="Arial" pitchFamily="34" charset="0"/>
                        </a:rPr>
                        <a:t>sugarcane</a:t>
                      </a:r>
                      <a:r>
                        <a:rPr lang="en-US" sz="1400" b="0" i="0" u="none" strike="noStrike" baseline="0" dirty="0">
                          <a:solidFill>
                            <a:schemeClr val="bg1"/>
                          </a:solidFill>
                          <a:effectLst/>
                          <a:latin typeface="+mn-lt"/>
                          <a:cs typeface="Arial" pitchFamily="34" charset="0"/>
                        </a:rPr>
                        <a:t> </a:t>
                      </a:r>
                    </a:p>
                    <a:p>
                      <a:pPr algn="l" fontAlgn="ctr"/>
                      <a:r>
                        <a:rPr lang="en-US" sz="1400" b="0" i="0" u="none" strike="noStrike" baseline="0" dirty="0">
                          <a:solidFill>
                            <a:schemeClr val="bg1"/>
                          </a:solidFill>
                          <a:effectLst/>
                          <a:latin typeface="+mn-lt"/>
                          <a:cs typeface="Arial" pitchFamily="34" charset="0"/>
                        </a:rPr>
                        <a:t>sugar beets</a:t>
                      </a:r>
                      <a:endParaRPr lang="en-US" sz="1400" b="0" i="0" u="none" strike="noStrike" dirty="0">
                        <a:solidFill>
                          <a:schemeClr val="bg1"/>
                        </a:solidFill>
                        <a:effectLst/>
                        <a:latin typeface="+mn-lt"/>
                        <a:cs typeface="Arial" pitchFamily="34" charset="0"/>
                      </a:endParaRPr>
                    </a:p>
                  </a:txBody>
                  <a:tcPr>
                    <a:solidFill>
                      <a:srgbClr val="256728"/>
                    </a:solidFill>
                  </a:tcPr>
                </a:tc>
                <a:tc>
                  <a:txBody>
                    <a:bodyPr/>
                    <a:lstStyle/>
                    <a:p>
                      <a:pPr algn="ctr" fontAlgn="ctr"/>
                      <a:r>
                        <a:rPr lang="en-US" sz="1400" b="0" i="0" u="none" strike="noStrike" dirty="0">
                          <a:solidFill>
                            <a:schemeClr val="bg1"/>
                          </a:solidFill>
                          <a:effectLst/>
                          <a:latin typeface="+mn-lt"/>
                          <a:cs typeface="Arial" pitchFamily="34" charset="0"/>
                        </a:rPr>
                        <a:t>D5</a:t>
                      </a:r>
                    </a:p>
                  </a:txBody>
                  <a:tcPr>
                    <a:solidFill>
                      <a:srgbClr val="256728"/>
                    </a:solidFill>
                  </a:tcPr>
                </a:tc>
                <a:tc>
                  <a:txBody>
                    <a:bodyPr/>
                    <a:lstStyle/>
                    <a:p>
                      <a:pPr algn="l" fontAlgn="ctr"/>
                      <a:r>
                        <a:rPr lang="en-US" sz="1400" b="0" i="0" u="none" strike="noStrike" dirty="0">
                          <a:solidFill>
                            <a:schemeClr val="bg1"/>
                          </a:solidFill>
                          <a:effectLst/>
                          <a:latin typeface="+mn-lt"/>
                          <a:cs typeface="Arial" pitchFamily="34" charset="0"/>
                        </a:rPr>
                        <a:t>advanced, conventional</a:t>
                      </a:r>
                    </a:p>
                  </a:txBody>
                  <a:tcPr>
                    <a:solidFill>
                      <a:srgbClr val="256728"/>
                    </a:solidFill>
                  </a:tcPr>
                </a:tc>
                <a:extLst>
                  <a:ext uri="{0D108BD9-81ED-4DB2-BD59-A6C34878D82A}">
                    <a16:rowId xmlns:a16="http://schemas.microsoft.com/office/drawing/2014/main" val="10003"/>
                  </a:ext>
                </a:extLst>
              </a:tr>
              <a:tr h="312304">
                <a:tc>
                  <a:txBody>
                    <a:bodyPr/>
                    <a:lstStyle/>
                    <a:p>
                      <a:pPr algn="l" fontAlgn="ctr"/>
                      <a:r>
                        <a:rPr lang="en-US" sz="1400" b="0" i="0" u="none" strike="noStrike" dirty="0">
                          <a:solidFill>
                            <a:schemeClr val="bg1"/>
                          </a:solidFill>
                          <a:effectLst/>
                          <a:latin typeface="+mn-lt"/>
                          <a:cs typeface="Arial" pitchFamily="34" charset="0"/>
                        </a:rPr>
                        <a:t>grain corn</a:t>
                      </a:r>
                    </a:p>
                  </a:txBody>
                  <a:tcPr>
                    <a:solidFill>
                      <a:schemeClr val="accent1">
                        <a:lumMod val="75000"/>
                      </a:schemeClr>
                    </a:solidFill>
                  </a:tcPr>
                </a:tc>
                <a:tc>
                  <a:txBody>
                    <a:bodyPr/>
                    <a:lstStyle/>
                    <a:p>
                      <a:pPr algn="ctr" fontAlgn="ctr"/>
                      <a:r>
                        <a:rPr lang="en-US" sz="1400" b="0" i="0" u="none" strike="noStrike" dirty="0">
                          <a:solidFill>
                            <a:schemeClr val="bg1"/>
                          </a:solidFill>
                          <a:effectLst/>
                          <a:latin typeface="+mn-lt"/>
                          <a:cs typeface="Arial" pitchFamily="34" charset="0"/>
                        </a:rPr>
                        <a:t>D6</a:t>
                      </a:r>
                    </a:p>
                  </a:txBody>
                  <a:tcPr>
                    <a:solidFill>
                      <a:schemeClr val="accent1">
                        <a:lumMod val="75000"/>
                      </a:schemeClr>
                    </a:solidFill>
                  </a:tcPr>
                </a:tc>
                <a:tc>
                  <a:txBody>
                    <a:bodyPr/>
                    <a:lstStyle/>
                    <a:p>
                      <a:pPr algn="l" fontAlgn="ctr"/>
                      <a:r>
                        <a:rPr lang="en-US" sz="1400" b="0" i="0" u="none" strike="noStrike" dirty="0">
                          <a:solidFill>
                            <a:schemeClr val="bg1"/>
                          </a:solidFill>
                          <a:effectLst/>
                          <a:latin typeface="+mn-lt"/>
                          <a:cs typeface="Arial" pitchFamily="34" charset="0"/>
                        </a:rPr>
                        <a:t>conventional</a:t>
                      </a:r>
                    </a:p>
                  </a:txBody>
                  <a:tcPr>
                    <a:solidFill>
                      <a:schemeClr val="accent1">
                        <a:lumMod val="75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5486400"/>
            <a:ext cx="7772400" cy="923330"/>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dirty="0">
                <a:solidFill>
                  <a:prstClr val="black"/>
                </a:solidFill>
                <a:latin typeface="Arial" charset="0"/>
              </a:rPr>
              <a:t>The RFS mandate differentiates between types of renewable fuels.</a:t>
            </a:r>
          </a:p>
          <a:p>
            <a:pPr marL="285750" indent="-285750" fontAlgn="base">
              <a:spcBef>
                <a:spcPct val="0"/>
              </a:spcBef>
              <a:spcAft>
                <a:spcPct val="0"/>
              </a:spcAft>
              <a:buFont typeface="Arial" pitchFamily="34" charset="0"/>
              <a:buChar char="•"/>
            </a:pPr>
            <a:r>
              <a:rPr lang="en-US" dirty="0">
                <a:solidFill>
                  <a:prstClr val="black"/>
                </a:solidFill>
                <a:latin typeface="Arial" charset="0"/>
              </a:rPr>
              <a:t> Renewable Identification Numbers (RINs) are the mechanism that enforces the RFS mandate.</a:t>
            </a:r>
          </a:p>
        </p:txBody>
      </p:sp>
      <p:sp>
        <p:nvSpPr>
          <p:cNvPr id="4" name="Rectangle 3"/>
          <p:cNvSpPr/>
          <p:nvPr/>
        </p:nvSpPr>
        <p:spPr>
          <a:xfrm>
            <a:off x="0" y="0"/>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7" name="Slide Number Placeholder 6"/>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302210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B67EF857-8972-4FFB-B52E-8AA9BAAF1108}"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Feedstock and Blended Fuels</a:t>
            </a:r>
          </a:p>
        </p:txBody>
      </p:sp>
      <p:sp>
        <p:nvSpPr>
          <p:cNvPr id="39" name="TextBox 38"/>
          <p:cNvSpPr txBox="1"/>
          <p:nvPr/>
        </p:nvSpPr>
        <p:spPr>
          <a:xfrm>
            <a:off x="2814896" y="1313617"/>
            <a:ext cx="3509703" cy="338554"/>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rPr>
              <a:t>Fuel for Blending</a:t>
            </a:r>
          </a:p>
        </p:txBody>
      </p:sp>
      <p:sp>
        <p:nvSpPr>
          <p:cNvPr id="41" name="TextBox 40"/>
          <p:cNvSpPr txBox="1"/>
          <p:nvPr/>
        </p:nvSpPr>
        <p:spPr>
          <a:xfrm>
            <a:off x="383052" y="1313617"/>
            <a:ext cx="2133600" cy="338554"/>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rPr>
              <a:t>Typical Feedstock</a:t>
            </a:r>
          </a:p>
        </p:txBody>
      </p:sp>
      <p:sp>
        <p:nvSpPr>
          <p:cNvPr id="43" name="TextBox 42"/>
          <p:cNvSpPr txBox="1"/>
          <p:nvPr/>
        </p:nvSpPr>
        <p:spPr>
          <a:xfrm>
            <a:off x="7018867" y="1313616"/>
            <a:ext cx="1752600" cy="338554"/>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rPr>
              <a:t>Blended Fuel</a:t>
            </a:r>
          </a:p>
        </p:txBody>
      </p:sp>
      <p:sp>
        <p:nvSpPr>
          <p:cNvPr id="44" name="Rectangle 43"/>
          <p:cNvSpPr/>
          <p:nvPr/>
        </p:nvSpPr>
        <p:spPr>
          <a:xfrm>
            <a:off x="739987" y="5112173"/>
            <a:ext cx="1463040" cy="36576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Grain Corn (D6)</a:t>
            </a:r>
          </a:p>
        </p:txBody>
      </p:sp>
      <p:sp>
        <p:nvSpPr>
          <p:cNvPr id="45" name="Rectangle 44"/>
          <p:cNvSpPr/>
          <p:nvPr/>
        </p:nvSpPr>
        <p:spPr>
          <a:xfrm>
            <a:off x="739987" y="2978573"/>
            <a:ext cx="1463040" cy="3657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Crude Oil</a:t>
            </a:r>
          </a:p>
        </p:txBody>
      </p:sp>
      <p:sp>
        <p:nvSpPr>
          <p:cNvPr id="47" name="Rectangle 46"/>
          <p:cNvSpPr/>
          <p:nvPr/>
        </p:nvSpPr>
        <p:spPr>
          <a:xfrm>
            <a:off x="739987" y="1911773"/>
            <a:ext cx="1463040" cy="36576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Soybean Oil (D4)</a:t>
            </a:r>
          </a:p>
        </p:txBody>
      </p:sp>
      <p:sp>
        <p:nvSpPr>
          <p:cNvPr id="48" name="Rectangle 47"/>
          <p:cNvSpPr/>
          <p:nvPr/>
        </p:nvSpPr>
        <p:spPr>
          <a:xfrm>
            <a:off x="3457848" y="4868333"/>
            <a:ext cx="2057400" cy="54864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Ethanol</a:t>
            </a:r>
          </a:p>
        </p:txBody>
      </p:sp>
      <p:sp>
        <p:nvSpPr>
          <p:cNvPr id="49" name="Rectangle 48"/>
          <p:cNvSpPr/>
          <p:nvPr/>
        </p:nvSpPr>
        <p:spPr>
          <a:xfrm>
            <a:off x="3457849" y="3130973"/>
            <a:ext cx="2057401" cy="54864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Petroleum Gasoline</a:t>
            </a:r>
          </a:p>
        </p:txBody>
      </p:sp>
      <p:sp>
        <p:nvSpPr>
          <p:cNvPr id="50" name="Rectangle 49"/>
          <p:cNvSpPr/>
          <p:nvPr/>
        </p:nvSpPr>
        <p:spPr>
          <a:xfrm>
            <a:off x="3459700" y="2597573"/>
            <a:ext cx="2064800" cy="54864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Petroleum Diesel</a:t>
            </a:r>
          </a:p>
        </p:txBody>
      </p:sp>
      <p:sp>
        <p:nvSpPr>
          <p:cNvPr id="51" name="Rectangle 50"/>
          <p:cNvSpPr/>
          <p:nvPr/>
        </p:nvSpPr>
        <p:spPr>
          <a:xfrm>
            <a:off x="3459702" y="1987973"/>
            <a:ext cx="2064798" cy="54864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Biodiesel</a:t>
            </a:r>
          </a:p>
        </p:txBody>
      </p:sp>
      <p:sp>
        <p:nvSpPr>
          <p:cNvPr id="52" name="Rectangle 51"/>
          <p:cNvSpPr/>
          <p:nvPr/>
        </p:nvSpPr>
        <p:spPr>
          <a:xfrm>
            <a:off x="7037917" y="3649133"/>
            <a:ext cx="1733550" cy="1097280"/>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Blended Gasoline</a:t>
            </a:r>
          </a:p>
          <a:p>
            <a:pPr algn="ctr" fontAlgn="base">
              <a:spcBef>
                <a:spcPct val="0"/>
              </a:spcBef>
              <a:spcAft>
                <a:spcPct val="0"/>
              </a:spcAft>
            </a:pPr>
            <a:r>
              <a:rPr lang="en-US" sz="1400" dirty="0">
                <a:solidFill>
                  <a:prstClr val="white"/>
                </a:solidFill>
              </a:rPr>
              <a:t>(E10, E15, E85)</a:t>
            </a:r>
          </a:p>
        </p:txBody>
      </p:sp>
      <p:sp>
        <p:nvSpPr>
          <p:cNvPr id="53" name="Rectangle 52"/>
          <p:cNvSpPr/>
          <p:nvPr/>
        </p:nvSpPr>
        <p:spPr>
          <a:xfrm>
            <a:off x="7018867" y="2018453"/>
            <a:ext cx="1733550" cy="109728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Blended Diesel</a:t>
            </a:r>
          </a:p>
          <a:p>
            <a:pPr algn="ctr" fontAlgn="base">
              <a:spcBef>
                <a:spcPct val="0"/>
              </a:spcBef>
              <a:spcAft>
                <a:spcPct val="0"/>
              </a:spcAft>
            </a:pPr>
            <a:r>
              <a:rPr lang="en-US" sz="1400" dirty="0">
                <a:solidFill>
                  <a:prstClr val="white"/>
                </a:solidFill>
              </a:rPr>
              <a:t>(B5, B20)</a:t>
            </a:r>
          </a:p>
        </p:txBody>
      </p:sp>
      <p:cxnSp>
        <p:nvCxnSpPr>
          <p:cNvPr id="54" name="Elbow Connector 53"/>
          <p:cNvCxnSpPr>
            <a:stCxn id="45" idx="3"/>
            <a:endCxn id="49" idx="1"/>
          </p:cNvCxnSpPr>
          <p:nvPr/>
        </p:nvCxnSpPr>
        <p:spPr>
          <a:xfrm>
            <a:off x="2203027" y="3161453"/>
            <a:ext cx="1254822" cy="24384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5" name="Elbow Connector 54"/>
          <p:cNvCxnSpPr>
            <a:stCxn id="45" idx="3"/>
            <a:endCxn id="50" idx="1"/>
          </p:cNvCxnSpPr>
          <p:nvPr/>
        </p:nvCxnSpPr>
        <p:spPr>
          <a:xfrm flipV="1">
            <a:off x="2203027" y="2871893"/>
            <a:ext cx="1256673" cy="28956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6" name="Elbow Connector 55"/>
          <p:cNvCxnSpPr>
            <a:stCxn id="48" idx="3"/>
            <a:endCxn id="52" idx="1"/>
          </p:cNvCxnSpPr>
          <p:nvPr/>
        </p:nvCxnSpPr>
        <p:spPr>
          <a:xfrm flipV="1">
            <a:off x="5515248" y="4197773"/>
            <a:ext cx="1522669" cy="944880"/>
          </a:xfrm>
          <a:prstGeom prst="bentConnector3">
            <a:avLst/>
          </a:prstGeom>
          <a:ln>
            <a:solidFill>
              <a:schemeClr val="accent1">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57" name="Elbow Connector 56"/>
          <p:cNvCxnSpPr>
            <a:stCxn id="49" idx="3"/>
            <a:endCxn id="52" idx="1"/>
          </p:cNvCxnSpPr>
          <p:nvPr/>
        </p:nvCxnSpPr>
        <p:spPr>
          <a:xfrm>
            <a:off x="5515250" y="3405293"/>
            <a:ext cx="1522667" cy="79248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58" name="Elbow Connector 57"/>
          <p:cNvCxnSpPr>
            <a:stCxn id="51" idx="3"/>
            <a:endCxn id="53" idx="1"/>
          </p:cNvCxnSpPr>
          <p:nvPr/>
        </p:nvCxnSpPr>
        <p:spPr>
          <a:xfrm>
            <a:off x="5524500" y="2262293"/>
            <a:ext cx="1494367" cy="304800"/>
          </a:xfrm>
          <a:prstGeom prst="bentConnector3">
            <a:avLst/>
          </a:prstGeom>
          <a:ln>
            <a:solidFill>
              <a:schemeClr val="bg1">
                <a:lumMod val="65000"/>
              </a:schemeClr>
            </a:solidFill>
            <a:tailEnd type="arrow"/>
          </a:ln>
        </p:spPr>
        <p:style>
          <a:lnRef idx="3">
            <a:schemeClr val="dk1"/>
          </a:lnRef>
          <a:fillRef idx="0">
            <a:schemeClr val="dk1"/>
          </a:fillRef>
          <a:effectRef idx="2">
            <a:schemeClr val="dk1"/>
          </a:effectRef>
          <a:fontRef idx="minor">
            <a:schemeClr val="tx1"/>
          </a:fontRef>
        </p:style>
      </p:cxnSp>
      <p:cxnSp>
        <p:nvCxnSpPr>
          <p:cNvPr id="59" name="Elbow Connector 58"/>
          <p:cNvCxnSpPr>
            <a:stCxn id="50" idx="3"/>
            <a:endCxn id="53" idx="1"/>
          </p:cNvCxnSpPr>
          <p:nvPr/>
        </p:nvCxnSpPr>
        <p:spPr>
          <a:xfrm flipV="1">
            <a:off x="5524500" y="2567093"/>
            <a:ext cx="1494367" cy="304800"/>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60" name="Rectangle 59"/>
          <p:cNvSpPr/>
          <p:nvPr/>
        </p:nvSpPr>
        <p:spPr>
          <a:xfrm>
            <a:off x="739987" y="4273973"/>
            <a:ext cx="1463040" cy="365760"/>
          </a:xfrm>
          <a:prstGeom prst="rect">
            <a:avLst/>
          </a:prstGeom>
          <a:solidFill>
            <a:srgbClr val="2567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Sugarcane (D5)</a:t>
            </a:r>
          </a:p>
        </p:txBody>
      </p:sp>
      <p:sp>
        <p:nvSpPr>
          <p:cNvPr id="61" name="Rectangle 60"/>
          <p:cNvSpPr/>
          <p:nvPr/>
        </p:nvSpPr>
        <p:spPr>
          <a:xfrm>
            <a:off x="739987" y="3664373"/>
            <a:ext cx="1463040" cy="51816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Corn Stover (D3)</a:t>
            </a:r>
          </a:p>
        </p:txBody>
      </p:sp>
      <p:sp>
        <p:nvSpPr>
          <p:cNvPr id="63" name="Rectangle 62"/>
          <p:cNvSpPr/>
          <p:nvPr/>
        </p:nvSpPr>
        <p:spPr>
          <a:xfrm>
            <a:off x="3457848" y="3740573"/>
            <a:ext cx="2057401" cy="54864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Drop-Ins</a:t>
            </a:r>
          </a:p>
        </p:txBody>
      </p:sp>
      <p:cxnSp>
        <p:nvCxnSpPr>
          <p:cNvPr id="64" name="Elbow Connector 63"/>
          <p:cNvCxnSpPr>
            <a:stCxn id="44" idx="3"/>
            <a:endCxn id="48" idx="1"/>
          </p:cNvCxnSpPr>
          <p:nvPr/>
        </p:nvCxnSpPr>
        <p:spPr>
          <a:xfrm flipV="1">
            <a:off x="2203027" y="5142653"/>
            <a:ext cx="1254821" cy="152400"/>
          </a:xfrm>
          <a:prstGeom prst="bentConnector3">
            <a:avLst/>
          </a:prstGeom>
          <a:ln>
            <a:solidFill>
              <a:schemeClr val="accent1">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65" name="Elbow Connector 64"/>
          <p:cNvCxnSpPr>
            <a:stCxn id="60" idx="3"/>
            <a:endCxn id="48" idx="1"/>
          </p:cNvCxnSpPr>
          <p:nvPr/>
        </p:nvCxnSpPr>
        <p:spPr>
          <a:xfrm>
            <a:off x="2203027" y="4456853"/>
            <a:ext cx="1254821" cy="685800"/>
          </a:xfrm>
          <a:prstGeom prst="bentConnector3">
            <a:avLst/>
          </a:prstGeom>
          <a:ln>
            <a:solidFill>
              <a:srgbClr val="256728"/>
            </a:solidFill>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endCxn id="48" idx="1"/>
          </p:cNvCxnSpPr>
          <p:nvPr/>
        </p:nvCxnSpPr>
        <p:spPr>
          <a:xfrm>
            <a:off x="2203027" y="4014893"/>
            <a:ext cx="1254821" cy="1127760"/>
          </a:xfrm>
          <a:prstGeom prst="bentConnector3">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sp>
        <p:nvSpPr>
          <p:cNvPr id="67" name="Rectangle 66"/>
          <p:cNvSpPr/>
          <p:nvPr/>
        </p:nvSpPr>
        <p:spPr>
          <a:xfrm>
            <a:off x="739987" y="2292773"/>
            <a:ext cx="1463040" cy="36576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Other (D4)</a:t>
            </a:r>
          </a:p>
        </p:txBody>
      </p:sp>
      <p:cxnSp>
        <p:nvCxnSpPr>
          <p:cNvPr id="68" name="Elbow Connector 67"/>
          <p:cNvCxnSpPr>
            <a:stCxn id="47" idx="3"/>
            <a:endCxn id="51" idx="1"/>
          </p:cNvCxnSpPr>
          <p:nvPr/>
        </p:nvCxnSpPr>
        <p:spPr>
          <a:xfrm>
            <a:off x="2203027" y="2094653"/>
            <a:ext cx="1256675" cy="167640"/>
          </a:xfrm>
          <a:prstGeom prst="bentConnector3">
            <a:avLst/>
          </a:prstGeom>
          <a:ln>
            <a:solidFill>
              <a:schemeClr val="bg1">
                <a:lumMod val="65000"/>
              </a:schemeClr>
            </a:solidFill>
            <a:tailEnd type="arrow"/>
          </a:ln>
        </p:spPr>
        <p:style>
          <a:lnRef idx="2">
            <a:schemeClr val="dk1"/>
          </a:lnRef>
          <a:fillRef idx="0">
            <a:schemeClr val="dk1"/>
          </a:fillRef>
          <a:effectRef idx="1">
            <a:schemeClr val="dk1"/>
          </a:effectRef>
          <a:fontRef idx="minor">
            <a:schemeClr val="tx1"/>
          </a:fontRef>
        </p:style>
      </p:cxnSp>
      <p:cxnSp>
        <p:nvCxnSpPr>
          <p:cNvPr id="69" name="Elbow Connector 68"/>
          <p:cNvCxnSpPr>
            <a:stCxn id="67" idx="3"/>
            <a:endCxn id="51" idx="1"/>
          </p:cNvCxnSpPr>
          <p:nvPr/>
        </p:nvCxnSpPr>
        <p:spPr>
          <a:xfrm flipV="1">
            <a:off x="2203027" y="2262293"/>
            <a:ext cx="1256675" cy="213360"/>
          </a:xfrm>
          <a:prstGeom prst="bentConnector3">
            <a:avLst/>
          </a:prstGeom>
          <a:ln>
            <a:solidFill>
              <a:schemeClr val="bg1">
                <a:lumMod val="65000"/>
              </a:schemeClr>
            </a:solidFill>
            <a:tailEnd type="arrow"/>
          </a:ln>
        </p:spPr>
        <p:style>
          <a:lnRef idx="2">
            <a:schemeClr val="dk1"/>
          </a:lnRef>
          <a:fillRef idx="0">
            <a:schemeClr val="dk1"/>
          </a:fillRef>
          <a:effectRef idx="1">
            <a:schemeClr val="dk1"/>
          </a:effectRef>
          <a:fontRef idx="minor">
            <a:schemeClr val="tx1"/>
          </a:fontRef>
        </p:style>
      </p:cxnSp>
      <p:sp>
        <p:nvSpPr>
          <p:cNvPr id="70" name="Rectangle 69"/>
          <p:cNvSpPr/>
          <p:nvPr/>
        </p:nvSpPr>
        <p:spPr>
          <a:xfrm>
            <a:off x="739987" y="4609253"/>
            <a:ext cx="1463040" cy="365760"/>
          </a:xfrm>
          <a:prstGeom prst="rect">
            <a:avLst/>
          </a:prstGeom>
          <a:solidFill>
            <a:srgbClr val="2567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Other (D5)</a:t>
            </a:r>
          </a:p>
        </p:txBody>
      </p:sp>
      <p:sp>
        <p:nvSpPr>
          <p:cNvPr id="71" name="Rectangle 70"/>
          <p:cNvSpPr/>
          <p:nvPr/>
        </p:nvSpPr>
        <p:spPr>
          <a:xfrm>
            <a:off x="739987" y="5493173"/>
            <a:ext cx="1463040" cy="36576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Other (D6)</a:t>
            </a:r>
          </a:p>
        </p:txBody>
      </p:sp>
      <p:cxnSp>
        <p:nvCxnSpPr>
          <p:cNvPr id="72" name="Elbow Connector 71"/>
          <p:cNvCxnSpPr>
            <a:stCxn id="71" idx="3"/>
            <a:endCxn id="48" idx="1"/>
          </p:cNvCxnSpPr>
          <p:nvPr/>
        </p:nvCxnSpPr>
        <p:spPr>
          <a:xfrm flipV="1">
            <a:off x="2203027" y="5142653"/>
            <a:ext cx="1254821" cy="533400"/>
          </a:xfrm>
          <a:prstGeom prst="bentConnector3">
            <a:avLst/>
          </a:prstGeom>
          <a:ln>
            <a:solidFill>
              <a:schemeClr val="accent1">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73" name="Elbow Connector 72"/>
          <p:cNvCxnSpPr>
            <a:stCxn id="70" idx="3"/>
            <a:endCxn id="48" idx="1"/>
          </p:cNvCxnSpPr>
          <p:nvPr/>
        </p:nvCxnSpPr>
        <p:spPr>
          <a:xfrm>
            <a:off x="2203027" y="4792133"/>
            <a:ext cx="1254821" cy="350520"/>
          </a:xfrm>
          <a:prstGeom prst="bentConnector3">
            <a:avLst/>
          </a:prstGeom>
          <a:ln>
            <a:solidFill>
              <a:srgbClr val="256728"/>
            </a:solidFill>
            <a:tailEnd type="arrow"/>
          </a:ln>
        </p:spPr>
        <p:style>
          <a:lnRef idx="2">
            <a:schemeClr val="dk1"/>
          </a:lnRef>
          <a:fillRef idx="0">
            <a:schemeClr val="dk1"/>
          </a:fillRef>
          <a:effectRef idx="1">
            <a:schemeClr val="dk1"/>
          </a:effectRef>
          <a:fontRef idx="minor">
            <a:schemeClr val="tx1"/>
          </a:fontRef>
        </p:style>
      </p:cxnSp>
      <p:cxnSp>
        <p:nvCxnSpPr>
          <p:cNvPr id="74" name="Elbow Connector 73"/>
          <p:cNvCxnSpPr>
            <a:stCxn id="63" idx="3"/>
            <a:endCxn id="52" idx="1"/>
          </p:cNvCxnSpPr>
          <p:nvPr/>
        </p:nvCxnSpPr>
        <p:spPr>
          <a:xfrm>
            <a:off x="5515249" y="4014893"/>
            <a:ext cx="1522668" cy="18288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75" name="Straight Arrow Connector 74"/>
          <p:cNvCxnSpPr/>
          <p:nvPr/>
        </p:nvCxnSpPr>
        <p:spPr>
          <a:xfrm>
            <a:off x="2203027" y="3912452"/>
            <a:ext cx="1256675" cy="1"/>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200400" y="5676053"/>
            <a:ext cx="5181600" cy="738664"/>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charset="0"/>
              </a:rPr>
              <a:t>“Drop-ins” are renewable fuels that are sufficiently similar to petroleum gasoline to be compatible with the current petroleum-geared infrastructure, fuel systems, and engines.</a:t>
            </a:r>
          </a:p>
        </p:txBody>
      </p:sp>
      <p:sp>
        <p:nvSpPr>
          <p:cNvPr id="3" name="Rectangle 2"/>
          <p:cNvSpPr/>
          <p:nvPr/>
        </p:nvSpPr>
        <p:spPr>
          <a:xfrm>
            <a:off x="0" y="8552"/>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2" name="Slide Number Placeholder 1"/>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131707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CABE9B2-193F-4732-9089-080F84754136}"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258421" y="914400"/>
            <a:ext cx="8839200" cy="838200"/>
          </a:xfrm>
          <a:noFill/>
        </p:spPr>
        <p:txBody>
          <a:bodyPr/>
          <a:lstStyle/>
          <a:p>
            <a:pPr eaLnBrk="1" hangingPunct="1">
              <a:spcAft>
                <a:spcPct val="0"/>
              </a:spcAft>
            </a:pPr>
            <a:r>
              <a:rPr lang="en-US" sz="2400" dirty="0">
                <a:latin typeface="Arial" charset="0"/>
                <a:cs typeface="Arial" charset="0"/>
              </a:rPr>
              <a:t>Simplified Flow of RINs and Blended Fuel (Ethanol Only)</a:t>
            </a:r>
          </a:p>
        </p:txBody>
      </p:sp>
      <p:grpSp>
        <p:nvGrpSpPr>
          <p:cNvPr id="6" name="Group 5"/>
          <p:cNvGrpSpPr/>
          <p:nvPr/>
        </p:nvGrpSpPr>
        <p:grpSpPr>
          <a:xfrm>
            <a:off x="548900" y="1869565"/>
            <a:ext cx="8036122" cy="3973787"/>
            <a:chOff x="531967" y="1295400"/>
            <a:chExt cx="8036122" cy="3973787"/>
          </a:xfrm>
        </p:grpSpPr>
        <p:sp>
          <p:nvSpPr>
            <p:cNvPr id="2" name="Oval 1"/>
            <p:cNvSpPr/>
            <p:nvPr/>
          </p:nvSpPr>
          <p:spPr>
            <a:xfrm>
              <a:off x="531967" y="1549793"/>
              <a:ext cx="2091089" cy="13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dirty="0">
                  <a:solidFill>
                    <a:prstClr val="white"/>
                  </a:solidFill>
                </a:rPr>
                <a:t>Refiner/</a:t>
              </a:r>
            </a:p>
            <a:p>
              <a:pPr algn="ctr" fontAlgn="base">
                <a:spcBef>
                  <a:spcPct val="0"/>
                </a:spcBef>
                <a:spcAft>
                  <a:spcPct val="0"/>
                </a:spcAft>
              </a:pPr>
              <a:r>
                <a:rPr lang="en-US" sz="2800" dirty="0">
                  <a:solidFill>
                    <a:prstClr val="white"/>
                  </a:solidFill>
                </a:rPr>
                <a:t>Importer</a:t>
              </a:r>
            </a:p>
          </p:txBody>
        </p:sp>
        <p:sp>
          <p:nvSpPr>
            <p:cNvPr id="12" name="Oval 11"/>
            <p:cNvSpPr/>
            <p:nvPr/>
          </p:nvSpPr>
          <p:spPr>
            <a:xfrm>
              <a:off x="6477000" y="3937112"/>
              <a:ext cx="2091089" cy="13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dirty="0">
                  <a:solidFill>
                    <a:prstClr val="white"/>
                  </a:solidFill>
                </a:rPr>
                <a:t>Pump E10/E85</a:t>
              </a:r>
            </a:p>
          </p:txBody>
        </p:sp>
        <p:sp>
          <p:nvSpPr>
            <p:cNvPr id="14" name="Oval 13"/>
            <p:cNvSpPr/>
            <p:nvPr/>
          </p:nvSpPr>
          <p:spPr>
            <a:xfrm>
              <a:off x="3581399" y="1783619"/>
              <a:ext cx="2091089" cy="13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dirty="0">
                  <a:solidFill>
                    <a:prstClr val="white"/>
                  </a:solidFill>
                </a:rPr>
                <a:t>Distiller</a:t>
              </a:r>
            </a:p>
          </p:txBody>
        </p:sp>
        <p:sp>
          <p:nvSpPr>
            <p:cNvPr id="15" name="Oval 14"/>
            <p:cNvSpPr/>
            <p:nvPr/>
          </p:nvSpPr>
          <p:spPr>
            <a:xfrm>
              <a:off x="3581400" y="3937112"/>
              <a:ext cx="2091089" cy="13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dirty="0">
                  <a:solidFill>
                    <a:prstClr val="white"/>
                  </a:solidFill>
                </a:rPr>
                <a:t>Blender</a:t>
              </a:r>
            </a:p>
          </p:txBody>
        </p:sp>
        <p:sp>
          <p:nvSpPr>
            <p:cNvPr id="16" name="Oval 15"/>
            <p:cNvSpPr/>
            <p:nvPr/>
          </p:nvSpPr>
          <p:spPr>
            <a:xfrm>
              <a:off x="531967" y="3948499"/>
              <a:ext cx="2091089" cy="13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dirty="0">
                  <a:solidFill>
                    <a:prstClr val="white"/>
                  </a:solidFill>
                </a:rPr>
                <a:t>EPA</a:t>
              </a:r>
            </a:p>
          </p:txBody>
        </p:sp>
        <p:cxnSp>
          <p:nvCxnSpPr>
            <p:cNvPr id="17" name="Straight Arrow Connector 16"/>
            <p:cNvCxnSpPr>
              <a:stCxn id="2" idx="6"/>
              <a:endCxn id="15" idx="1"/>
            </p:cNvCxnSpPr>
            <p:nvPr/>
          </p:nvCxnSpPr>
          <p:spPr>
            <a:xfrm>
              <a:off x="2623056" y="2210137"/>
              <a:ext cx="1264577" cy="1920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2"/>
              <a:endCxn id="2" idx="5"/>
            </p:cNvCxnSpPr>
            <p:nvPr/>
          </p:nvCxnSpPr>
          <p:spPr>
            <a:xfrm flipH="1" flipV="1">
              <a:off x="2316823" y="2677071"/>
              <a:ext cx="1264577" cy="1920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 idx="4"/>
              <a:endCxn id="16" idx="0"/>
            </p:cNvCxnSpPr>
            <p:nvPr/>
          </p:nvCxnSpPr>
          <p:spPr>
            <a:xfrm>
              <a:off x="1577512" y="2870481"/>
              <a:ext cx="0" cy="1078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066235" y="3330896"/>
              <a:ext cx="697627"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RINs</a:t>
              </a:r>
            </a:p>
          </p:txBody>
        </p:sp>
        <p:sp>
          <p:nvSpPr>
            <p:cNvPr id="28" name="TextBox 27"/>
            <p:cNvSpPr txBox="1"/>
            <p:nvPr/>
          </p:nvSpPr>
          <p:spPr>
            <a:xfrm>
              <a:off x="762000" y="3293322"/>
              <a:ext cx="697627"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RINs</a:t>
              </a:r>
            </a:p>
          </p:txBody>
        </p:sp>
        <p:sp>
          <p:nvSpPr>
            <p:cNvPr id="29" name="TextBox 28"/>
            <p:cNvSpPr txBox="1"/>
            <p:nvPr/>
          </p:nvSpPr>
          <p:spPr>
            <a:xfrm>
              <a:off x="3377163" y="3160844"/>
              <a:ext cx="671979"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BOB</a:t>
              </a:r>
            </a:p>
          </p:txBody>
        </p:sp>
        <p:cxnSp>
          <p:nvCxnSpPr>
            <p:cNvPr id="30" name="Straight Arrow Connector 29"/>
            <p:cNvCxnSpPr>
              <a:stCxn id="14" idx="4"/>
              <a:endCxn id="15" idx="0"/>
            </p:cNvCxnSpPr>
            <p:nvPr/>
          </p:nvCxnSpPr>
          <p:spPr>
            <a:xfrm>
              <a:off x="4626944" y="3104307"/>
              <a:ext cx="1" cy="832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674328" y="3345510"/>
              <a:ext cx="966931"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Ethanol</a:t>
              </a:r>
            </a:p>
          </p:txBody>
        </p:sp>
        <p:cxnSp>
          <p:nvCxnSpPr>
            <p:cNvPr id="34" name="Straight Arrow Connector 33"/>
            <p:cNvCxnSpPr>
              <a:endCxn id="14" idx="0"/>
            </p:cNvCxnSpPr>
            <p:nvPr/>
          </p:nvCxnSpPr>
          <p:spPr>
            <a:xfrm>
              <a:off x="4626943" y="1357101"/>
              <a:ext cx="1" cy="426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661088" y="1295400"/>
              <a:ext cx="684803"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Corn</a:t>
              </a:r>
            </a:p>
          </p:txBody>
        </p:sp>
        <p:cxnSp>
          <p:nvCxnSpPr>
            <p:cNvPr id="37" name="Straight Arrow Connector 36"/>
            <p:cNvCxnSpPr>
              <a:stCxn id="15" idx="6"/>
              <a:endCxn id="12" idx="2"/>
            </p:cNvCxnSpPr>
            <p:nvPr/>
          </p:nvCxnSpPr>
          <p:spPr>
            <a:xfrm>
              <a:off x="5672489" y="4597456"/>
              <a:ext cx="8045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446400" y="3898940"/>
              <a:ext cx="1133644"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rPr>
                <a:t>E10, E85</a:t>
              </a:r>
            </a:p>
          </p:txBody>
        </p:sp>
      </p:grpSp>
      <p:sp>
        <p:nvSpPr>
          <p:cNvPr id="3" name="Rectangle 2"/>
          <p:cNvSpPr/>
          <p:nvPr/>
        </p:nvSpPr>
        <p:spPr>
          <a:xfrm>
            <a:off x="0" y="0"/>
            <a:ext cx="1191352" cy="369332"/>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4" name="Slide Number Placeholder 3"/>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7</a:t>
            </a:fld>
            <a:endParaRPr lang="en-US" dirty="0">
              <a:solidFill>
                <a:prstClr val="black">
                  <a:tint val="75000"/>
                </a:prstClr>
              </a:solidFill>
            </a:endParaRPr>
          </a:p>
        </p:txBody>
      </p:sp>
      <p:sp>
        <p:nvSpPr>
          <p:cNvPr id="8" name="Rectangle 7"/>
          <p:cNvSpPr/>
          <p:nvPr/>
        </p:nvSpPr>
        <p:spPr>
          <a:xfrm>
            <a:off x="0" y="329625"/>
            <a:ext cx="9067800" cy="584775"/>
          </a:xfrm>
          <a:prstGeom prst="rect">
            <a:avLst/>
          </a:prstGeom>
        </p:spPr>
        <p:txBody>
          <a:bodyPr wrap="square">
            <a:spAutoFit/>
          </a:bodyPr>
          <a:lstStyle/>
          <a:p>
            <a:pPr algn="ctr" fontAlgn="base">
              <a:spcBef>
                <a:spcPct val="0"/>
              </a:spcBef>
              <a:spcAft>
                <a:spcPct val="0"/>
              </a:spcAft>
            </a:pPr>
            <a:r>
              <a:rPr lang="en-US" sz="3200" b="1" dirty="0">
                <a:solidFill>
                  <a:prstClr val="black"/>
                </a:solidFill>
                <a:latin typeface="Arial" charset="0"/>
              </a:rPr>
              <a:t>Compliance through the RIN System</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307" b="2515"/>
          <a:stretch/>
        </p:blipFill>
        <p:spPr bwMode="auto">
          <a:xfrm>
            <a:off x="5944831" y="2054231"/>
            <a:ext cx="2894369" cy="17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29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0"/>
          <p:cNvSpPr txBox="1">
            <a:spLocks noChangeArrowheads="1"/>
          </p:cNvSpPr>
          <p:nvPr/>
        </p:nvSpPr>
        <p:spPr bwMode="auto">
          <a:xfrm>
            <a:off x="349868" y="5181599"/>
            <a:ext cx="8418526" cy="830997"/>
          </a:xfrm>
          <a:prstGeom prst="rect">
            <a:avLst/>
          </a:prstGeom>
          <a:solidFill>
            <a:schemeClr val="bg1"/>
          </a:solidFill>
          <a:ln>
            <a:noFill/>
          </a:ln>
          <a:extLst/>
        </p:spPr>
        <p:txBody>
          <a:bodyPr wrap="square">
            <a:spAutoFit/>
          </a:bodyPr>
          <a:lstStyle>
            <a:lvl1pPr marL="182563" indent="-182563" eaLnBrk="0" hangingPunct="0">
              <a:defRPr>
                <a:solidFill>
                  <a:schemeClr val="tx1"/>
                </a:solidFill>
                <a:latin typeface="Arial" charset="0"/>
              </a:defRPr>
            </a:lvl1pPr>
            <a:lvl2pPr marL="517525" indent="-2333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fontAlgn="base">
              <a:spcBef>
                <a:spcPct val="0"/>
              </a:spcBef>
            </a:pPr>
            <a:r>
              <a:rPr lang="en-US" sz="800" baseline="30000" dirty="0">
                <a:solidFill>
                  <a:prstClr val="black"/>
                </a:solidFill>
              </a:rPr>
              <a:t>a</a:t>
            </a:r>
            <a:r>
              <a:rPr lang="en-US" sz="800" dirty="0">
                <a:solidFill>
                  <a:prstClr val="black"/>
                </a:solidFill>
              </a:rPr>
              <a:t> Changed to 0.006 billions of gallons by EPA waiver.</a:t>
            </a:r>
          </a:p>
          <a:p>
            <a:pPr marL="0" indent="0" fontAlgn="base">
              <a:spcBef>
                <a:spcPct val="0"/>
              </a:spcBef>
            </a:pPr>
            <a:r>
              <a:rPr lang="en-US" sz="800" baseline="30000" dirty="0">
                <a:solidFill>
                  <a:prstClr val="black"/>
                </a:solidFill>
              </a:rPr>
              <a:t>b</a:t>
            </a:r>
            <a:r>
              <a:rPr lang="en-US" sz="800" dirty="0">
                <a:solidFill>
                  <a:prstClr val="black"/>
                </a:solidFill>
              </a:rPr>
              <a:t> Changed to 0.010 billions of gallons by EPA waiver.</a:t>
            </a:r>
          </a:p>
          <a:p>
            <a:pPr marL="0" indent="0" fontAlgn="base">
              <a:spcBef>
                <a:spcPct val="0"/>
              </a:spcBef>
            </a:pPr>
            <a:r>
              <a:rPr lang="en-US" sz="800" baseline="30000" dirty="0">
                <a:solidFill>
                  <a:prstClr val="black"/>
                </a:solidFill>
              </a:rPr>
              <a:t>c</a:t>
            </a:r>
            <a:r>
              <a:rPr lang="en-US" sz="800" dirty="0">
                <a:solidFill>
                  <a:prstClr val="black"/>
                </a:solidFill>
              </a:rPr>
              <a:t> Changed to 0.014 billions of gallons by EPA waiver.</a:t>
            </a:r>
          </a:p>
          <a:p>
            <a:pPr marL="0" indent="0" fontAlgn="base">
              <a:spcBef>
                <a:spcPct val="0"/>
              </a:spcBef>
            </a:pPr>
            <a:r>
              <a:rPr lang="en-US" sz="800" baseline="30000" dirty="0">
                <a:solidFill>
                  <a:prstClr val="black"/>
                </a:solidFill>
              </a:rPr>
              <a:t>d</a:t>
            </a:r>
            <a:r>
              <a:rPr lang="en-US" sz="800" dirty="0">
                <a:solidFill>
                  <a:prstClr val="black"/>
                </a:solidFill>
              </a:rPr>
              <a:t> Proposed rule</a:t>
            </a:r>
            <a:endParaRPr lang="en-US" sz="800" baseline="30000" dirty="0">
              <a:solidFill>
                <a:prstClr val="black"/>
              </a:solidFill>
            </a:endParaRPr>
          </a:p>
          <a:p>
            <a:pPr marL="0" indent="0" fontAlgn="base">
              <a:spcBef>
                <a:spcPct val="0"/>
              </a:spcBef>
            </a:pPr>
            <a:r>
              <a:rPr lang="en-US" sz="800" baseline="30000" dirty="0">
                <a:solidFill>
                  <a:prstClr val="black"/>
                </a:solidFill>
              </a:rPr>
              <a:t>e</a:t>
            </a:r>
            <a:r>
              <a:rPr lang="en-US" sz="800" dirty="0">
                <a:solidFill>
                  <a:srgbClr val="000000"/>
                </a:solidFill>
                <a:latin typeface="Calibri"/>
              </a:rPr>
              <a:t> </a:t>
            </a:r>
            <a:r>
              <a:rPr lang="en-US" sz="800" dirty="0">
                <a:solidFill>
                  <a:prstClr val="black"/>
                </a:solidFill>
              </a:rPr>
              <a:t>The biomass-based diesel mandate is unspecified but must be at least 1.00 billions of gallons for 2013 onwards.</a:t>
            </a:r>
          </a:p>
          <a:p>
            <a:pPr marL="0" indent="0" fontAlgn="base">
              <a:spcBef>
                <a:spcPct val="0"/>
              </a:spcBef>
            </a:pPr>
            <a:r>
              <a:rPr lang="en-US" sz="800" dirty="0">
                <a:solidFill>
                  <a:prstClr val="black"/>
                </a:solidFill>
              </a:rPr>
              <a:t>Source: Congressional Research Service, Environmental Protection Agency</a:t>
            </a:r>
          </a:p>
        </p:txBody>
      </p:sp>
      <p:sp>
        <p:nvSpPr>
          <p:cNvPr id="5" name="Date Placeholder 4"/>
          <p:cNvSpPr>
            <a:spLocks noGrp="1"/>
          </p:cNvSpPr>
          <p:nvPr>
            <p:ph type="dt" sz="half" idx="10"/>
          </p:nvPr>
        </p:nvSpPr>
        <p:spPr/>
        <p:txBody>
          <a:bodyPr/>
          <a:lstStyle/>
          <a:p>
            <a:pPr>
              <a:defRPr/>
            </a:pPr>
            <a:fld id="{DFD4190E-D2CA-40E7-ABE2-2B3B524B6A14}"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9" name="Title 1"/>
          <p:cNvSpPr>
            <a:spLocks noGrp="1"/>
          </p:cNvSpPr>
          <p:nvPr>
            <p:ph type="title"/>
          </p:nvPr>
        </p:nvSpPr>
        <p:spPr>
          <a:xfrm>
            <a:off x="152400" y="76200"/>
            <a:ext cx="8839200" cy="838200"/>
          </a:xfrm>
          <a:noFill/>
        </p:spPr>
        <p:txBody>
          <a:bodyPr/>
          <a:lstStyle/>
          <a:p>
            <a:pPr eaLnBrk="1" hangingPunct="1">
              <a:spcAft>
                <a:spcPct val="0"/>
              </a:spcAft>
            </a:pPr>
            <a:r>
              <a:rPr lang="en-US" sz="3200" dirty="0">
                <a:latin typeface="Arial" charset="0"/>
                <a:cs typeface="Arial" charset="0"/>
              </a:rPr>
              <a:t>Statutory RFS2 Mandate Vol</a:t>
            </a:r>
            <a:r>
              <a:rPr lang="en-US" sz="3600" dirty="0">
                <a:latin typeface="Arial" charset="0"/>
                <a:cs typeface="Arial" charset="0"/>
              </a:rPr>
              <a:t>umes</a:t>
            </a:r>
          </a:p>
        </p:txBody>
      </p:sp>
      <p:graphicFrame>
        <p:nvGraphicFramePr>
          <p:cNvPr id="14" name="Table 13"/>
          <p:cNvGraphicFramePr>
            <a:graphicFrameLocks noGrp="1"/>
          </p:cNvGraphicFramePr>
          <p:nvPr>
            <p:extLst>
              <p:ext uri="{D42A27DB-BD31-4B8C-83A1-F6EECF244321}">
                <p14:modId xmlns:p14="http://schemas.microsoft.com/office/powerpoint/2010/main" val="1398351188"/>
              </p:ext>
            </p:extLst>
          </p:nvPr>
        </p:nvGraphicFramePr>
        <p:xfrm>
          <a:off x="349868" y="1357646"/>
          <a:ext cx="8540132" cy="3752017"/>
        </p:xfrm>
        <a:graphic>
          <a:graphicData uri="http://schemas.openxmlformats.org/drawingml/2006/table">
            <a:tbl>
              <a:tblPr firstRow="1" bandRow="1">
                <a:tableStyleId>{5C22544A-7EE6-4342-B048-85BDC9FD1C3A}</a:tableStyleId>
              </a:tblPr>
              <a:tblGrid>
                <a:gridCol w="598623">
                  <a:extLst>
                    <a:ext uri="{9D8B030D-6E8A-4147-A177-3AD203B41FA5}">
                      <a16:colId xmlns:a16="http://schemas.microsoft.com/office/drawing/2014/main" val="20000"/>
                    </a:ext>
                  </a:extLst>
                </a:gridCol>
                <a:gridCol w="1007309">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460177">
                <a:tc>
                  <a:txBody>
                    <a:bodyPr/>
                    <a:lstStyle/>
                    <a:p>
                      <a:pPr algn="ctr"/>
                      <a:r>
                        <a:rPr lang="en-US" sz="1200" dirty="0">
                          <a:solidFill>
                            <a:schemeClr val="tx1"/>
                          </a:solidFill>
                        </a:rPr>
                        <a:t>Year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Cellulosic</a:t>
                      </a:r>
                      <a:r>
                        <a:rPr lang="en-US" sz="1200" baseline="0" dirty="0"/>
                        <a:t> (D3)</a:t>
                      </a:r>
                      <a:endParaRPr lang="en-US" sz="1200" dirty="0"/>
                    </a:p>
                  </a:txBody>
                  <a:tcPr>
                    <a:lnL w="12700" cmpd="sng">
                      <a:noFill/>
                    </a:lnL>
                    <a:lnB w="38100" cmpd="sng">
                      <a:noFill/>
                    </a:lnB>
                    <a:solidFill>
                      <a:schemeClr val="accent2"/>
                    </a:solidFill>
                  </a:tcPr>
                </a:tc>
                <a:tc>
                  <a:txBody>
                    <a:bodyPr/>
                    <a:lstStyle/>
                    <a:p>
                      <a:pPr algn="ctr"/>
                      <a:r>
                        <a:rPr lang="en-US" sz="1200" dirty="0"/>
                        <a:t>Biomass-Based</a:t>
                      </a:r>
                    </a:p>
                    <a:p>
                      <a:pPr algn="ctr"/>
                      <a:r>
                        <a:rPr lang="en-US" sz="1200" dirty="0"/>
                        <a:t> Diesel (D4)</a:t>
                      </a:r>
                    </a:p>
                  </a:txBody>
                  <a:tcPr>
                    <a:lnB w="38100" cmpd="sng">
                      <a:noFill/>
                    </a:lnB>
                    <a:solidFill>
                      <a:schemeClr val="bg1">
                        <a:lumMod val="65000"/>
                      </a:schemeClr>
                    </a:solidFill>
                  </a:tcPr>
                </a:tc>
                <a:tc>
                  <a:txBody>
                    <a:bodyPr/>
                    <a:lstStyle/>
                    <a:p>
                      <a:pPr algn="ctr"/>
                      <a:r>
                        <a:rPr lang="en-US" sz="1200" dirty="0"/>
                        <a:t>Other Advanced </a:t>
                      </a:r>
                    </a:p>
                    <a:p>
                      <a:pPr algn="ctr"/>
                      <a:r>
                        <a:rPr lang="en-US" sz="1200" dirty="0"/>
                        <a:t>(D5)</a:t>
                      </a:r>
                    </a:p>
                  </a:txBody>
                  <a:tcPr>
                    <a:lnB w="38100" cmpd="sng">
                      <a:noFill/>
                    </a:lnB>
                    <a:solidFill>
                      <a:srgbClr val="256728"/>
                    </a:solidFill>
                  </a:tcPr>
                </a:tc>
                <a:tc>
                  <a:txBody>
                    <a:bodyPr/>
                    <a:lstStyle/>
                    <a:p>
                      <a:pPr algn="ctr"/>
                      <a:r>
                        <a:rPr lang="en-US" sz="1200" dirty="0"/>
                        <a:t>Other Renewable (D6)</a:t>
                      </a:r>
                    </a:p>
                  </a:txBody>
                  <a:tcPr>
                    <a:lnB w="38100" cmpd="sng">
                      <a:noFill/>
                    </a:lnB>
                    <a:solidFill>
                      <a:schemeClr val="accent1">
                        <a:lumMod val="75000"/>
                      </a:schemeClr>
                    </a:solidFill>
                  </a:tcPr>
                </a:tc>
                <a:tc>
                  <a:txBody>
                    <a:bodyPr/>
                    <a:lstStyle/>
                    <a:p>
                      <a:pPr algn="ctr"/>
                      <a:r>
                        <a:rPr lang="en-US" sz="1200" dirty="0"/>
                        <a:t>Total Advanced </a:t>
                      </a:r>
                    </a:p>
                    <a:p>
                      <a:pPr algn="ctr"/>
                      <a:r>
                        <a:rPr lang="en-US" sz="1200" dirty="0"/>
                        <a:t>(D3 + D4 + D5)</a:t>
                      </a:r>
                    </a:p>
                  </a:txBody>
                  <a:tcPr>
                    <a:lnB w="38100" cmpd="sng">
                      <a:noFill/>
                    </a:lnB>
                    <a:solidFill>
                      <a:schemeClr val="accent6">
                        <a:lumMod val="75000"/>
                      </a:schemeClr>
                    </a:solidFill>
                  </a:tcPr>
                </a:tc>
                <a:tc>
                  <a:txBody>
                    <a:bodyPr/>
                    <a:lstStyle/>
                    <a:p>
                      <a:pPr algn="ctr"/>
                      <a:r>
                        <a:rPr lang="en-US" sz="1200" dirty="0"/>
                        <a:t>Total Renewable</a:t>
                      </a:r>
                    </a:p>
                    <a:p>
                      <a:pPr algn="ctr"/>
                      <a:r>
                        <a:rPr lang="en-US" sz="1200" dirty="0"/>
                        <a:t> (D3 + D4 + D5 + D6)</a:t>
                      </a:r>
                    </a:p>
                  </a:txBody>
                  <a:tcPr>
                    <a:lnB w="38100" cmpd="sng">
                      <a:noFill/>
                    </a:lnB>
                    <a:solidFill>
                      <a:schemeClr val="accent5">
                        <a:lumMod val="75000"/>
                      </a:schemeClr>
                    </a:solidFill>
                  </a:tcPr>
                </a:tc>
                <a:extLst>
                  <a:ext uri="{0D108BD9-81ED-4DB2-BD59-A6C34878D82A}">
                    <a16:rowId xmlns:a16="http://schemas.microsoft.com/office/drawing/2014/main" val="10000"/>
                  </a:ext>
                </a:extLst>
              </a:tr>
              <a:tr h="268875">
                <a:tc>
                  <a:txBody>
                    <a:bodyPr/>
                    <a:lstStyle/>
                    <a:p>
                      <a:pPr algn="ctr"/>
                      <a:r>
                        <a:rPr lang="en-US" sz="1200" dirty="0"/>
                        <a:t>2011</a:t>
                      </a:r>
                    </a:p>
                  </a:txBody>
                  <a:tcPr>
                    <a:lnL w="12700" cmpd="sng">
                      <a:noFill/>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dk1"/>
                          </a:solidFill>
                          <a:effectLst/>
                          <a:latin typeface="+mn-lt"/>
                          <a:ea typeface="+mn-ea"/>
                          <a:cs typeface="+mn-cs"/>
                        </a:rPr>
                        <a:t>0.25</a:t>
                      </a:r>
                      <a:r>
                        <a:rPr lang="en-US" sz="1200" kern="1200" baseline="30000" dirty="0">
                          <a:solidFill>
                            <a:schemeClr val="dk1"/>
                          </a:solidFill>
                          <a:effectLst/>
                          <a:latin typeface="+mn-lt"/>
                          <a:ea typeface="+mn-ea"/>
                          <a:cs typeface="+mn-cs"/>
                        </a:rPr>
                        <a:t>a</a:t>
                      </a:r>
                      <a:endParaRPr lang="en-US" sz="1200" kern="1200" dirty="0">
                        <a:solidFill>
                          <a:schemeClr val="dk1"/>
                        </a:solidFill>
                        <a:effectLst/>
                        <a:latin typeface="+mn-lt"/>
                        <a:ea typeface="+mn-ea"/>
                        <a:cs typeface="+mn-cs"/>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t>0.80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t>0.2</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12.6</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t>1.35</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t>13.95</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8875">
                <a:tc>
                  <a:txBody>
                    <a:bodyPr/>
                    <a:lstStyle/>
                    <a:p>
                      <a:pPr algn="ctr"/>
                      <a:r>
                        <a:rPr lang="en-US" sz="1200" dirty="0"/>
                        <a:t>2012</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dk1"/>
                          </a:solidFill>
                          <a:effectLst/>
                          <a:latin typeface="+mn-lt"/>
                          <a:ea typeface="+mn-ea"/>
                          <a:cs typeface="+mn-cs"/>
                        </a:rPr>
                        <a:t>0.5</a:t>
                      </a:r>
                      <a:r>
                        <a:rPr lang="en-US" sz="1200" kern="1200" baseline="30000" dirty="0">
                          <a:solidFill>
                            <a:schemeClr val="dk1"/>
                          </a:solidFill>
                          <a:effectLst/>
                          <a:latin typeface="+mn-lt"/>
                          <a:ea typeface="+mn-ea"/>
                          <a:cs typeface="+mn-cs"/>
                        </a:rPr>
                        <a:t>b</a:t>
                      </a:r>
                      <a:endParaRPr lang="en-US" sz="1200" kern="1200" dirty="0">
                        <a:solidFill>
                          <a:schemeClr val="dk1"/>
                        </a:solidFill>
                        <a:effectLst/>
                        <a:latin typeface="+mn-lt"/>
                        <a:ea typeface="+mn-ea"/>
                        <a:cs typeface="+mn-cs"/>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1.00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0.5</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13.2</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2.00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15.20</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875">
                <a:tc>
                  <a:txBody>
                    <a:bodyPr/>
                    <a:lstStyle/>
                    <a:p>
                      <a:pPr algn="ctr"/>
                      <a:r>
                        <a:rPr lang="en-US" sz="1200" dirty="0"/>
                        <a:t>2013</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kern="1200" dirty="0">
                          <a:solidFill>
                            <a:schemeClr val="dk1"/>
                          </a:solidFill>
                          <a:effectLst/>
                          <a:latin typeface="+mn-lt"/>
                          <a:ea typeface="+mn-ea"/>
                          <a:cs typeface="+mn-cs"/>
                        </a:rPr>
                        <a:t>1</a:t>
                      </a:r>
                      <a:r>
                        <a:rPr lang="en-US" sz="1200" kern="1200" baseline="30000" dirty="0">
                          <a:solidFill>
                            <a:schemeClr val="dk1"/>
                          </a:solidFill>
                          <a:effectLst/>
                          <a:latin typeface="+mn-lt"/>
                          <a:ea typeface="+mn-ea"/>
                          <a:cs typeface="+mn-cs"/>
                        </a:rPr>
                        <a:t>c</a:t>
                      </a:r>
                      <a:endParaRPr lang="en-US" sz="1200" kern="1200" dirty="0">
                        <a:solidFill>
                          <a:schemeClr val="dk1"/>
                        </a:solidFill>
                        <a:effectLst/>
                        <a:latin typeface="+mn-lt"/>
                        <a:ea typeface="+mn-ea"/>
                        <a:cs typeface="+mn-cs"/>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1.28</a:t>
                      </a:r>
                      <a:r>
                        <a:rPr lang="en-US" sz="1200" b="0" i="0" u="none" strike="noStrike" baseline="30000" dirty="0">
                          <a:solidFill>
                            <a:srgbClr val="000000"/>
                          </a:solidFill>
                          <a:effectLst/>
                          <a:latin typeface="Calibri"/>
                        </a:rPr>
                        <a:t>d</a:t>
                      </a:r>
                      <a:endParaRPr lang="en-US" sz="1200" b="0" i="0" u="none" strike="noStrike" dirty="0">
                        <a:solidFill>
                          <a:srgbClr val="000000"/>
                        </a:solidFill>
                        <a:effectLst/>
                        <a:latin typeface="Calibri"/>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0.47</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13.8</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2.75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16.55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8875">
                <a:tc>
                  <a:txBody>
                    <a:bodyPr/>
                    <a:lstStyle/>
                    <a:p>
                      <a:pPr algn="ctr"/>
                      <a:r>
                        <a:rPr lang="en-US" sz="1200" dirty="0"/>
                        <a:t>2014</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1.75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Calibri"/>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14.4</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3.75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18.15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8875">
                <a:tc>
                  <a:txBody>
                    <a:bodyPr/>
                    <a:lstStyle/>
                    <a:p>
                      <a:pPr algn="ctr"/>
                      <a:r>
                        <a:rPr lang="en-US" sz="1200" dirty="0"/>
                        <a:t>2015</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5.50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20.50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8875">
                <a:tc>
                  <a:txBody>
                    <a:bodyPr/>
                    <a:lstStyle/>
                    <a:p>
                      <a:pPr algn="ctr"/>
                      <a:r>
                        <a:rPr lang="en-US" sz="1200" dirty="0"/>
                        <a:t>2016</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4.25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7.25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22.25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875">
                <a:tc>
                  <a:txBody>
                    <a:bodyPr/>
                    <a:lstStyle/>
                    <a:p>
                      <a:pPr algn="ctr"/>
                      <a:r>
                        <a:rPr lang="en-US" sz="1200" dirty="0"/>
                        <a:t>2017</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5.50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9.00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24.00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875">
                <a:tc>
                  <a:txBody>
                    <a:bodyPr/>
                    <a:lstStyle/>
                    <a:p>
                      <a:pPr algn="ctr"/>
                      <a:r>
                        <a:rPr lang="en-US" sz="1200" dirty="0"/>
                        <a:t>2018</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7.00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11.00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26.00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8875">
                <a:tc>
                  <a:txBody>
                    <a:bodyPr/>
                    <a:lstStyle/>
                    <a:p>
                      <a:pPr algn="ctr"/>
                      <a:r>
                        <a:rPr lang="en-US" sz="1200" dirty="0"/>
                        <a:t>2019</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8.50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13.00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28.00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8875">
                <a:tc>
                  <a:txBody>
                    <a:bodyPr/>
                    <a:lstStyle/>
                    <a:p>
                      <a:pPr algn="ctr"/>
                      <a:r>
                        <a:rPr lang="en-US" sz="1200" dirty="0"/>
                        <a:t>2020</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15.00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30.00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8875">
                <a:tc>
                  <a:txBody>
                    <a:bodyPr/>
                    <a:lstStyle/>
                    <a:p>
                      <a:pPr algn="ctr"/>
                      <a:r>
                        <a:rPr lang="en-US" sz="1200" dirty="0"/>
                        <a:t>2021</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13.50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3.5</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18.00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33.00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8875">
                <a:tc>
                  <a:txBody>
                    <a:bodyPr/>
                    <a:lstStyle/>
                    <a:p>
                      <a:pPr algn="ctr"/>
                      <a:r>
                        <a:rPr lang="en-US" sz="1200" dirty="0"/>
                        <a:t>2022</a:t>
                      </a:r>
                    </a:p>
                  </a:txBody>
                  <a:tcPr>
                    <a:lnL w="12700" cmpd="sng">
                      <a:noFill/>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16.00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1.00</a:t>
                      </a:r>
                      <a:r>
                        <a:rPr lang="en-US" sz="1200" b="0" i="0" u="none" strike="noStrike" baseline="30000" dirty="0">
                          <a:solidFill>
                            <a:schemeClr val="dk1"/>
                          </a:solidFill>
                          <a:effectLst/>
                          <a:latin typeface="+mn-lt"/>
                        </a:rPr>
                        <a:t>e</a:t>
                      </a:r>
                      <a:endParaRPr lang="en-US" sz="1200" b="0" i="0" u="none" strike="noStrike" dirty="0">
                        <a:solidFill>
                          <a:srgbClr val="000000"/>
                        </a:solidFill>
                        <a:effectLst/>
                        <a:latin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b="0" i="0" u="none" strike="noStrike" dirty="0">
                          <a:solidFill>
                            <a:srgbClr val="000000"/>
                          </a:solidFill>
                          <a:effectLst/>
                          <a:latin typeface="Calibri"/>
                        </a:rPr>
                        <a:t>15.0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21.00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36.00</a:t>
                      </a: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6" name="TextBox 10"/>
          <p:cNvSpPr txBox="1">
            <a:spLocks noChangeArrowheads="1"/>
          </p:cNvSpPr>
          <p:nvPr/>
        </p:nvSpPr>
        <p:spPr bwMode="auto">
          <a:xfrm>
            <a:off x="349868" y="990600"/>
            <a:ext cx="8418526" cy="307777"/>
          </a:xfrm>
          <a:prstGeom prst="rect">
            <a:avLst/>
          </a:prstGeom>
          <a:noFill/>
          <a:ln>
            <a:noFill/>
          </a:ln>
          <a:extLst/>
        </p:spPr>
        <p:txBody>
          <a:bodyPr wrap="square">
            <a:spAutoFit/>
          </a:bodyPr>
          <a:lstStyle>
            <a:lvl1pPr marL="182563" indent="-182563" eaLnBrk="0" hangingPunct="0">
              <a:defRPr>
                <a:solidFill>
                  <a:schemeClr val="tx1"/>
                </a:solidFill>
                <a:latin typeface="Arial" charset="0"/>
              </a:defRPr>
            </a:lvl1pPr>
            <a:lvl2pPr marL="517525" indent="-2333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fontAlgn="base">
              <a:spcBef>
                <a:spcPct val="0"/>
              </a:spcBef>
            </a:pPr>
            <a:r>
              <a:rPr lang="en-US" sz="1400" b="1" u="sng" dirty="0">
                <a:solidFill>
                  <a:prstClr val="black"/>
                </a:solidFill>
              </a:rPr>
              <a:t>Mandate Volumes (billions of gallons)</a:t>
            </a:r>
          </a:p>
        </p:txBody>
      </p:sp>
      <p:sp>
        <p:nvSpPr>
          <p:cNvPr id="8" name="Rectangle 7"/>
          <p:cNvSpPr/>
          <p:nvPr/>
        </p:nvSpPr>
        <p:spPr>
          <a:xfrm>
            <a:off x="0" y="8552"/>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2" name="Slide Number Placeholder 1"/>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329219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Change in CO</a:t>
            </a:r>
            <a:r>
              <a:rPr lang="en-US" sz="2600" baseline="-25000" dirty="0"/>
              <a:t>2</a:t>
            </a:r>
            <a:r>
              <a:rPr lang="en-US" sz="2600" dirty="0"/>
              <a:t> Emissions under Statutory Mandate</a:t>
            </a:r>
          </a:p>
        </p:txBody>
      </p:sp>
      <p:sp>
        <p:nvSpPr>
          <p:cNvPr id="5" name="Date Placeholder 4"/>
          <p:cNvSpPr>
            <a:spLocks noGrp="1"/>
          </p:cNvSpPr>
          <p:nvPr>
            <p:ph type="dt" sz="half" idx="10"/>
          </p:nvPr>
        </p:nvSpPr>
        <p:spPr/>
        <p:txBody>
          <a:bodyPr/>
          <a:lstStyle/>
          <a:p>
            <a:pPr>
              <a:defRPr/>
            </a:pPr>
            <a:fld id="{06F742E6-2C56-489A-8437-0C46F73A7CE6}" type="datetime4">
              <a:rPr lang="en-US" smtClean="0">
                <a:solidFill>
                  <a:prstClr val="black">
                    <a:tint val="75000"/>
                  </a:prstClr>
                </a:solidFill>
              </a:rPr>
              <a:pPr>
                <a:defRPr/>
              </a:pPr>
              <a:t>August 17, 2018</a:t>
            </a:fld>
            <a:endParaRPr lang="en-US" dirty="0">
              <a:solidFill>
                <a:prstClr val="black">
                  <a:tint val="75000"/>
                </a:prstClr>
              </a:solidFill>
            </a:endParaRPr>
          </a:p>
        </p:txBody>
      </p:sp>
      <p:sp>
        <p:nvSpPr>
          <p:cNvPr id="12" name="TextBox 11"/>
          <p:cNvSpPr txBox="1"/>
          <p:nvPr/>
        </p:nvSpPr>
        <p:spPr>
          <a:xfrm>
            <a:off x="838200" y="4724400"/>
            <a:ext cx="6858000" cy="938719"/>
          </a:xfrm>
          <a:prstGeom prst="rect">
            <a:avLst/>
          </a:prstGeom>
          <a:noFill/>
        </p:spPr>
        <p:txBody>
          <a:bodyPr wrap="square" rtlCol="0">
            <a:spAutoFit/>
          </a:bodyPr>
          <a:lstStyle/>
          <a:p>
            <a:pPr fontAlgn="base">
              <a:spcBef>
                <a:spcPct val="0"/>
              </a:spcBef>
              <a:spcAft>
                <a:spcPct val="0"/>
              </a:spcAft>
            </a:pPr>
            <a:r>
              <a:rPr lang="en-US" sz="1100" dirty="0">
                <a:solidFill>
                  <a:prstClr val="black"/>
                </a:solidFill>
                <a:latin typeface="Arial" charset="0"/>
              </a:rPr>
              <a:t>Note: Projections based on 2013 EIA projections for total fuel usage (Annual Energy Outlook, Reference Case). The projection with RFS2 assumes that the statutory mandate will hold without any changes. The projection without RFS2 assumes that only nonrenewable fuel would be used to meet fuel requirements.</a:t>
            </a:r>
          </a:p>
          <a:p>
            <a:pPr fontAlgn="base">
              <a:spcBef>
                <a:spcPct val="0"/>
              </a:spcBef>
              <a:spcAft>
                <a:spcPct val="0"/>
              </a:spcAft>
            </a:pPr>
            <a:r>
              <a:rPr lang="en-US" sz="1100" dirty="0">
                <a:solidFill>
                  <a:prstClr val="black"/>
                </a:solidFill>
                <a:latin typeface="Arial" charset="0"/>
              </a:rPr>
              <a:t>Sources: EIA Annual Energy Outlook 2013, 2010, USDE Alternative Fuels Data Center, EPA RFS2 Regulatory Impact Analysis, Biomass Energy Centre, and CEA Calculations</a:t>
            </a:r>
          </a:p>
        </p:txBody>
      </p:sp>
      <p:sp>
        <p:nvSpPr>
          <p:cNvPr id="4" name="TextBox 3"/>
          <p:cNvSpPr txBox="1"/>
          <p:nvPr/>
        </p:nvSpPr>
        <p:spPr>
          <a:xfrm>
            <a:off x="381000" y="5678971"/>
            <a:ext cx="8382000" cy="954107"/>
          </a:xfrm>
          <a:prstGeom prst="rect">
            <a:avLst/>
          </a:prstGeom>
          <a:solidFill>
            <a:schemeClr val="bg1"/>
          </a:solidFill>
        </p:spPr>
        <p:txBody>
          <a:bodyPr wrap="square" rtlCol="0">
            <a:spAutoFit/>
          </a:bodyPr>
          <a:lstStyle/>
          <a:p>
            <a:pPr marL="285750" indent="-285750" fontAlgn="base">
              <a:spcBef>
                <a:spcPct val="0"/>
              </a:spcBef>
              <a:spcAft>
                <a:spcPct val="0"/>
              </a:spcAft>
              <a:buFont typeface="Arial" pitchFamily="34" charset="0"/>
              <a:buChar char="•"/>
            </a:pPr>
            <a:r>
              <a:rPr lang="en-US" sz="1400" dirty="0">
                <a:solidFill>
                  <a:prstClr val="black"/>
                </a:solidFill>
                <a:latin typeface="Arial" charset="0"/>
              </a:rPr>
              <a:t>The GHG/Corporate Average Fuel Economy (CAFE) standards are independent of the RFS mandates and require improvements in the fuel efficiency of cars. </a:t>
            </a:r>
          </a:p>
          <a:p>
            <a:pPr marL="285750" indent="-285750" fontAlgn="base">
              <a:spcBef>
                <a:spcPct val="0"/>
              </a:spcBef>
              <a:spcAft>
                <a:spcPct val="0"/>
              </a:spcAft>
              <a:buFont typeface="Arial" pitchFamily="34" charset="0"/>
              <a:buChar char="•"/>
            </a:pPr>
            <a:r>
              <a:rPr lang="en-US" sz="1400" dirty="0">
                <a:solidFill>
                  <a:prstClr val="black"/>
                </a:solidFill>
                <a:latin typeface="Arial" charset="0"/>
              </a:rPr>
              <a:t>RFS2 effects to date show the CO</a:t>
            </a:r>
            <a:r>
              <a:rPr lang="en-US" sz="1400" baseline="-25000" dirty="0">
                <a:solidFill>
                  <a:prstClr val="black"/>
                </a:solidFill>
                <a:latin typeface="Arial" charset="0"/>
              </a:rPr>
              <a:t>2</a:t>
            </a:r>
            <a:r>
              <a:rPr lang="en-US" sz="1400" dirty="0">
                <a:solidFill>
                  <a:prstClr val="black"/>
                </a:solidFill>
                <a:latin typeface="Arial" charset="0"/>
              </a:rPr>
              <a:t> effect of E10 adoption, relative to the 100% nonrenewable “without RFS2” case.</a:t>
            </a:r>
          </a:p>
        </p:txBody>
      </p:sp>
      <p:sp>
        <p:nvSpPr>
          <p:cNvPr id="10" name="Rectangle 9"/>
          <p:cNvSpPr/>
          <p:nvPr/>
        </p:nvSpPr>
        <p:spPr>
          <a:xfrm>
            <a:off x="0" y="8552"/>
            <a:ext cx="1191352" cy="335156"/>
          </a:xfrm>
          <a:prstGeom prst="rect">
            <a:avLst/>
          </a:prstGeom>
        </p:spPr>
        <p:txBody>
          <a:bodyPr wrap="none">
            <a:spAutoFit/>
          </a:bodyPr>
          <a:lstStyle/>
          <a:p>
            <a:pPr fontAlgn="base">
              <a:lnSpc>
                <a:spcPct val="150000"/>
              </a:lnSpc>
              <a:spcBef>
                <a:spcPct val="0"/>
              </a:spcBef>
            </a:pPr>
            <a:r>
              <a:rPr lang="en-US" sz="1200" dirty="0">
                <a:solidFill>
                  <a:prstClr val="black"/>
                </a:solidFill>
                <a:latin typeface="Arial" charset="0"/>
              </a:rPr>
              <a:t>A: Background</a:t>
            </a:r>
          </a:p>
        </p:txBody>
      </p:sp>
      <p:sp>
        <p:nvSpPr>
          <p:cNvPr id="3" name="Slide Number Placeholder 2"/>
          <p:cNvSpPr>
            <a:spLocks noGrp="1"/>
          </p:cNvSpPr>
          <p:nvPr>
            <p:ph type="sldNum" sz="quarter" idx="12"/>
          </p:nvPr>
        </p:nvSpPr>
        <p:spPr/>
        <p:txBody>
          <a:bodyPr/>
          <a:lstStyle/>
          <a:p>
            <a:pPr>
              <a:defRPr/>
            </a:pPr>
            <a:fld id="{A6A48D5B-FB56-489E-A840-80D612E249BF}"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13" name="Chart 12"/>
          <p:cNvGraphicFramePr>
            <a:graphicFrameLocks noGrp="1"/>
          </p:cNvGraphicFramePr>
          <p:nvPr>
            <p:extLst>
              <p:ext uri="{D42A27DB-BD31-4B8C-83A1-F6EECF244321}">
                <p14:modId xmlns:p14="http://schemas.microsoft.com/office/powerpoint/2010/main" val="1717016188"/>
              </p:ext>
            </p:extLst>
          </p:nvPr>
        </p:nvGraphicFramePr>
        <p:xfrm>
          <a:off x="168426" y="914401"/>
          <a:ext cx="8670774"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6413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3526</Words>
  <Application>Microsoft Office PowerPoint</Application>
  <PresentationFormat>On-screen Show (4:3)</PresentationFormat>
  <Paragraphs>509</Paragraphs>
  <Slides>37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Calibri</vt:lpstr>
      <vt:lpstr>Symbol</vt:lpstr>
      <vt:lpstr>Times New Roman</vt:lpstr>
      <vt:lpstr>Office Theme</vt:lpstr>
      <vt:lpstr>1_Office Theme</vt:lpstr>
      <vt:lpstr>3_Office Theme</vt:lpstr>
      <vt:lpstr>RIN Pricing, the Market for Renewable Fuel, and the RFS</vt:lpstr>
      <vt:lpstr>Outline</vt:lpstr>
      <vt:lpstr>A. Background</vt:lpstr>
      <vt:lpstr>Legislative and Energy Context</vt:lpstr>
      <vt:lpstr>RFS Nested Fuel Structure</vt:lpstr>
      <vt:lpstr>Feedstock and Blended Fuels</vt:lpstr>
      <vt:lpstr>Simplified Flow of RINs and Blended Fuel (Ethanol Only)</vt:lpstr>
      <vt:lpstr>Statutory RFS2 Mandate Volumes</vt:lpstr>
      <vt:lpstr>Change in CO2 Emissions under Statutory Mandate</vt:lpstr>
      <vt:lpstr>EPA Authority under the RFS</vt:lpstr>
      <vt:lpstr>Biofuels Consumption History</vt:lpstr>
      <vt:lpstr>Corn &amp; Farmland Prices</vt:lpstr>
      <vt:lpstr>B. RIN prices</vt:lpstr>
      <vt:lpstr>The E10 Blend Wall: Gasoline Consumption</vt:lpstr>
      <vt:lpstr>The E10 Blend Wall, Then and Now</vt:lpstr>
      <vt:lpstr>RINs as a Cross-Subsidy</vt:lpstr>
      <vt:lpstr>RIN Externality Arithmetic</vt:lpstr>
      <vt:lpstr>RIN Price History</vt:lpstr>
      <vt:lpstr>RIN Price Pass-through?  (With Ben Meiselman and Chris Knittel)</vt:lpstr>
      <vt:lpstr>RIN Pass-through Regressions</vt:lpstr>
      <vt:lpstr>RIN Pass-through Regressions</vt:lpstr>
      <vt:lpstr>E15 and E85</vt:lpstr>
      <vt:lpstr>C. A Dynamic Model of the RFS (with Jing Li and Aaron Smith)</vt:lpstr>
      <vt:lpstr>Model Structure</vt:lpstr>
      <vt:lpstr>Model Structure</vt:lpstr>
      <vt:lpstr>Model Structure</vt:lpstr>
      <vt:lpstr>Model Structure</vt:lpstr>
      <vt:lpstr>Simulation Results</vt:lpstr>
      <vt:lpstr>1. Increase VBBD Holding VTA and VTR Constant</vt:lpstr>
      <vt:lpstr>2. Increase VTA Holding VBBD and VTR Constant</vt:lpstr>
      <vt:lpstr>3. Increase VBBD  and VTA Holding VTR Constant</vt:lpstr>
      <vt:lpstr>4. Increase VBBD, VTA, and VTR one-for-one</vt:lpstr>
      <vt:lpstr>D. Policy Issues</vt:lpstr>
      <vt:lpstr>The Total Renewable Gap</vt:lpstr>
      <vt:lpstr>Filling the Total Renewable Gap (EIA Scenario)</vt:lpstr>
      <vt:lpstr>Policy Options and Goals</vt:lpstr>
      <vt:lpstr>Administrative and Legislative Options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James H.</dc:creator>
  <cp:lastModifiedBy>Dingwell, Clare</cp:lastModifiedBy>
  <cp:revision>173</cp:revision>
  <dcterms:created xsi:type="dcterms:W3CDTF">2014-11-20T01:07:24Z</dcterms:created>
  <dcterms:modified xsi:type="dcterms:W3CDTF">2018-08-17T15:19:50Z</dcterms:modified>
</cp:coreProperties>
</file>