
<file path=[Content_Types].xml><?xml version="1.0" encoding="utf-8"?>
<Types xmlns="http://schemas.openxmlformats.org/package/2006/content-types">
  <Default Extension="png" ContentType="image/png"/>
  <Default Extension="jfif" ContentType="image/j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529" r:id="rId2"/>
    <p:sldId id="610" r:id="rId3"/>
    <p:sldId id="645" r:id="rId4"/>
    <p:sldId id="665" r:id="rId5"/>
    <p:sldId id="666" r:id="rId6"/>
    <p:sldId id="600" r:id="rId7"/>
    <p:sldId id="639" r:id="rId8"/>
    <p:sldId id="667" r:id="rId9"/>
    <p:sldId id="653" r:id="rId10"/>
    <p:sldId id="621" r:id="rId11"/>
    <p:sldId id="668" r:id="rId12"/>
    <p:sldId id="654" r:id="rId13"/>
    <p:sldId id="655" r:id="rId14"/>
    <p:sldId id="658" r:id="rId15"/>
    <p:sldId id="657" r:id="rId16"/>
    <p:sldId id="656" r:id="rId17"/>
    <p:sldId id="671" r:id="rId18"/>
    <p:sldId id="624" r:id="rId19"/>
    <p:sldId id="661" r:id="rId20"/>
    <p:sldId id="660" r:id="rId21"/>
    <p:sldId id="659" r:id="rId22"/>
    <p:sldId id="642" r:id="rId23"/>
    <p:sldId id="669" r:id="rId24"/>
    <p:sldId id="614" r:id="rId25"/>
    <p:sldId id="644" r:id="rId26"/>
    <p:sldId id="615" r:id="rId27"/>
    <p:sldId id="643" r:id="rId28"/>
    <p:sldId id="663" r:id="rId29"/>
    <p:sldId id="670" r:id="rId30"/>
    <p:sldId id="662" r:id="rId31"/>
    <p:sldId id="664" r:id="rId32"/>
    <p:sldId id="631" r:id="rId33"/>
    <p:sldId id="585" r:id="rId34"/>
    <p:sldId id="648" r:id="rId35"/>
    <p:sldId id="641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  <a:srgbClr val="FF9933"/>
    <a:srgbClr val="0000FF"/>
    <a:srgbClr val="A82235"/>
    <a:srgbClr val="99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49" autoAdjust="0"/>
    <p:restoredTop sz="94660"/>
  </p:normalViewPr>
  <p:slideViewPr>
    <p:cSldViewPr>
      <p:cViewPr varScale="1">
        <p:scale>
          <a:sx n="69" d="100"/>
          <a:sy n="69" d="100"/>
        </p:scale>
        <p:origin x="78" y="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EF1099-B980-4104-83AF-4512A97FEC74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89E32B-ABF0-46AC-BE85-536304029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023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2341-3B8A-4EC9-A1C3-2F2AB535D3F1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0B2C-1DB8-4510-8969-9AD5EDB60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805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2341-3B8A-4EC9-A1C3-2F2AB535D3F1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0B2C-1DB8-4510-8969-9AD5EDB60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999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2341-3B8A-4EC9-A1C3-2F2AB535D3F1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0B2C-1DB8-4510-8969-9AD5EDB60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960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2341-3B8A-4EC9-A1C3-2F2AB535D3F1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0B2C-1DB8-4510-8969-9AD5EDB60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479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2341-3B8A-4EC9-A1C3-2F2AB535D3F1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0B2C-1DB8-4510-8969-9AD5EDB60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687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2341-3B8A-4EC9-A1C3-2F2AB535D3F1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0B2C-1DB8-4510-8969-9AD5EDB60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90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2341-3B8A-4EC9-A1C3-2F2AB535D3F1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0B2C-1DB8-4510-8969-9AD5EDB60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067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2341-3B8A-4EC9-A1C3-2F2AB535D3F1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0B2C-1DB8-4510-8969-9AD5EDB60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635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2341-3B8A-4EC9-A1C3-2F2AB535D3F1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0B2C-1DB8-4510-8969-9AD5EDB60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904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2341-3B8A-4EC9-A1C3-2F2AB535D3F1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0B2C-1DB8-4510-8969-9AD5EDB60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76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2341-3B8A-4EC9-A1C3-2F2AB535D3F1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0B2C-1DB8-4510-8969-9AD5EDB60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53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042341-3B8A-4EC9-A1C3-2F2AB535D3F1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50B2C-1DB8-4510-8969-9AD5EDB60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422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30EA4CDD-4934-46A6-BD23-C8F00720DB5C}"/>
              </a:ext>
            </a:extLst>
          </p:cNvPr>
          <p:cNvSpPr txBox="1">
            <a:spLocks/>
          </p:cNvSpPr>
          <p:nvPr/>
        </p:nvSpPr>
        <p:spPr>
          <a:xfrm>
            <a:off x="31044" y="1084421"/>
            <a:ext cx="11932356" cy="12618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800" dirty="0">
                <a:solidFill>
                  <a:srgbClr val="0000FF"/>
                </a:solidFill>
              </a:rPr>
              <a:t>The Renewable Fuel Standard:</a:t>
            </a:r>
            <a:br>
              <a:rPr lang="en-US" sz="3800" dirty="0">
                <a:solidFill>
                  <a:srgbClr val="0000FF"/>
                </a:solidFill>
              </a:rPr>
            </a:br>
            <a:r>
              <a:rPr lang="en-US" sz="3800" dirty="0">
                <a:solidFill>
                  <a:srgbClr val="0000FF"/>
                </a:solidFill>
              </a:rPr>
              <a:t>Concerns, Risks, Deals, Reform</a:t>
            </a:r>
            <a:endParaRPr lang="en-US" sz="3200" b="1" dirty="0">
              <a:solidFill>
                <a:srgbClr val="0000FF"/>
              </a:solidFill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B89CD3C-7BB6-4799-8BCA-4198D9F41262}"/>
              </a:ext>
            </a:extLst>
          </p:cNvPr>
          <p:cNvSpPr txBox="1">
            <a:spLocks/>
          </p:cNvSpPr>
          <p:nvPr/>
        </p:nvSpPr>
        <p:spPr>
          <a:xfrm>
            <a:off x="1905000" y="2895600"/>
            <a:ext cx="8382000" cy="358251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dirty="0">
                <a:solidFill>
                  <a:schemeClr val="tx1"/>
                </a:solidFill>
                <a:latin typeface="+mj-lt"/>
              </a:rPr>
              <a:t>Jim Stock</a:t>
            </a:r>
          </a:p>
          <a:p>
            <a:r>
              <a:rPr lang="en-US" sz="2400" dirty="0">
                <a:solidFill>
                  <a:schemeClr val="tx1"/>
                </a:solidFill>
                <a:latin typeface="+mj-lt"/>
              </a:rPr>
              <a:t>Economics Department &amp; Kennedy School</a:t>
            </a:r>
          </a:p>
          <a:p>
            <a:r>
              <a:rPr lang="en-US" sz="2400" dirty="0">
                <a:solidFill>
                  <a:schemeClr val="tx1"/>
                </a:solidFill>
                <a:latin typeface="+mj-lt"/>
              </a:rPr>
              <a:t>Harvard University</a:t>
            </a:r>
          </a:p>
          <a:p>
            <a:endParaRPr lang="en-US" sz="3000" dirty="0">
              <a:solidFill>
                <a:schemeClr val="tx1"/>
              </a:solidFill>
              <a:latin typeface="+mj-lt"/>
            </a:endParaRPr>
          </a:p>
          <a:p>
            <a:r>
              <a:rPr lang="en-US" sz="3000" dirty="0">
                <a:solidFill>
                  <a:schemeClr val="tx1"/>
                </a:solidFill>
                <a:latin typeface="+mj-lt"/>
              </a:rPr>
              <a:t>CEEPR Fall Conference</a:t>
            </a:r>
          </a:p>
          <a:p>
            <a:r>
              <a:rPr lang="en-US" sz="2600" dirty="0">
                <a:solidFill>
                  <a:schemeClr val="tx1"/>
                </a:solidFill>
                <a:latin typeface="+mj-lt"/>
              </a:rPr>
              <a:t>November 15, 2018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14030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737ED0E-BF78-4C26-B84E-1CEF076DA7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34" b="4122"/>
          <a:stretch/>
        </p:blipFill>
        <p:spPr>
          <a:xfrm>
            <a:off x="484216" y="2286235"/>
            <a:ext cx="6754784" cy="449359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F00C5D3-14BC-4CB4-B27D-6011EA4A92E0}"/>
              </a:ext>
            </a:extLst>
          </p:cNvPr>
          <p:cNvSpPr txBox="1"/>
          <p:nvPr/>
        </p:nvSpPr>
        <p:spPr>
          <a:xfrm>
            <a:off x="228599" y="685800"/>
            <a:ext cx="736394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Volatile RIN prices undercut their investment subsidy role</a:t>
            </a:r>
          </a:p>
          <a:p>
            <a:endParaRPr lang="en-US" dirty="0"/>
          </a:p>
          <a:p>
            <a:r>
              <a:rPr lang="en-US" dirty="0"/>
              <a:t>Speculation? Market manipulation?</a:t>
            </a:r>
          </a:p>
          <a:p>
            <a:endParaRPr lang="en-US" dirty="0"/>
          </a:p>
          <a:p>
            <a:pPr algn="r"/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0D16E20E-4299-47D7-9272-06944E124B91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>
                <a:solidFill>
                  <a:srgbClr val="0000FF"/>
                </a:solidFill>
                <a:latin typeface="+mj-lt"/>
                <a:cs typeface="Arial" charset="0"/>
              </a:rPr>
              <a:t>2. RIN price volatility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D1E47426-0AC4-43EA-9CEA-7861BC788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6200" y="6324600"/>
            <a:ext cx="609600" cy="363409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A8CCEB-7EB9-422B-82AE-FB21D8DF9694}"/>
              </a:ext>
            </a:extLst>
          </p:cNvPr>
          <p:cNvSpPr txBox="1"/>
          <p:nvPr/>
        </p:nvSpPr>
        <p:spPr>
          <a:xfrm>
            <a:off x="3048000" y="3412067"/>
            <a:ext cx="9524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A82235"/>
                </a:solidFill>
              </a:rPr>
              <a:t>D4 price</a:t>
            </a:r>
          </a:p>
        </p:txBody>
      </p:sp>
    </p:spTree>
    <p:extLst>
      <p:ext uri="{BB962C8B-B14F-4D97-AF65-F5344CB8AC3E}">
        <p14:creationId xmlns:p14="http://schemas.microsoft.com/office/powerpoint/2010/main" val="19474010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F14468B-D603-4BC2-801F-0194B2B2FC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2547" y="609600"/>
            <a:ext cx="4294653" cy="32004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2CD8E1E-81BA-4365-95CC-6D5A4037EA6A}"/>
              </a:ext>
            </a:extLst>
          </p:cNvPr>
          <p:cNvSpPr txBox="1"/>
          <p:nvPr/>
        </p:nvSpPr>
        <p:spPr>
          <a:xfrm>
            <a:off x="3733801" y="3917354"/>
            <a:ext cx="9524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A82235"/>
                </a:solidFill>
              </a:rPr>
              <a:t>D4 price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E80CC0-3234-497A-B86C-C86850EE4BC2}"/>
              </a:ext>
            </a:extLst>
          </p:cNvPr>
          <p:cNvSpPr txBox="1"/>
          <p:nvPr/>
        </p:nvSpPr>
        <p:spPr>
          <a:xfrm>
            <a:off x="5181601" y="5271737"/>
            <a:ext cx="1371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996600"/>
                </a:solidFill>
              </a:rPr>
              <a:t>Fundamental value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F00C5D3-14BC-4CB4-B27D-6011EA4A92E0}"/>
              </a:ext>
            </a:extLst>
          </p:cNvPr>
          <p:cNvSpPr txBox="1"/>
          <p:nvPr/>
        </p:nvSpPr>
        <p:spPr>
          <a:xfrm>
            <a:off x="228599" y="685800"/>
            <a:ext cx="736394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Volatile RIN prices undercut their investment subsidy role</a:t>
            </a:r>
          </a:p>
          <a:p>
            <a:endParaRPr lang="en-US" dirty="0"/>
          </a:p>
          <a:p>
            <a:r>
              <a:rPr lang="en-US" dirty="0"/>
              <a:t>Speculation? Market manipulation?</a:t>
            </a:r>
          </a:p>
          <a:p>
            <a:endParaRPr lang="en-US" dirty="0"/>
          </a:p>
          <a:p>
            <a:pPr algn="r"/>
            <a:r>
              <a:rPr lang="en-US" dirty="0">
                <a:solidFill>
                  <a:srgbClr val="0000FF"/>
                </a:solidFill>
              </a:rPr>
              <a:t>In theory, RIN prices equate supply and demand →</a:t>
            </a:r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0D16E20E-4299-47D7-9272-06944E124B91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>
                <a:solidFill>
                  <a:srgbClr val="0000FF"/>
                </a:solidFill>
                <a:latin typeface="+mj-lt"/>
                <a:cs typeface="Arial" charset="0"/>
              </a:rPr>
              <a:t>2. RIN price volatility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D1E47426-0AC4-43EA-9CEA-7861BC788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6200" y="6324600"/>
            <a:ext cx="609600" cy="363409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0AB0677-117A-418A-B4AB-194FFA614C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34" b="4122"/>
          <a:stretch/>
        </p:blipFill>
        <p:spPr>
          <a:xfrm>
            <a:off x="484216" y="2286235"/>
            <a:ext cx="6754784" cy="449359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9D955F8-9527-4650-8DE0-407158B95815}"/>
              </a:ext>
            </a:extLst>
          </p:cNvPr>
          <p:cNvSpPr txBox="1"/>
          <p:nvPr/>
        </p:nvSpPr>
        <p:spPr>
          <a:xfrm>
            <a:off x="3048000" y="3412067"/>
            <a:ext cx="9524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A82235"/>
                </a:solidFill>
              </a:rPr>
              <a:t>D4 price</a:t>
            </a:r>
          </a:p>
        </p:txBody>
      </p:sp>
    </p:spTree>
    <p:extLst>
      <p:ext uri="{BB962C8B-B14F-4D97-AF65-F5344CB8AC3E}">
        <p14:creationId xmlns:p14="http://schemas.microsoft.com/office/powerpoint/2010/main" val="40026497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0"/>
          <p:cNvSpPr txBox="1">
            <a:spLocks noChangeArrowheads="1"/>
          </p:cNvSpPr>
          <p:nvPr/>
        </p:nvSpPr>
        <p:spPr bwMode="auto">
          <a:xfrm>
            <a:off x="7338996" y="4086186"/>
            <a:ext cx="4801754" cy="221599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17525" indent="-2333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fontAlgn="base" hangingPunct="1">
              <a:spcBef>
                <a:spcPct val="0"/>
              </a:spcBef>
            </a:pPr>
            <a:r>
              <a:rPr lang="en-US" dirty="0">
                <a:solidFill>
                  <a:srgbClr val="0000FF"/>
                </a:solidFill>
                <a:latin typeface="Calibri"/>
              </a:rPr>
              <a:t>…and they do!</a:t>
            </a:r>
          </a:p>
          <a:p>
            <a:pPr marL="285750" indent="-285750" eaLnBrk="1" fontAlgn="base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Calibri"/>
              </a:rPr>
              <a:t>Irwin, McCormack &amp; Stock (2018) (left) based on biodiesel-ULSD spread and biodiesel blender tax credit</a:t>
            </a:r>
          </a:p>
          <a:p>
            <a:pPr marL="285750" indent="-285750" eaLnBrk="1" fontAlgn="base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en-US" dirty="0">
              <a:latin typeface="Calibri"/>
            </a:endParaRPr>
          </a:p>
          <a:p>
            <a:pPr marL="285750" indent="-285750" eaLnBrk="1" fontAlgn="base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dirty="0">
                <a:latin typeface="Calibri"/>
              </a:rPr>
              <a:t>RIN price volatility is not a consequence of market manipulation: It is an intrinsic feature of the RFS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47862E5-9FA4-4C42-BF93-06CC656C09D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1" b="12355"/>
          <a:stretch/>
        </p:blipFill>
        <p:spPr>
          <a:xfrm>
            <a:off x="380423" y="2287975"/>
            <a:ext cx="6858578" cy="45587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F14468B-D603-4BC2-801F-0194B2B2FC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2547" y="609600"/>
            <a:ext cx="4294653" cy="32004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2CD8E1E-81BA-4365-95CC-6D5A4037EA6A}"/>
              </a:ext>
            </a:extLst>
          </p:cNvPr>
          <p:cNvSpPr txBox="1"/>
          <p:nvPr/>
        </p:nvSpPr>
        <p:spPr>
          <a:xfrm>
            <a:off x="3048000" y="3412067"/>
            <a:ext cx="9524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A82235"/>
                </a:solidFill>
              </a:rPr>
              <a:t>D4 price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E80CC0-3234-497A-B86C-C86850EE4BC2}"/>
              </a:ext>
            </a:extLst>
          </p:cNvPr>
          <p:cNvSpPr txBox="1"/>
          <p:nvPr/>
        </p:nvSpPr>
        <p:spPr>
          <a:xfrm>
            <a:off x="4953000" y="4932571"/>
            <a:ext cx="1371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996600"/>
                </a:solidFill>
              </a:rPr>
              <a:t>Fundamental value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F00C5D3-14BC-4CB4-B27D-6011EA4A92E0}"/>
              </a:ext>
            </a:extLst>
          </p:cNvPr>
          <p:cNvSpPr txBox="1"/>
          <p:nvPr/>
        </p:nvSpPr>
        <p:spPr>
          <a:xfrm>
            <a:off x="228599" y="685800"/>
            <a:ext cx="736394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Volatile RIN prices undercut their investment subsidy role</a:t>
            </a:r>
          </a:p>
          <a:p>
            <a:endParaRPr lang="en-US" dirty="0"/>
          </a:p>
          <a:p>
            <a:r>
              <a:rPr lang="en-US" dirty="0"/>
              <a:t>Speculation? Market manipulation?</a:t>
            </a:r>
          </a:p>
          <a:p>
            <a:endParaRPr lang="en-US" dirty="0"/>
          </a:p>
          <a:p>
            <a:pPr algn="r"/>
            <a:r>
              <a:rPr lang="en-US" dirty="0">
                <a:solidFill>
                  <a:srgbClr val="0000FF"/>
                </a:solidFill>
              </a:rPr>
              <a:t>In theory, RIN prices equate supply and demand →</a:t>
            </a:r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0D16E20E-4299-47D7-9272-06944E124B91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>
                <a:solidFill>
                  <a:srgbClr val="0000FF"/>
                </a:solidFill>
                <a:latin typeface="+mj-lt"/>
                <a:cs typeface="Arial" charset="0"/>
              </a:rPr>
              <a:t>2. RIN price volatility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D1E47426-0AC4-43EA-9CEA-7861BC788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6200" y="6324600"/>
            <a:ext cx="609600" cy="363409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0470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A57C3A9-75D6-45FF-89C2-610330C4F7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146" y="555978"/>
            <a:ext cx="7297126" cy="53126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D8E906A-DC29-4EAD-8C5E-7CFCDA8F09F8}"/>
              </a:ext>
            </a:extLst>
          </p:cNvPr>
          <p:cNvSpPr txBox="1"/>
          <p:nvPr/>
        </p:nvSpPr>
        <p:spPr>
          <a:xfrm>
            <a:off x="22169" y="870690"/>
            <a:ext cx="5083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The conventional statutory RVO hit its 15Bgal cap in 2015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85CC2EB8-8B72-41D4-ADE0-62FEA565D950}"/>
              </a:ext>
            </a:extLst>
          </p:cNvPr>
          <p:cNvSpPr txBox="1">
            <a:spLocks/>
          </p:cNvSpPr>
          <p:nvPr/>
        </p:nvSpPr>
        <p:spPr bwMode="auto">
          <a:xfrm>
            <a:off x="0" y="-13252"/>
            <a:ext cx="12192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>
                <a:solidFill>
                  <a:srgbClr val="0000FF"/>
                </a:solidFill>
                <a:latin typeface="+mj-lt"/>
                <a:cs typeface="Arial" charset="0"/>
              </a:rPr>
              <a:t>3. What happens if we breech the E10 blend wall?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AC9AB999-992A-4547-A560-BD90FBB3E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6200" y="6324600"/>
            <a:ext cx="609600" cy="363409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2656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D8E906A-DC29-4EAD-8C5E-7CFCDA8F09F8}"/>
              </a:ext>
            </a:extLst>
          </p:cNvPr>
          <p:cNvSpPr txBox="1"/>
          <p:nvPr/>
        </p:nvSpPr>
        <p:spPr>
          <a:xfrm>
            <a:off x="22169" y="870690"/>
            <a:ext cx="5083232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The conventional statutory RVO hit its 15Bgal cap in 2015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 2014-15, volumes were reduced using the general waiver authority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85CC2EB8-8B72-41D4-ADE0-62FEA565D950}"/>
              </a:ext>
            </a:extLst>
          </p:cNvPr>
          <p:cNvSpPr txBox="1">
            <a:spLocks/>
          </p:cNvSpPr>
          <p:nvPr/>
        </p:nvSpPr>
        <p:spPr bwMode="auto">
          <a:xfrm>
            <a:off x="0" y="-13252"/>
            <a:ext cx="12192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>
                <a:solidFill>
                  <a:srgbClr val="0000FF"/>
                </a:solidFill>
                <a:latin typeface="+mj-lt"/>
                <a:cs typeface="Arial" charset="0"/>
              </a:rPr>
              <a:t>3. What happens if we breech the E10 blend wall?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AC9AB999-992A-4547-A560-BD90FBB3E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6200" y="6324600"/>
            <a:ext cx="609600" cy="363409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E86A447-5296-4670-8425-CD73AA7C9A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6579" y="555978"/>
            <a:ext cx="7295421" cy="5311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7916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D8E906A-DC29-4EAD-8C5E-7CFCDA8F09F8}"/>
              </a:ext>
            </a:extLst>
          </p:cNvPr>
          <p:cNvSpPr txBox="1"/>
          <p:nvPr/>
        </p:nvSpPr>
        <p:spPr>
          <a:xfrm>
            <a:off x="22169" y="870690"/>
            <a:ext cx="508323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The conventional statutory RVO hit its 15Bgal cap in 2015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 2014-15, volumes were reduced using the general waiver authority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 2016-18, volumes were reduced by ex-post secret granting of small refinery exemptions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85CC2EB8-8B72-41D4-ADE0-62FEA565D950}"/>
              </a:ext>
            </a:extLst>
          </p:cNvPr>
          <p:cNvSpPr txBox="1">
            <a:spLocks/>
          </p:cNvSpPr>
          <p:nvPr/>
        </p:nvSpPr>
        <p:spPr bwMode="auto">
          <a:xfrm>
            <a:off x="0" y="-13252"/>
            <a:ext cx="12192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>
                <a:solidFill>
                  <a:srgbClr val="0000FF"/>
                </a:solidFill>
                <a:latin typeface="+mj-lt"/>
                <a:cs typeface="Arial" charset="0"/>
              </a:rPr>
              <a:t>3. What happens if we breech the E10 blend wall?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AC9AB999-992A-4547-A560-BD90FBB3E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6200" y="6324600"/>
            <a:ext cx="609600" cy="363409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E5B8F08-1F12-4924-B0A8-8EE1E357E1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087" y="550522"/>
            <a:ext cx="7302913" cy="5316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421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D8E906A-DC29-4EAD-8C5E-7CFCDA8F09F8}"/>
              </a:ext>
            </a:extLst>
          </p:cNvPr>
          <p:cNvSpPr txBox="1"/>
          <p:nvPr/>
        </p:nvSpPr>
        <p:spPr>
          <a:xfrm>
            <a:off x="22169" y="870690"/>
            <a:ext cx="5083232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The conventional statutory RVO hit its 15Bgal cap in 2015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 2014-15, volumes were reduced using the general waiver authority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 2016-18, volumes were reduced by ex-post secret granting of small refinery exemptions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Here is the conventional gap going forward…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5973D2-DB96-4B7F-B1C4-AA89655AFD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399" y="914400"/>
            <a:ext cx="7326432" cy="5334000"/>
          </a:xfrm>
          <a:prstGeom prst="rect">
            <a:avLst/>
          </a:prstGeom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85CC2EB8-8B72-41D4-ADE0-62FEA565D950}"/>
              </a:ext>
            </a:extLst>
          </p:cNvPr>
          <p:cNvSpPr txBox="1">
            <a:spLocks/>
          </p:cNvSpPr>
          <p:nvPr/>
        </p:nvSpPr>
        <p:spPr bwMode="auto">
          <a:xfrm>
            <a:off x="0" y="-13252"/>
            <a:ext cx="12192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>
                <a:solidFill>
                  <a:srgbClr val="0000FF"/>
                </a:solidFill>
                <a:latin typeface="+mj-lt"/>
                <a:cs typeface="Arial" charset="0"/>
              </a:rPr>
              <a:t>3. What happens if we breech the E10 blend wall?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AC9AB999-992A-4547-A560-BD90FBB3E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6200" y="6324600"/>
            <a:ext cx="609600" cy="363409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9781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D8E906A-DC29-4EAD-8C5E-7CFCDA8F09F8}"/>
              </a:ext>
            </a:extLst>
          </p:cNvPr>
          <p:cNvSpPr txBox="1"/>
          <p:nvPr/>
        </p:nvSpPr>
        <p:spPr>
          <a:xfrm>
            <a:off x="22169" y="870690"/>
            <a:ext cx="5083232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The conventional statutory RVO hit its 15Bgal cap in 2015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 2014-15, volumes were reduced using the general waiver authority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 2016-18, volumes were reduced by ex-post secret granting of small refinery exemptions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Here is the conventional gap going forward…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5973D2-DB96-4B7F-B1C4-AA89655AFD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399" y="914400"/>
            <a:ext cx="7326432" cy="5334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12B9438-04D2-467B-A59E-93A2F2876979}"/>
              </a:ext>
            </a:extLst>
          </p:cNvPr>
          <p:cNvSpPr txBox="1"/>
          <p:nvPr/>
        </p:nvSpPr>
        <p:spPr>
          <a:xfrm>
            <a:off x="228600" y="4648200"/>
            <a:ext cx="411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Upcoming administrative events: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00FF"/>
                </a:solidFill>
              </a:rPr>
              <a:t>Reset!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00FF"/>
                </a:solidFill>
              </a:rPr>
              <a:t>Set!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85CC2EB8-8B72-41D4-ADE0-62FEA565D950}"/>
              </a:ext>
            </a:extLst>
          </p:cNvPr>
          <p:cNvSpPr txBox="1">
            <a:spLocks/>
          </p:cNvSpPr>
          <p:nvPr/>
        </p:nvSpPr>
        <p:spPr bwMode="auto">
          <a:xfrm>
            <a:off x="0" y="-13252"/>
            <a:ext cx="12192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>
                <a:solidFill>
                  <a:srgbClr val="0000FF"/>
                </a:solidFill>
                <a:latin typeface="+mj-lt"/>
                <a:cs typeface="Arial" charset="0"/>
              </a:rPr>
              <a:t>3. What happens if we breech the E10 blend wall?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AC9AB999-992A-4547-A560-BD90FBB3E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6200" y="6324600"/>
            <a:ext cx="609600" cy="363409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7731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0" y="0"/>
            <a:ext cx="12191999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>
                <a:solidFill>
                  <a:srgbClr val="0000FF"/>
                </a:solidFill>
                <a:latin typeface="+mj-lt"/>
                <a:cs typeface="Arial" charset="0"/>
              </a:rPr>
              <a:t>4. Without higher blends, ethanol is a declining industry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A6892DB-75C2-45CD-B155-FA143C0462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3588" y="685801"/>
            <a:ext cx="8472212" cy="61377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5F9DECD-EBE5-4059-865D-900BA2FFDC94}"/>
              </a:ext>
            </a:extLst>
          </p:cNvPr>
          <p:cNvSpPr txBox="1"/>
          <p:nvPr/>
        </p:nvSpPr>
        <p:spPr>
          <a:xfrm>
            <a:off x="228600" y="1752600"/>
            <a:ext cx="3429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EIA-AEO projects gasoline demand to peak in 2018 and to decline by 15% in 2025</a:t>
            </a:r>
          </a:p>
        </p:txBody>
      </p:sp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CC5F0B1D-919E-448D-A194-2E3819714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6200" y="6324600"/>
            <a:ext cx="609600" cy="363409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1052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31F7F15-A63E-4935-9F51-543F0401E36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91304"/>
            <a:ext cx="5276609" cy="4056896"/>
          </a:xfrm>
          <a:prstGeom prst="rect">
            <a:avLst/>
          </a:prstGeom>
          <a:noFill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422FC5-8EB9-4291-9D7E-BD1582162BA4}"/>
              </a:ext>
            </a:extLst>
          </p:cNvPr>
          <p:cNvSpPr txBox="1"/>
          <p:nvPr/>
        </p:nvSpPr>
        <p:spPr>
          <a:xfrm>
            <a:off x="0" y="4790670"/>
            <a:ext cx="65368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Biogas from landfills and wastewater treatment plants is a 1G technology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Cellulosic (D3) pathway was certified in 2014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 2017, </a:t>
            </a:r>
            <a:r>
              <a:rPr lang="en-US" sz="1600" b="1" dirty="0"/>
              <a:t>$760 million </a:t>
            </a:r>
            <a:r>
              <a:rPr lang="en-US" sz="1600" dirty="0"/>
              <a:t>of D3 RINs were generated by biogas producers</a:t>
            </a:r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1F506EA8-C6FB-468B-89BF-0EF650776E58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1999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>
                <a:solidFill>
                  <a:srgbClr val="0000FF"/>
                </a:solidFill>
                <a:latin typeface="+mj-lt"/>
                <a:cs typeface="Arial" charset="0"/>
              </a:rPr>
              <a:t>5. D3 Biogas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AEB4E54A-9895-45D5-B282-1F82832B4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6200" y="6324600"/>
            <a:ext cx="609600" cy="363409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78419E7-1430-4DC2-883D-01940E77032F}"/>
              </a:ext>
            </a:extLst>
          </p:cNvPr>
          <p:cNvSpPr/>
          <p:nvPr/>
        </p:nvSpPr>
        <p:spPr>
          <a:xfrm>
            <a:off x="3505200" y="1524000"/>
            <a:ext cx="1676400" cy="914400"/>
          </a:xfrm>
          <a:prstGeom prst="ellipse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589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 txBox="1">
            <a:spLocks/>
          </p:cNvSpPr>
          <p:nvPr/>
        </p:nvSpPr>
        <p:spPr bwMode="auto">
          <a:xfrm>
            <a:off x="0" y="0"/>
            <a:ext cx="12191999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>
                <a:solidFill>
                  <a:srgbClr val="0000FF"/>
                </a:solidFill>
                <a:latin typeface="+mj-lt"/>
                <a:cs typeface="Arial" charset="0"/>
              </a:rPr>
              <a:t>Summary and Outline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3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11506200" y="6324600"/>
            <a:ext cx="609600" cy="363409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33600" y="1006019"/>
            <a:ext cx="83439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lphaUcPeriod"/>
            </a:pPr>
            <a:r>
              <a:rPr lang="en-US" sz="2000" dirty="0"/>
              <a:t>Brief review of the RFS</a:t>
            </a:r>
          </a:p>
          <a:p>
            <a:pPr marL="342900" indent="-342900">
              <a:buFont typeface="+mj-lt"/>
              <a:buAutoNum type="alphaUcPeriod"/>
            </a:pPr>
            <a:endParaRPr lang="en-US" sz="2000" dirty="0"/>
          </a:p>
          <a:p>
            <a:pPr marL="342900" indent="-342900">
              <a:buFont typeface="+mj-lt"/>
              <a:buAutoNum type="alphaUcPeriod"/>
            </a:pPr>
            <a:r>
              <a:rPr lang="en-US" sz="2000" dirty="0"/>
              <a:t>Six Concerns and Risks</a:t>
            </a:r>
          </a:p>
          <a:p>
            <a:pPr marL="342900" indent="-342900">
              <a:buFont typeface="+mj-lt"/>
              <a:buAutoNum type="alphaUcPeriod"/>
            </a:pPr>
            <a:endParaRPr lang="en-US" sz="2000" dirty="0"/>
          </a:p>
          <a:p>
            <a:pPr marL="342900" indent="-342900">
              <a:buFont typeface="+mj-lt"/>
              <a:buAutoNum type="alphaUcPeriod"/>
            </a:pPr>
            <a:r>
              <a:rPr lang="en-US" sz="2000" dirty="0"/>
              <a:t>Announced administrative reform (the “Trump deal”)</a:t>
            </a:r>
          </a:p>
          <a:p>
            <a:pPr marL="342900" indent="-342900">
              <a:buFont typeface="+mj-lt"/>
              <a:buAutoNum type="alphaUcPeriod"/>
            </a:pPr>
            <a:endParaRPr lang="en-US" sz="2000" dirty="0"/>
          </a:p>
          <a:p>
            <a:pPr marL="342900" indent="-342900">
              <a:buFont typeface="+mj-lt"/>
              <a:buAutoNum type="alphaUcPeriod"/>
            </a:pPr>
            <a:r>
              <a:rPr lang="en-US" sz="2000" dirty="0"/>
              <a:t>Elements of legislative reform</a:t>
            </a:r>
          </a:p>
          <a:p>
            <a:pPr marL="342900" indent="-342900">
              <a:buFont typeface="+mj-lt"/>
              <a:buAutoNum type="alphaUcPeriod"/>
            </a:pPr>
            <a:endParaRPr lang="en-US" sz="1600" dirty="0"/>
          </a:p>
          <a:p>
            <a:pPr marL="342900" indent="-342900">
              <a:buFont typeface="+mj-lt"/>
              <a:buAutoNum type="alphaUcPeriod"/>
            </a:pPr>
            <a:endParaRPr lang="en-US" sz="1600" dirty="0"/>
          </a:p>
          <a:p>
            <a:pPr marL="342900" indent="-342900">
              <a:buFont typeface="+mj-lt"/>
              <a:buAutoNum type="alphaUcPeriod"/>
            </a:pPr>
            <a:endParaRPr lang="en-US" sz="1600" dirty="0"/>
          </a:p>
          <a:p>
            <a:r>
              <a:rPr lang="en-US" sz="1600" u="sng" dirty="0"/>
              <a:t>This talk draws on:</a:t>
            </a:r>
          </a:p>
          <a:p>
            <a:pPr lvl="1"/>
            <a:r>
              <a:rPr lang="en-US" sz="1600" dirty="0"/>
              <a:t>Knittel, Meiselman, and Stock, JAERE (2017)</a:t>
            </a:r>
          </a:p>
          <a:p>
            <a:pPr lvl="1"/>
            <a:r>
              <a:rPr lang="en-US" sz="1600" dirty="0"/>
              <a:t>Li and Stock, JEEM (forthcoming)</a:t>
            </a:r>
          </a:p>
          <a:p>
            <a:pPr lvl="1"/>
            <a:r>
              <a:rPr lang="en-US" sz="1600" dirty="0"/>
              <a:t>Pouliot, Smith, and Stock (2017)</a:t>
            </a:r>
          </a:p>
          <a:p>
            <a:pPr lvl="1"/>
            <a:r>
              <a:rPr lang="en-US" sz="1600" dirty="0"/>
              <a:t>Irwin, McCormack, and Stock (2018)</a:t>
            </a:r>
          </a:p>
          <a:p>
            <a:pPr lvl="1"/>
            <a:r>
              <a:rPr lang="en-US" sz="1600" dirty="0"/>
              <a:t>Stock (2018)</a:t>
            </a:r>
          </a:p>
          <a:p>
            <a:pPr lvl="1"/>
            <a:r>
              <a:rPr lang="en-US" sz="1600" dirty="0"/>
              <a:t>Irwin and Stock (in progress)</a:t>
            </a:r>
          </a:p>
        </p:txBody>
      </p:sp>
    </p:spTree>
    <p:extLst>
      <p:ext uri="{BB962C8B-B14F-4D97-AF65-F5344CB8AC3E}">
        <p14:creationId xmlns:p14="http://schemas.microsoft.com/office/powerpoint/2010/main" val="39075125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31F7F15-A63E-4935-9F51-543F0401E36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91304"/>
            <a:ext cx="5276609" cy="4056896"/>
          </a:xfrm>
          <a:prstGeom prst="rect">
            <a:avLst/>
          </a:prstGeom>
          <a:noFill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422FC5-8EB9-4291-9D7E-BD1582162BA4}"/>
              </a:ext>
            </a:extLst>
          </p:cNvPr>
          <p:cNvSpPr txBox="1"/>
          <p:nvPr/>
        </p:nvSpPr>
        <p:spPr>
          <a:xfrm>
            <a:off x="0" y="4790670"/>
            <a:ext cx="65368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Biogas from landfills and wastewater treatment plants is a 1G technology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Cellulosic (D3) pathway was certified in 2014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 2017, </a:t>
            </a:r>
            <a:r>
              <a:rPr lang="en-US" sz="1600" b="1" dirty="0"/>
              <a:t>$760 million </a:t>
            </a:r>
            <a:r>
              <a:rPr lang="en-US" sz="1600" dirty="0"/>
              <a:t>of D3 RINs were generated by biogas producers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9F169E9-A6CC-42B7-A665-A328370FE5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4600" y="591304"/>
            <a:ext cx="5705474" cy="4139446"/>
          </a:xfrm>
          <a:prstGeom prst="rect">
            <a:avLst/>
          </a:prstGeom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1F506EA8-C6FB-468B-89BF-0EF650776E58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1999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>
                <a:solidFill>
                  <a:srgbClr val="0000FF"/>
                </a:solidFill>
                <a:latin typeface="+mj-lt"/>
                <a:cs typeface="Arial" charset="0"/>
              </a:rPr>
              <a:t>5. D3 Biogas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700E16-D4A6-462C-836E-8EE1CB0D52E9}"/>
              </a:ext>
            </a:extLst>
          </p:cNvPr>
          <p:cNvSpPr txBox="1"/>
          <p:nvPr/>
        </p:nvSpPr>
        <p:spPr>
          <a:xfrm>
            <a:off x="7400804" y="4730750"/>
            <a:ext cx="3124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</a:rPr>
              <a:t>In 2018, likely to top </a:t>
            </a:r>
            <a:r>
              <a:rPr lang="en-US" sz="1600" b="1" dirty="0">
                <a:solidFill>
                  <a:prstClr val="black"/>
                </a:solidFill>
              </a:rPr>
              <a:t>$1B</a:t>
            </a:r>
            <a:endParaRPr lang="en-US" sz="1600" dirty="0"/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AEB4E54A-9895-45D5-B282-1F82832B4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6200" y="6324600"/>
            <a:ext cx="609600" cy="363409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78419E7-1430-4DC2-883D-01940E77032F}"/>
              </a:ext>
            </a:extLst>
          </p:cNvPr>
          <p:cNvSpPr/>
          <p:nvPr/>
        </p:nvSpPr>
        <p:spPr>
          <a:xfrm>
            <a:off x="3505200" y="1524000"/>
            <a:ext cx="1676400" cy="914400"/>
          </a:xfrm>
          <a:prstGeom prst="ellipse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9138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31F7F15-A63E-4935-9F51-543F0401E36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91304"/>
            <a:ext cx="5276609" cy="4056896"/>
          </a:xfrm>
          <a:prstGeom prst="rect">
            <a:avLst/>
          </a:prstGeom>
          <a:noFill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422FC5-8EB9-4291-9D7E-BD1582162BA4}"/>
              </a:ext>
            </a:extLst>
          </p:cNvPr>
          <p:cNvSpPr txBox="1"/>
          <p:nvPr/>
        </p:nvSpPr>
        <p:spPr>
          <a:xfrm>
            <a:off x="0" y="4790670"/>
            <a:ext cx="65368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Biogas from landfills and wastewater treatment plants is a 1G technology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Cellulosic (D3) pathway was certified in 2014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 2017, </a:t>
            </a:r>
            <a:r>
              <a:rPr lang="en-US" sz="1600" b="1" dirty="0"/>
              <a:t>$760 million </a:t>
            </a:r>
            <a:r>
              <a:rPr lang="en-US" sz="1600" dirty="0"/>
              <a:t>of D3 RINs were generated by biogas producers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9F169E9-A6CC-42B7-A665-A328370FE5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4600" y="591304"/>
            <a:ext cx="5705474" cy="4139446"/>
          </a:xfrm>
          <a:prstGeom prst="rect">
            <a:avLst/>
          </a:prstGeom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1F506EA8-C6FB-468B-89BF-0EF650776E58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1999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>
                <a:solidFill>
                  <a:srgbClr val="0000FF"/>
                </a:solidFill>
                <a:latin typeface="+mj-lt"/>
                <a:cs typeface="Arial" charset="0"/>
              </a:rPr>
              <a:t>5. D3 Biogas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244C4F-23A8-4124-A352-669E5EEDB5AB}"/>
              </a:ext>
            </a:extLst>
          </p:cNvPr>
          <p:cNvSpPr txBox="1"/>
          <p:nvPr/>
        </p:nvSpPr>
        <p:spPr>
          <a:xfrm>
            <a:off x="152400" y="5932818"/>
            <a:ext cx="85561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Currently 80-100 landfills </a:t>
            </a:r>
            <a:r>
              <a:rPr lang="en-US" sz="1600" dirty="0"/>
              <a:t>are certified to generate D3 RINs - </a:t>
            </a:r>
            <a:r>
              <a:rPr lang="en-US" sz="1600" b="1" dirty="0"/>
              <a:t>out of 3000 </a:t>
            </a:r>
            <a:r>
              <a:rPr lang="en-US" sz="1600" dirty="0"/>
              <a:t>landfills nation-wide.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RFS subsidy for cellulosic D3 CNG is ~</a:t>
            </a:r>
            <a:r>
              <a:rPr lang="en-US" sz="1600" b="1" dirty="0"/>
              <a:t>$800/ton CO2 </a:t>
            </a:r>
            <a:r>
              <a:rPr lang="en-US" sz="1600" dirty="0"/>
              <a:t>avoided (not counting LCFS)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700E16-D4A6-462C-836E-8EE1CB0D52E9}"/>
              </a:ext>
            </a:extLst>
          </p:cNvPr>
          <p:cNvSpPr txBox="1"/>
          <p:nvPr/>
        </p:nvSpPr>
        <p:spPr>
          <a:xfrm>
            <a:off x="7400804" y="4730750"/>
            <a:ext cx="3124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</a:rPr>
              <a:t>In 2018, likely to top </a:t>
            </a:r>
            <a:r>
              <a:rPr lang="en-US" sz="1600" b="1" dirty="0">
                <a:solidFill>
                  <a:prstClr val="black"/>
                </a:solidFill>
              </a:rPr>
              <a:t>$1B</a:t>
            </a:r>
            <a:endParaRPr lang="en-US" sz="1600" dirty="0"/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AEB4E54A-9895-45D5-B282-1F82832B4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6200" y="6324600"/>
            <a:ext cx="609600" cy="363409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78419E7-1430-4DC2-883D-01940E77032F}"/>
              </a:ext>
            </a:extLst>
          </p:cNvPr>
          <p:cNvSpPr/>
          <p:nvPr/>
        </p:nvSpPr>
        <p:spPr>
          <a:xfrm>
            <a:off x="3505200" y="1524000"/>
            <a:ext cx="1676400" cy="914400"/>
          </a:xfrm>
          <a:prstGeom prst="ellipse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4690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0" y="0"/>
            <a:ext cx="12192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>
                <a:solidFill>
                  <a:srgbClr val="0000FF"/>
                </a:solidFill>
                <a:latin typeface="+mj-lt"/>
                <a:cs typeface="Arial" charset="0"/>
              </a:rPr>
              <a:t>6. Liquid 2G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6" name="TextBox 10"/>
          <p:cNvSpPr txBox="1">
            <a:spLocks noChangeArrowheads="1"/>
          </p:cNvSpPr>
          <p:nvPr/>
        </p:nvSpPr>
        <p:spPr bwMode="auto">
          <a:xfrm>
            <a:off x="533399" y="4776844"/>
            <a:ext cx="5124209" cy="141577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17525" indent="-2333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fontAlgn="base" hangingPunct="1">
              <a:spcBef>
                <a:spcPct val="0"/>
              </a:spcBef>
            </a:pPr>
            <a:r>
              <a:rPr lang="en-US" dirty="0">
                <a:solidFill>
                  <a:srgbClr val="0000FF"/>
                </a:solidFill>
                <a:latin typeface="Calibri"/>
              </a:rPr>
              <a:t>Second generation liquid fuels were a centerpiece of the RFS, but have failed to materialize.</a:t>
            </a:r>
          </a:p>
          <a:p>
            <a:pPr marL="0" indent="0" eaLnBrk="1" fontAlgn="base" hangingPunct="1">
              <a:spcBef>
                <a:spcPct val="0"/>
              </a:spcBef>
            </a:pPr>
            <a:endParaRPr lang="en-US" dirty="0">
              <a:latin typeface="Calibri"/>
            </a:endParaRPr>
          </a:p>
          <a:p>
            <a:pPr marL="285750" indent="-285750" eaLnBrk="1" fontAlgn="base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Calibri"/>
              </a:rPr>
              <a:t>Corn kernel cellulosic (“Gen 1.5”) is viable and has a fast payback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37793A-824F-4E0F-A7DC-AC114F6697F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91304"/>
            <a:ext cx="5276609" cy="4056896"/>
          </a:xfrm>
          <a:prstGeom prst="rect">
            <a:avLst/>
          </a:prstGeom>
          <a:noFill/>
        </p:spPr>
      </p:pic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49E787A1-71C6-4BFE-9A8D-207E74EB3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6200" y="6324600"/>
            <a:ext cx="609600" cy="363409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8C59F2DE-4698-4E54-8FE4-B0B2AF5B878F}"/>
              </a:ext>
            </a:extLst>
          </p:cNvPr>
          <p:cNvSpPr/>
          <p:nvPr/>
        </p:nvSpPr>
        <p:spPr>
          <a:xfrm>
            <a:off x="3835857" y="3493112"/>
            <a:ext cx="1524000" cy="914400"/>
          </a:xfrm>
          <a:prstGeom prst="ellipse">
            <a:avLst/>
          </a:prstGeom>
          <a:noFill/>
          <a:ln>
            <a:solidFill>
              <a:srgbClr val="A82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4326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0" y="0"/>
            <a:ext cx="12192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>
                <a:solidFill>
                  <a:srgbClr val="0000FF"/>
                </a:solidFill>
                <a:latin typeface="+mj-lt"/>
                <a:cs typeface="Arial" charset="0"/>
              </a:rPr>
              <a:t>6. Liquid 2G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6" name="TextBox 10"/>
          <p:cNvSpPr txBox="1">
            <a:spLocks noChangeArrowheads="1"/>
          </p:cNvSpPr>
          <p:nvPr/>
        </p:nvSpPr>
        <p:spPr bwMode="auto">
          <a:xfrm>
            <a:off x="533399" y="4776844"/>
            <a:ext cx="5124209" cy="141577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17525" indent="-2333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fontAlgn="base" hangingPunct="1">
              <a:spcBef>
                <a:spcPct val="0"/>
              </a:spcBef>
            </a:pPr>
            <a:r>
              <a:rPr lang="en-US" dirty="0">
                <a:solidFill>
                  <a:srgbClr val="0000FF"/>
                </a:solidFill>
                <a:latin typeface="Calibri"/>
              </a:rPr>
              <a:t>Second generation liquid fuels were a centerpiece of the RFS, but have failed to materialize.</a:t>
            </a:r>
          </a:p>
          <a:p>
            <a:pPr marL="0" indent="0" eaLnBrk="1" fontAlgn="base" hangingPunct="1">
              <a:spcBef>
                <a:spcPct val="0"/>
              </a:spcBef>
            </a:pPr>
            <a:endParaRPr lang="en-US" dirty="0">
              <a:latin typeface="Calibri"/>
            </a:endParaRPr>
          </a:p>
          <a:p>
            <a:pPr marL="285750" indent="-285750" eaLnBrk="1" fontAlgn="base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Calibri"/>
              </a:rPr>
              <a:t>Corn kernel cellulosic (“Gen 1.5”) is viable and has a fast payback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37793A-824F-4E0F-A7DC-AC114F6697F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91304"/>
            <a:ext cx="5276609" cy="4056896"/>
          </a:xfrm>
          <a:prstGeom prst="rect">
            <a:avLst/>
          </a:prstGeom>
          <a:noFill/>
        </p:spPr>
      </p:pic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49E787A1-71C6-4BFE-9A8D-207E74EB3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6200" y="6324600"/>
            <a:ext cx="609600" cy="363409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406D0630-71A3-4DA4-9AFD-0EC08721637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324600" y="1623404"/>
          <a:ext cx="5638799" cy="25675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1156">
                  <a:extLst>
                    <a:ext uri="{9D8B030D-6E8A-4147-A177-3AD203B41FA5}">
                      <a16:colId xmlns:a16="http://schemas.microsoft.com/office/drawing/2014/main" val="3460474583"/>
                    </a:ext>
                  </a:extLst>
                </a:gridCol>
                <a:gridCol w="4017643">
                  <a:extLst>
                    <a:ext uri="{9D8B030D-6E8A-4147-A177-3AD203B41FA5}">
                      <a16:colId xmlns:a16="http://schemas.microsoft.com/office/drawing/2014/main" val="182178790"/>
                    </a:ext>
                  </a:extLst>
                </a:gridCol>
              </a:tblGrid>
              <a:tr h="51351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Amount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End Disposition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1505565"/>
                  </a:ext>
                </a:extLst>
              </a:tr>
              <a:tr h="51351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$9.1B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E10 circular flow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2561702"/>
                  </a:ext>
                </a:extLst>
              </a:tr>
              <a:tr h="51351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$3.8B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Biomass-based diesel producers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178176"/>
                  </a:ext>
                </a:extLst>
              </a:tr>
              <a:tr h="51351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$760m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Biogas producers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5256451"/>
                  </a:ext>
                </a:extLst>
              </a:tr>
              <a:tr h="51351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$40m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Cellulosic liquids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8537478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984325AC-4E08-4E15-A098-64074C302D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00" y="807112"/>
            <a:ext cx="3541726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17525" indent="-2333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 eaLnBrk="1" fontAlgn="base" hangingPunct="1">
              <a:spcBef>
                <a:spcPct val="0"/>
              </a:spcBef>
            </a:pPr>
            <a:r>
              <a:rPr lang="en-US" b="1" dirty="0">
                <a:latin typeface="Calibri"/>
              </a:rPr>
              <a:t>Disposition of the $14.1B total RIN market value in 2017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C3C4CD5-67A4-4EF2-99A7-F1BA9F42125F}"/>
              </a:ext>
            </a:extLst>
          </p:cNvPr>
          <p:cNvSpPr txBox="1"/>
          <p:nvPr/>
        </p:nvSpPr>
        <p:spPr>
          <a:xfrm>
            <a:off x="6381992" y="4582111"/>
            <a:ext cx="52766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FF"/>
                </a:solidFill>
              </a:rPr>
              <a:t>99.7% of RFS RIN flow is to 1G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00F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FF"/>
                </a:solidFill>
              </a:rPr>
              <a:t>The RFS has not made progress on the long-term goals of high value use in aviation, long haul, marine and remote applications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8C59F2DE-4698-4E54-8FE4-B0B2AF5B878F}"/>
              </a:ext>
            </a:extLst>
          </p:cNvPr>
          <p:cNvSpPr/>
          <p:nvPr/>
        </p:nvSpPr>
        <p:spPr>
          <a:xfrm>
            <a:off x="3835857" y="3493112"/>
            <a:ext cx="1524000" cy="914400"/>
          </a:xfrm>
          <a:prstGeom prst="ellipse">
            <a:avLst/>
          </a:prstGeom>
          <a:noFill/>
          <a:ln>
            <a:solidFill>
              <a:srgbClr val="A82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6929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0" y="0"/>
            <a:ext cx="12115799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>
                <a:solidFill>
                  <a:srgbClr val="0000FF"/>
                </a:solidFill>
                <a:latin typeface="+mj-lt"/>
                <a:cs typeface="Arial" charset="0"/>
              </a:rPr>
              <a:t>C. Administrative Reform: The “Trump Deal”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10825BB-8651-488D-B6F6-1E41DA55AC9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5" b="12222"/>
          <a:stretch/>
        </p:blipFill>
        <p:spPr>
          <a:xfrm>
            <a:off x="76200" y="639955"/>
            <a:ext cx="5595368" cy="6048053"/>
          </a:xfrm>
          <a:prstGeom prst="rect">
            <a:avLst/>
          </a:prstGeom>
        </p:spPr>
      </p:pic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12B02DE3-D5B0-403E-B294-28A6CB875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6200" y="6324600"/>
            <a:ext cx="609600" cy="363409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0E37DC8-6AAC-4711-B9EE-4313D72DE4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1295400"/>
            <a:ext cx="4827642" cy="4736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1936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0" y="0"/>
            <a:ext cx="12191999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>
                <a:solidFill>
                  <a:srgbClr val="0000FF"/>
                </a:solidFill>
                <a:latin typeface="+mj-lt"/>
                <a:cs typeface="Arial" charset="0"/>
              </a:rPr>
              <a:t>Administrative Reform: The “Trump Deal”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4564F4-5DF3-432B-8C93-0DBC1E7FD74A}"/>
              </a:ext>
            </a:extLst>
          </p:cNvPr>
          <p:cNvSpPr txBox="1"/>
          <p:nvPr/>
        </p:nvSpPr>
        <p:spPr>
          <a:xfrm>
            <a:off x="762000" y="609600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rgbClr val="0000FF"/>
                </a:solidFill>
              </a:rPr>
              <a:t>Extend E10 1-lb RVP waiver to E15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A11E3D-22EF-4694-B5C1-95A71109A9E1}"/>
              </a:ext>
            </a:extLst>
          </p:cNvPr>
          <p:cNvSpPr txBox="1"/>
          <p:nvPr/>
        </p:nvSpPr>
        <p:spPr>
          <a:xfrm>
            <a:off x="5486400" y="609600"/>
            <a:ext cx="5943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US" dirty="0">
                <a:solidFill>
                  <a:srgbClr val="0000FF"/>
                </a:solidFill>
              </a:rPr>
              <a:t>RIN market reforms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1CFF1BD7-894E-4858-A631-65D1B5F02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6200" y="6324600"/>
            <a:ext cx="609600" cy="363409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8741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0" y="0"/>
            <a:ext cx="12192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>
                <a:solidFill>
                  <a:srgbClr val="0000FF"/>
                </a:solidFill>
                <a:latin typeface="+mj-lt"/>
                <a:cs typeface="Arial" charset="0"/>
              </a:rPr>
              <a:t>Administrative Reform: The “Trump Deal”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9F0A35-7CDE-41AF-95E5-1B8FE042ADDE}"/>
              </a:ext>
            </a:extLst>
          </p:cNvPr>
          <p:cNvSpPr txBox="1"/>
          <p:nvPr/>
        </p:nvSpPr>
        <p:spPr>
          <a:xfrm>
            <a:off x="1676400" y="5023158"/>
            <a:ext cx="662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Trump EPA Legal argument: </a:t>
            </a:r>
            <a:r>
              <a:rPr lang="en-US" dirty="0"/>
              <a:t>15 is substantially equivalent to 10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939B1F9-E03F-494F-A978-1A69390B52FB}"/>
              </a:ext>
            </a:extLst>
          </p:cNvPr>
          <p:cNvSpPr txBox="1"/>
          <p:nvPr/>
        </p:nvSpPr>
        <p:spPr>
          <a:xfrm>
            <a:off x="8474631" y="4205091"/>
            <a:ext cx="17700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76FR44408, July 2011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9A03975-E7A2-4CC2-992C-2D61FD8133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5381"/>
          <a:stretch/>
        </p:blipFill>
        <p:spPr>
          <a:xfrm>
            <a:off x="6749680" y="1977455"/>
            <a:ext cx="3632603" cy="211547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8E32710-9923-4EC8-B9D0-B05E2D6EE2B2}"/>
              </a:ext>
            </a:extLst>
          </p:cNvPr>
          <p:cNvSpPr txBox="1"/>
          <p:nvPr/>
        </p:nvSpPr>
        <p:spPr>
          <a:xfrm>
            <a:off x="1828800" y="1605677"/>
            <a:ext cx="349865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CAA §211(h)(4)</a:t>
            </a:r>
          </a:p>
          <a:p>
            <a:pPr lvl="1"/>
            <a:r>
              <a:rPr lang="en-US" sz="1600" dirty="0">
                <a:highlight>
                  <a:srgbClr val="FFFF00"/>
                </a:highlight>
              </a:rPr>
              <a:t>For fuel blends containing gasoline and 10 percent denatured anhydrous ethanol</a:t>
            </a:r>
            <a:r>
              <a:rPr lang="en-US" sz="1600" dirty="0"/>
              <a:t>, the Reid vapor pressure limitation under this subsection shall be one pound per square inch (psi) greater than the applicable Reid vapor pressure limitations established under paragraph (1).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EAB86A-3A06-4EA7-910E-2060446E876D}"/>
              </a:ext>
            </a:extLst>
          </p:cNvPr>
          <p:cNvSpPr txBox="1"/>
          <p:nvPr/>
        </p:nvSpPr>
        <p:spPr>
          <a:xfrm>
            <a:off x="6324600" y="1565731"/>
            <a:ext cx="269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dirty="0">
                <a:solidFill>
                  <a:srgbClr val="0000FF"/>
                </a:solidFill>
              </a:rPr>
              <a:t>EPA </a:t>
            </a:r>
            <a:r>
              <a:rPr lang="en-US" dirty="0" err="1">
                <a:solidFill>
                  <a:srgbClr val="0000FF"/>
                </a:solidFill>
              </a:rPr>
              <a:t>Misfueling</a:t>
            </a:r>
            <a:r>
              <a:rPr lang="en-US" dirty="0">
                <a:solidFill>
                  <a:srgbClr val="0000FF"/>
                </a:solidFill>
              </a:rPr>
              <a:t> Rule (2011)</a:t>
            </a:r>
          </a:p>
        </p:txBody>
      </p:sp>
      <p:sp>
        <p:nvSpPr>
          <p:cNvPr id="11" name="Slide Number Placeholder 9">
            <a:extLst>
              <a:ext uri="{FF2B5EF4-FFF2-40B4-BE49-F238E27FC236}">
                <a16:creationId xmlns:a16="http://schemas.microsoft.com/office/drawing/2014/main" id="{FAF84B5F-7402-481C-AB2E-EEBF73FE9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6200" y="6324600"/>
            <a:ext cx="609600" cy="363409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16170A4-B426-4F3A-9FD8-DFCDA7955D0D}"/>
              </a:ext>
            </a:extLst>
          </p:cNvPr>
          <p:cNvSpPr txBox="1"/>
          <p:nvPr/>
        </p:nvSpPr>
        <p:spPr>
          <a:xfrm>
            <a:off x="762000" y="609600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rgbClr val="0000FF"/>
                </a:solidFill>
              </a:rPr>
              <a:t>Extend E10 1-lb RVP waiver to E15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84232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0" y="0"/>
            <a:ext cx="12192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>
                <a:solidFill>
                  <a:srgbClr val="0000FF"/>
                </a:solidFill>
                <a:latin typeface="+mj-lt"/>
                <a:cs typeface="Arial" charset="0"/>
              </a:rPr>
              <a:t>Administrative Reform: The “Trump Deal”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9F0A35-7CDE-41AF-95E5-1B8FE042ADDE}"/>
              </a:ext>
            </a:extLst>
          </p:cNvPr>
          <p:cNvSpPr txBox="1"/>
          <p:nvPr/>
        </p:nvSpPr>
        <p:spPr>
          <a:xfrm>
            <a:off x="152400" y="1600200"/>
            <a:ext cx="4495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FF"/>
                </a:solidFill>
              </a:rPr>
              <a:t>Substance: will this unlock pent-up demand for E15?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Unfamiliar fuel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Motorist confusion &amp; warranties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Lack of infrastructure</a:t>
            </a:r>
          </a:p>
          <a:p>
            <a:pPr lvl="1"/>
            <a:endParaRPr lang="en-US" sz="1600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7C2D60B-88F9-4B47-BFD4-42A5886EE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6200" y="6324600"/>
            <a:ext cx="609600" cy="363409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D9C7950-14ED-4451-9B3D-2021BFAD3AAF}"/>
              </a:ext>
            </a:extLst>
          </p:cNvPr>
          <p:cNvSpPr txBox="1"/>
          <p:nvPr/>
        </p:nvSpPr>
        <p:spPr>
          <a:xfrm>
            <a:off x="762000" y="609600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rgbClr val="0000FF"/>
                </a:solidFill>
              </a:rPr>
              <a:t>Extend E10 1-lb RVP waiver to E15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3525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0" y="0"/>
            <a:ext cx="12192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>
                <a:solidFill>
                  <a:srgbClr val="0000FF"/>
                </a:solidFill>
                <a:latin typeface="+mj-lt"/>
                <a:cs typeface="Arial" charset="0"/>
              </a:rPr>
              <a:t>Administrative Reform: The “Trump Deal”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9F0A35-7CDE-41AF-95E5-1B8FE042ADDE}"/>
              </a:ext>
            </a:extLst>
          </p:cNvPr>
          <p:cNvSpPr txBox="1"/>
          <p:nvPr/>
        </p:nvSpPr>
        <p:spPr>
          <a:xfrm>
            <a:off x="152400" y="1600200"/>
            <a:ext cx="4495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FF"/>
                </a:solidFill>
              </a:rPr>
              <a:t>Substance: will this unlock pent-up demand for E15?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Unfamiliar fuel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Motorist confusion &amp; warranties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Lack of infrastructure</a:t>
            </a:r>
          </a:p>
          <a:p>
            <a:pPr lvl="1"/>
            <a:endParaRPr lang="en-US" sz="1600" dirty="0"/>
          </a:p>
          <a:p>
            <a:pPr lvl="1"/>
            <a:endParaRPr lang="en-US" sz="1600" dirty="0"/>
          </a:p>
          <a:p>
            <a:r>
              <a:rPr lang="en-US" sz="1600" dirty="0">
                <a:solidFill>
                  <a:srgbClr val="0000FF"/>
                </a:solidFill>
              </a:rPr>
              <a:t>What RIN price would compensate for the 1.7% energy loss?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What RIN price would further support installing blender pumps?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7C2D60B-88F9-4B47-BFD4-42A5886EE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6200" y="6324600"/>
            <a:ext cx="609600" cy="363409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D9C7950-14ED-4451-9B3D-2021BFAD3AAF}"/>
              </a:ext>
            </a:extLst>
          </p:cNvPr>
          <p:cNvSpPr txBox="1"/>
          <p:nvPr/>
        </p:nvSpPr>
        <p:spPr>
          <a:xfrm>
            <a:off x="762000" y="609600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rgbClr val="0000FF"/>
                </a:solidFill>
              </a:rPr>
              <a:t>Extend E10 1-lb RVP waiver to E15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532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88DEBBF-65E2-429E-84A5-C42733393D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2614" y="794265"/>
            <a:ext cx="7649386" cy="5562085"/>
          </a:xfrm>
          <a:prstGeom prst="rect">
            <a:avLst/>
          </a:prstGeom>
        </p:spPr>
      </p:pic>
      <p:sp>
        <p:nvSpPr>
          <p:cNvPr id="4" name="Title 3"/>
          <p:cNvSpPr txBox="1">
            <a:spLocks/>
          </p:cNvSpPr>
          <p:nvPr/>
        </p:nvSpPr>
        <p:spPr bwMode="auto">
          <a:xfrm>
            <a:off x="0" y="0"/>
            <a:ext cx="12192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>
                <a:solidFill>
                  <a:srgbClr val="0000FF"/>
                </a:solidFill>
                <a:latin typeface="+mj-lt"/>
                <a:cs typeface="Arial" charset="0"/>
              </a:rPr>
              <a:t>Administrative Reform: The “Trump Deal”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9F0A35-7CDE-41AF-95E5-1B8FE042ADDE}"/>
              </a:ext>
            </a:extLst>
          </p:cNvPr>
          <p:cNvSpPr txBox="1"/>
          <p:nvPr/>
        </p:nvSpPr>
        <p:spPr>
          <a:xfrm>
            <a:off x="152400" y="1600200"/>
            <a:ext cx="4495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FF"/>
                </a:solidFill>
              </a:rPr>
              <a:t>Substance: will this unlock pent-up demand for E15?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Unfamiliar fuel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Motorist confusion &amp; warranties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Lack of infrastructure</a:t>
            </a:r>
          </a:p>
          <a:p>
            <a:pPr lvl="1"/>
            <a:endParaRPr lang="en-US" sz="1600" dirty="0"/>
          </a:p>
          <a:p>
            <a:pPr lvl="1"/>
            <a:endParaRPr lang="en-US" sz="1600" dirty="0"/>
          </a:p>
          <a:p>
            <a:r>
              <a:rPr lang="en-US" sz="1600" dirty="0">
                <a:solidFill>
                  <a:srgbClr val="0000FF"/>
                </a:solidFill>
              </a:rPr>
              <a:t>What RIN price would compensate for the 1.7% energy loss?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What RIN price would further support installing blender pumps?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7C2D60B-88F9-4B47-BFD4-42A5886EE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6200" y="6324600"/>
            <a:ext cx="609600" cy="363409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D9C7950-14ED-4451-9B3D-2021BFAD3AAF}"/>
              </a:ext>
            </a:extLst>
          </p:cNvPr>
          <p:cNvSpPr txBox="1"/>
          <p:nvPr/>
        </p:nvSpPr>
        <p:spPr>
          <a:xfrm>
            <a:off x="762000" y="609600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rgbClr val="0000FF"/>
                </a:solidFill>
              </a:rPr>
              <a:t>Extend E10 1-lb RVP waiver to E15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4224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0" y="0"/>
            <a:ext cx="12192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>
                <a:solidFill>
                  <a:srgbClr val="0000FF"/>
                </a:solidFill>
                <a:latin typeface="+mj-lt"/>
                <a:cs typeface="Arial" charset="0"/>
              </a:rPr>
              <a:t>A. Quick Review of the RFS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6" name="TextBox 10"/>
          <p:cNvSpPr txBox="1">
            <a:spLocks noChangeArrowheads="1"/>
          </p:cNvSpPr>
          <p:nvPr/>
        </p:nvSpPr>
        <p:spPr bwMode="auto">
          <a:xfrm>
            <a:off x="381000" y="793694"/>
            <a:ext cx="6361126" cy="175432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17525" indent="-2333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fontAlgn="base" hangingPunct="1">
              <a:spcBef>
                <a:spcPct val="0"/>
              </a:spcBef>
            </a:pPr>
            <a:r>
              <a:rPr lang="en-US" dirty="0">
                <a:solidFill>
                  <a:srgbClr val="0000FF"/>
                </a:solidFill>
                <a:latin typeface="Calibri"/>
              </a:rPr>
              <a:t>Statutory authority: EISA 2007</a:t>
            </a:r>
          </a:p>
          <a:p>
            <a:pPr marL="0" indent="0" eaLnBrk="1" fontAlgn="base" hangingPunct="1">
              <a:spcBef>
                <a:spcPct val="0"/>
              </a:spcBef>
            </a:pPr>
            <a:endParaRPr lang="en-US" b="1" dirty="0">
              <a:solidFill>
                <a:srgbClr val="0000FF"/>
              </a:solidFill>
              <a:latin typeface="Calibri"/>
            </a:endParaRPr>
          </a:p>
          <a:p>
            <a:pPr marL="0" indent="0" eaLnBrk="1" fontAlgn="base" hangingPunct="1">
              <a:spcBef>
                <a:spcPct val="0"/>
              </a:spcBef>
            </a:pPr>
            <a:r>
              <a:rPr lang="en-US" dirty="0">
                <a:solidFill>
                  <a:srgbClr val="0000FF"/>
                </a:solidFill>
                <a:latin typeface="Calibri"/>
              </a:rPr>
              <a:t>Policy goals</a:t>
            </a:r>
          </a:p>
          <a:p>
            <a:pPr marL="677862" lvl="1" indent="-342900" eaLnBrk="1" fontAlgn="base" hangingPunct="1">
              <a:spcBef>
                <a:spcPct val="0"/>
              </a:spcBef>
              <a:buFontTx/>
              <a:buAutoNum type="arabicParenBoth"/>
            </a:pPr>
            <a:r>
              <a:rPr lang="en-US" dirty="0">
                <a:solidFill>
                  <a:prstClr val="black"/>
                </a:solidFill>
                <a:latin typeface="Calibri"/>
              </a:rPr>
              <a:t>Reduce CO</a:t>
            </a:r>
            <a:r>
              <a:rPr lang="en-US" baseline="-25000" dirty="0">
                <a:solidFill>
                  <a:prstClr val="black"/>
                </a:solidFill>
                <a:latin typeface="Calibri"/>
              </a:rPr>
              <a:t>2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 emissions from liquid transportation fuels, </a:t>
            </a:r>
          </a:p>
          <a:p>
            <a:pPr marL="677862" lvl="1" indent="-342900" eaLnBrk="1" fontAlgn="base" hangingPunct="1">
              <a:spcBef>
                <a:spcPct val="0"/>
              </a:spcBef>
              <a:buFontTx/>
              <a:buAutoNum type="arabicParenBoth"/>
            </a:pPr>
            <a:r>
              <a:rPr lang="en-US" dirty="0">
                <a:solidFill>
                  <a:prstClr val="black"/>
                </a:solidFill>
                <a:latin typeface="Calibri"/>
              </a:rPr>
              <a:t>Increase energy security, and</a:t>
            </a:r>
          </a:p>
          <a:p>
            <a:pPr marL="677862" lvl="1" indent="-342900" eaLnBrk="1" fontAlgn="base" hangingPunct="1">
              <a:spcBef>
                <a:spcPct val="0"/>
              </a:spcBef>
              <a:buFontTx/>
              <a:buAutoNum type="arabicParenBoth"/>
            </a:pPr>
            <a:r>
              <a:rPr lang="en-US" dirty="0">
                <a:solidFill>
                  <a:prstClr val="black"/>
                </a:solidFill>
                <a:latin typeface="Calibri"/>
              </a:rPr>
              <a:t>Support rural incomes</a:t>
            </a:r>
            <a:endParaRPr lang="en-US" dirty="0">
              <a:latin typeface="+mn-lt"/>
            </a:endParaRPr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2DA12DE1-AE06-40F9-A719-85685157B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6200" y="6324600"/>
            <a:ext cx="609600" cy="363409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014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0" y="0"/>
            <a:ext cx="12191999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>
                <a:solidFill>
                  <a:srgbClr val="0000FF"/>
                </a:solidFill>
                <a:latin typeface="+mj-lt"/>
                <a:cs typeface="Arial" charset="0"/>
              </a:rPr>
              <a:t>Administrative Reform: The “Trump Deal”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4564F4-5DF3-432B-8C93-0DBC1E7FD74A}"/>
              </a:ext>
            </a:extLst>
          </p:cNvPr>
          <p:cNvSpPr txBox="1"/>
          <p:nvPr/>
        </p:nvSpPr>
        <p:spPr>
          <a:xfrm>
            <a:off x="762000" y="609600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rgbClr val="0000FF"/>
                </a:solidFill>
              </a:rPr>
              <a:t>Extend E10 1-lb RVP waiver to E15</a:t>
            </a:r>
            <a:endParaRPr lang="en-US" dirty="0"/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1CFF1BD7-894E-4858-A631-65D1B5F02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6200" y="6324600"/>
            <a:ext cx="609600" cy="363409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808CE9-4103-459C-9F6C-D7ED79192D37}"/>
              </a:ext>
            </a:extLst>
          </p:cNvPr>
          <p:cNvSpPr txBox="1"/>
          <p:nvPr/>
        </p:nvSpPr>
        <p:spPr>
          <a:xfrm>
            <a:off x="5486400" y="609600"/>
            <a:ext cx="6629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US" dirty="0">
                <a:solidFill>
                  <a:srgbClr val="0000FF"/>
                </a:solidFill>
              </a:rPr>
              <a:t>RIN market reforms</a:t>
            </a:r>
            <a:r>
              <a:rPr lang="en-US" dirty="0">
                <a:solidFill>
                  <a:prstClr val="black"/>
                </a:solidFill>
              </a:rPr>
              <a:t> “to increase transparency and prevent price manipulation in the RIN market”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</a:rPr>
              <a:t>Only obligated parties allowed to purchase RINs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</a:rPr>
              <a:t>Public disclosure of large RIN holdings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</a:rPr>
              <a:t>Limit on how long an obligated party can hold a RIN before retiring it</a:t>
            </a:r>
          </a:p>
        </p:txBody>
      </p:sp>
    </p:spTree>
    <p:extLst>
      <p:ext uri="{BB962C8B-B14F-4D97-AF65-F5344CB8AC3E}">
        <p14:creationId xmlns:p14="http://schemas.microsoft.com/office/powerpoint/2010/main" val="22253113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6D70BCC-15F1-4833-8F46-1B39B48232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1" b="12355"/>
          <a:stretch/>
        </p:blipFill>
        <p:spPr>
          <a:xfrm>
            <a:off x="1905000" y="1938527"/>
            <a:ext cx="7443607" cy="4848983"/>
          </a:xfrm>
          <a:prstGeom prst="rect">
            <a:avLst/>
          </a:prstGeom>
        </p:spPr>
      </p:pic>
      <p:sp>
        <p:nvSpPr>
          <p:cNvPr id="4" name="Title 3"/>
          <p:cNvSpPr txBox="1">
            <a:spLocks/>
          </p:cNvSpPr>
          <p:nvPr/>
        </p:nvSpPr>
        <p:spPr bwMode="auto">
          <a:xfrm>
            <a:off x="0" y="0"/>
            <a:ext cx="12191999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>
                <a:solidFill>
                  <a:srgbClr val="0000FF"/>
                </a:solidFill>
                <a:latin typeface="+mj-lt"/>
                <a:cs typeface="Arial" charset="0"/>
              </a:rPr>
              <a:t>Administrative Reform: The “Trump Deal”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90E4F6-11CB-4A9F-AD4C-42CFEBA0F2FB}"/>
              </a:ext>
            </a:extLst>
          </p:cNvPr>
          <p:cNvSpPr txBox="1"/>
          <p:nvPr/>
        </p:nvSpPr>
        <p:spPr>
          <a:xfrm>
            <a:off x="4724400" y="3112370"/>
            <a:ext cx="11147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A82235"/>
                </a:solidFill>
              </a:rPr>
              <a:t>D4 price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A430C1-FED4-4673-8431-E2B7B4143299}"/>
              </a:ext>
            </a:extLst>
          </p:cNvPr>
          <p:cNvSpPr txBox="1"/>
          <p:nvPr/>
        </p:nvSpPr>
        <p:spPr>
          <a:xfrm>
            <a:off x="6830602" y="4866228"/>
            <a:ext cx="19620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996600"/>
                </a:solidFill>
              </a:rPr>
              <a:t>Fundamental value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4564F4-5DF3-432B-8C93-0DBC1E7FD74A}"/>
              </a:ext>
            </a:extLst>
          </p:cNvPr>
          <p:cNvSpPr txBox="1"/>
          <p:nvPr/>
        </p:nvSpPr>
        <p:spPr>
          <a:xfrm>
            <a:off x="762000" y="609600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rgbClr val="0000FF"/>
                </a:solidFill>
              </a:rPr>
              <a:t>Extend E10 1-lb RVP waiver to E15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A11E3D-22EF-4694-B5C1-95A71109A9E1}"/>
              </a:ext>
            </a:extLst>
          </p:cNvPr>
          <p:cNvSpPr txBox="1"/>
          <p:nvPr/>
        </p:nvSpPr>
        <p:spPr>
          <a:xfrm>
            <a:off x="5486400" y="609600"/>
            <a:ext cx="6629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US" dirty="0">
                <a:solidFill>
                  <a:srgbClr val="0000FF"/>
                </a:solidFill>
              </a:rPr>
              <a:t>RIN market reforms</a:t>
            </a:r>
            <a:r>
              <a:rPr lang="en-US" dirty="0">
                <a:solidFill>
                  <a:prstClr val="black"/>
                </a:solidFill>
              </a:rPr>
              <a:t> “to increase transparency and prevent price manipulation in the RIN market”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</a:rPr>
              <a:t>Only obligated parties allowed to purchase RINs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</a:rPr>
              <a:t>Public disclosure of large RIN holdings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</a:rPr>
              <a:t>Limit on how long an obligated party can hold a RIN before retiring it</a:t>
            </a:r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1CFF1BD7-894E-4858-A631-65D1B5F02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6200" y="6324600"/>
            <a:ext cx="609600" cy="363409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6415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0" y="0"/>
            <a:ext cx="12115799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>
                <a:solidFill>
                  <a:srgbClr val="0000FF"/>
                </a:solidFill>
                <a:latin typeface="+mj-lt"/>
                <a:cs typeface="Arial" charset="0"/>
              </a:rPr>
              <a:t>E. Selected Legislative Reform Proposals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20D45B-7541-4109-81D0-F4E0C85DD90A}"/>
              </a:ext>
            </a:extLst>
          </p:cNvPr>
          <p:cNvSpPr txBox="1"/>
          <p:nvPr/>
        </p:nvSpPr>
        <p:spPr>
          <a:xfrm>
            <a:off x="2133600" y="762001"/>
            <a:ext cx="76962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Categories of proposals</a:t>
            </a:r>
          </a:p>
          <a:p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Proposals to reduce total compliance costs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Effectively take E10 out of the RFS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Proposals to promote higher blends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RVP extension for &gt;E10 (not just E15)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Funding for blender pumps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Sunset &amp; backstops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Sunset 1G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Ethanol backstop options: E10? RON 95? RON 98?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BBD backstop options: permanent blender tax credit?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2G reform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Proposals to provide certainty to investors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Focus on:</a:t>
            </a:r>
          </a:p>
          <a:p>
            <a:pPr marL="1257300" lvl="2" indent="-342900">
              <a:buFont typeface="Courier New" panose="02070309020205020404" pitchFamily="49" charset="0"/>
              <a:buChar char="o"/>
            </a:pPr>
            <a:r>
              <a:rPr lang="en-US" dirty="0"/>
              <a:t>GHG reductions, not feedstock</a:t>
            </a:r>
          </a:p>
          <a:p>
            <a:pPr marL="1257300" lvl="2" indent="-342900">
              <a:buFont typeface="Courier New" panose="02070309020205020404" pitchFamily="49" charset="0"/>
              <a:buChar char="o"/>
            </a:pPr>
            <a:r>
              <a:rPr lang="en-US" dirty="0"/>
              <a:t>Critical applications – aviation and other drop-ins</a:t>
            </a:r>
          </a:p>
          <a:p>
            <a:pPr marL="1257300" lvl="2" indent="-342900">
              <a:buFont typeface="Courier New" panose="02070309020205020404" pitchFamily="49" charset="0"/>
              <a:buChar char="o"/>
            </a:pPr>
            <a:r>
              <a:rPr lang="en-US" dirty="0"/>
              <a:t>Scalable pathways</a:t>
            </a:r>
          </a:p>
        </p:txBody>
      </p:sp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E89DB27B-B2FC-4956-AEC4-3A52FDDAE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6200" y="6324600"/>
            <a:ext cx="609600" cy="363409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0684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05001" y="3505201"/>
            <a:ext cx="3520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US" dirty="0">
                <a:solidFill>
                  <a:srgbClr val="0000FF"/>
                </a:solidFill>
              </a:rPr>
              <a:t>Second generation fuels have not taken off as hoped</a:t>
            </a: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0" y="0"/>
            <a:ext cx="12191999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>
                <a:solidFill>
                  <a:srgbClr val="0000FF"/>
                </a:solidFill>
                <a:latin typeface="+mj-lt"/>
                <a:cs typeface="Arial" charset="0"/>
              </a:rPr>
              <a:t>RFS Reform: The D6/D8 + 2G Proposal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0532021"/>
              </p:ext>
            </p:extLst>
          </p:nvPr>
        </p:nvGraphicFramePr>
        <p:xfrm>
          <a:off x="914400" y="609600"/>
          <a:ext cx="10287000" cy="6172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3379">
                  <a:extLst>
                    <a:ext uri="{9D8B030D-6E8A-4147-A177-3AD203B41FA5}">
                      <a16:colId xmlns:a16="http://schemas.microsoft.com/office/drawing/2014/main" val="1212711331"/>
                    </a:ext>
                  </a:extLst>
                </a:gridCol>
                <a:gridCol w="6683621">
                  <a:extLst>
                    <a:ext uri="{9D8B030D-6E8A-4147-A177-3AD203B41FA5}">
                      <a16:colId xmlns:a16="http://schemas.microsoft.com/office/drawing/2014/main" val="331087803"/>
                    </a:ext>
                  </a:extLst>
                </a:gridCol>
              </a:tblGrid>
              <a:tr h="42323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Goal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Policy mechanism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7235296"/>
                  </a:ext>
                </a:extLst>
              </a:tr>
              <a:tr h="660939">
                <a:tc>
                  <a:txBody>
                    <a:bodyPr/>
                    <a:lstStyle/>
                    <a:p>
                      <a:r>
                        <a:rPr lang="en-US" sz="1600" dirty="0"/>
                        <a:t>Eliminate </a:t>
                      </a:r>
                      <a:r>
                        <a:rPr lang="en-US" sz="1600" baseline="0" dirty="0"/>
                        <a:t>regulatory uncertainty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aseline="0" dirty="0"/>
                        <a:t>Replace annual rulemaking by rules-based approach with guard rails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7089522"/>
                  </a:ext>
                </a:extLst>
              </a:tr>
              <a:tr h="1495809">
                <a:tc>
                  <a:txBody>
                    <a:bodyPr/>
                    <a:lstStyle/>
                    <a:p>
                      <a:r>
                        <a:rPr lang="en-US" sz="1600" dirty="0"/>
                        <a:t>Reduce and stabilize compliance 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aseline="0" dirty="0"/>
                        <a:t>Set the D6 RVO so it can be met by ethanol blended into E10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aseline="0" dirty="0"/>
                        <a:t>Ethanol blended in excess of 10% generates a D8 RIN, with D8 RIN price cap implemented by a D8 waiver credit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aseline="0" dirty="0"/>
                        <a:t>Reduce regulatory uncertainty by replacing annual rulemaking with rules-based approach with guard rails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871067"/>
                  </a:ext>
                </a:extLst>
              </a:tr>
              <a:tr h="423233">
                <a:tc>
                  <a:txBody>
                    <a:bodyPr/>
                    <a:lstStyle/>
                    <a:p>
                      <a:r>
                        <a:rPr lang="en-US" sz="1600" dirty="0"/>
                        <a:t>Promote</a:t>
                      </a:r>
                      <a:r>
                        <a:rPr lang="en-US" sz="1600" baseline="0" dirty="0"/>
                        <a:t> higher ethanol blends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Extend</a:t>
                      </a:r>
                      <a:r>
                        <a:rPr lang="en-US" sz="1600" baseline="0" dirty="0"/>
                        <a:t> the </a:t>
                      </a:r>
                      <a:r>
                        <a:rPr lang="en-US" sz="1600" dirty="0"/>
                        <a:t>RVP waiver to blends &gt;E10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885055"/>
                  </a:ext>
                </a:extLst>
              </a:tr>
              <a:tr h="1012238">
                <a:tc>
                  <a:txBody>
                    <a:bodyPr/>
                    <a:lstStyle/>
                    <a:p>
                      <a:r>
                        <a:rPr lang="en-US" sz="1600" dirty="0"/>
                        <a:t>Provide reliable support for second generation fuels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Stabilize</a:t>
                      </a:r>
                      <a:r>
                        <a:rPr lang="en-US" sz="1600" baseline="0" dirty="0"/>
                        <a:t> RIN prices for second generation fuels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aseline="0" dirty="0"/>
                        <a:t>Provide certainty that second gen plants will receive RIN price support for long enough to justify the capital expenditure and R&amp;D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0977071"/>
                  </a:ext>
                </a:extLst>
              </a:tr>
              <a:tr h="660939">
                <a:tc>
                  <a:txBody>
                    <a:bodyPr/>
                    <a:lstStyle/>
                    <a:p>
                      <a:r>
                        <a:rPr lang="en-US" sz="1600" dirty="0"/>
                        <a:t>Provide revenues</a:t>
                      </a:r>
                      <a:r>
                        <a:rPr lang="en-US" sz="1600" baseline="0" dirty="0"/>
                        <a:t> for biofuels infrastructure and conservation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dirty="0"/>
                        <a:t>From sales of D8 waiver credits</a:t>
                      </a:r>
                      <a:endParaRPr lang="en-US" sz="16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599922"/>
                  </a:ext>
                </a:extLst>
              </a:tr>
              <a:tr h="1495809">
                <a:tc>
                  <a:txBody>
                    <a:bodyPr/>
                    <a:lstStyle/>
                    <a:p>
                      <a:r>
                        <a:rPr lang="en-US" sz="1600" dirty="0"/>
                        <a:t>Sunset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Phase out D8 RVO and D8WC price after initial period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Phase down D4 RIN price after initial period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Second gen: 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/>
                        <a:t>Begin program with a cumulative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dirty="0"/>
                        <a:t>RIN quantity cap</a:t>
                      </a:r>
                      <a:endParaRPr lang="en-US" sz="1600" baseline="0" dirty="0"/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baseline="0" dirty="0"/>
                        <a:t>P</a:t>
                      </a:r>
                      <a:r>
                        <a:rPr lang="en-US" sz="1600" dirty="0"/>
                        <a:t>rogram</a:t>
                      </a:r>
                      <a:r>
                        <a:rPr lang="en-US" sz="1600" baseline="0" dirty="0"/>
                        <a:t> sunsets after all RINs are used up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0094058"/>
                  </a:ext>
                </a:extLst>
              </a:tr>
            </a:tbl>
          </a:graphicData>
        </a:graphic>
      </p:graphicFrame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EA9DA85F-80C2-4A3E-9AB7-8E505921C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6200" y="6324600"/>
            <a:ext cx="609600" cy="363409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0798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0"/>
          <p:cNvSpPr txBox="1">
            <a:spLocks noChangeArrowheads="1"/>
          </p:cNvSpPr>
          <p:nvPr/>
        </p:nvSpPr>
        <p:spPr bwMode="auto">
          <a:xfrm>
            <a:off x="4457699" y="2844226"/>
            <a:ext cx="3276600" cy="58477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17525" indent="-2333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fontAlgn="base" hangingPunct="1">
              <a:spcBef>
                <a:spcPct val="0"/>
              </a:spcBef>
            </a:pPr>
            <a:r>
              <a:rPr lang="en-US" sz="3200" dirty="0">
                <a:solidFill>
                  <a:srgbClr val="0000FF"/>
                </a:solidFill>
                <a:latin typeface="Calibri"/>
              </a:rPr>
              <a:t>Additional Slides</a:t>
            </a:r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FB9B5C52-1B79-47DD-ADFE-6BAE99328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6200" y="6324600"/>
            <a:ext cx="609600" cy="363409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0639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1523999" y="-21772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>
                <a:solidFill>
                  <a:srgbClr val="0000FF"/>
                </a:solidFill>
                <a:latin typeface="+mj-lt"/>
                <a:cs typeface="Arial" charset="0"/>
              </a:rPr>
              <a:t>Concern #3: Land use implications of biofuels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6" name="TextBox 10"/>
          <p:cNvSpPr txBox="1">
            <a:spLocks noChangeArrowheads="1"/>
          </p:cNvSpPr>
          <p:nvPr/>
        </p:nvSpPr>
        <p:spPr bwMode="auto">
          <a:xfrm>
            <a:off x="1675417" y="745776"/>
            <a:ext cx="8113727" cy="61555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17525" indent="-2333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hangingPunct="1"/>
            <a:r>
              <a:rPr lang="en-US" dirty="0">
                <a:solidFill>
                  <a:srgbClr val="0000FF"/>
                </a:solidFill>
                <a:latin typeface="Calibri"/>
              </a:rPr>
              <a:t>Ethanol consumption grew sharply from 2005-2011</a:t>
            </a:r>
          </a:p>
          <a:p>
            <a:pPr marL="285750" indent="-285750" eaLnBrk="1" fontAlgn="base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Calibri"/>
              </a:rPr>
              <a:t>~</a:t>
            </a:r>
            <a:r>
              <a:rPr lang="en-US" sz="1600" b="1" dirty="0">
                <a:latin typeface="Calibri"/>
              </a:rPr>
              <a:t>36% </a:t>
            </a:r>
            <a:r>
              <a:rPr lang="en-US" sz="1600" dirty="0">
                <a:latin typeface="Calibri"/>
              </a:rPr>
              <a:t>of the corn crop is used for corn ethanol (gross – less after subtracting out DDGs)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DC535E-A281-49AC-BADD-F850FCD7FBBD}"/>
              </a:ext>
            </a:extLst>
          </p:cNvPr>
          <p:cNvSpPr txBox="1"/>
          <p:nvPr/>
        </p:nvSpPr>
        <p:spPr>
          <a:xfrm>
            <a:off x="1752600" y="1778573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...but, because of increasing yields, corn acreage peaked in 2013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C88E26E-A061-4E32-9CE2-932A461535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43" t="6907" r="11627" b="9019"/>
          <a:stretch/>
        </p:blipFill>
        <p:spPr>
          <a:xfrm>
            <a:off x="5562600" y="1524000"/>
            <a:ext cx="5486400" cy="45022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E217868-51FF-423C-AD8A-8FD0D553DD7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04"/>
          <a:stretch/>
        </p:blipFill>
        <p:spPr>
          <a:xfrm>
            <a:off x="457200" y="3653813"/>
            <a:ext cx="4648200" cy="305178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96471C2-889A-4090-9117-529F953459A2}"/>
              </a:ext>
            </a:extLst>
          </p:cNvPr>
          <p:cNvSpPr txBox="1"/>
          <p:nvPr/>
        </p:nvSpPr>
        <p:spPr>
          <a:xfrm>
            <a:off x="5290750" y="6149913"/>
            <a:ext cx="4504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Although biodiesel ILU  is a growing concern</a:t>
            </a:r>
            <a:r>
              <a:rPr lang="en-US" sz="1600" dirty="0"/>
              <a:t>.</a:t>
            </a: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012E380A-6E69-42A5-A6B6-2665F4AA892E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>
                <a:solidFill>
                  <a:srgbClr val="0000FF"/>
                </a:solidFill>
                <a:latin typeface="+mj-lt"/>
                <a:cs typeface="Arial" charset="0"/>
              </a:rPr>
              <a:t>Land use implications of biofuels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13" name="Slide Number Placeholder 9">
            <a:extLst>
              <a:ext uri="{FF2B5EF4-FFF2-40B4-BE49-F238E27FC236}">
                <a16:creationId xmlns:a16="http://schemas.microsoft.com/office/drawing/2014/main" id="{5C2D45A3-69C0-406F-9C65-925005349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6200" y="6324600"/>
            <a:ext cx="609600" cy="363409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004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0" y="0"/>
            <a:ext cx="12192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>
                <a:solidFill>
                  <a:srgbClr val="0000FF"/>
                </a:solidFill>
                <a:latin typeface="+mj-lt"/>
                <a:cs typeface="Arial" charset="0"/>
              </a:rPr>
              <a:t>A. Quick Review of the RFS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6" name="TextBox 10"/>
          <p:cNvSpPr txBox="1">
            <a:spLocks noChangeArrowheads="1"/>
          </p:cNvSpPr>
          <p:nvPr/>
        </p:nvSpPr>
        <p:spPr bwMode="auto">
          <a:xfrm>
            <a:off x="381000" y="793694"/>
            <a:ext cx="6361126" cy="175432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17525" indent="-2333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fontAlgn="base" hangingPunct="1">
              <a:spcBef>
                <a:spcPct val="0"/>
              </a:spcBef>
            </a:pPr>
            <a:r>
              <a:rPr lang="en-US" dirty="0">
                <a:solidFill>
                  <a:srgbClr val="0000FF"/>
                </a:solidFill>
                <a:latin typeface="Calibri"/>
              </a:rPr>
              <a:t>Statutory authority: EISA 2007</a:t>
            </a:r>
          </a:p>
          <a:p>
            <a:pPr marL="0" indent="0" eaLnBrk="1" fontAlgn="base" hangingPunct="1">
              <a:spcBef>
                <a:spcPct val="0"/>
              </a:spcBef>
            </a:pPr>
            <a:endParaRPr lang="en-US" b="1" dirty="0">
              <a:solidFill>
                <a:srgbClr val="0000FF"/>
              </a:solidFill>
              <a:latin typeface="Calibri"/>
            </a:endParaRPr>
          </a:p>
          <a:p>
            <a:pPr marL="0" indent="0" eaLnBrk="1" fontAlgn="base" hangingPunct="1">
              <a:spcBef>
                <a:spcPct val="0"/>
              </a:spcBef>
            </a:pPr>
            <a:r>
              <a:rPr lang="en-US" dirty="0">
                <a:solidFill>
                  <a:srgbClr val="0000FF"/>
                </a:solidFill>
                <a:latin typeface="Calibri"/>
              </a:rPr>
              <a:t>Policy goals</a:t>
            </a:r>
          </a:p>
          <a:p>
            <a:pPr marL="677862" lvl="1" indent="-342900" eaLnBrk="1" fontAlgn="base" hangingPunct="1">
              <a:spcBef>
                <a:spcPct val="0"/>
              </a:spcBef>
              <a:buFontTx/>
              <a:buAutoNum type="arabicParenBoth"/>
            </a:pPr>
            <a:r>
              <a:rPr lang="en-US" dirty="0">
                <a:solidFill>
                  <a:prstClr val="black"/>
                </a:solidFill>
                <a:latin typeface="Calibri"/>
              </a:rPr>
              <a:t>Reduce CO</a:t>
            </a:r>
            <a:r>
              <a:rPr lang="en-US" baseline="-25000" dirty="0">
                <a:solidFill>
                  <a:prstClr val="black"/>
                </a:solidFill>
                <a:latin typeface="Calibri"/>
              </a:rPr>
              <a:t>2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 emissions from liquid transportation fuels, </a:t>
            </a:r>
          </a:p>
          <a:p>
            <a:pPr marL="677862" lvl="1" indent="-342900" eaLnBrk="1" fontAlgn="base" hangingPunct="1">
              <a:spcBef>
                <a:spcPct val="0"/>
              </a:spcBef>
              <a:buFontTx/>
              <a:buAutoNum type="arabicParenBoth"/>
            </a:pPr>
            <a:r>
              <a:rPr lang="en-US" dirty="0">
                <a:solidFill>
                  <a:prstClr val="black"/>
                </a:solidFill>
                <a:latin typeface="Calibri"/>
              </a:rPr>
              <a:t>Increase energy security, and</a:t>
            </a:r>
          </a:p>
          <a:p>
            <a:pPr marL="677862" lvl="1" indent="-342900" eaLnBrk="1" fontAlgn="base" hangingPunct="1">
              <a:spcBef>
                <a:spcPct val="0"/>
              </a:spcBef>
              <a:buFontTx/>
              <a:buAutoNum type="arabicParenBoth"/>
            </a:pPr>
            <a:r>
              <a:rPr lang="en-US" dirty="0">
                <a:solidFill>
                  <a:prstClr val="black"/>
                </a:solidFill>
                <a:latin typeface="Calibri"/>
              </a:rPr>
              <a:t>Support rural incomes</a:t>
            </a:r>
            <a:endParaRPr lang="en-US" dirty="0"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0807F0-1F89-4E1F-A993-2548C9B72CA8}"/>
              </a:ext>
            </a:extLst>
          </p:cNvPr>
          <p:cNvSpPr txBox="1"/>
          <p:nvPr/>
        </p:nvSpPr>
        <p:spPr>
          <a:xfrm>
            <a:off x="381000" y="2819400"/>
            <a:ext cx="54864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</a:pPr>
            <a:r>
              <a:rPr lang="en-US" dirty="0">
                <a:solidFill>
                  <a:srgbClr val="0000FF"/>
                </a:solidFill>
              </a:rPr>
              <a:t>Administrative elements</a:t>
            </a:r>
          </a:p>
          <a:p>
            <a:pPr marL="620712" lvl="1" indent="-285750" fontAlgn="base"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dirty="0"/>
              <a:t>EPA sets </a:t>
            </a:r>
            <a:r>
              <a:rPr lang="en-US" b="1" dirty="0"/>
              <a:t>renewable volume obligation (RVO)</a:t>
            </a:r>
            <a:r>
              <a:rPr lang="en-US" dirty="0"/>
              <a:t> through </a:t>
            </a:r>
            <a:r>
              <a:rPr lang="en-US" b="1" dirty="0"/>
              <a:t>annual rulemakings</a:t>
            </a:r>
          </a:p>
          <a:p>
            <a:pPr marL="1246187" lvl="2" indent="-285750" fontAlgn="base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Starting point is statutory volumes</a:t>
            </a:r>
          </a:p>
          <a:p>
            <a:pPr marL="1246187" lvl="2" indent="-285750" fontAlgn="base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EPA has multiple waiver authorities</a:t>
            </a:r>
          </a:p>
          <a:p>
            <a:pPr marL="1246187" lvl="2" indent="-285750" fontAlgn="base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EPA converts RVO to fractional standard </a:t>
            </a:r>
          </a:p>
          <a:p>
            <a:pPr marL="788987" lvl="1" indent="-285750" fontAlgn="base"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dirty="0"/>
              <a:t>Compliance is via the </a:t>
            </a:r>
            <a:r>
              <a:rPr lang="en-US" b="1" dirty="0"/>
              <a:t>RIN system</a:t>
            </a:r>
          </a:p>
          <a:p>
            <a:pPr marL="1246187" lvl="2" indent="-285750" fontAlgn="base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RINS are tradeable compliance certificates generated when biofuels are produced and detached when they are blended</a:t>
            </a:r>
          </a:p>
          <a:p>
            <a:pPr marL="1246187" lvl="2" indent="-285750" fontAlgn="base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</a:rPr>
              <a:t>Obligated parties are refiners and refined product importers</a:t>
            </a:r>
            <a:endParaRPr lang="en-US" sz="160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6ADA69D-AE51-43B9-B10C-86FB1513ED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253" y="2133601"/>
            <a:ext cx="4953347" cy="466882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7D1637B-A84A-49B1-BDC3-79738D372DC5}"/>
              </a:ext>
            </a:extLst>
          </p:cNvPr>
          <p:cNvSpPr txBox="1"/>
          <p:nvPr/>
        </p:nvSpPr>
        <p:spPr>
          <a:xfrm>
            <a:off x="8077200" y="1704905"/>
            <a:ext cx="2162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RIN nesting structure</a:t>
            </a:r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2DA12DE1-AE06-40F9-A719-85685157B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6200" y="6324600"/>
            <a:ext cx="609600" cy="363409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458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46BB59A-F053-436F-BD00-0C872E3AFC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3" b="13840"/>
          <a:stretch/>
        </p:blipFill>
        <p:spPr>
          <a:xfrm>
            <a:off x="3396962" y="858596"/>
            <a:ext cx="8718838" cy="5542204"/>
          </a:xfrm>
          <a:prstGeom prst="rect">
            <a:avLst/>
          </a:prstGeom>
        </p:spPr>
      </p:pic>
      <p:sp>
        <p:nvSpPr>
          <p:cNvPr id="4" name="Title 3"/>
          <p:cNvSpPr txBox="1">
            <a:spLocks/>
          </p:cNvSpPr>
          <p:nvPr/>
        </p:nvSpPr>
        <p:spPr bwMode="auto">
          <a:xfrm>
            <a:off x="0" y="0"/>
            <a:ext cx="12192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>
                <a:solidFill>
                  <a:srgbClr val="0000FF"/>
                </a:solidFill>
                <a:latin typeface="+mj-lt"/>
                <a:cs typeface="Arial" charset="0"/>
              </a:rPr>
              <a:t>Quick Review of the RFS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3FA8F75-7D27-4BDC-8003-FBEEBABD8FE4}"/>
              </a:ext>
            </a:extLst>
          </p:cNvPr>
          <p:cNvSpPr txBox="1"/>
          <p:nvPr/>
        </p:nvSpPr>
        <p:spPr>
          <a:xfrm>
            <a:off x="7010400" y="1151933"/>
            <a:ext cx="251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D4 (red) and D6 RIN prices, Jan. 2011 – Oct. 2018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805956-EB8E-4A42-92D3-61EA2DFACDCB}"/>
              </a:ext>
            </a:extLst>
          </p:cNvPr>
          <p:cNvSpPr txBox="1"/>
          <p:nvPr/>
        </p:nvSpPr>
        <p:spPr>
          <a:xfrm>
            <a:off x="304800" y="2895600"/>
            <a:ext cx="3200400" cy="301621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lvl="0" fontAlgn="base">
              <a:spcBef>
                <a:spcPct val="0"/>
              </a:spcBef>
            </a:pPr>
            <a:r>
              <a:rPr lang="en-US" dirty="0">
                <a:solidFill>
                  <a:srgbClr val="0000FF"/>
                </a:solidFill>
              </a:rPr>
              <a:t>RIN prices:</a:t>
            </a:r>
          </a:p>
          <a:p>
            <a:pPr marL="457200" indent="-457200" fontAlgn="base">
              <a:spcBef>
                <a:spcPct val="0"/>
              </a:spcBef>
              <a:buFontTx/>
              <a:buAutoNum type="alphaLcParenBoth"/>
            </a:pPr>
            <a:r>
              <a:rPr lang="en-US" b="1" dirty="0">
                <a:solidFill>
                  <a:prstClr val="black"/>
                </a:solidFill>
              </a:rPr>
              <a:t>Equate supply &amp; demand for biofuels </a:t>
            </a:r>
            <a:r>
              <a:rPr lang="en-US" dirty="0">
                <a:solidFill>
                  <a:prstClr val="black"/>
                </a:solidFill>
              </a:rPr>
              <a:t>so that consumption = RVO</a:t>
            </a:r>
          </a:p>
          <a:p>
            <a:pPr marL="792162" lvl="1" indent="-457200" fontAlgn="base"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prstClr val="black"/>
                </a:solidFill>
              </a:rPr>
              <a:t>Subsidize production of high marginal cost fuels</a:t>
            </a:r>
          </a:p>
          <a:p>
            <a:pPr marL="792162" lvl="1" indent="-457200" fontAlgn="base"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prstClr val="black"/>
                </a:solidFill>
              </a:rPr>
              <a:t>Subsidize consumption of higher ethanol blends</a:t>
            </a:r>
            <a:endParaRPr lang="en-US" dirty="0">
              <a:solidFill>
                <a:prstClr val="black"/>
              </a:solidFill>
            </a:endParaRPr>
          </a:p>
          <a:p>
            <a:pPr marL="457200" indent="-457200" fontAlgn="base">
              <a:spcBef>
                <a:spcPct val="0"/>
              </a:spcBef>
              <a:buFontTx/>
              <a:buAutoNum type="alphaLcParenBoth"/>
            </a:pPr>
            <a:endParaRPr lang="en-US" dirty="0">
              <a:solidFill>
                <a:prstClr val="black"/>
              </a:solidFill>
            </a:endParaRPr>
          </a:p>
          <a:p>
            <a:pPr marL="457200" indent="-457200" fontAlgn="base">
              <a:spcBef>
                <a:spcPct val="0"/>
              </a:spcBef>
              <a:buFontTx/>
              <a:buAutoNum type="alphaLcParenBoth"/>
            </a:pPr>
            <a:r>
              <a:rPr lang="en-US" b="1" dirty="0">
                <a:solidFill>
                  <a:prstClr val="black"/>
                </a:solidFill>
              </a:rPr>
              <a:t>Stimulate infrastructure investments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8532DD4-0642-4006-AEB1-4FA7E30217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222" y="957945"/>
            <a:ext cx="3466942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17525" indent="-2333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fontAlgn="base" hangingPunct="1">
              <a:spcBef>
                <a:spcPct val="0"/>
              </a:spcBef>
            </a:pPr>
            <a:r>
              <a:rPr lang="en-US" b="1" dirty="0">
                <a:solidFill>
                  <a:srgbClr val="0000FF"/>
                </a:solidFill>
                <a:latin typeface="Calibri"/>
              </a:rPr>
              <a:t>RIN prices</a:t>
            </a:r>
            <a:r>
              <a:rPr lang="en-US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dirty="0">
                <a:latin typeface="Calibri"/>
              </a:rPr>
              <a:t>are the economic mechanism of the RFS</a:t>
            </a:r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0712F296-91A9-442A-907F-D26D32168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6200" y="6324600"/>
            <a:ext cx="609600" cy="363409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6734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9677400" y="6356351"/>
            <a:ext cx="533400" cy="365125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extBox 10"/>
          <p:cNvSpPr txBox="1">
            <a:spLocks noChangeArrowheads="1"/>
          </p:cNvSpPr>
          <p:nvPr/>
        </p:nvSpPr>
        <p:spPr bwMode="auto">
          <a:xfrm>
            <a:off x="3962400" y="2868451"/>
            <a:ext cx="4648200" cy="58477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17525" indent="-2333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fontAlgn="base" hangingPunct="1">
              <a:spcBef>
                <a:spcPct val="0"/>
              </a:spcBef>
            </a:pPr>
            <a:r>
              <a:rPr lang="en-US" sz="3200" dirty="0">
                <a:solidFill>
                  <a:srgbClr val="0000FF"/>
                </a:solidFill>
                <a:latin typeface="Calibri"/>
              </a:rPr>
              <a:t>Six Concerns and Risks</a:t>
            </a:r>
          </a:p>
        </p:txBody>
      </p:sp>
      <p:sp>
        <p:nvSpPr>
          <p:cNvPr id="4" name="Slide Number Placeholder 9">
            <a:extLst>
              <a:ext uri="{FF2B5EF4-FFF2-40B4-BE49-F238E27FC236}">
                <a16:creationId xmlns:a16="http://schemas.microsoft.com/office/drawing/2014/main" id="{6140D369-E054-451C-8FE4-2B2FD855CDF3}"/>
              </a:ext>
            </a:extLst>
          </p:cNvPr>
          <p:cNvSpPr txBox="1">
            <a:spLocks/>
          </p:cNvSpPr>
          <p:nvPr/>
        </p:nvSpPr>
        <p:spPr>
          <a:xfrm>
            <a:off x="11506200" y="6324600"/>
            <a:ext cx="609600" cy="363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173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0"/>
          <p:cNvSpPr txBox="1">
            <a:spLocks noChangeArrowheads="1"/>
          </p:cNvSpPr>
          <p:nvPr/>
        </p:nvSpPr>
        <p:spPr bwMode="auto">
          <a:xfrm>
            <a:off x="1866899" y="663197"/>
            <a:ext cx="8458200" cy="36933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17525" indent="-2333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fontAlgn="base" hangingPunct="1">
              <a:spcBef>
                <a:spcPct val="0"/>
              </a:spcBef>
            </a:pPr>
            <a:r>
              <a:rPr lang="en-US" dirty="0">
                <a:solidFill>
                  <a:srgbClr val="0000FF"/>
                </a:solidFill>
                <a:latin typeface="Calibri"/>
              </a:rPr>
              <a:t>Merchant refiners claim they are disproportionately burdened by RIN obligations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7D1637B-A84A-49B1-BDC3-79738D372DC5}"/>
              </a:ext>
            </a:extLst>
          </p:cNvPr>
          <p:cNvSpPr txBox="1"/>
          <p:nvPr/>
        </p:nvSpPr>
        <p:spPr>
          <a:xfrm>
            <a:off x="4777242" y="1191162"/>
            <a:ext cx="65003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Philadelphia Energy Solutions declared bankruptcy in Jan. 2018. EPA Administrator Pruitt told Fox News that the main reason was high RIN costs. </a:t>
            </a:r>
            <a:endParaRPr lang="en-US" sz="1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2226BAA-09BE-482F-AC22-DAA1648004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26" y="1141350"/>
            <a:ext cx="4412674" cy="2624571"/>
          </a:xfrm>
          <a:prstGeom prst="rect">
            <a:avLst/>
          </a:prstGeom>
        </p:spPr>
      </p:pic>
      <p:sp>
        <p:nvSpPr>
          <p:cNvPr id="10" name="Title 3">
            <a:extLst>
              <a:ext uri="{FF2B5EF4-FFF2-40B4-BE49-F238E27FC236}">
                <a16:creationId xmlns:a16="http://schemas.microsoft.com/office/drawing/2014/main" id="{E944DB52-8D56-4238-9A20-529D92FEBB7D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>
                <a:solidFill>
                  <a:srgbClr val="0000FF"/>
                </a:solidFill>
                <a:latin typeface="+mj-lt"/>
                <a:cs typeface="Arial" charset="0"/>
              </a:rPr>
              <a:t>1. RIN burden on refiners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11" name="Slide Number Placeholder 9">
            <a:extLst>
              <a:ext uri="{FF2B5EF4-FFF2-40B4-BE49-F238E27FC236}">
                <a16:creationId xmlns:a16="http://schemas.microsoft.com/office/drawing/2014/main" id="{69F8A185-391D-406D-B461-DC8C31E62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6200" y="6324600"/>
            <a:ext cx="609600" cy="363409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376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A7D1637B-A84A-49B1-BDC3-79738D372DC5}"/>
              </a:ext>
            </a:extLst>
          </p:cNvPr>
          <p:cNvSpPr txBox="1"/>
          <p:nvPr/>
        </p:nvSpPr>
        <p:spPr>
          <a:xfrm>
            <a:off x="4777242" y="1191162"/>
            <a:ext cx="65003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Philadelphia Energy Solutions declared bankruptcy in Jan. 2018. EPA Administrator Pruitt told Fox News that the main reason was high RIN costs. </a:t>
            </a:r>
            <a:endParaRPr lang="en-US" sz="1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2226BAA-09BE-482F-AC22-DAA1648004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26" y="1141350"/>
            <a:ext cx="4412674" cy="262457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D9F9A20-8C2A-452C-AB9A-D07E846B431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7" t="7530" b="7462"/>
          <a:stretch/>
        </p:blipFill>
        <p:spPr>
          <a:xfrm>
            <a:off x="5260672" y="2453635"/>
            <a:ext cx="6855128" cy="4294203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AE721291-BDBB-43BA-9DAE-CC1F0525B3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4158" y="2644112"/>
            <a:ext cx="5467114" cy="58477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17525" indent="-2333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fontAlgn="base" hangingPunct="1">
              <a:spcBef>
                <a:spcPct val="0"/>
              </a:spcBef>
            </a:pPr>
            <a:r>
              <a:rPr lang="en-US" sz="1600" b="1" dirty="0">
                <a:latin typeface="Calibri"/>
              </a:rPr>
              <a:t>Daily Gulf ULSD-ULSHO spread and RIN obligation</a:t>
            </a:r>
            <a:r>
              <a:rPr lang="en-US" sz="1600" dirty="0">
                <a:latin typeface="Calibri"/>
              </a:rPr>
              <a:t>, 2011-2018: pass-through coefficient = 1.015 (SE 0.019)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E944DB52-8D56-4238-9A20-529D92FEBB7D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>
                <a:solidFill>
                  <a:srgbClr val="0000FF"/>
                </a:solidFill>
                <a:latin typeface="+mj-lt"/>
                <a:cs typeface="Arial" charset="0"/>
              </a:rPr>
              <a:t>1. RIN burden on refiners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11" name="Slide Number Placeholder 9">
            <a:extLst>
              <a:ext uri="{FF2B5EF4-FFF2-40B4-BE49-F238E27FC236}">
                <a16:creationId xmlns:a16="http://schemas.microsoft.com/office/drawing/2014/main" id="{69F8A185-391D-406D-B461-DC8C31E62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6200" y="6324600"/>
            <a:ext cx="609600" cy="363409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FCC8CFEF-A3B2-415A-9BF8-31E1E40984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740" y="4317366"/>
            <a:ext cx="4519660" cy="138499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17525" indent="-2333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fontAlgn="base" hangingPunct="1">
              <a:spcBef>
                <a:spcPct val="0"/>
              </a:spcBef>
            </a:pPr>
            <a:r>
              <a:rPr lang="en-US" dirty="0">
                <a:solidFill>
                  <a:srgbClr val="0000FF"/>
                </a:solidFill>
                <a:latin typeface="Calibri"/>
              </a:rPr>
              <a:t>…but RIN prices pass through to refined product prices</a:t>
            </a:r>
          </a:p>
          <a:p>
            <a:pPr marL="285750" indent="-285750" eaLnBrk="1" fontAlgn="base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Calibri"/>
              </a:rPr>
              <a:t>Knittel, Meiselman, &amp; Stock (2016); Irwin &amp; Stock (2018)</a:t>
            </a:r>
          </a:p>
          <a:p>
            <a:pPr marL="285750" indent="-285750" eaLnBrk="1" fontAlgn="base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sz="1600" dirty="0">
              <a:latin typeface="Calibri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893F9656-53BA-4BDD-828A-1D8A94C141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6899" y="663197"/>
            <a:ext cx="8458200" cy="36933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17525" indent="-2333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fontAlgn="base" hangingPunct="1">
              <a:spcBef>
                <a:spcPct val="0"/>
              </a:spcBef>
            </a:pPr>
            <a:r>
              <a:rPr lang="en-US" dirty="0">
                <a:solidFill>
                  <a:srgbClr val="0000FF"/>
                </a:solidFill>
                <a:latin typeface="Calibri"/>
              </a:rPr>
              <a:t>Merchant refiners claim they are disproportionately burdened by RIN obligations</a:t>
            </a:r>
          </a:p>
        </p:txBody>
      </p:sp>
    </p:spTree>
    <p:extLst>
      <p:ext uri="{BB962C8B-B14F-4D97-AF65-F5344CB8AC3E}">
        <p14:creationId xmlns:p14="http://schemas.microsoft.com/office/powerpoint/2010/main" val="40174696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A7D1637B-A84A-49B1-BDC3-79738D372DC5}"/>
              </a:ext>
            </a:extLst>
          </p:cNvPr>
          <p:cNvSpPr txBox="1"/>
          <p:nvPr/>
        </p:nvSpPr>
        <p:spPr>
          <a:xfrm>
            <a:off x="4777242" y="1191162"/>
            <a:ext cx="65003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Philadelphia Energy Solutions declared bankruptcy in Jan. 2018. EPA Administrator Pruitt told Fox News that the main reason was high RIN costs. </a:t>
            </a:r>
            <a:endParaRPr lang="en-US" sz="1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2226BAA-09BE-482F-AC22-DAA1648004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26" y="1141350"/>
            <a:ext cx="4412674" cy="2624571"/>
          </a:xfrm>
          <a:prstGeom prst="rect">
            <a:avLst/>
          </a:prstGeom>
        </p:spPr>
      </p:pic>
      <p:sp>
        <p:nvSpPr>
          <p:cNvPr id="10" name="Title 3">
            <a:extLst>
              <a:ext uri="{FF2B5EF4-FFF2-40B4-BE49-F238E27FC236}">
                <a16:creationId xmlns:a16="http://schemas.microsoft.com/office/drawing/2014/main" id="{E944DB52-8D56-4238-9A20-529D92FEBB7D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>
                <a:solidFill>
                  <a:srgbClr val="0000FF"/>
                </a:solidFill>
                <a:latin typeface="+mj-lt"/>
                <a:cs typeface="Arial" charset="0"/>
              </a:rPr>
              <a:t>1. RIN burden on refiners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11" name="Slide Number Placeholder 9">
            <a:extLst>
              <a:ext uri="{FF2B5EF4-FFF2-40B4-BE49-F238E27FC236}">
                <a16:creationId xmlns:a16="http://schemas.microsoft.com/office/drawing/2014/main" id="{69F8A185-391D-406D-B461-DC8C31E62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6200" y="6324600"/>
            <a:ext cx="609600" cy="363409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02BD03E-2AEC-4D8F-BC83-BC98F3DA4B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0200" y="2060380"/>
            <a:ext cx="6324600" cy="4272687"/>
          </a:xfrm>
          <a:prstGeom prst="rect">
            <a:avLst/>
          </a:prstGeom>
        </p:spPr>
      </p:pic>
      <p:sp>
        <p:nvSpPr>
          <p:cNvPr id="14" name="TextBox 10">
            <a:extLst>
              <a:ext uri="{FF2B5EF4-FFF2-40B4-BE49-F238E27FC236}">
                <a16:creationId xmlns:a16="http://schemas.microsoft.com/office/drawing/2014/main" id="{25B231F1-AA6C-4FEB-86D4-B0566F9D0B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6168170"/>
            <a:ext cx="6400800" cy="58477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17525" indent="-2333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fontAlgn="base" hangingPunct="1">
              <a:spcBef>
                <a:spcPct val="0"/>
              </a:spcBef>
            </a:pPr>
            <a:r>
              <a:rPr lang="en-US" sz="1600" b="1" dirty="0">
                <a:latin typeface="Calibri"/>
              </a:rPr>
              <a:t>Response of Gulf ULSD-ULSHO spread to a 1-cent RIN obligation increase</a:t>
            </a:r>
            <a:r>
              <a:rPr lang="en-US" sz="1600" dirty="0">
                <a:latin typeface="Calibri"/>
              </a:rPr>
              <a:t>, estimated by VAR(5), 2011-2018</a:t>
            </a:r>
          </a:p>
        </p:txBody>
      </p:sp>
      <p:sp>
        <p:nvSpPr>
          <p:cNvPr id="18" name="TextBox 10">
            <a:extLst>
              <a:ext uri="{FF2B5EF4-FFF2-40B4-BE49-F238E27FC236}">
                <a16:creationId xmlns:a16="http://schemas.microsoft.com/office/drawing/2014/main" id="{9330D23A-B920-41B9-90F2-F2C25865F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740" y="4317366"/>
            <a:ext cx="4519660" cy="240065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17525" indent="-2333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fontAlgn="base" hangingPunct="1">
              <a:spcBef>
                <a:spcPct val="0"/>
              </a:spcBef>
            </a:pPr>
            <a:r>
              <a:rPr lang="en-US" dirty="0">
                <a:solidFill>
                  <a:srgbClr val="0000FF"/>
                </a:solidFill>
                <a:latin typeface="Calibri"/>
              </a:rPr>
              <a:t>…but RIN prices pass through to refined product prices</a:t>
            </a:r>
          </a:p>
          <a:p>
            <a:pPr marL="285750" indent="-285750" eaLnBrk="1" fontAlgn="base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Calibri"/>
              </a:rPr>
              <a:t>Knittel, Meiselman, &amp; Stock (2016); Irwin &amp; Stock (2018)</a:t>
            </a:r>
          </a:p>
          <a:p>
            <a:pPr marL="285750" indent="-285750" eaLnBrk="1" fontAlgn="base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sz="1600" dirty="0">
              <a:latin typeface="Calibri"/>
            </a:endParaRPr>
          </a:p>
          <a:p>
            <a:pPr marL="285750" indent="-285750" eaLnBrk="1" fontAlgn="base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sz="1600" dirty="0">
              <a:latin typeface="Calibri"/>
            </a:endParaRPr>
          </a:p>
          <a:p>
            <a:pPr marL="0" indent="0" eaLnBrk="1" fontAlgn="base" hangingPunct="1">
              <a:spcBef>
                <a:spcPct val="0"/>
              </a:spcBef>
            </a:pPr>
            <a:r>
              <a:rPr lang="en-US" dirty="0">
                <a:solidFill>
                  <a:srgbClr val="0000FF"/>
                </a:solidFill>
                <a:latin typeface="Calibri"/>
              </a:rPr>
              <a:t>Still:</a:t>
            </a:r>
          </a:p>
          <a:p>
            <a:pPr marL="620712" lvl="1" indent="-285750" eaLnBrk="1" fontAlgn="base" hangingPunct="1"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1600" dirty="0">
                <a:latin typeface="Calibri"/>
              </a:rPr>
              <a:t>RIN price risk</a:t>
            </a:r>
          </a:p>
          <a:p>
            <a:pPr marL="620712" lvl="1" indent="-285750" eaLnBrk="1" fontAlgn="base" hangingPunct="1"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1600" dirty="0">
                <a:latin typeface="Calibri"/>
              </a:rPr>
              <a:t>Pass-through might fail in special cases</a:t>
            </a: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81389DE4-1FB6-4095-BA59-F7E340DED0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6899" y="663197"/>
            <a:ext cx="8458200" cy="36933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17525" indent="-2333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fontAlgn="base" hangingPunct="1">
              <a:spcBef>
                <a:spcPct val="0"/>
              </a:spcBef>
            </a:pPr>
            <a:r>
              <a:rPr lang="en-US" dirty="0">
                <a:solidFill>
                  <a:srgbClr val="0000FF"/>
                </a:solidFill>
                <a:latin typeface="Calibri"/>
              </a:rPr>
              <a:t>Merchant refiners claim they are disproportionately burdened by RIN obligations</a:t>
            </a:r>
          </a:p>
        </p:txBody>
      </p:sp>
    </p:spTree>
    <p:extLst>
      <p:ext uri="{BB962C8B-B14F-4D97-AF65-F5344CB8AC3E}">
        <p14:creationId xmlns:p14="http://schemas.microsoft.com/office/powerpoint/2010/main" val="15371485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5943</TotalTime>
  <Words>1944</Words>
  <Application>Microsoft Office PowerPoint</Application>
  <PresentationFormat>Widescreen</PresentationFormat>
  <Paragraphs>316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0" baseType="lpstr">
      <vt:lpstr>Arial</vt:lpstr>
      <vt:lpstr>Calibri</vt:lpstr>
      <vt:lpstr>Courier New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Harvard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Stock, James H.</dc:creator>
  <cp:lastModifiedBy>James Stock</cp:lastModifiedBy>
  <cp:revision>2547</cp:revision>
  <dcterms:created xsi:type="dcterms:W3CDTF">2014-11-20T01:07:24Z</dcterms:created>
  <dcterms:modified xsi:type="dcterms:W3CDTF">2019-01-28T16:53:12Z</dcterms:modified>
</cp:coreProperties>
</file>