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403" r:id="rId2"/>
    <p:sldId id="496" r:id="rId3"/>
    <p:sldId id="508" r:id="rId4"/>
    <p:sldId id="534" r:id="rId5"/>
    <p:sldId id="528" r:id="rId6"/>
    <p:sldId id="510" r:id="rId7"/>
    <p:sldId id="501" r:id="rId8"/>
    <p:sldId id="536" r:id="rId9"/>
    <p:sldId id="540" r:id="rId10"/>
    <p:sldId id="537" r:id="rId11"/>
    <p:sldId id="538" r:id="rId12"/>
    <p:sldId id="530" r:id="rId13"/>
    <p:sldId id="539" r:id="rId14"/>
    <p:sldId id="533" r:id="rId15"/>
    <p:sldId id="526" r:id="rId16"/>
    <p:sldId id="535" r:id="rId17"/>
    <p:sldId id="511" r:id="rId18"/>
    <p:sldId id="51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80" d="100"/>
          <a:sy n="80" d="100"/>
        </p:scale>
        <p:origin x="264"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EF1099-B980-4104-83AF-4512A97FEC74}" type="datetimeFigureOut">
              <a:rPr lang="en-US" smtClean="0"/>
              <a:t>2/8/2018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89E32B-ABF0-46AC-BE85-536304029961}" type="slidenum">
              <a:rPr lang="en-US" smtClean="0"/>
              <a:t>‹#›</a:t>
            </a:fld>
            <a:endParaRPr lang="en-US"/>
          </a:p>
        </p:txBody>
      </p:sp>
    </p:spTree>
    <p:extLst>
      <p:ext uri="{BB962C8B-B14F-4D97-AF65-F5344CB8AC3E}">
        <p14:creationId xmlns:p14="http://schemas.microsoft.com/office/powerpoint/2010/main" val="677023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042341-3B8A-4EC9-A1C3-2F2AB535D3F1}" type="datetimeFigureOut">
              <a:rPr lang="en-US" smtClean="0"/>
              <a:t>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2261805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042341-3B8A-4EC9-A1C3-2F2AB535D3F1}" type="datetimeFigureOut">
              <a:rPr lang="en-US" smtClean="0"/>
              <a:t>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670999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042341-3B8A-4EC9-A1C3-2F2AB535D3F1}" type="datetimeFigureOut">
              <a:rPr lang="en-US" smtClean="0"/>
              <a:t>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2030960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042341-3B8A-4EC9-A1C3-2F2AB535D3F1}" type="datetimeFigureOut">
              <a:rPr lang="en-US" smtClean="0"/>
              <a:t>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3471479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042341-3B8A-4EC9-A1C3-2F2AB535D3F1}" type="datetimeFigureOut">
              <a:rPr lang="en-US" smtClean="0"/>
              <a:t>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1013687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042341-3B8A-4EC9-A1C3-2F2AB535D3F1}" type="datetimeFigureOut">
              <a:rPr lang="en-US" smtClean="0"/>
              <a:t>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307690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042341-3B8A-4EC9-A1C3-2F2AB535D3F1}" type="datetimeFigureOut">
              <a:rPr lang="en-US" smtClean="0"/>
              <a:t>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826067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042341-3B8A-4EC9-A1C3-2F2AB535D3F1}" type="datetimeFigureOut">
              <a:rPr lang="en-US" smtClean="0"/>
              <a:t>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3536635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042341-3B8A-4EC9-A1C3-2F2AB535D3F1}" type="datetimeFigureOut">
              <a:rPr lang="en-US" smtClean="0"/>
              <a:t>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1179904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042341-3B8A-4EC9-A1C3-2F2AB535D3F1}" type="datetimeFigureOut">
              <a:rPr lang="en-US" smtClean="0"/>
              <a:t>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369576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042341-3B8A-4EC9-A1C3-2F2AB535D3F1}" type="datetimeFigureOut">
              <a:rPr lang="en-US" smtClean="0"/>
              <a:t>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550B2C-1DB8-4510-8969-9AD5EDB604FE}" type="slidenum">
              <a:rPr lang="en-US" smtClean="0"/>
              <a:t>‹#›</a:t>
            </a:fld>
            <a:endParaRPr lang="en-US"/>
          </a:p>
        </p:txBody>
      </p:sp>
    </p:spTree>
    <p:extLst>
      <p:ext uri="{BB962C8B-B14F-4D97-AF65-F5344CB8AC3E}">
        <p14:creationId xmlns:p14="http://schemas.microsoft.com/office/powerpoint/2010/main" val="3480053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042341-3B8A-4EC9-A1C3-2F2AB535D3F1}" type="datetimeFigureOut">
              <a:rPr lang="en-US" smtClean="0"/>
              <a:t>2/8/2018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550B2C-1DB8-4510-8969-9AD5EDB604FE}" type="slidenum">
              <a:rPr lang="en-US" smtClean="0"/>
              <a:t>‹#›</a:t>
            </a:fld>
            <a:endParaRPr lang="en-US"/>
          </a:p>
        </p:txBody>
      </p:sp>
    </p:spTree>
    <p:extLst>
      <p:ext uri="{BB962C8B-B14F-4D97-AF65-F5344CB8AC3E}">
        <p14:creationId xmlns:p14="http://schemas.microsoft.com/office/powerpoint/2010/main" val="4159422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971" y="930294"/>
            <a:ext cx="9067800" cy="1169551"/>
          </a:xfrm>
        </p:spPr>
        <p:txBody>
          <a:bodyPr>
            <a:spAutoFit/>
          </a:bodyPr>
          <a:lstStyle/>
          <a:p>
            <a:r>
              <a:rPr lang="en-US" sz="3800" dirty="0" smtClean="0">
                <a:solidFill>
                  <a:srgbClr val="0000FF"/>
                </a:solidFill>
              </a:rPr>
              <a:t>RINs and RFS Reform Proposals</a:t>
            </a:r>
            <a:r>
              <a:rPr lang="en-US" sz="1200" dirty="0" smtClean="0">
                <a:solidFill>
                  <a:srgbClr val="0000FF"/>
                </a:solidFill>
              </a:rPr>
              <a:t/>
            </a:r>
            <a:br>
              <a:rPr lang="en-US" sz="1200" dirty="0" smtClean="0">
                <a:solidFill>
                  <a:srgbClr val="0000FF"/>
                </a:solidFill>
              </a:rPr>
            </a:br>
            <a:endParaRPr lang="en-US" sz="3200" b="1" dirty="0">
              <a:solidFill>
                <a:srgbClr val="0000FF"/>
              </a:solidFill>
            </a:endParaRPr>
          </a:p>
        </p:txBody>
      </p:sp>
      <p:sp>
        <p:nvSpPr>
          <p:cNvPr id="3" name="Subtitle 2"/>
          <p:cNvSpPr>
            <a:spLocks noGrp="1"/>
          </p:cNvSpPr>
          <p:nvPr>
            <p:ph type="subTitle" idx="1"/>
          </p:nvPr>
        </p:nvSpPr>
        <p:spPr>
          <a:xfrm>
            <a:off x="304800" y="2895600"/>
            <a:ext cx="8382000" cy="2954655"/>
          </a:xfrm>
        </p:spPr>
        <p:txBody>
          <a:bodyPr wrap="square">
            <a:spAutoFit/>
          </a:bodyPr>
          <a:lstStyle/>
          <a:p>
            <a:r>
              <a:rPr lang="en-US" sz="3000" dirty="0" smtClean="0">
                <a:solidFill>
                  <a:schemeClr val="tx1"/>
                </a:solidFill>
                <a:latin typeface="+mj-lt"/>
              </a:rPr>
              <a:t>Jim Stock</a:t>
            </a:r>
          </a:p>
          <a:p>
            <a:r>
              <a:rPr lang="en-US" sz="2600" dirty="0" smtClean="0">
                <a:solidFill>
                  <a:schemeClr val="tx1"/>
                </a:solidFill>
                <a:latin typeface="+mj-lt"/>
              </a:rPr>
              <a:t>Economics Department, Harvard University</a:t>
            </a:r>
          </a:p>
          <a:p>
            <a:endParaRPr lang="en-US" sz="2600" dirty="0" smtClean="0">
              <a:solidFill>
                <a:schemeClr val="tx1"/>
              </a:solidFill>
              <a:latin typeface="+mj-lt"/>
            </a:endParaRPr>
          </a:p>
          <a:p>
            <a:r>
              <a:rPr lang="en-US" sz="2600" dirty="0" smtClean="0">
                <a:solidFill>
                  <a:schemeClr val="tx1"/>
                </a:solidFill>
                <a:latin typeface="+mj-lt"/>
              </a:rPr>
              <a:t>RFA – National Ethanol Conference</a:t>
            </a:r>
          </a:p>
          <a:p>
            <a:r>
              <a:rPr lang="en-US" sz="2600" dirty="0" smtClean="0">
                <a:solidFill>
                  <a:schemeClr val="tx1"/>
                </a:solidFill>
                <a:latin typeface="+mj-lt"/>
              </a:rPr>
              <a:t>San Antonio, Texas</a:t>
            </a:r>
          </a:p>
          <a:p>
            <a:r>
              <a:rPr lang="en-US" sz="2600" dirty="0" smtClean="0">
                <a:solidFill>
                  <a:schemeClr val="tx1"/>
                </a:solidFill>
                <a:latin typeface="+mj-lt"/>
              </a:rPr>
              <a:t>February 13, 2018</a:t>
            </a:r>
          </a:p>
        </p:txBody>
      </p:sp>
    </p:spTree>
    <p:extLst>
      <p:ext uri="{BB962C8B-B14F-4D97-AF65-F5344CB8AC3E}">
        <p14:creationId xmlns:p14="http://schemas.microsoft.com/office/powerpoint/2010/main" val="14235293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a:xfrm>
            <a:off x="8153400" y="6356350"/>
            <a:ext cx="533400" cy="365125"/>
          </a:xfrm>
        </p:spPr>
        <p:txBody>
          <a:bodyPr/>
          <a:lstStyle/>
          <a:p>
            <a:pPr>
              <a:defRPr/>
            </a:pPr>
            <a:fld id="{A6A48D5B-FB56-489E-A840-80D612E249BF}" type="slidenum">
              <a:rPr lang="en-US" smtClean="0">
                <a:solidFill>
                  <a:prstClr val="black">
                    <a:tint val="75000"/>
                  </a:prstClr>
                </a:solidFill>
              </a:rPr>
              <a:pPr>
                <a:defRPr/>
              </a:pPr>
              <a:t>10</a:t>
            </a:fld>
            <a:endParaRPr lang="en-US" dirty="0">
              <a:solidFill>
                <a:prstClr val="black">
                  <a:tint val="75000"/>
                </a:prstClr>
              </a:solidFill>
            </a:endParaRP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a:solidFill>
                  <a:srgbClr val="0000FF"/>
                </a:solidFill>
                <a:latin typeface="+mn-lt"/>
                <a:cs typeface="Arial" charset="0"/>
              </a:rPr>
              <a:t>A Prototype D6/D8 nesting structure</a:t>
            </a:r>
            <a:endParaRPr lang="en-US" sz="2600" dirty="0">
              <a:solidFill>
                <a:srgbClr val="0000FF"/>
              </a:solidFill>
              <a:latin typeface="+mn-lt"/>
            </a:endParaRPr>
          </a:p>
        </p:txBody>
      </p:sp>
      <p:pic>
        <p:nvPicPr>
          <p:cNvPr id="6" name="Picture 5"/>
          <p:cNvPicPr/>
          <p:nvPr/>
        </p:nvPicPr>
        <p:blipFill rotWithShape="1">
          <a:blip r:embed="rId2" cstate="print">
            <a:extLst>
              <a:ext uri="{28A0092B-C50C-407E-A947-70E740481C1C}">
                <a14:useLocalDpi xmlns:a14="http://schemas.microsoft.com/office/drawing/2010/main" val="0"/>
              </a:ext>
            </a:extLst>
          </a:blip>
          <a:srcRect t="19369" r="58139"/>
          <a:stretch/>
        </p:blipFill>
        <p:spPr bwMode="auto">
          <a:xfrm>
            <a:off x="228600" y="762000"/>
            <a:ext cx="3505200" cy="4419599"/>
          </a:xfrm>
          <a:prstGeom prst="rect">
            <a:avLst/>
          </a:prstGeom>
          <a:noFill/>
        </p:spPr>
      </p:pic>
      <p:sp>
        <p:nvSpPr>
          <p:cNvPr id="11" name="TextBox 10"/>
          <p:cNvSpPr txBox="1"/>
          <p:nvPr/>
        </p:nvSpPr>
        <p:spPr>
          <a:xfrm>
            <a:off x="3733800" y="1014948"/>
            <a:ext cx="5410199" cy="2862322"/>
          </a:xfrm>
          <a:prstGeom prst="rect">
            <a:avLst/>
          </a:prstGeom>
          <a:noFill/>
        </p:spPr>
        <p:txBody>
          <a:bodyPr wrap="square" rtlCol="0">
            <a:spAutoFit/>
          </a:bodyPr>
          <a:lstStyle/>
          <a:p>
            <a:pPr lvl="0"/>
            <a:r>
              <a:rPr lang="en-US" sz="2000" dirty="0" smtClean="0">
                <a:solidFill>
                  <a:srgbClr val="0000FF"/>
                </a:solidFill>
              </a:rPr>
              <a:t>Examples:</a:t>
            </a:r>
          </a:p>
          <a:p>
            <a:pPr marL="285750" lvl="0" indent="-285750">
              <a:buFont typeface="Arial" panose="020B0604020202020204" pitchFamily="34" charset="0"/>
              <a:buChar char="•"/>
            </a:pPr>
            <a:r>
              <a:rPr lang="en-US" sz="2000" dirty="0" smtClean="0">
                <a:solidFill>
                  <a:prstClr val="black"/>
                </a:solidFill>
              </a:rPr>
              <a:t>1 gal E10 → 0.10 D6 and 0 D8</a:t>
            </a:r>
          </a:p>
          <a:p>
            <a:pPr marL="285750" indent="-285750">
              <a:buFont typeface="Arial" panose="020B0604020202020204" pitchFamily="34" charset="0"/>
              <a:buChar char="•"/>
            </a:pPr>
            <a:r>
              <a:rPr lang="en-US" sz="2000" dirty="0">
                <a:solidFill>
                  <a:prstClr val="black"/>
                </a:solidFill>
              </a:rPr>
              <a:t>1 </a:t>
            </a:r>
            <a:r>
              <a:rPr lang="en-US" sz="2000" dirty="0" smtClean="0">
                <a:solidFill>
                  <a:prstClr val="black"/>
                </a:solidFill>
              </a:rPr>
              <a:t>gal E15 </a:t>
            </a:r>
            <a:r>
              <a:rPr lang="en-US" sz="2000" dirty="0">
                <a:solidFill>
                  <a:prstClr val="black"/>
                </a:solidFill>
              </a:rPr>
              <a:t>→ 0.10 D6 and </a:t>
            </a:r>
            <a:r>
              <a:rPr lang="en-US" sz="2000" dirty="0" smtClean="0">
                <a:solidFill>
                  <a:prstClr val="black"/>
                </a:solidFill>
              </a:rPr>
              <a:t>0.05 D8</a:t>
            </a:r>
          </a:p>
          <a:p>
            <a:pPr marL="285750" indent="-285750">
              <a:buFont typeface="Arial" panose="020B0604020202020204" pitchFamily="34" charset="0"/>
              <a:buChar char="•"/>
            </a:pPr>
            <a:r>
              <a:rPr lang="en-US" sz="2000" dirty="0" smtClean="0">
                <a:solidFill>
                  <a:prstClr val="black"/>
                </a:solidFill>
              </a:rPr>
              <a:t>1 gal conventional renewable diesel </a:t>
            </a:r>
            <a:r>
              <a:rPr lang="en-US" sz="2000" dirty="0">
                <a:solidFill>
                  <a:prstClr val="black"/>
                </a:solidFill>
              </a:rPr>
              <a:t>→ 1.7 </a:t>
            </a:r>
            <a:r>
              <a:rPr lang="en-US" sz="2000" dirty="0" smtClean="0">
                <a:solidFill>
                  <a:prstClr val="black"/>
                </a:solidFill>
              </a:rPr>
              <a:t>D8 RINs</a:t>
            </a:r>
          </a:p>
          <a:p>
            <a:pPr marL="285750" indent="-285750">
              <a:buFont typeface="Arial" panose="020B0604020202020204" pitchFamily="34" charset="0"/>
              <a:buChar char="•"/>
            </a:pPr>
            <a:endParaRPr lang="en-US" sz="2000" dirty="0">
              <a:solidFill>
                <a:prstClr val="black"/>
              </a:solidFill>
            </a:endParaRPr>
          </a:p>
          <a:p>
            <a:r>
              <a:rPr lang="en-US" sz="2000" dirty="0" smtClean="0">
                <a:solidFill>
                  <a:srgbClr val="0000FF"/>
                </a:solidFill>
              </a:rPr>
              <a:t>Mechanics: </a:t>
            </a:r>
          </a:p>
          <a:p>
            <a:pPr marL="342900" indent="-342900">
              <a:buFont typeface="Arial" panose="020B0604020202020204" pitchFamily="34" charset="0"/>
              <a:buChar char="•"/>
            </a:pPr>
            <a:r>
              <a:rPr lang="en-US" sz="2000" dirty="0" smtClean="0">
                <a:solidFill>
                  <a:prstClr val="black"/>
                </a:solidFill>
              </a:rPr>
              <a:t>Generation by producer (as now)</a:t>
            </a:r>
          </a:p>
          <a:p>
            <a:pPr marL="342900" indent="-342900">
              <a:buFont typeface="Arial" panose="020B0604020202020204" pitchFamily="34" charset="0"/>
              <a:buChar char="•"/>
            </a:pPr>
            <a:r>
              <a:rPr lang="en-US" sz="2000" dirty="0" smtClean="0">
                <a:solidFill>
                  <a:prstClr val="black"/>
                </a:solidFill>
              </a:rPr>
              <a:t>Detaching upon blending (as now)</a:t>
            </a:r>
          </a:p>
        </p:txBody>
      </p:sp>
    </p:spTree>
    <p:extLst>
      <p:ext uri="{BB962C8B-B14F-4D97-AF65-F5344CB8AC3E}">
        <p14:creationId xmlns:p14="http://schemas.microsoft.com/office/powerpoint/2010/main" val="22566024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a:xfrm>
            <a:off x="8153400" y="6356350"/>
            <a:ext cx="533400" cy="365125"/>
          </a:xfrm>
        </p:spPr>
        <p:txBody>
          <a:bodyPr/>
          <a:lstStyle/>
          <a:p>
            <a:pPr>
              <a:defRPr/>
            </a:pPr>
            <a:fld id="{A6A48D5B-FB56-489E-A840-80D612E249BF}" type="slidenum">
              <a:rPr lang="en-US" smtClean="0">
                <a:solidFill>
                  <a:prstClr val="black">
                    <a:tint val="75000"/>
                  </a:prstClr>
                </a:solidFill>
              </a:rPr>
              <a:pPr>
                <a:defRPr/>
              </a:pPr>
              <a:t>11</a:t>
            </a:fld>
            <a:endParaRPr lang="en-US" dirty="0">
              <a:solidFill>
                <a:prstClr val="black">
                  <a:tint val="75000"/>
                </a:prstClr>
              </a:solidFill>
            </a:endParaRP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a:solidFill>
                  <a:srgbClr val="0000FF"/>
                </a:solidFill>
                <a:latin typeface="+mn-lt"/>
                <a:cs typeface="Arial" charset="0"/>
              </a:rPr>
              <a:t>A Prototype D6/D8 nesting structure</a:t>
            </a:r>
            <a:endParaRPr lang="en-US" sz="2600" dirty="0">
              <a:solidFill>
                <a:srgbClr val="0000FF"/>
              </a:solidFill>
              <a:latin typeface="+mn-lt"/>
            </a:endParaRPr>
          </a:p>
        </p:txBody>
      </p:sp>
      <p:pic>
        <p:nvPicPr>
          <p:cNvPr id="6" name="Picture 5"/>
          <p:cNvPicPr/>
          <p:nvPr/>
        </p:nvPicPr>
        <p:blipFill rotWithShape="1">
          <a:blip r:embed="rId2" cstate="print">
            <a:extLst>
              <a:ext uri="{28A0092B-C50C-407E-A947-70E740481C1C}">
                <a14:useLocalDpi xmlns:a14="http://schemas.microsoft.com/office/drawing/2010/main" val="0"/>
              </a:ext>
            </a:extLst>
          </a:blip>
          <a:srcRect t="19369" r="58139"/>
          <a:stretch/>
        </p:blipFill>
        <p:spPr bwMode="auto">
          <a:xfrm>
            <a:off x="228600" y="762000"/>
            <a:ext cx="3505200" cy="4419599"/>
          </a:xfrm>
          <a:prstGeom prst="rect">
            <a:avLst/>
          </a:prstGeom>
          <a:noFill/>
        </p:spPr>
      </p:pic>
      <p:sp>
        <p:nvSpPr>
          <p:cNvPr id="2" name="TextBox 1"/>
          <p:cNvSpPr txBox="1"/>
          <p:nvPr/>
        </p:nvSpPr>
        <p:spPr>
          <a:xfrm>
            <a:off x="685800" y="5334000"/>
            <a:ext cx="7696200" cy="1015663"/>
          </a:xfrm>
          <a:prstGeom prst="rect">
            <a:avLst/>
          </a:prstGeom>
          <a:noFill/>
        </p:spPr>
        <p:txBody>
          <a:bodyPr wrap="square" rtlCol="0">
            <a:spAutoFit/>
          </a:bodyPr>
          <a:lstStyle/>
          <a:p>
            <a:r>
              <a:rPr lang="en-US" sz="2000" dirty="0" smtClean="0">
                <a:solidFill>
                  <a:srgbClr val="0000FF"/>
                </a:solidFill>
              </a:rPr>
              <a:t>RIN prices</a:t>
            </a:r>
          </a:p>
          <a:p>
            <a:pPr marL="342900" indent="-342900">
              <a:buFont typeface="Arial" panose="020B0604020202020204" pitchFamily="34" charset="0"/>
              <a:buChar char="•"/>
            </a:pPr>
            <a:r>
              <a:rPr lang="en-US" sz="2000" dirty="0" smtClean="0"/>
              <a:t>D6 RVO is set so that D6 is always in oversupply, so D6 RIN price is ~0</a:t>
            </a:r>
          </a:p>
          <a:p>
            <a:pPr marL="342900" indent="-342900">
              <a:buFont typeface="Arial" panose="020B0604020202020204" pitchFamily="34" charset="0"/>
              <a:buChar char="•"/>
            </a:pPr>
            <a:r>
              <a:rPr lang="en-US" sz="2000" dirty="0" smtClean="0"/>
              <a:t>D8 and D4 pricing would be like current D6 and D4 pricing</a:t>
            </a:r>
          </a:p>
        </p:txBody>
      </p:sp>
      <p:sp>
        <p:nvSpPr>
          <p:cNvPr id="11" name="TextBox 10"/>
          <p:cNvSpPr txBox="1"/>
          <p:nvPr/>
        </p:nvSpPr>
        <p:spPr>
          <a:xfrm>
            <a:off x="3733800" y="1014948"/>
            <a:ext cx="5410199" cy="2862322"/>
          </a:xfrm>
          <a:prstGeom prst="rect">
            <a:avLst/>
          </a:prstGeom>
          <a:noFill/>
        </p:spPr>
        <p:txBody>
          <a:bodyPr wrap="square" rtlCol="0">
            <a:spAutoFit/>
          </a:bodyPr>
          <a:lstStyle/>
          <a:p>
            <a:pPr lvl="0"/>
            <a:r>
              <a:rPr lang="en-US" sz="2000" dirty="0" smtClean="0">
                <a:solidFill>
                  <a:srgbClr val="0000FF"/>
                </a:solidFill>
              </a:rPr>
              <a:t>Examples:</a:t>
            </a:r>
          </a:p>
          <a:p>
            <a:pPr marL="285750" lvl="0" indent="-285750">
              <a:buFont typeface="Arial" panose="020B0604020202020204" pitchFamily="34" charset="0"/>
              <a:buChar char="•"/>
            </a:pPr>
            <a:r>
              <a:rPr lang="en-US" sz="2000" dirty="0" smtClean="0">
                <a:solidFill>
                  <a:prstClr val="black"/>
                </a:solidFill>
              </a:rPr>
              <a:t>1 gal E10 → 0.10 D6 and 0 D8</a:t>
            </a:r>
          </a:p>
          <a:p>
            <a:pPr marL="285750" indent="-285750">
              <a:buFont typeface="Arial" panose="020B0604020202020204" pitchFamily="34" charset="0"/>
              <a:buChar char="•"/>
            </a:pPr>
            <a:r>
              <a:rPr lang="en-US" sz="2000" dirty="0">
                <a:solidFill>
                  <a:prstClr val="black"/>
                </a:solidFill>
              </a:rPr>
              <a:t>1 </a:t>
            </a:r>
            <a:r>
              <a:rPr lang="en-US" sz="2000" dirty="0" smtClean="0">
                <a:solidFill>
                  <a:prstClr val="black"/>
                </a:solidFill>
              </a:rPr>
              <a:t>gal E15 </a:t>
            </a:r>
            <a:r>
              <a:rPr lang="en-US" sz="2000" dirty="0">
                <a:solidFill>
                  <a:prstClr val="black"/>
                </a:solidFill>
              </a:rPr>
              <a:t>→ 0.10 D6 and </a:t>
            </a:r>
            <a:r>
              <a:rPr lang="en-US" sz="2000" dirty="0" smtClean="0">
                <a:solidFill>
                  <a:prstClr val="black"/>
                </a:solidFill>
              </a:rPr>
              <a:t>0.05 D8</a:t>
            </a:r>
          </a:p>
          <a:p>
            <a:pPr marL="285750" indent="-285750">
              <a:buFont typeface="Arial" panose="020B0604020202020204" pitchFamily="34" charset="0"/>
              <a:buChar char="•"/>
            </a:pPr>
            <a:r>
              <a:rPr lang="en-US" sz="2000" dirty="0" smtClean="0">
                <a:solidFill>
                  <a:prstClr val="black"/>
                </a:solidFill>
              </a:rPr>
              <a:t>1 gal conventional renewable diesel </a:t>
            </a:r>
            <a:r>
              <a:rPr lang="en-US" sz="2000" dirty="0">
                <a:solidFill>
                  <a:prstClr val="black"/>
                </a:solidFill>
              </a:rPr>
              <a:t>→ 1.7 </a:t>
            </a:r>
            <a:r>
              <a:rPr lang="en-US" sz="2000" dirty="0" smtClean="0">
                <a:solidFill>
                  <a:prstClr val="black"/>
                </a:solidFill>
              </a:rPr>
              <a:t>D8 RINs</a:t>
            </a:r>
          </a:p>
          <a:p>
            <a:pPr marL="285750" indent="-285750">
              <a:buFont typeface="Arial" panose="020B0604020202020204" pitchFamily="34" charset="0"/>
              <a:buChar char="•"/>
            </a:pPr>
            <a:endParaRPr lang="en-US" sz="2000" dirty="0">
              <a:solidFill>
                <a:prstClr val="black"/>
              </a:solidFill>
            </a:endParaRPr>
          </a:p>
          <a:p>
            <a:r>
              <a:rPr lang="en-US" sz="2000" dirty="0" smtClean="0">
                <a:solidFill>
                  <a:srgbClr val="0000FF"/>
                </a:solidFill>
              </a:rPr>
              <a:t>Mechanics: </a:t>
            </a:r>
          </a:p>
          <a:p>
            <a:pPr marL="342900" indent="-342900">
              <a:buFont typeface="Arial" panose="020B0604020202020204" pitchFamily="34" charset="0"/>
              <a:buChar char="•"/>
            </a:pPr>
            <a:r>
              <a:rPr lang="en-US" sz="2000" dirty="0" smtClean="0">
                <a:solidFill>
                  <a:prstClr val="black"/>
                </a:solidFill>
              </a:rPr>
              <a:t>Generation by producer (as now)</a:t>
            </a:r>
          </a:p>
          <a:p>
            <a:pPr marL="342900" indent="-342900">
              <a:buFont typeface="Arial" panose="020B0604020202020204" pitchFamily="34" charset="0"/>
              <a:buChar char="•"/>
            </a:pPr>
            <a:r>
              <a:rPr lang="en-US" sz="2000" dirty="0" smtClean="0">
                <a:solidFill>
                  <a:prstClr val="black"/>
                </a:solidFill>
              </a:rPr>
              <a:t>Detaching upon blending (as now)</a:t>
            </a:r>
          </a:p>
        </p:txBody>
      </p:sp>
    </p:spTree>
    <p:extLst>
      <p:ext uri="{BB962C8B-B14F-4D97-AF65-F5344CB8AC3E}">
        <p14:creationId xmlns:p14="http://schemas.microsoft.com/office/powerpoint/2010/main" val="3021442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a:xfrm>
            <a:off x="8153400" y="6356350"/>
            <a:ext cx="533400" cy="365125"/>
          </a:xfrm>
        </p:spPr>
        <p:txBody>
          <a:bodyPr/>
          <a:lstStyle/>
          <a:p>
            <a:pPr>
              <a:defRPr/>
            </a:pPr>
            <a:fld id="{A6A48D5B-FB56-489E-A840-80D612E249BF}" type="slidenum">
              <a:rPr lang="en-US" smtClean="0">
                <a:solidFill>
                  <a:prstClr val="black">
                    <a:tint val="75000"/>
                  </a:prstClr>
                </a:solidFill>
              </a:rPr>
              <a:pPr>
                <a:defRPr/>
              </a:pPr>
              <a:t>12</a:t>
            </a:fld>
            <a:endParaRPr lang="en-US" dirty="0">
              <a:solidFill>
                <a:prstClr val="black">
                  <a:tint val="75000"/>
                </a:prstClr>
              </a:solidFill>
            </a:endParaRP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The E10+ RVP Waiver</a:t>
            </a:r>
            <a:endParaRPr lang="en-US" sz="2600" dirty="0">
              <a:solidFill>
                <a:srgbClr val="0000FF"/>
              </a:solidFill>
              <a:latin typeface="+mj-lt"/>
            </a:endParaRPr>
          </a:p>
        </p:txBody>
      </p:sp>
      <p:sp>
        <p:nvSpPr>
          <p:cNvPr id="7" name="TextBox 6"/>
          <p:cNvSpPr txBox="1"/>
          <p:nvPr/>
        </p:nvSpPr>
        <p:spPr>
          <a:xfrm>
            <a:off x="495300" y="1143000"/>
            <a:ext cx="7924800" cy="2862322"/>
          </a:xfrm>
          <a:prstGeom prst="rect">
            <a:avLst/>
          </a:prstGeom>
          <a:noFill/>
        </p:spPr>
        <p:txBody>
          <a:bodyPr wrap="square" rtlCol="0">
            <a:spAutoFit/>
          </a:bodyPr>
          <a:lstStyle/>
          <a:p>
            <a:pPr lvl="0"/>
            <a:r>
              <a:rPr lang="en-US" sz="2000" dirty="0" smtClean="0">
                <a:solidFill>
                  <a:prstClr val="black"/>
                </a:solidFill>
              </a:rPr>
              <a:t>E10 is granted a 1 pound waiver so that it can be sold year-round. This is the existing E10 RVP waiver.</a:t>
            </a:r>
          </a:p>
          <a:p>
            <a:pPr lvl="0"/>
            <a:endParaRPr lang="en-US" sz="2000" dirty="0">
              <a:solidFill>
                <a:prstClr val="black"/>
              </a:solidFill>
            </a:endParaRPr>
          </a:p>
          <a:p>
            <a:pPr lvl="0"/>
            <a:r>
              <a:rPr lang="en-US" sz="2000" dirty="0" smtClean="0">
                <a:solidFill>
                  <a:prstClr val="black"/>
                </a:solidFill>
              </a:rPr>
              <a:t>The proposed RVP waiver would extend this to all blends E10+, so E15 could be sold year-round.</a:t>
            </a:r>
          </a:p>
          <a:p>
            <a:pPr marL="342900" lvl="0" indent="-342900">
              <a:buFont typeface="Arial" panose="020B0604020202020204" pitchFamily="34" charset="0"/>
              <a:buChar char="•"/>
            </a:pPr>
            <a:endParaRPr lang="en-US" sz="2000" dirty="0">
              <a:solidFill>
                <a:prstClr val="black"/>
              </a:solidFill>
            </a:endParaRPr>
          </a:p>
          <a:p>
            <a:pPr lvl="0"/>
            <a:r>
              <a:rPr lang="en-US" sz="2000" dirty="0" smtClean="0">
                <a:solidFill>
                  <a:prstClr val="black"/>
                </a:solidFill>
              </a:rPr>
              <a:t>Economic effect of E10+ RVP waiver:</a:t>
            </a:r>
          </a:p>
          <a:p>
            <a:pPr marL="342900" lvl="0" indent="-342900">
              <a:buFont typeface="Arial" panose="020B0604020202020204" pitchFamily="34" charset="0"/>
              <a:buChar char="•"/>
            </a:pPr>
            <a:r>
              <a:rPr lang="en-US" sz="2000" dirty="0" smtClean="0">
                <a:solidFill>
                  <a:prstClr val="black"/>
                </a:solidFill>
              </a:rPr>
              <a:t>Increased demand for E15</a:t>
            </a:r>
          </a:p>
          <a:p>
            <a:pPr marL="342900" lvl="0" indent="-342900">
              <a:buFont typeface="Arial" panose="020B0604020202020204" pitchFamily="34" charset="0"/>
              <a:buChar char="•"/>
            </a:pPr>
            <a:r>
              <a:rPr lang="en-US" sz="2000" dirty="0" smtClean="0">
                <a:solidFill>
                  <a:prstClr val="black"/>
                </a:solidFill>
              </a:rPr>
              <a:t>Reduced pressure on conventional RIN price</a:t>
            </a:r>
            <a:endParaRPr lang="en-US" sz="2000" dirty="0">
              <a:solidFill>
                <a:prstClr val="black"/>
              </a:solidFill>
            </a:endParaRPr>
          </a:p>
        </p:txBody>
      </p:sp>
    </p:spTree>
    <p:extLst>
      <p:ext uri="{BB962C8B-B14F-4D97-AF65-F5344CB8AC3E}">
        <p14:creationId xmlns:p14="http://schemas.microsoft.com/office/powerpoint/2010/main" val="37103951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a:xfrm>
            <a:off x="8153400" y="6356350"/>
            <a:ext cx="533400" cy="365125"/>
          </a:xfrm>
        </p:spPr>
        <p:txBody>
          <a:bodyPr/>
          <a:lstStyle/>
          <a:p>
            <a:pPr>
              <a:defRPr/>
            </a:pPr>
            <a:fld id="{A6A48D5B-FB56-489E-A840-80D612E249BF}" type="slidenum">
              <a:rPr lang="en-US" smtClean="0">
                <a:solidFill>
                  <a:prstClr val="black">
                    <a:tint val="75000"/>
                  </a:prstClr>
                </a:solidFill>
              </a:rPr>
              <a:pPr>
                <a:defRPr/>
              </a:pPr>
              <a:t>13</a:t>
            </a:fld>
            <a:endParaRPr lang="en-US" dirty="0">
              <a:solidFill>
                <a:prstClr val="black">
                  <a:tint val="75000"/>
                </a:prstClr>
              </a:solidFill>
            </a:endParaRP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Economic Implications of D6/D8 &amp; E10+ RVP Waiver</a:t>
            </a:r>
            <a:endParaRPr lang="en-US" sz="2600" dirty="0">
              <a:solidFill>
                <a:srgbClr val="0000FF"/>
              </a:solidFill>
              <a:latin typeface="+mj-lt"/>
            </a:endParaRPr>
          </a:p>
        </p:txBody>
      </p:sp>
      <p:sp>
        <p:nvSpPr>
          <p:cNvPr id="7" name="TextBox 6"/>
          <p:cNvSpPr txBox="1"/>
          <p:nvPr/>
        </p:nvSpPr>
        <p:spPr>
          <a:xfrm>
            <a:off x="381000" y="935772"/>
            <a:ext cx="7924800" cy="5016758"/>
          </a:xfrm>
          <a:prstGeom prst="rect">
            <a:avLst/>
          </a:prstGeom>
          <a:noFill/>
        </p:spPr>
        <p:txBody>
          <a:bodyPr wrap="square" rtlCol="0">
            <a:spAutoFit/>
          </a:bodyPr>
          <a:lstStyle/>
          <a:p>
            <a:pPr lvl="0"/>
            <a:r>
              <a:rPr lang="en-US" sz="2000" dirty="0" smtClean="0">
                <a:solidFill>
                  <a:srgbClr val="0000FF"/>
                </a:solidFill>
              </a:rPr>
              <a:t>RIN prices:</a:t>
            </a:r>
          </a:p>
          <a:p>
            <a:pPr marL="285750" lvl="0" indent="-285750">
              <a:buFont typeface="Arial" panose="020B0604020202020204" pitchFamily="34" charset="0"/>
              <a:buChar char="•"/>
            </a:pPr>
            <a:r>
              <a:rPr lang="en-US" sz="2000" dirty="0" smtClean="0">
                <a:solidFill>
                  <a:prstClr val="black"/>
                </a:solidFill>
              </a:rPr>
              <a:t>D6 ≈ 0</a:t>
            </a:r>
          </a:p>
          <a:p>
            <a:pPr marL="285750" lvl="0" indent="-285750">
              <a:buFont typeface="Arial" panose="020B0604020202020204" pitchFamily="34" charset="0"/>
              <a:buChar char="•"/>
            </a:pPr>
            <a:r>
              <a:rPr lang="en-US" sz="2000" dirty="0" smtClean="0">
                <a:solidFill>
                  <a:prstClr val="black"/>
                </a:solidFill>
              </a:rPr>
              <a:t>D8  - </a:t>
            </a:r>
            <a:r>
              <a:rPr lang="en-US" sz="2000" i="1" dirty="0" smtClean="0">
                <a:solidFill>
                  <a:prstClr val="black"/>
                </a:solidFill>
              </a:rPr>
              <a:t>less than current D6 </a:t>
            </a:r>
            <a:r>
              <a:rPr lang="en-US" sz="2000" dirty="0" smtClean="0">
                <a:solidFill>
                  <a:prstClr val="black"/>
                </a:solidFill>
              </a:rPr>
              <a:t>(because of RVP waiver)</a:t>
            </a:r>
          </a:p>
          <a:p>
            <a:pPr marL="285750" lvl="0" indent="-285750">
              <a:buFont typeface="Arial" panose="020B0604020202020204" pitchFamily="34" charset="0"/>
              <a:buChar char="•"/>
            </a:pPr>
            <a:r>
              <a:rPr lang="en-US" sz="2000" dirty="0" smtClean="0">
                <a:solidFill>
                  <a:prstClr val="black"/>
                </a:solidFill>
              </a:rPr>
              <a:t>D4 ≈ same or less than current D4 (at or above D8 price)</a:t>
            </a:r>
          </a:p>
          <a:p>
            <a:pPr marL="285750" lvl="0" indent="-285750">
              <a:buFont typeface="Arial" panose="020B0604020202020204" pitchFamily="34" charset="0"/>
              <a:buChar char="•"/>
            </a:pPr>
            <a:r>
              <a:rPr lang="en-US" sz="2000" dirty="0" smtClean="0"/>
              <a:t>RIN price volatility – potentially reduced substantially</a:t>
            </a:r>
          </a:p>
          <a:p>
            <a:pPr lvl="0"/>
            <a:endParaRPr lang="en-US" sz="2000" dirty="0" smtClean="0">
              <a:solidFill>
                <a:srgbClr val="0000FF"/>
              </a:solidFill>
            </a:endParaRPr>
          </a:p>
          <a:p>
            <a:pPr lvl="0"/>
            <a:r>
              <a:rPr lang="en-US" sz="2000" dirty="0" smtClean="0">
                <a:solidFill>
                  <a:srgbClr val="0000FF"/>
                </a:solidFill>
              </a:rPr>
              <a:t>Fuel prices (all changes are in the pennies):</a:t>
            </a:r>
            <a:endParaRPr lang="en-US" sz="2000" dirty="0">
              <a:solidFill>
                <a:srgbClr val="0000FF"/>
              </a:solidFill>
            </a:endParaRPr>
          </a:p>
          <a:p>
            <a:pPr marL="285750" lvl="0" indent="-285750">
              <a:buFont typeface="Arial" panose="020B0604020202020204" pitchFamily="34" charset="0"/>
              <a:buChar char="•"/>
            </a:pPr>
            <a:r>
              <a:rPr lang="en-US" sz="2000" dirty="0" smtClean="0">
                <a:solidFill>
                  <a:prstClr val="black"/>
                </a:solidFill>
              </a:rPr>
              <a:t>BOB price down</a:t>
            </a:r>
          </a:p>
          <a:p>
            <a:pPr marL="285750" lvl="0" indent="-285750">
              <a:buFont typeface="Arial" panose="020B0604020202020204" pitchFamily="34" charset="0"/>
              <a:buChar char="•"/>
            </a:pPr>
            <a:r>
              <a:rPr lang="en-US" sz="2000" dirty="0" smtClean="0">
                <a:solidFill>
                  <a:prstClr val="black"/>
                </a:solidFill>
              </a:rPr>
              <a:t>E10 pump price up</a:t>
            </a:r>
          </a:p>
          <a:p>
            <a:pPr marL="285750" lvl="0" indent="-285750">
              <a:buFont typeface="Arial" panose="020B0604020202020204" pitchFamily="34" charset="0"/>
              <a:buChar char="•"/>
            </a:pPr>
            <a:r>
              <a:rPr lang="en-US" sz="2000" dirty="0" smtClean="0">
                <a:solidFill>
                  <a:prstClr val="black"/>
                </a:solidFill>
              </a:rPr>
              <a:t>Diesel pump price down</a:t>
            </a:r>
            <a:endParaRPr lang="en-US" sz="2000" dirty="0">
              <a:solidFill>
                <a:prstClr val="black"/>
              </a:solidFill>
            </a:endParaRPr>
          </a:p>
          <a:p>
            <a:pPr marL="285750" lvl="0" indent="-285750">
              <a:buFont typeface="Arial" panose="020B0604020202020204" pitchFamily="34" charset="0"/>
              <a:buChar char="•"/>
            </a:pPr>
            <a:r>
              <a:rPr lang="en-US" sz="2000" dirty="0" smtClean="0">
                <a:solidFill>
                  <a:prstClr val="black"/>
                </a:solidFill>
              </a:rPr>
              <a:t>E15-E10 &amp; E85-E10 spreads about same as now</a:t>
            </a:r>
          </a:p>
          <a:p>
            <a:pPr marL="285750" lvl="0" indent="-285750">
              <a:buFont typeface="Arial" panose="020B0604020202020204" pitchFamily="34" charset="0"/>
              <a:buChar char="•"/>
            </a:pPr>
            <a:r>
              <a:rPr lang="en-US" sz="2000" dirty="0" smtClean="0">
                <a:solidFill>
                  <a:prstClr val="black"/>
                </a:solidFill>
              </a:rPr>
              <a:t>E0-E10 spread down</a:t>
            </a:r>
          </a:p>
          <a:p>
            <a:pPr marL="285750" lvl="0" indent="-285750">
              <a:buFont typeface="Arial" panose="020B0604020202020204" pitchFamily="34" charset="0"/>
              <a:buChar char="•"/>
            </a:pPr>
            <a:r>
              <a:rPr lang="en-US" sz="2000" dirty="0" smtClean="0">
                <a:solidFill>
                  <a:prstClr val="black"/>
                </a:solidFill>
              </a:rPr>
              <a:t>E100 &amp; distillers’ margins – no effect</a:t>
            </a:r>
          </a:p>
          <a:p>
            <a:pPr lvl="0"/>
            <a:endParaRPr lang="en-US" sz="2000" dirty="0">
              <a:solidFill>
                <a:srgbClr val="0000FF"/>
              </a:solidFill>
            </a:endParaRPr>
          </a:p>
          <a:p>
            <a:pPr lvl="0"/>
            <a:r>
              <a:rPr lang="en-US" sz="2000" dirty="0" smtClean="0">
                <a:solidFill>
                  <a:srgbClr val="0000FF"/>
                </a:solidFill>
              </a:rPr>
              <a:t>Ethanol sales</a:t>
            </a:r>
            <a:endParaRPr lang="en-US" sz="2000" dirty="0">
              <a:solidFill>
                <a:srgbClr val="0000FF"/>
              </a:solidFill>
            </a:endParaRPr>
          </a:p>
          <a:p>
            <a:pPr marL="285750" lvl="0" indent="-285750">
              <a:buFont typeface="Arial" panose="020B0604020202020204" pitchFamily="34" charset="0"/>
              <a:buChar char="•"/>
            </a:pPr>
            <a:r>
              <a:rPr lang="en-US" sz="2000" dirty="0" smtClean="0">
                <a:solidFill>
                  <a:prstClr val="black"/>
                </a:solidFill>
              </a:rPr>
              <a:t>Up, but by how much depends on success of E15 marketing</a:t>
            </a:r>
          </a:p>
        </p:txBody>
      </p:sp>
    </p:spTree>
    <p:extLst>
      <p:ext uri="{BB962C8B-B14F-4D97-AF65-F5344CB8AC3E}">
        <p14:creationId xmlns:p14="http://schemas.microsoft.com/office/powerpoint/2010/main" val="36867530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a:xfrm>
            <a:off x="8153400" y="6356350"/>
            <a:ext cx="533400" cy="365125"/>
          </a:xfrm>
        </p:spPr>
        <p:txBody>
          <a:bodyPr/>
          <a:lstStyle/>
          <a:p>
            <a:pPr>
              <a:defRPr/>
            </a:pPr>
            <a:fld id="{A6A48D5B-FB56-489E-A840-80D612E249BF}" type="slidenum">
              <a:rPr lang="en-US" smtClean="0">
                <a:solidFill>
                  <a:prstClr val="black">
                    <a:tint val="75000"/>
                  </a:prstClr>
                </a:solidFill>
              </a:rPr>
              <a:pPr>
                <a:defRPr/>
              </a:pPr>
              <a:t>14</a:t>
            </a:fld>
            <a:endParaRPr lang="en-US" dirty="0">
              <a:solidFill>
                <a:prstClr val="black">
                  <a:tint val="75000"/>
                </a:prstClr>
              </a:solidFill>
            </a:endParaRP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RFS Reform</a:t>
            </a:r>
            <a:endParaRPr lang="en-US" sz="2600" i="1" dirty="0">
              <a:solidFill>
                <a:srgbClr val="0000FF"/>
              </a:solidFill>
              <a:latin typeface="+mj-lt"/>
            </a:endParaRPr>
          </a:p>
        </p:txBody>
      </p:sp>
      <p:sp>
        <p:nvSpPr>
          <p:cNvPr id="7" name="TextBox 6"/>
          <p:cNvSpPr txBox="1"/>
          <p:nvPr/>
        </p:nvSpPr>
        <p:spPr>
          <a:xfrm>
            <a:off x="247650" y="1020901"/>
            <a:ext cx="8382000" cy="1631216"/>
          </a:xfrm>
          <a:prstGeom prst="rect">
            <a:avLst/>
          </a:prstGeom>
          <a:noFill/>
        </p:spPr>
        <p:txBody>
          <a:bodyPr wrap="square" rtlCol="0">
            <a:spAutoFit/>
          </a:bodyPr>
          <a:lstStyle/>
          <a:p>
            <a:pPr marL="342900" lvl="0" indent="-342900">
              <a:buFont typeface="Arial" panose="020B0604020202020204" pitchFamily="34" charset="0"/>
              <a:buChar char="•"/>
            </a:pPr>
            <a:r>
              <a:rPr lang="en-US" sz="2000" dirty="0" smtClean="0">
                <a:solidFill>
                  <a:srgbClr val="0000FF"/>
                </a:solidFill>
              </a:rPr>
              <a:t>The details matter!</a:t>
            </a:r>
          </a:p>
          <a:p>
            <a:pPr marL="342900" lvl="0" indent="-342900">
              <a:buFont typeface="Arial" panose="020B0604020202020204" pitchFamily="34" charset="0"/>
              <a:buChar char="•"/>
            </a:pPr>
            <a:endParaRPr lang="en-US" sz="2000" dirty="0" smtClean="0">
              <a:solidFill>
                <a:srgbClr val="0000FF"/>
              </a:solidFill>
            </a:endParaRPr>
          </a:p>
          <a:p>
            <a:pPr marL="342900" lvl="0" indent="-342900">
              <a:buFont typeface="Arial" panose="020B0604020202020204" pitchFamily="34" charset="0"/>
              <a:buChar char="•"/>
            </a:pPr>
            <a:r>
              <a:rPr lang="en-US" sz="2000" dirty="0" smtClean="0">
                <a:solidFill>
                  <a:srgbClr val="0000FF"/>
                </a:solidFill>
              </a:rPr>
              <a:t>No-backsliding provisions</a:t>
            </a:r>
          </a:p>
          <a:p>
            <a:pPr marL="342900" lvl="0" indent="-342900">
              <a:buFont typeface="Arial" panose="020B0604020202020204" pitchFamily="34" charset="0"/>
              <a:buChar char="•"/>
            </a:pPr>
            <a:endParaRPr lang="en-US" sz="2000" dirty="0" smtClean="0">
              <a:solidFill>
                <a:srgbClr val="0000FF"/>
              </a:solidFill>
            </a:endParaRPr>
          </a:p>
          <a:p>
            <a:pPr marL="342900" lvl="0" indent="-342900">
              <a:buFont typeface="Arial" panose="020B0604020202020204" pitchFamily="34" charset="0"/>
              <a:buChar char="•"/>
            </a:pPr>
            <a:r>
              <a:rPr lang="en-US" sz="2000" dirty="0" smtClean="0">
                <a:solidFill>
                  <a:srgbClr val="0000FF"/>
                </a:solidFill>
              </a:rPr>
              <a:t>Must include second generation reform</a:t>
            </a:r>
          </a:p>
        </p:txBody>
      </p:sp>
    </p:spTree>
    <p:extLst>
      <p:ext uri="{BB962C8B-B14F-4D97-AF65-F5344CB8AC3E}">
        <p14:creationId xmlns:p14="http://schemas.microsoft.com/office/powerpoint/2010/main" val="20102300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a:xfrm>
            <a:off x="8153400" y="6356350"/>
            <a:ext cx="533400" cy="365125"/>
          </a:xfrm>
        </p:spPr>
        <p:txBody>
          <a:bodyPr/>
          <a:lstStyle/>
          <a:p>
            <a:pPr>
              <a:defRPr/>
            </a:pPr>
            <a:fld id="{A6A48D5B-FB56-489E-A840-80D612E249BF}" type="slidenum">
              <a:rPr lang="en-US" smtClean="0">
                <a:solidFill>
                  <a:prstClr val="black">
                    <a:tint val="75000"/>
                  </a:prstClr>
                </a:solidFill>
              </a:rPr>
              <a:pPr>
                <a:defRPr/>
              </a:pPr>
              <a:t>15</a:t>
            </a:fld>
            <a:endParaRPr lang="en-US" dirty="0">
              <a:solidFill>
                <a:prstClr val="black">
                  <a:tint val="75000"/>
                </a:prstClr>
              </a:solidFill>
            </a:endParaRP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lvl="0"/>
            <a:endParaRPr lang="en-US" sz="2400" dirty="0">
              <a:solidFill>
                <a:srgbClr val="0000FF"/>
              </a:solidFill>
              <a:latin typeface="+mn-lt"/>
            </a:endParaRPr>
          </a:p>
        </p:txBody>
      </p:sp>
      <p:sp>
        <p:nvSpPr>
          <p:cNvPr id="2" name="Rectangle 2"/>
          <p:cNvSpPr>
            <a:spLocks noChangeArrowheads="1"/>
          </p:cNvSpPr>
          <p:nvPr/>
        </p:nvSpPr>
        <p:spPr bwMode="auto">
          <a:xfrm>
            <a:off x="457200" y="58919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2"/>
          <p:cNvSpPr>
            <a:spLocks noChangeArrowheads="1"/>
          </p:cNvSpPr>
          <p:nvPr/>
        </p:nvSpPr>
        <p:spPr bwMode="auto">
          <a:xfrm>
            <a:off x="228600" y="26260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6"/>
          <p:cNvSpPr>
            <a:spLocks noChangeArrowheads="1"/>
          </p:cNvSpPr>
          <p:nvPr/>
        </p:nvSpPr>
        <p:spPr bwMode="auto">
          <a:xfrm>
            <a:off x="3200400" y="5008207"/>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TextBox 3"/>
          <p:cNvSpPr txBox="1"/>
          <p:nvPr/>
        </p:nvSpPr>
        <p:spPr>
          <a:xfrm>
            <a:off x="2743200" y="2667000"/>
            <a:ext cx="3733800" cy="523220"/>
          </a:xfrm>
          <a:prstGeom prst="rect">
            <a:avLst/>
          </a:prstGeom>
          <a:noFill/>
        </p:spPr>
        <p:txBody>
          <a:bodyPr wrap="square" rtlCol="0">
            <a:spAutoFit/>
          </a:bodyPr>
          <a:lstStyle/>
          <a:p>
            <a:r>
              <a:rPr lang="en-US" sz="2800" dirty="0" smtClean="0"/>
              <a:t>Additional </a:t>
            </a:r>
            <a:r>
              <a:rPr lang="en-US" sz="2800" dirty="0" smtClean="0"/>
              <a:t>Slides (Q&amp;A)</a:t>
            </a:r>
            <a:endParaRPr lang="en-US" sz="2800" dirty="0" smtClean="0"/>
          </a:p>
        </p:txBody>
      </p:sp>
    </p:spTree>
    <p:extLst>
      <p:ext uri="{BB962C8B-B14F-4D97-AF65-F5344CB8AC3E}">
        <p14:creationId xmlns:p14="http://schemas.microsoft.com/office/powerpoint/2010/main" val="7138266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a:xfrm>
            <a:off x="8153400" y="6356350"/>
            <a:ext cx="533400" cy="365125"/>
          </a:xfrm>
        </p:spPr>
        <p:txBody>
          <a:bodyPr/>
          <a:lstStyle/>
          <a:p>
            <a:pPr>
              <a:defRPr/>
            </a:pPr>
            <a:fld id="{A6A48D5B-FB56-489E-A840-80D612E249BF}" type="slidenum">
              <a:rPr lang="en-US" smtClean="0">
                <a:solidFill>
                  <a:prstClr val="black">
                    <a:tint val="75000"/>
                  </a:prstClr>
                </a:solidFill>
              </a:rPr>
              <a:pPr>
                <a:defRPr/>
              </a:pPr>
              <a:t>16</a:t>
            </a:fld>
            <a:endParaRPr lang="en-US" dirty="0">
              <a:solidFill>
                <a:prstClr val="black">
                  <a:tint val="75000"/>
                </a:prstClr>
              </a:solidFill>
            </a:endParaRP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Possible Separate Nesting Structures and New RIN Categories</a:t>
            </a:r>
            <a:endParaRPr lang="en-US" sz="2600" dirty="0">
              <a:solidFill>
                <a:srgbClr val="0000FF"/>
              </a:solidFill>
              <a:latin typeface="+mj-lt"/>
            </a:endParaRPr>
          </a:p>
        </p:txBody>
      </p:sp>
      <p:pic>
        <p:nvPicPr>
          <p:cNvPr id="6" name="Picture 5"/>
          <p:cNvPicPr/>
          <p:nvPr/>
        </p:nvPicPr>
        <p:blipFill rotWithShape="1">
          <a:blip r:embed="rId2" cstate="print">
            <a:extLst>
              <a:ext uri="{28A0092B-C50C-407E-A947-70E740481C1C}">
                <a14:useLocalDpi xmlns:a14="http://schemas.microsoft.com/office/drawing/2010/main" val="0"/>
              </a:ext>
            </a:extLst>
          </a:blip>
          <a:srcRect t="12326"/>
          <a:stretch/>
        </p:blipFill>
        <p:spPr bwMode="auto">
          <a:xfrm>
            <a:off x="304800" y="930275"/>
            <a:ext cx="8458200" cy="4708525"/>
          </a:xfrm>
          <a:prstGeom prst="rect">
            <a:avLst/>
          </a:prstGeom>
          <a:noFill/>
        </p:spPr>
      </p:pic>
    </p:spTree>
    <p:extLst>
      <p:ext uri="{BB962C8B-B14F-4D97-AF65-F5344CB8AC3E}">
        <p14:creationId xmlns:p14="http://schemas.microsoft.com/office/powerpoint/2010/main" val="39545267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a:xfrm>
            <a:off x="8153400" y="6356350"/>
            <a:ext cx="533400" cy="365125"/>
          </a:xfrm>
        </p:spPr>
        <p:txBody>
          <a:bodyPr/>
          <a:lstStyle/>
          <a:p>
            <a:pPr>
              <a:defRPr/>
            </a:pPr>
            <a:fld id="{A6A48D5B-FB56-489E-A840-80D612E249BF}" type="slidenum">
              <a:rPr lang="en-US" smtClean="0">
                <a:solidFill>
                  <a:prstClr val="black">
                    <a:tint val="75000"/>
                  </a:prstClr>
                </a:solidFill>
              </a:rPr>
              <a:pPr>
                <a:defRPr/>
              </a:pPr>
              <a:t>17</a:t>
            </a:fld>
            <a:endParaRPr lang="en-US" dirty="0">
              <a:solidFill>
                <a:prstClr val="black">
                  <a:tint val="75000"/>
                </a:prstClr>
              </a:solidFill>
            </a:endParaRP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The D6/D8 </a:t>
            </a:r>
            <a:r>
              <a:rPr lang="en-US" sz="2600" dirty="0" smtClean="0">
                <a:solidFill>
                  <a:srgbClr val="0000FF"/>
                </a:solidFill>
                <a:latin typeface="+mj-lt"/>
                <a:cs typeface="Arial" charset="0"/>
              </a:rPr>
              <a:t>Mechanism &amp; Economics – Additional Detail</a:t>
            </a:r>
            <a:endParaRPr lang="en-US" sz="2600" dirty="0">
              <a:solidFill>
                <a:srgbClr val="0000FF"/>
              </a:solidFill>
              <a:latin typeface="+mj-lt"/>
            </a:endParaRPr>
          </a:p>
        </p:txBody>
      </p:sp>
      <p:sp>
        <p:nvSpPr>
          <p:cNvPr id="5" name="TextBox 4"/>
          <p:cNvSpPr txBox="1"/>
          <p:nvPr/>
        </p:nvSpPr>
        <p:spPr>
          <a:xfrm>
            <a:off x="553497" y="609600"/>
            <a:ext cx="7620000" cy="2585323"/>
          </a:xfrm>
          <a:prstGeom prst="rect">
            <a:avLst/>
          </a:prstGeom>
          <a:noFill/>
        </p:spPr>
        <p:txBody>
          <a:bodyPr wrap="square" rtlCol="0">
            <a:spAutoFit/>
          </a:bodyPr>
          <a:lstStyle/>
          <a:p>
            <a:pPr marL="285750" lvl="0" indent="-285750">
              <a:buFont typeface="Arial" panose="020B0604020202020204" pitchFamily="34" charset="0"/>
              <a:buChar char="•"/>
            </a:pPr>
            <a:r>
              <a:rPr lang="en-US" dirty="0" smtClean="0">
                <a:solidFill>
                  <a:prstClr val="black"/>
                </a:solidFill>
              </a:rPr>
              <a:t>Upon production, ethanol generates a </a:t>
            </a:r>
            <a:r>
              <a:rPr lang="en-US" dirty="0" smtClean="0">
                <a:solidFill>
                  <a:prstClr val="black"/>
                </a:solidFill>
              </a:rPr>
              <a:t>D6-8 </a:t>
            </a:r>
            <a:r>
              <a:rPr lang="en-US" dirty="0" smtClean="0">
                <a:solidFill>
                  <a:prstClr val="black"/>
                </a:solidFill>
              </a:rPr>
              <a:t>“parent” RIN</a:t>
            </a:r>
          </a:p>
          <a:p>
            <a:pPr marL="285750" lvl="0" indent="-285750">
              <a:buFont typeface="Arial" panose="020B0604020202020204" pitchFamily="34" charset="0"/>
              <a:buChar char="•"/>
            </a:pPr>
            <a:r>
              <a:rPr lang="en-US" dirty="0" smtClean="0">
                <a:solidFill>
                  <a:prstClr val="black"/>
                </a:solidFill>
              </a:rPr>
              <a:t>Ethanol blended to 10% of gasoline detaches a D6 RIN</a:t>
            </a:r>
          </a:p>
          <a:p>
            <a:pPr marL="285750" lvl="0" indent="-285750">
              <a:buFont typeface="Arial" panose="020B0604020202020204" pitchFamily="34" charset="0"/>
              <a:buChar char="•"/>
            </a:pPr>
            <a:r>
              <a:rPr lang="en-US" dirty="0" smtClean="0">
                <a:solidFill>
                  <a:prstClr val="black"/>
                </a:solidFill>
              </a:rPr>
              <a:t>All other conventional fuels detach a D8 RIN upon blending</a:t>
            </a:r>
          </a:p>
          <a:p>
            <a:pPr marL="742950" lvl="1" indent="-285750">
              <a:buFont typeface="Arial" panose="020B0604020202020204" pitchFamily="34" charset="0"/>
              <a:buChar char="•"/>
            </a:pPr>
            <a:r>
              <a:rPr lang="en-US" dirty="0" smtClean="0">
                <a:solidFill>
                  <a:prstClr val="black"/>
                </a:solidFill>
              </a:rPr>
              <a:t>Blending 1 gal E15 separates 0.10 D6 and 0.05 D8 RINs</a:t>
            </a:r>
          </a:p>
          <a:p>
            <a:pPr marL="742950" lvl="1" indent="-285750">
              <a:buFont typeface="Arial" panose="020B0604020202020204" pitchFamily="34" charset="0"/>
              <a:buChar char="•"/>
            </a:pPr>
            <a:r>
              <a:rPr lang="en-US" dirty="0" smtClean="0">
                <a:solidFill>
                  <a:prstClr val="black"/>
                </a:solidFill>
              </a:rPr>
              <a:t>Ownership of the D6 and D8 RINs remain (as now) with the owner of the upstream ethanol</a:t>
            </a:r>
          </a:p>
          <a:p>
            <a:pPr marL="285750" lvl="0" indent="-285750">
              <a:buFont typeface="Arial" panose="020B0604020202020204" pitchFamily="34" charset="0"/>
              <a:buChar char="•"/>
            </a:pPr>
            <a:r>
              <a:rPr lang="en-US" dirty="0" smtClean="0">
                <a:solidFill>
                  <a:prstClr val="black"/>
                </a:solidFill>
              </a:rPr>
              <a:t>As now:</a:t>
            </a:r>
          </a:p>
          <a:p>
            <a:pPr marL="742950" lvl="1" indent="-285750">
              <a:buFont typeface="Arial" panose="020B0604020202020204" pitchFamily="34" charset="0"/>
              <a:buChar char="•"/>
            </a:pPr>
            <a:r>
              <a:rPr lang="en-US" dirty="0" smtClean="0">
                <a:solidFill>
                  <a:prstClr val="black"/>
                </a:solidFill>
              </a:rPr>
              <a:t>D6, D8 RINs are bankable and tradeable</a:t>
            </a:r>
          </a:p>
          <a:p>
            <a:pPr marL="742950" lvl="1" indent="-285750">
              <a:buFont typeface="Arial" panose="020B0604020202020204" pitchFamily="34" charset="0"/>
              <a:buChar char="•"/>
            </a:pPr>
            <a:r>
              <a:rPr lang="en-US" dirty="0" smtClean="0">
                <a:solidFill>
                  <a:prstClr val="black"/>
                </a:solidFill>
              </a:rPr>
              <a:t>Conventional BBD generates a D8 RIN</a:t>
            </a:r>
            <a:endParaRPr lang="en-US" dirty="0">
              <a:solidFill>
                <a:prstClr val="black"/>
              </a:solidFill>
            </a:endParaRPr>
          </a:p>
        </p:txBody>
      </p:sp>
      <p:pic>
        <p:nvPicPr>
          <p:cNvPr id="9" name="Picture 8"/>
          <p:cNvPicPr>
            <a:picLocks noChangeAspect="1"/>
          </p:cNvPicPr>
          <p:nvPr/>
        </p:nvPicPr>
        <p:blipFill>
          <a:blip r:embed="rId2"/>
          <a:stretch>
            <a:fillRect/>
          </a:stretch>
        </p:blipFill>
        <p:spPr>
          <a:xfrm>
            <a:off x="304800" y="3248855"/>
            <a:ext cx="8169348" cy="3609145"/>
          </a:xfrm>
          <a:prstGeom prst="rect">
            <a:avLst/>
          </a:prstGeom>
        </p:spPr>
      </p:pic>
    </p:spTree>
    <p:extLst>
      <p:ext uri="{BB962C8B-B14F-4D97-AF65-F5344CB8AC3E}">
        <p14:creationId xmlns:p14="http://schemas.microsoft.com/office/powerpoint/2010/main" val="9208796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a:xfrm>
            <a:off x="8153400" y="6356350"/>
            <a:ext cx="533400" cy="365125"/>
          </a:xfrm>
        </p:spPr>
        <p:txBody>
          <a:bodyPr/>
          <a:lstStyle/>
          <a:p>
            <a:pPr>
              <a:defRPr/>
            </a:pPr>
            <a:fld id="{A6A48D5B-FB56-489E-A840-80D612E249BF}" type="slidenum">
              <a:rPr lang="en-US" smtClean="0">
                <a:solidFill>
                  <a:prstClr val="black">
                    <a:tint val="75000"/>
                  </a:prstClr>
                </a:solidFill>
              </a:rPr>
              <a:pPr>
                <a:defRPr/>
              </a:pPr>
              <a:t>18</a:t>
            </a:fld>
            <a:endParaRPr lang="en-US" dirty="0">
              <a:solidFill>
                <a:prstClr val="black">
                  <a:tint val="75000"/>
                </a:prstClr>
              </a:solidFill>
            </a:endParaRP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Economics of the E10+ RVP Waiver</a:t>
            </a:r>
            <a:endParaRPr lang="en-US" sz="2600" dirty="0">
              <a:solidFill>
                <a:srgbClr val="0000FF"/>
              </a:solidFill>
              <a:latin typeface="+mj-lt"/>
            </a:endParaRPr>
          </a:p>
        </p:txBody>
      </p:sp>
      <p:sp>
        <p:nvSpPr>
          <p:cNvPr id="7" name="TextBox 6"/>
          <p:cNvSpPr txBox="1"/>
          <p:nvPr/>
        </p:nvSpPr>
        <p:spPr>
          <a:xfrm>
            <a:off x="304800" y="697468"/>
            <a:ext cx="7543800" cy="369332"/>
          </a:xfrm>
          <a:prstGeom prst="rect">
            <a:avLst/>
          </a:prstGeom>
          <a:noFill/>
        </p:spPr>
        <p:txBody>
          <a:bodyPr wrap="square" rtlCol="0">
            <a:spAutoFit/>
          </a:bodyPr>
          <a:lstStyle/>
          <a:p>
            <a:pPr lvl="0"/>
            <a:r>
              <a:rPr lang="en-US" b="1" dirty="0" smtClean="0">
                <a:solidFill>
                  <a:srgbClr val="0000FF"/>
                </a:solidFill>
              </a:rPr>
              <a:t>Effect of RVP waiver for E10+: More E15, less CBBD</a:t>
            </a:r>
          </a:p>
        </p:txBody>
      </p:sp>
      <p:pic>
        <p:nvPicPr>
          <p:cNvPr id="3" name="Picture 2"/>
          <p:cNvPicPr>
            <a:picLocks noChangeAspect="1"/>
          </p:cNvPicPr>
          <p:nvPr/>
        </p:nvPicPr>
        <p:blipFill>
          <a:blip r:embed="rId2"/>
          <a:stretch>
            <a:fillRect/>
          </a:stretch>
        </p:blipFill>
        <p:spPr>
          <a:xfrm>
            <a:off x="304800" y="1045139"/>
            <a:ext cx="8315665" cy="3755461"/>
          </a:xfrm>
          <a:prstGeom prst="rect">
            <a:avLst/>
          </a:prstGeom>
        </p:spPr>
      </p:pic>
    </p:spTree>
    <p:extLst>
      <p:ext uri="{BB962C8B-B14F-4D97-AF65-F5344CB8AC3E}">
        <p14:creationId xmlns:p14="http://schemas.microsoft.com/office/powerpoint/2010/main" val="24980280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RFS in the news (again)</a:t>
            </a:r>
            <a:endParaRPr lang="en-US" sz="2600" dirty="0">
              <a:solidFill>
                <a:srgbClr val="0000FF"/>
              </a:solidFill>
              <a:latin typeface="+mj-lt"/>
            </a:endParaRPr>
          </a:p>
        </p:txBody>
      </p:sp>
      <p:sp>
        <p:nvSpPr>
          <p:cNvPr id="3" name="Slide Number Placeholder 9"/>
          <p:cNvSpPr>
            <a:spLocks noGrp="1"/>
          </p:cNvSpPr>
          <p:nvPr>
            <p:ph type="sldNum" sz="quarter" idx="12"/>
          </p:nvPr>
        </p:nvSpPr>
        <p:spPr>
          <a:xfrm>
            <a:off x="8077200" y="6400800"/>
            <a:ext cx="609600" cy="363409"/>
          </a:xfrm>
        </p:spPr>
        <p:txBody>
          <a:bodyPr/>
          <a:lstStyle/>
          <a:p>
            <a:pPr>
              <a:defRPr/>
            </a:pPr>
            <a:fld id="{A6A48D5B-FB56-489E-A840-80D612E249BF}" type="slidenum">
              <a:rPr lang="en-US" smtClean="0">
                <a:solidFill>
                  <a:prstClr val="black">
                    <a:tint val="75000"/>
                  </a:prstClr>
                </a:solidFill>
              </a:rPr>
              <a:pPr>
                <a:defRPr/>
              </a:pPr>
              <a:t>2</a:t>
            </a:fld>
            <a:endParaRPr lang="en-US" dirty="0">
              <a:solidFill>
                <a:prstClr val="black">
                  <a:tint val="75000"/>
                </a:prstClr>
              </a:solidFill>
            </a:endParaRPr>
          </a:p>
        </p:txBody>
      </p:sp>
      <p:sp>
        <p:nvSpPr>
          <p:cNvPr id="4" name="Rectangle 3"/>
          <p:cNvSpPr/>
          <p:nvPr/>
        </p:nvSpPr>
        <p:spPr>
          <a:xfrm>
            <a:off x="152400" y="843677"/>
            <a:ext cx="3352800" cy="3416320"/>
          </a:xfrm>
          <a:prstGeom prst="rect">
            <a:avLst/>
          </a:prstGeom>
        </p:spPr>
        <p:txBody>
          <a:bodyPr wrap="square">
            <a:spAutoFit/>
          </a:bodyPr>
          <a:lstStyle/>
          <a:p>
            <a:r>
              <a:rPr lang="en-US" dirty="0"/>
              <a:t>WASHINGTON (Reuters</a:t>
            </a:r>
            <a:r>
              <a:rPr lang="en-US" dirty="0" smtClean="0"/>
              <a:t>), </a:t>
            </a:r>
          </a:p>
          <a:p>
            <a:r>
              <a:rPr lang="en-US" dirty="0" smtClean="0"/>
              <a:t>Feb. 1, 2018</a:t>
            </a:r>
          </a:p>
          <a:p>
            <a:endParaRPr lang="en-US" dirty="0"/>
          </a:p>
          <a:p>
            <a:pPr lvl="1"/>
            <a:r>
              <a:rPr lang="en-US" dirty="0" smtClean="0"/>
              <a:t>The </a:t>
            </a:r>
            <a:r>
              <a:rPr lang="en-US" dirty="0"/>
              <a:t>head of the U.S. Environmental Protection Agency said on Thursday that the recent bankruptcy of a Pennsylvania oil refiner </a:t>
            </a:r>
            <a:r>
              <a:rPr lang="en-US" dirty="0" smtClean="0"/>
              <a:t>[Philadelphia Energy Solutions] was </a:t>
            </a:r>
            <a:r>
              <a:rPr lang="en-US" dirty="0"/>
              <a:t>evidence the nation’s biofuel policy needs an </a:t>
            </a:r>
            <a:r>
              <a:rPr lang="en-US" dirty="0" smtClean="0"/>
              <a:t>overhaul…</a:t>
            </a: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82674" y="914400"/>
            <a:ext cx="5508926" cy="3276600"/>
          </a:xfrm>
          <a:prstGeom prst="rect">
            <a:avLst/>
          </a:prstGeom>
        </p:spPr>
      </p:pic>
      <p:sp>
        <p:nvSpPr>
          <p:cNvPr id="8" name="TextBox 7"/>
          <p:cNvSpPr txBox="1"/>
          <p:nvPr/>
        </p:nvSpPr>
        <p:spPr>
          <a:xfrm>
            <a:off x="533400" y="4419600"/>
            <a:ext cx="7924800" cy="1754326"/>
          </a:xfrm>
          <a:prstGeom prst="rect">
            <a:avLst/>
          </a:prstGeom>
          <a:noFill/>
        </p:spPr>
        <p:txBody>
          <a:bodyPr wrap="square" rtlCol="0">
            <a:spAutoFit/>
          </a:bodyPr>
          <a:lstStyle/>
          <a:p>
            <a:r>
              <a:rPr lang="en-US" dirty="0" smtClean="0"/>
              <a:t>EPA </a:t>
            </a:r>
            <a:r>
              <a:rPr lang="en-US" dirty="0"/>
              <a:t>chief Scott Pruitt said in an interview with Fox News that the bankruptcy largely stemmed from the RFS, and cited the program’s requirement that refiners earn or purchase biofuel blending credits called RINs to prove to the EPA that they were meeting their obligations. </a:t>
            </a:r>
          </a:p>
          <a:p>
            <a:endParaRPr lang="en-US" dirty="0"/>
          </a:p>
          <a:p>
            <a:r>
              <a:rPr lang="en-US" b="1" dirty="0"/>
              <a:t>“We need RIN reform,” Pruitt </a:t>
            </a:r>
            <a:r>
              <a:rPr lang="en-US" b="1" dirty="0" smtClean="0"/>
              <a:t>said.</a:t>
            </a:r>
            <a:r>
              <a:rPr lang="en-US" dirty="0" smtClean="0"/>
              <a:t> </a:t>
            </a:r>
            <a:endParaRPr lang="en-US" dirty="0"/>
          </a:p>
        </p:txBody>
      </p:sp>
    </p:spTree>
    <p:extLst>
      <p:ext uri="{BB962C8B-B14F-4D97-AF65-F5344CB8AC3E}">
        <p14:creationId xmlns:p14="http://schemas.microsoft.com/office/powerpoint/2010/main" val="1639650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a:xfrm>
            <a:off x="8153400" y="6356350"/>
            <a:ext cx="533400" cy="365125"/>
          </a:xfrm>
        </p:spPr>
        <p:txBody>
          <a:bodyPr/>
          <a:lstStyle/>
          <a:p>
            <a:pPr>
              <a:defRPr/>
            </a:pPr>
            <a:fld id="{A6A48D5B-FB56-489E-A840-80D612E249BF}" type="slidenum">
              <a:rPr lang="en-US" smtClean="0">
                <a:solidFill>
                  <a:prstClr val="black">
                    <a:tint val="75000"/>
                  </a:prstClr>
                </a:solidFill>
              </a:rPr>
              <a:pPr>
                <a:defRPr/>
              </a:pPr>
              <a:t>3</a:t>
            </a:fld>
            <a:endParaRPr lang="en-US" dirty="0">
              <a:solidFill>
                <a:prstClr val="black">
                  <a:tint val="75000"/>
                </a:prstClr>
              </a:solidFill>
            </a:endParaRP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Legislative Reform of the RFS</a:t>
            </a:r>
            <a:endParaRPr lang="en-US" sz="2600" dirty="0">
              <a:solidFill>
                <a:srgbClr val="0000FF"/>
              </a:solidFill>
              <a:latin typeface="+mj-lt"/>
            </a:endParaRPr>
          </a:p>
        </p:txBody>
      </p:sp>
      <p:sp>
        <p:nvSpPr>
          <p:cNvPr id="5" name="TextBox 4"/>
          <p:cNvSpPr txBox="1"/>
          <p:nvPr/>
        </p:nvSpPr>
        <p:spPr>
          <a:xfrm>
            <a:off x="553496" y="685800"/>
            <a:ext cx="8026959" cy="2585323"/>
          </a:xfrm>
          <a:prstGeom prst="rect">
            <a:avLst/>
          </a:prstGeom>
          <a:noFill/>
        </p:spPr>
        <p:txBody>
          <a:bodyPr wrap="square" rtlCol="0">
            <a:spAutoFit/>
          </a:bodyPr>
          <a:lstStyle/>
          <a:p>
            <a:r>
              <a:rPr lang="en-US" sz="2200" b="1" dirty="0" smtClean="0">
                <a:solidFill>
                  <a:srgbClr val="0000FF"/>
                </a:solidFill>
              </a:rPr>
              <a:t>Reform goals</a:t>
            </a:r>
          </a:p>
          <a:p>
            <a:pPr marL="342900" indent="-342900">
              <a:buFont typeface="+mj-lt"/>
              <a:buAutoNum type="arabicPeriod"/>
            </a:pPr>
            <a:r>
              <a:rPr lang="en-US" sz="2000" dirty="0" smtClean="0">
                <a:solidFill>
                  <a:prstClr val="black"/>
                </a:solidFill>
              </a:rPr>
              <a:t>Reduce compliance costs and compliance uncertainty (risk exposure) to obligated parties;</a:t>
            </a:r>
          </a:p>
          <a:p>
            <a:pPr marL="342900" indent="-342900">
              <a:buFont typeface="+mj-lt"/>
              <a:buAutoNum type="arabicPeriod"/>
            </a:pPr>
            <a:endParaRPr lang="en-US" sz="2000" dirty="0" smtClean="0">
              <a:solidFill>
                <a:prstClr val="black"/>
              </a:solidFill>
            </a:endParaRPr>
          </a:p>
          <a:p>
            <a:pPr marL="342900" indent="-342900">
              <a:buFont typeface="+mj-lt"/>
              <a:buAutoNum type="arabicPeriod"/>
            </a:pPr>
            <a:r>
              <a:rPr lang="en-US" sz="2000" dirty="0" smtClean="0">
                <a:solidFill>
                  <a:prstClr val="black"/>
                </a:solidFill>
              </a:rPr>
              <a:t>Create a path so that higher ethanol blends can compete in the marketplace, with no backsliding on E10; and</a:t>
            </a:r>
          </a:p>
          <a:p>
            <a:pPr marL="342900" indent="-342900">
              <a:buFont typeface="+mj-lt"/>
              <a:buAutoNum type="arabicPeriod"/>
            </a:pPr>
            <a:endParaRPr lang="en-US" sz="2000" dirty="0" smtClean="0">
              <a:solidFill>
                <a:prstClr val="black"/>
              </a:solidFill>
            </a:endParaRPr>
          </a:p>
          <a:p>
            <a:pPr marL="342900" indent="-342900">
              <a:buFont typeface="+mj-lt"/>
              <a:buAutoNum type="arabicPeriod"/>
            </a:pPr>
            <a:r>
              <a:rPr lang="en-US" sz="2000" dirty="0" smtClean="0">
                <a:solidFill>
                  <a:prstClr val="black"/>
                </a:solidFill>
              </a:rPr>
              <a:t>Provide meaningful and reliable support for second-generation fuels.</a:t>
            </a:r>
          </a:p>
        </p:txBody>
      </p:sp>
    </p:spTree>
    <p:extLst>
      <p:ext uri="{BB962C8B-B14F-4D97-AF65-F5344CB8AC3E}">
        <p14:creationId xmlns:p14="http://schemas.microsoft.com/office/powerpoint/2010/main" val="28022361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a:xfrm>
            <a:off x="8153400" y="6356350"/>
            <a:ext cx="533400" cy="365125"/>
          </a:xfrm>
        </p:spPr>
        <p:txBody>
          <a:bodyPr/>
          <a:lstStyle/>
          <a:p>
            <a:pPr>
              <a:defRPr/>
            </a:pPr>
            <a:fld id="{A6A48D5B-FB56-489E-A840-80D612E249BF}" type="slidenum">
              <a:rPr lang="en-US" smtClean="0">
                <a:solidFill>
                  <a:prstClr val="black">
                    <a:tint val="75000"/>
                  </a:prstClr>
                </a:solidFill>
              </a:rPr>
              <a:pPr>
                <a:defRPr/>
              </a:pPr>
              <a:t>4</a:t>
            </a:fld>
            <a:endParaRPr lang="en-US" dirty="0">
              <a:solidFill>
                <a:prstClr val="black">
                  <a:tint val="75000"/>
                </a:prstClr>
              </a:solidFill>
            </a:endParaRP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Legislative Reform of the RFS</a:t>
            </a:r>
            <a:endParaRPr lang="en-US" sz="2600" dirty="0">
              <a:solidFill>
                <a:srgbClr val="0000FF"/>
              </a:solidFill>
              <a:latin typeface="+mj-lt"/>
            </a:endParaRPr>
          </a:p>
        </p:txBody>
      </p:sp>
      <p:sp>
        <p:nvSpPr>
          <p:cNvPr id="5" name="TextBox 4"/>
          <p:cNvSpPr txBox="1"/>
          <p:nvPr/>
        </p:nvSpPr>
        <p:spPr>
          <a:xfrm>
            <a:off x="553496" y="685800"/>
            <a:ext cx="8026959" cy="2585323"/>
          </a:xfrm>
          <a:prstGeom prst="rect">
            <a:avLst/>
          </a:prstGeom>
          <a:noFill/>
        </p:spPr>
        <p:txBody>
          <a:bodyPr wrap="square" rtlCol="0">
            <a:spAutoFit/>
          </a:bodyPr>
          <a:lstStyle/>
          <a:p>
            <a:r>
              <a:rPr lang="en-US" sz="2200" b="1" dirty="0" smtClean="0">
                <a:solidFill>
                  <a:srgbClr val="0000FF"/>
                </a:solidFill>
              </a:rPr>
              <a:t>Reform goals</a:t>
            </a:r>
          </a:p>
          <a:p>
            <a:pPr marL="342900" indent="-342900">
              <a:buFont typeface="+mj-lt"/>
              <a:buAutoNum type="arabicPeriod"/>
            </a:pPr>
            <a:r>
              <a:rPr lang="en-US" sz="2000" dirty="0" smtClean="0">
                <a:solidFill>
                  <a:prstClr val="black"/>
                </a:solidFill>
              </a:rPr>
              <a:t>Reduce compliance costs and compliance uncertainty (risk exposure) to obligated parties;</a:t>
            </a:r>
          </a:p>
          <a:p>
            <a:pPr marL="342900" indent="-342900">
              <a:buFont typeface="+mj-lt"/>
              <a:buAutoNum type="arabicPeriod"/>
            </a:pPr>
            <a:endParaRPr lang="en-US" sz="2000" dirty="0" smtClean="0">
              <a:solidFill>
                <a:prstClr val="black"/>
              </a:solidFill>
            </a:endParaRPr>
          </a:p>
          <a:p>
            <a:pPr marL="342900" indent="-342900">
              <a:buFont typeface="+mj-lt"/>
              <a:buAutoNum type="arabicPeriod"/>
            </a:pPr>
            <a:r>
              <a:rPr lang="en-US" sz="2000" dirty="0" smtClean="0">
                <a:solidFill>
                  <a:prstClr val="black"/>
                </a:solidFill>
              </a:rPr>
              <a:t>Create a path so that higher ethanol blends can compete in the marketplace, with no backsliding on E10; and</a:t>
            </a:r>
          </a:p>
          <a:p>
            <a:pPr marL="342900" indent="-342900">
              <a:buFont typeface="+mj-lt"/>
              <a:buAutoNum type="arabicPeriod"/>
            </a:pPr>
            <a:endParaRPr lang="en-US" sz="2000" dirty="0" smtClean="0">
              <a:solidFill>
                <a:prstClr val="black"/>
              </a:solidFill>
            </a:endParaRPr>
          </a:p>
          <a:p>
            <a:pPr marL="342900" indent="-342900">
              <a:buFont typeface="+mj-lt"/>
              <a:buAutoNum type="arabicPeriod"/>
            </a:pPr>
            <a:r>
              <a:rPr lang="en-US" sz="2000" dirty="0" smtClean="0">
                <a:solidFill>
                  <a:prstClr val="black"/>
                </a:solidFill>
              </a:rPr>
              <a:t>Provide meaningful and reliable support for second-generation fuels.</a:t>
            </a:r>
          </a:p>
        </p:txBody>
      </p:sp>
      <p:sp>
        <p:nvSpPr>
          <p:cNvPr id="2" name="TextBox 1"/>
          <p:cNvSpPr txBox="1"/>
          <p:nvPr/>
        </p:nvSpPr>
        <p:spPr>
          <a:xfrm>
            <a:off x="579456" y="3583900"/>
            <a:ext cx="8001000" cy="2893100"/>
          </a:xfrm>
          <a:prstGeom prst="rect">
            <a:avLst/>
          </a:prstGeom>
          <a:noFill/>
        </p:spPr>
        <p:txBody>
          <a:bodyPr wrap="square" rtlCol="0">
            <a:spAutoFit/>
          </a:bodyPr>
          <a:lstStyle/>
          <a:p>
            <a:r>
              <a:rPr lang="en-US" sz="2200" b="1" dirty="0" smtClean="0">
                <a:solidFill>
                  <a:srgbClr val="0000FF"/>
                </a:solidFill>
              </a:rPr>
              <a:t>Prototype reform package</a:t>
            </a:r>
            <a:endParaRPr lang="en-US" sz="2200" b="1" dirty="0">
              <a:solidFill>
                <a:srgbClr val="0000FF"/>
              </a:solidFill>
            </a:endParaRPr>
          </a:p>
          <a:p>
            <a:pPr marL="342900" indent="-342900">
              <a:buFont typeface="+mj-lt"/>
              <a:buAutoNum type="arabicPeriod"/>
            </a:pPr>
            <a:r>
              <a:rPr lang="en-US" sz="2000" dirty="0">
                <a:solidFill>
                  <a:prstClr val="black"/>
                </a:solidFill>
              </a:rPr>
              <a:t>The “D6-D8” mechanism</a:t>
            </a:r>
          </a:p>
          <a:p>
            <a:pPr marL="342900" indent="-342900">
              <a:buFont typeface="+mj-lt"/>
              <a:buAutoNum type="arabicPeriod"/>
            </a:pPr>
            <a:endParaRPr lang="en-US" sz="2000" dirty="0">
              <a:solidFill>
                <a:prstClr val="black"/>
              </a:solidFill>
            </a:endParaRPr>
          </a:p>
          <a:p>
            <a:pPr marL="342900" indent="-342900">
              <a:buFont typeface="+mj-lt"/>
              <a:buAutoNum type="arabicPeriod"/>
            </a:pPr>
            <a:r>
              <a:rPr lang="en-US" sz="2000" dirty="0">
                <a:solidFill>
                  <a:prstClr val="black"/>
                </a:solidFill>
              </a:rPr>
              <a:t>RVP waiver for E10+ and “no backsliding” on E10</a:t>
            </a:r>
          </a:p>
          <a:p>
            <a:pPr marL="342900" indent="-342900">
              <a:buFont typeface="+mj-lt"/>
              <a:buAutoNum type="arabicPeriod"/>
            </a:pPr>
            <a:endParaRPr lang="en-US" sz="2000" dirty="0">
              <a:solidFill>
                <a:prstClr val="black"/>
              </a:solidFill>
            </a:endParaRPr>
          </a:p>
          <a:p>
            <a:pPr marL="342900" indent="-342900">
              <a:buFont typeface="+mj-lt"/>
              <a:buAutoNum type="arabicPeriod"/>
            </a:pPr>
            <a:r>
              <a:rPr lang="en-US" sz="2000" dirty="0" smtClean="0">
                <a:solidFill>
                  <a:prstClr val="black"/>
                </a:solidFill>
              </a:rPr>
              <a:t>2</a:t>
            </a:r>
            <a:r>
              <a:rPr lang="en-US" sz="2000" baseline="30000" dirty="0" smtClean="0">
                <a:solidFill>
                  <a:prstClr val="black"/>
                </a:solidFill>
              </a:rPr>
              <a:t>nd</a:t>
            </a:r>
            <a:r>
              <a:rPr lang="en-US" sz="2000" dirty="0" smtClean="0">
                <a:solidFill>
                  <a:prstClr val="black"/>
                </a:solidFill>
              </a:rPr>
              <a:t> Gen reforms</a:t>
            </a:r>
          </a:p>
          <a:p>
            <a:pPr lvl="1"/>
            <a:r>
              <a:rPr lang="en-US" sz="2000" dirty="0" smtClean="0">
                <a:solidFill>
                  <a:prstClr val="black"/>
                </a:solidFill>
              </a:rPr>
              <a:t>Stabilize </a:t>
            </a:r>
            <a:r>
              <a:rPr lang="en-US" sz="2000" dirty="0">
                <a:solidFill>
                  <a:prstClr val="black"/>
                </a:solidFill>
              </a:rPr>
              <a:t>2</a:t>
            </a:r>
            <a:r>
              <a:rPr lang="en-US" sz="2000" baseline="30000" dirty="0">
                <a:solidFill>
                  <a:prstClr val="black"/>
                </a:solidFill>
              </a:rPr>
              <a:t>nd</a:t>
            </a:r>
            <a:r>
              <a:rPr lang="en-US" sz="2000" dirty="0">
                <a:solidFill>
                  <a:prstClr val="black"/>
                </a:solidFill>
              </a:rPr>
              <a:t> gen </a:t>
            </a:r>
            <a:r>
              <a:rPr lang="en-US" sz="2000" dirty="0" smtClean="0">
                <a:solidFill>
                  <a:prstClr val="black"/>
                </a:solidFill>
              </a:rPr>
              <a:t>RIN prices, don’t make 2</a:t>
            </a:r>
            <a:r>
              <a:rPr lang="en-US" sz="2000" baseline="30000" dirty="0" smtClean="0">
                <a:solidFill>
                  <a:prstClr val="black"/>
                </a:solidFill>
              </a:rPr>
              <a:t>nd</a:t>
            </a:r>
            <a:r>
              <a:rPr lang="en-US" sz="2000" dirty="0" smtClean="0">
                <a:solidFill>
                  <a:prstClr val="black"/>
                </a:solidFill>
              </a:rPr>
              <a:t> gen compete with 1</a:t>
            </a:r>
            <a:r>
              <a:rPr lang="en-US" sz="2000" baseline="30000" dirty="0" smtClean="0">
                <a:solidFill>
                  <a:prstClr val="black"/>
                </a:solidFill>
              </a:rPr>
              <a:t>st</a:t>
            </a:r>
            <a:r>
              <a:rPr lang="en-US" sz="2000" dirty="0" smtClean="0">
                <a:solidFill>
                  <a:prstClr val="black"/>
                </a:solidFill>
              </a:rPr>
              <a:t> gen, focus </a:t>
            </a:r>
            <a:r>
              <a:rPr lang="en-US" sz="2000" dirty="0">
                <a:solidFill>
                  <a:prstClr val="black"/>
                </a:solidFill>
              </a:rPr>
              <a:t>2</a:t>
            </a:r>
            <a:r>
              <a:rPr lang="en-US" sz="2000" baseline="30000" dirty="0">
                <a:solidFill>
                  <a:prstClr val="black"/>
                </a:solidFill>
              </a:rPr>
              <a:t>nd</a:t>
            </a:r>
            <a:r>
              <a:rPr lang="en-US" sz="2000" dirty="0">
                <a:solidFill>
                  <a:prstClr val="black"/>
                </a:solidFill>
              </a:rPr>
              <a:t> gen part of program on technology </a:t>
            </a:r>
            <a:r>
              <a:rPr lang="en-US" sz="2000" dirty="0" smtClean="0">
                <a:solidFill>
                  <a:prstClr val="black"/>
                </a:solidFill>
              </a:rPr>
              <a:t>development, redefine in terms of GHG reductions not feed stocks, simplify pathway approvals,… </a:t>
            </a:r>
            <a:endParaRPr lang="en-US" sz="2000" dirty="0">
              <a:solidFill>
                <a:prstClr val="black"/>
              </a:solidFill>
            </a:endParaRPr>
          </a:p>
        </p:txBody>
      </p:sp>
    </p:spTree>
    <p:extLst>
      <p:ext uri="{BB962C8B-B14F-4D97-AF65-F5344CB8AC3E}">
        <p14:creationId xmlns:p14="http://schemas.microsoft.com/office/powerpoint/2010/main" val="27417878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a:xfrm>
            <a:off x="8153400" y="6356350"/>
            <a:ext cx="533400" cy="365125"/>
          </a:xfrm>
        </p:spPr>
        <p:txBody>
          <a:bodyPr/>
          <a:lstStyle/>
          <a:p>
            <a:pPr>
              <a:defRPr/>
            </a:pPr>
            <a:fld id="{A6A48D5B-FB56-489E-A840-80D612E249BF}" type="slidenum">
              <a:rPr lang="en-US" smtClean="0">
                <a:solidFill>
                  <a:prstClr val="black">
                    <a:tint val="75000"/>
                  </a:prstClr>
                </a:solidFill>
              </a:rPr>
              <a:pPr>
                <a:defRPr/>
              </a:pPr>
              <a:t>5</a:t>
            </a:fld>
            <a:endParaRPr lang="en-US" dirty="0">
              <a:solidFill>
                <a:prstClr val="black">
                  <a:tint val="75000"/>
                </a:prstClr>
              </a:solidFill>
            </a:endParaRP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Legislative Reform of the RFS</a:t>
            </a:r>
            <a:endParaRPr lang="en-US" sz="2600" dirty="0">
              <a:solidFill>
                <a:srgbClr val="0000FF"/>
              </a:solidFill>
              <a:latin typeface="+mj-lt"/>
            </a:endParaRPr>
          </a:p>
        </p:txBody>
      </p:sp>
      <p:sp>
        <p:nvSpPr>
          <p:cNvPr id="5" name="TextBox 4"/>
          <p:cNvSpPr txBox="1"/>
          <p:nvPr/>
        </p:nvSpPr>
        <p:spPr>
          <a:xfrm>
            <a:off x="553497" y="685800"/>
            <a:ext cx="7620000" cy="3508653"/>
          </a:xfrm>
          <a:prstGeom prst="rect">
            <a:avLst/>
          </a:prstGeom>
          <a:noFill/>
        </p:spPr>
        <p:txBody>
          <a:bodyPr wrap="square" rtlCol="0">
            <a:spAutoFit/>
          </a:bodyPr>
          <a:lstStyle/>
          <a:p>
            <a:r>
              <a:rPr lang="en-US" sz="2200" b="1" dirty="0" smtClean="0">
                <a:solidFill>
                  <a:srgbClr val="0000FF"/>
                </a:solidFill>
              </a:rPr>
              <a:t>This presentation</a:t>
            </a:r>
          </a:p>
          <a:p>
            <a:pPr marL="342900" indent="-342900">
              <a:buFont typeface="+mj-lt"/>
              <a:buAutoNum type="arabicPeriod"/>
            </a:pPr>
            <a:r>
              <a:rPr lang="en-US" sz="2000" dirty="0" smtClean="0">
                <a:solidFill>
                  <a:prstClr val="black"/>
                </a:solidFill>
              </a:rPr>
              <a:t>The D6/D8 mechanism </a:t>
            </a:r>
          </a:p>
          <a:p>
            <a:pPr marL="800100" lvl="1" indent="-342900">
              <a:buFont typeface="Arial" panose="020B0604020202020204" pitchFamily="34" charset="0"/>
              <a:buChar char="•"/>
            </a:pPr>
            <a:r>
              <a:rPr lang="en-US" sz="2000" dirty="0" smtClean="0">
                <a:solidFill>
                  <a:prstClr val="black"/>
                </a:solidFill>
              </a:rPr>
              <a:t>What is it?</a:t>
            </a:r>
          </a:p>
          <a:p>
            <a:pPr marL="800100" lvl="1" indent="-342900">
              <a:buFont typeface="Arial" panose="020B0604020202020204" pitchFamily="34" charset="0"/>
              <a:buChar char="•"/>
            </a:pPr>
            <a:r>
              <a:rPr lang="en-US" sz="2000" dirty="0" smtClean="0">
                <a:solidFill>
                  <a:prstClr val="black"/>
                </a:solidFill>
              </a:rPr>
              <a:t>How would it work in practice?</a:t>
            </a:r>
          </a:p>
          <a:p>
            <a:pPr marL="342900" indent="-342900">
              <a:buFont typeface="+mj-lt"/>
              <a:buAutoNum type="arabicPeriod"/>
            </a:pPr>
            <a:endParaRPr lang="en-US" sz="2000" dirty="0" smtClean="0">
              <a:solidFill>
                <a:prstClr val="black"/>
              </a:solidFill>
            </a:endParaRPr>
          </a:p>
          <a:p>
            <a:pPr marL="342900" indent="-342900">
              <a:buFont typeface="+mj-lt"/>
              <a:buAutoNum type="arabicPeriod"/>
            </a:pPr>
            <a:r>
              <a:rPr lang="en-US" sz="2000" dirty="0" smtClean="0">
                <a:solidFill>
                  <a:prstClr val="black"/>
                </a:solidFill>
              </a:rPr>
              <a:t>The RVP E10+ waiver</a:t>
            </a:r>
          </a:p>
          <a:p>
            <a:pPr marL="342900" indent="-342900">
              <a:buFont typeface="+mj-lt"/>
              <a:buAutoNum type="arabicPeriod"/>
            </a:pPr>
            <a:endParaRPr lang="en-US" sz="2000" dirty="0">
              <a:solidFill>
                <a:prstClr val="black"/>
              </a:solidFill>
            </a:endParaRPr>
          </a:p>
          <a:p>
            <a:pPr marL="342900" indent="-342900">
              <a:buFont typeface="+mj-lt"/>
              <a:buAutoNum type="arabicPeriod"/>
            </a:pPr>
            <a:r>
              <a:rPr lang="en-US" sz="2000" dirty="0" smtClean="0">
                <a:solidFill>
                  <a:prstClr val="black"/>
                </a:solidFill>
              </a:rPr>
              <a:t>What would be the economic effect of D6/D8 &amp; E10+ RVP waiver?</a:t>
            </a:r>
          </a:p>
          <a:p>
            <a:pPr marL="342900" indent="-342900">
              <a:buFont typeface="+mj-lt"/>
              <a:buAutoNum type="arabicPeriod"/>
            </a:pPr>
            <a:endParaRPr lang="en-US" sz="2000" dirty="0">
              <a:solidFill>
                <a:prstClr val="black"/>
              </a:solidFill>
            </a:endParaRPr>
          </a:p>
          <a:p>
            <a:pPr marL="342900" indent="-342900">
              <a:buFont typeface="+mj-lt"/>
              <a:buAutoNum type="arabicPeriod"/>
            </a:pPr>
            <a:endParaRPr lang="en-US" sz="2000" dirty="0">
              <a:solidFill>
                <a:prstClr val="black"/>
              </a:solidFill>
            </a:endParaRPr>
          </a:p>
          <a:p>
            <a:r>
              <a:rPr lang="en-US" sz="2000" i="1" dirty="0" smtClean="0">
                <a:solidFill>
                  <a:srgbClr val="FF0000"/>
                </a:solidFill>
              </a:rPr>
              <a:t>Warning label</a:t>
            </a:r>
            <a:r>
              <a:rPr lang="en-US" sz="2000" i="1" dirty="0" smtClean="0">
                <a:solidFill>
                  <a:prstClr val="black"/>
                </a:solidFill>
              </a:rPr>
              <a:t>: The package is a moving target!  And the details matter!</a:t>
            </a:r>
          </a:p>
        </p:txBody>
      </p:sp>
    </p:spTree>
    <p:extLst>
      <p:ext uri="{BB962C8B-B14F-4D97-AF65-F5344CB8AC3E}">
        <p14:creationId xmlns:p14="http://schemas.microsoft.com/office/powerpoint/2010/main" val="10071169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a:xfrm>
            <a:off x="8153400" y="6356350"/>
            <a:ext cx="533400" cy="365125"/>
          </a:xfrm>
        </p:spPr>
        <p:txBody>
          <a:bodyPr/>
          <a:lstStyle/>
          <a:p>
            <a:pPr>
              <a:defRPr/>
            </a:pPr>
            <a:fld id="{A6A48D5B-FB56-489E-A840-80D612E249BF}" type="slidenum">
              <a:rPr lang="en-US" smtClean="0">
                <a:solidFill>
                  <a:prstClr val="black">
                    <a:tint val="75000"/>
                  </a:prstClr>
                </a:solidFill>
              </a:rPr>
              <a:pPr>
                <a:defRPr/>
              </a:pPr>
              <a:t>6</a:t>
            </a:fld>
            <a:endParaRPr lang="en-US" dirty="0">
              <a:solidFill>
                <a:prstClr val="black">
                  <a:tint val="75000"/>
                </a:prstClr>
              </a:solidFill>
            </a:endParaRP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The D6/D8 Concept: Motivation</a:t>
            </a:r>
            <a:endParaRPr lang="en-US" sz="2600" dirty="0">
              <a:solidFill>
                <a:srgbClr val="0000FF"/>
              </a:solidFill>
              <a:latin typeface="+mj-lt"/>
            </a:endParaRPr>
          </a:p>
        </p:txBody>
      </p:sp>
      <p:sp>
        <p:nvSpPr>
          <p:cNvPr id="7" name="TextBox 6"/>
          <p:cNvSpPr txBox="1"/>
          <p:nvPr/>
        </p:nvSpPr>
        <p:spPr>
          <a:xfrm>
            <a:off x="457199" y="1371600"/>
            <a:ext cx="8229599" cy="4093428"/>
          </a:xfrm>
          <a:prstGeom prst="rect">
            <a:avLst/>
          </a:prstGeom>
          <a:noFill/>
        </p:spPr>
        <p:txBody>
          <a:bodyPr wrap="square" rtlCol="0">
            <a:spAutoFit/>
          </a:bodyPr>
          <a:lstStyle/>
          <a:p>
            <a:pPr lvl="0"/>
            <a:r>
              <a:rPr lang="en-US" sz="2000" dirty="0" smtClean="0">
                <a:solidFill>
                  <a:prstClr val="black"/>
                </a:solidFill>
              </a:rPr>
              <a:t>What if the RIN obligation only had to be paid on the part of conventional that is </a:t>
            </a:r>
            <a:r>
              <a:rPr lang="en-US" sz="2000" i="1" dirty="0" smtClean="0">
                <a:solidFill>
                  <a:prstClr val="black"/>
                </a:solidFill>
              </a:rPr>
              <a:t>not </a:t>
            </a:r>
            <a:r>
              <a:rPr lang="en-US" sz="2000" dirty="0" smtClean="0">
                <a:solidFill>
                  <a:prstClr val="black"/>
                </a:solidFill>
              </a:rPr>
              <a:t>E10?</a:t>
            </a:r>
          </a:p>
          <a:p>
            <a:pPr lvl="0"/>
            <a:endParaRPr lang="en-US" sz="2000" dirty="0">
              <a:solidFill>
                <a:prstClr val="black"/>
              </a:solidFill>
            </a:endParaRPr>
          </a:p>
          <a:p>
            <a:pPr lvl="0"/>
            <a:r>
              <a:rPr lang="en-US" sz="2000" dirty="0" smtClean="0">
                <a:solidFill>
                  <a:srgbClr val="0000FF"/>
                </a:solidFill>
              </a:rPr>
              <a:t>Illustrative calculation:</a:t>
            </a:r>
          </a:p>
          <a:p>
            <a:pPr marL="342900" lvl="0" indent="-342900">
              <a:buFont typeface="Arial" panose="020B0604020202020204" pitchFamily="34" charset="0"/>
              <a:buChar char="•"/>
            </a:pPr>
            <a:r>
              <a:rPr lang="en-US" sz="2000" dirty="0" smtClean="0">
                <a:solidFill>
                  <a:prstClr val="black"/>
                </a:solidFill>
              </a:rPr>
              <a:t>Currently, ethanol in E10 ≈ 14.2 </a:t>
            </a:r>
            <a:r>
              <a:rPr lang="en-US" sz="2000" dirty="0" err="1" smtClean="0">
                <a:solidFill>
                  <a:prstClr val="black"/>
                </a:solidFill>
              </a:rPr>
              <a:t>Bgal</a:t>
            </a:r>
            <a:endParaRPr lang="en-US" sz="2000" dirty="0" smtClean="0">
              <a:solidFill>
                <a:prstClr val="black"/>
              </a:solidFill>
            </a:endParaRPr>
          </a:p>
          <a:p>
            <a:pPr marL="342900" lvl="0" indent="-342900">
              <a:buFont typeface="Arial" panose="020B0604020202020204" pitchFamily="34" charset="0"/>
              <a:buChar char="•"/>
            </a:pPr>
            <a:r>
              <a:rPr lang="en-US" sz="2000" dirty="0" smtClean="0">
                <a:solidFill>
                  <a:prstClr val="black"/>
                </a:solidFill>
              </a:rPr>
              <a:t>Conventional RVO ex ethanol in E10 = 15 – 14.2 = 0.8 </a:t>
            </a:r>
            <a:r>
              <a:rPr lang="en-US" sz="2000" dirty="0" err="1" smtClean="0">
                <a:solidFill>
                  <a:prstClr val="black"/>
                </a:solidFill>
              </a:rPr>
              <a:t>Bgal</a:t>
            </a:r>
            <a:endParaRPr lang="en-US" sz="2000" dirty="0" smtClean="0">
              <a:solidFill>
                <a:prstClr val="black"/>
              </a:solidFill>
            </a:endParaRPr>
          </a:p>
          <a:p>
            <a:pPr marL="342900" lvl="0" indent="-342900">
              <a:buFont typeface="Arial" panose="020B0604020202020204" pitchFamily="34" charset="0"/>
              <a:buChar char="•"/>
            </a:pPr>
            <a:r>
              <a:rPr lang="en-US" sz="2000" dirty="0" smtClean="0">
                <a:solidFill>
                  <a:prstClr val="black"/>
                </a:solidFill>
              </a:rPr>
              <a:t>Say D6 RIN price is $0.75</a:t>
            </a:r>
            <a:endParaRPr lang="en-US" sz="2000" dirty="0">
              <a:solidFill>
                <a:prstClr val="black"/>
              </a:solidFill>
            </a:endParaRPr>
          </a:p>
          <a:p>
            <a:pPr lvl="0"/>
            <a:endParaRPr lang="en-US" sz="2000" dirty="0" smtClean="0">
              <a:solidFill>
                <a:prstClr val="black"/>
              </a:solidFill>
            </a:endParaRPr>
          </a:p>
          <a:p>
            <a:pPr lvl="0"/>
            <a:r>
              <a:rPr lang="en-US" sz="2000" dirty="0" smtClean="0">
                <a:solidFill>
                  <a:prstClr val="black"/>
                </a:solidFill>
              </a:rPr>
              <a:t>Value of total D6 RIN obligation:</a:t>
            </a:r>
          </a:p>
          <a:p>
            <a:pPr marL="742950" lvl="1" indent="-285750">
              <a:buFont typeface="Arial" panose="020B0604020202020204" pitchFamily="34" charset="0"/>
              <a:buChar char="•"/>
            </a:pPr>
            <a:endParaRPr lang="en-US" sz="2000" dirty="0" smtClean="0">
              <a:solidFill>
                <a:prstClr val="black"/>
              </a:solidFill>
            </a:endParaRPr>
          </a:p>
          <a:p>
            <a:pPr marL="742950" lvl="1" indent="-285750">
              <a:buFont typeface="Arial" panose="020B0604020202020204" pitchFamily="34" charset="0"/>
              <a:buChar char="•"/>
            </a:pPr>
            <a:r>
              <a:rPr lang="en-US" sz="2000" dirty="0" smtClean="0">
                <a:solidFill>
                  <a:prstClr val="black"/>
                </a:solidFill>
              </a:rPr>
              <a:t>Now: 		$0.75×15 </a:t>
            </a:r>
            <a:r>
              <a:rPr lang="en-US" sz="2000" dirty="0" err="1" smtClean="0">
                <a:solidFill>
                  <a:prstClr val="black"/>
                </a:solidFill>
              </a:rPr>
              <a:t>Bgal</a:t>
            </a:r>
            <a:r>
              <a:rPr lang="en-US" sz="2000" dirty="0" smtClean="0">
                <a:solidFill>
                  <a:prstClr val="black"/>
                </a:solidFill>
              </a:rPr>
              <a:t> = $11.25 B</a:t>
            </a:r>
          </a:p>
          <a:p>
            <a:pPr marL="742950" lvl="1" indent="-285750">
              <a:buFont typeface="Arial" panose="020B0604020202020204" pitchFamily="34" charset="0"/>
              <a:buChar char="•"/>
            </a:pPr>
            <a:endParaRPr lang="en-US" sz="2000" dirty="0" smtClean="0">
              <a:solidFill>
                <a:prstClr val="black"/>
              </a:solidFill>
            </a:endParaRPr>
          </a:p>
          <a:p>
            <a:pPr marL="742950" lvl="1" indent="-285750">
              <a:buFont typeface="Arial" panose="020B0604020202020204" pitchFamily="34" charset="0"/>
              <a:buChar char="•"/>
            </a:pPr>
            <a:r>
              <a:rPr lang="en-US" sz="2000" dirty="0" smtClean="0">
                <a:solidFill>
                  <a:prstClr val="black"/>
                </a:solidFill>
              </a:rPr>
              <a:t>Ex ethanol in E10:	$0.75×0.8 </a:t>
            </a:r>
            <a:r>
              <a:rPr lang="en-US" sz="2000" dirty="0" err="1" smtClean="0">
                <a:solidFill>
                  <a:prstClr val="black"/>
                </a:solidFill>
              </a:rPr>
              <a:t>Bgal</a:t>
            </a:r>
            <a:r>
              <a:rPr lang="en-US" sz="2000" dirty="0" smtClean="0">
                <a:solidFill>
                  <a:prstClr val="black"/>
                </a:solidFill>
              </a:rPr>
              <a:t> = $600m – a 95% reduction!</a:t>
            </a:r>
          </a:p>
        </p:txBody>
      </p:sp>
    </p:spTree>
    <p:extLst>
      <p:ext uri="{BB962C8B-B14F-4D97-AF65-F5344CB8AC3E}">
        <p14:creationId xmlns:p14="http://schemas.microsoft.com/office/powerpoint/2010/main" val="2175553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306651" y="914400"/>
            <a:ext cx="3274749" cy="4583523"/>
            <a:chOff x="304800" y="1295400"/>
            <a:chExt cx="4648199" cy="3886200"/>
          </a:xfrm>
        </p:grpSpPr>
        <p:sp>
          <p:nvSpPr>
            <p:cNvPr id="14" name="Rounded Rectangle 13"/>
            <p:cNvSpPr/>
            <p:nvPr/>
          </p:nvSpPr>
          <p:spPr>
            <a:xfrm>
              <a:off x="304800" y="1295400"/>
              <a:ext cx="4648199" cy="3886200"/>
            </a:xfrm>
            <a:prstGeom prst="round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fontAlgn="base">
                <a:spcBef>
                  <a:spcPct val="0"/>
                </a:spcBef>
                <a:spcAft>
                  <a:spcPct val="0"/>
                </a:spcAft>
              </a:pPr>
              <a:endParaRPr lang="en-US" sz="1600" b="1" dirty="0" smtClean="0">
                <a:solidFill>
                  <a:prstClr val="white"/>
                </a:solidFill>
              </a:endParaRPr>
            </a:p>
            <a:p>
              <a:pPr algn="ctr" fontAlgn="base">
                <a:spcBef>
                  <a:spcPct val="0"/>
                </a:spcBef>
                <a:spcAft>
                  <a:spcPct val="0"/>
                </a:spcAft>
              </a:pPr>
              <a:endParaRPr lang="en-US" sz="1600" b="1" dirty="0">
                <a:solidFill>
                  <a:prstClr val="white"/>
                </a:solidFill>
              </a:endParaRPr>
            </a:p>
            <a:p>
              <a:pPr algn="ctr" fontAlgn="base">
                <a:spcBef>
                  <a:spcPct val="0"/>
                </a:spcBef>
                <a:spcAft>
                  <a:spcPct val="0"/>
                </a:spcAft>
              </a:pPr>
              <a:endParaRPr lang="en-US" sz="1600" b="1" dirty="0" smtClean="0">
                <a:solidFill>
                  <a:prstClr val="white"/>
                </a:solidFill>
              </a:endParaRPr>
            </a:p>
            <a:p>
              <a:pPr algn="ctr" fontAlgn="base">
                <a:spcBef>
                  <a:spcPct val="0"/>
                </a:spcBef>
                <a:spcAft>
                  <a:spcPct val="0"/>
                </a:spcAft>
              </a:pPr>
              <a:endParaRPr lang="en-US" sz="1600" b="1" dirty="0">
                <a:solidFill>
                  <a:prstClr val="white"/>
                </a:solidFill>
              </a:endParaRPr>
            </a:p>
            <a:p>
              <a:pPr algn="ctr" fontAlgn="base">
                <a:spcBef>
                  <a:spcPct val="0"/>
                </a:spcBef>
                <a:spcAft>
                  <a:spcPct val="0"/>
                </a:spcAft>
              </a:pPr>
              <a:endParaRPr lang="en-US" sz="1600" b="1" dirty="0" smtClean="0">
                <a:solidFill>
                  <a:prstClr val="white"/>
                </a:solidFill>
              </a:endParaRPr>
            </a:p>
            <a:p>
              <a:pPr algn="ctr" fontAlgn="base">
                <a:spcBef>
                  <a:spcPct val="0"/>
                </a:spcBef>
                <a:spcAft>
                  <a:spcPct val="0"/>
                </a:spcAft>
              </a:pPr>
              <a:endParaRPr lang="en-US" sz="1600" b="1" dirty="0">
                <a:solidFill>
                  <a:prstClr val="white"/>
                </a:solidFill>
              </a:endParaRPr>
            </a:p>
            <a:p>
              <a:pPr algn="ctr" fontAlgn="base">
                <a:spcBef>
                  <a:spcPct val="0"/>
                </a:spcBef>
                <a:spcAft>
                  <a:spcPct val="0"/>
                </a:spcAft>
              </a:pPr>
              <a:endParaRPr lang="en-US" sz="1600" b="1" dirty="0" smtClean="0">
                <a:solidFill>
                  <a:prstClr val="white"/>
                </a:solidFill>
              </a:endParaRPr>
            </a:p>
            <a:p>
              <a:pPr algn="ctr" fontAlgn="base">
                <a:spcBef>
                  <a:spcPct val="0"/>
                </a:spcBef>
                <a:spcAft>
                  <a:spcPct val="0"/>
                </a:spcAft>
              </a:pPr>
              <a:endParaRPr lang="en-US" sz="1600" b="1" dirty="0" smtClean="0">
                <a:solidFill>
                  <a:prstClr val="black"/>
                </a:solidFill>
              </a:endParaRPr>
            </a:p>
            <a:p>
              <a:pPr algn="ctr" fontAlgn="base">
                <a:spcBef>
                  <a:spcPct val="0"/>
                </a:spcBef>
                <a:spcAft>
                  <a:spcPct val="0"/>
                </a:spcAft>
              </a:pPr>
              <a:endParaRPr lang="en-US" sz="1600" b="1" dirty="0">
                <a:solidFill>
                  <a:prstClr val="black"/>
                </a:solidFill>
              </a:endParaRPr>
            </a:p>
            <a:p>
              <a:pPr algn="ctr" fontAlgn="base">
                <a:spcBef>
                  <a:spcPct val="0"/>
                </a:spcBef>
                <a:spcAft>
                  <a:spcPct val="0"/>
                </a:spcAft>
              </a:pPr>
              <a:endParaRPr lang="en-US" sz="1600" b="1" dirty="0" smtClean="0">
                <a:solidFill>
                  <a:prstClr val="black"/>
                </a:solidFill>
              </a:endParaRPr>
            </a:p>
            <a:p>
              <a:pPr algn="ctr" fontAlgn="base">
                <a:spcBef>
                  <a:spcPct val="0"/>
                </a:spcBef>
                <a:spcAft>
                  <a:spcPct val="0"/>
                </a:spcAft>
              </a:pPr>
              <a:endParaRPr lang="en-US" sz="1600" b="1" dirty="0" smtClean="0">
                <a:solidFill>
                  <a:prstClr val="black"/>
                </a:solidFill>
              </a:endParaRPr>
            </a:p>
            <a:p>
              <a:pPr algn="ctr" fontAlgn="base">
                <a:spcBef>
                  <a:spcPct val="0"/>
                </a:spcBef>
                <a:spcAft>
                  <a:spcPct val="0"/>
                </a:spcAft>
              </a:pPr>
              <a:endParaRPr lang="en-US" sz="1600" b="1" dirty="0" smtClean="0">
                <a:solidFill>
                  <a:prstClr val="white"/>
                </a:solidFill>
              </a:endParaRPr>
            </a:p>
            <a:p>
              <a:pPr algn="ctr" fontAlgn="base">
                <a:spcBef>
                  <a:spcPct val="0"/>
                </a:spcBef>
                <a:spcAft>
                  <a:spcPct val="0"/>
                </a:spcAft>
              </a:pPr>
              <a:endParaRPr lang="en-US" sz="1600" b="1" dirty="0">
                <a:solidFill>
                  <a:prstClr val="white"/>
                </a:solidFill>
              </a:endParaRPr>
            </a:p>
            <a:p>
              <a:pPr algn="ctr" fontAlgn="base">
                <a:spcBef>
                  <a:spcPct val="0"/>
                </a:spcBef>
                <a:spcAft>
                  <a:spcPct val="0"/>
                </a:spcAft>
              </a:pPr>
              <a:r>
                <a:rPr lang="en-US" sz="2000" b="1" dirty="0" smtClean="0">
                  <a:solidFill>
                    <a:schemeClr val="tx1"/>
                  </a:solidFill>
                </a:rPr>
                <a:t>Conventional (D6)</a:t>
              </a:r>
            </a:p>
          </p:txBody>
        </p:sp>
        <p:sp>
          <p:nvSpPr>
            <p:cNvPr id="15" name="Rounded Rectangle 14"/>
            <p:cNvSpPr/>
            <p:nvPr/>
          </p:nvSpPr>
          <p:spPr>
            <a:xfrm>
              <a:off x="419099" y="1425400"/>
              <a:ext cx="4419599" cy="2583501"/>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fontAlgn="base">
                <a:spcBef>
                  <a:spcPct val="0"/>
                </a:spcBef>
                <a:spcAft>
                  <a:spcPct val="0"/>
                </a:spcAft>
              </a:pPr>
              <a:endParaRPr lang="en-US" sz="1600" b="1" dirty="0" smtClean="0">
                <a:solidFill>
                  <a:prstClr val="white"/>
                </a:solidFill>
              </a:endParaRPr>
            </a:p>
            <a:p>
              <a:pPr algn="ctr" fontAlgn="base">
                <a:spcBef>
                  <a:spcPct val="0"/>
                </a:spcBef>
                <a:spcAft>
                  <a:spcPct val="0"/>
                </a:spcAft>
              </a:pPr>
              <a:endParaRPr lang="en-US" sz="1600" b="1" dirty="0">
                <a:solidFill>
                  <a:prstClr val="white"/>
                </a:solidFill>
              </a:endParaRPr>
            </a:p>
            <a:p>
              <a:pPr algn="ctr" fontAlgn="base">
                <a:spcBef>
                  <a:spcPct val="0"/>
                </a:spcBef>
                <a:spcAft>
                  <a:spcPct val="0"/>
                </a:spcAft>
              </a:pPr>
              <a:endParaRPr lang="en-US" sz="1600" b="1" dirty="0" smtClean="0">
                <a:solidFill>
                  <a:prstClr val="white"/>
                </a:solidFill>
              </a:endParaRPr>
            </a:p>
            <a:p>
              <a:pPr algn="ctr" fontAlgn="base">
                <a:spcBef>
                  <a:spcPct val="0"/>
                </a:spcBef>
                <a:spcAft>
                  <a:spcPct val="0"/>
                </a:spcAft>
              </a:pPr>
              <a:endParaRPr lang="en-US" sz="1600" b="1" dirty="0" smtClean="0">
                <a:solidFill>
                  <a:prstClr val="white"/>
                </a:solidFill>
              </a:endParaRPr>
            </a:p>
            <a:p>
              <a:pPr algn="ctr" fontAlgn="base">
                <a:spcBef>
                  <a:spcPct val="0"/>
                </a:spcBef>
                <a:spcAft>
                  <a:spcPct val="0"/>
                </a:spcAft>
              </a:pPr>
              <a:endParaRPr lang="en-US" sz="1600" b="1" dirty="0" smtClean="0">
                <a:solidFill>
                  <a:prstClr val="black"/>
                </a:solidFill>
              </a:endParaRPr>
            </a:p>
            <a:p>
              <a:pPr algn="ctr" fontAlgn="base">
                <a:spcBef>
                  <a:spcPct val="0"/>
                </a:spcBef>
                <a:spcAft>
                  <a:spcPct val="0"/>
                </a:spcAft>
              </a:pPr>
              <a:endParaRPr lang="en-US" sz="1600" b="1" dirty="0">
                <a:solidFill>
                  <a:prstClr val="black"/>
                </a:solidFill>
              </a:endParaRPr>
            </a:p>
            <a:p>
              <a:pPr algn="ctr" fontAlgn="base">
                <a:spcBef>
                  <a:spcPct val="0"/>
                </a:spcBef>
                <a:spcAft>
                  <a:spcPct val="0"/>
                </a:spcAft>
              </a:pPr>
              <a:endParaRPr lang="en-US" sz="1600" b="1" dirty="0" smtClean="0">
                <a:solidFill>
                  <a:prstClr val="black"/>
                </a:solidFill>
              </a:endParaRPr>
            </a:p>
            <a:p>
              <a:pPr algn="ctr" fontAlgn="base">
                <a:spcBef>
                  <a:spcPct val="0"/>
                </a:spcBef>
                <a:spcAft>
                  <a:spcPct val="0"/>
                </a:spcAft>
              </a:pPr>
              <a:endParaRPr lang="en-US" sz="1600" b="1" dirty="0" smtClean="0">
                <a:solidFill>
                  <a:prstClr val="white"/>
                </a:solidFill>
              </a:endParaRPr>
            </a:p>
            <a:p>
              <a:pPr algn="ctr" fontAlgn="base">
                <a:spcBef>
                  <a:spcPct val="0"/>
                </a:spcBef>
                <a:spcAft>
                  <a:spcPct val="0"/>
                </a:spcAft>
              </a:pPr>
              <a:r>
                <a:rPr lang="en-US" sz="2000" b="1" dirty="0" smtClean="0">
                  <a:solidFill>
                    <a:schemeClr val="tx1"/>
                  </a:solidFill>
                </a:rPr>
                <a:t>Advanced (D5)</a:t>
              </a:r>
            </a:p>
          </p:txBody>
        </p:sp>
        <p:sp>
          <p:nvSpPr>
            <p:cNvPr id="16" name="Rounded Rectangle 15"/>
            <p:cNvSpPr/>
            <p:nvPr/>
          </p:nvSpPr>
          <p:spPr>
            <a:xfrm>
              <a:off x="570306" y="1577800"/>
              <a:ext cx="1944293" cy="1397386"/>
            </a:xfrm>
            <a:prstGeom prst="round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fontAlgn="base">
                <a:spcBef>
                  <a:spcPct val="0"/>
                </a:spcBef>
                <a:spcAft>
                  <a:spcPct val="0"/>
                </a:spcAft>
              </a:pPr>
              <a:endParaRPr lang="en-US" b="1" dirty="0" smtClean="0">
                <a:solidFill>
                  <a:prstClr val="white"/>
                </a:solidFill>
              </a:endParaRPr>
            </a:p>
            <a:p>
              <a:pPr algn="ctr" fontAlgn="base">
                <a:spcBef>
                  <a:spcPct val="0"/>
                </a:spcBef>
                <a:spcAft>
                  <a:spcPct val="0"/>
                </a:spcAft>
              </a:pPr>
              <a:r>
                <a:rPr lang="en-US" sz="2000" b="1" dirty="0" smtClean="0">
                  <a:solidFill>
                    <a:prstClr val="white"/>
                  </a:solidFill>
                </a:rPr>
                <a:t>Cellulosic (D3)</a:t>
              </a:r>
            </a:p>
            <a:p>
              <a:pPr algn="ctr" fontAlgn="base">
                <a:spcBef>
                  <a:spcPct val="0"/>
                </a:spcBef>
                <a:spcAft>
                  <a:spcPct val="0"/>
                </a:spcAft>
              </a:pPr>
              <a:endParaRPr lang="en-US" sz="1100" dirty="0" smtClean="0">
                <a:solidFill>
                  <a:prstClr val="white"/>
                </a:solidFill>
              </a:endParaRPr>
            </a:p>
            <a:p>
              <a:pPr algn="ctr" fontAlgn="base">
                <a:spcBef>
                  <a:spcPct val="0"/>
                </a:spcBef>
                <a:spcAft>
                  <a:spcPct val="0"/>
                </a:spcAft>
              </a:pPr>
              <a:endParaRPr lang="en-US" sz="1200" dirty="0" smtClean="0">
                <a:solidFill>
                  <a:prstClr val="white"/>
                </a:solidFill>
              </a:endParaRPr>
            </a:p>
          </p:txBody>
        </p:sp>
        <p:sp>
          <p:nvSpPr>
            <p:cNvPr id="17" name="Rounded Rectangle 16"/>
            <p:cNvSpPr/>
            <p:nvPr/>
          </p:nvSpPr>
          <p:spPr>
            <a:xfrm>
              <a:off x="2628899" y="1577800"/>
              <a:ext cx="2116776" cy="1397386"/>
            </a:xfrm>
            <a:prstGeom prst="round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fontAlgn="base">
                <a:spcBef>
                  <a:spcPct val="0"/>
                </a:spcBef>
                <a:spcAft>
                  <a:spcPct val="0"/>
                </a:spcAft>
              </a:pPr>
              <a:endParaRPr lang="en-US" b="1" dirty="0" smtClean="0">
                <a:solidFill>
                  <a:prstClr val="white"/>
                </a:solidFill>
              </a:endParaRPr>
            </a:p>
            <a:p>
              <a:pPr algn="ctr" fontAlgn="base">
                <a:spcBef>
                  <a:spcPct val="0"/>
                </a:spcBef>
                <a:spcAft>
                  <a:spcPct val="0"/>
                </a:spcAft>
              </a:pPr>
              <a:r>
                <a:rPr lang="en-US" sz="2000" b="1" dirty="0" smtClean="0">
                  <a:solidFill>
                    <a:prstClr val="white"/>
                  </a:solidFill>
                </a:rPr>
                <a:t>Biomass-based </a:t>
              </a:r>
            </a:p>
            <a:p>
              <a:pPr algn="ctr" fontAlgn="base">
                <a:spcBef>
                  <a:spcPct val="0"/>
                </a:spcBef>
                <a:spcAft>
                  <a:spcPct val="0"/>
                </a:spcAft>
              </a:pPr>
              <a:r>
                <a:rPr lang="en-US" sz="2000" b="1" dirty="0" smtClean="0">
                  <a:solidFill>
                    <a:prstClr val="white"/>
                  </a:solidFill>
                </a:rPr>
                <a:t>diesel (D4)</a:t>
              </a:r>
            </a:p>
          </p:txBody>
        </p:sp>
      </p:grpSp>
      <p:sp>
        <p:nvSpPr>
          <p:cNvPr id="7" name="Slide Number Placeholder 6"/>
          <p:cNvSpPr>
            <a:spLocks noGrp="1"/>
          </p:cNvSpPr>
          <p:nvPr>
            <p:ph type="sldNum" sz="quarter" idx="12"/>
          </p:nvPr>
        </p:nvSpPr>
        <p:spPr/>
        <p:txBody>
          <a:bodyPr/>
          <a:lstStyle/>
          <a:p>
            <a:pPr>
              <a:defRPr/>
            </a:pPr>
            <a:fld id="{A6A48D5B-FB56-489E-A840-80D612E249BF}" type="slidenum">
              <a:rPr lang="en-US" smtClean="0">
                <a:solidFill>
                  <a:prstClr val="black">
                    <a:tint val="75000"/>
                  </a:prstClr>
                </a:solidFill>
              </a:rPr>
              <a:pPr>
                <a:defRPr/>
              </a:pPr>
              <a:t>7</a:t>
            </a:fld>
            <a:endParaRPr lang="en-US" dirty="0">
              <a:solidFill>
                <a:prstClr val="black">
                  <a:tint val="75000"/>
                </a:prstClr>
              </a:solidFill>
            </a:endParaRPr>
          </a:p>
        </p:txBody>
      </p:sp>
      <p:sp>
        <p:nvSpPr>
          <p:cNvPr id="1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The Current RFS Nesting Structure</a:t>
            </a:r>
            <a:endParaRPr lang="en-US" sz="2600" dirty="0">
              <a:solidFill>
                <a:srgbClr val="0000FF"/>
              </a:solidFill>
              <a:latin typeface="+mj-lt"/>
            </a:endParaRPr>
          </a:p>
        </p:txBody>
      </p:sp>
    </p:spTree>
    <p:extLst>
      <p:ext uri="{BB962C8B-B14F-4D97-AF65-F5344CB8AC3E}">
        <p14:creationId xmlns:p14="http://schemas.microsoft.com/office/powerpoint/2010/main" val="38856651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a:xfrm>
            <a:off x="8153400" y="6356350"/>
            <a:ext cx="533400" cy="365125"/>
          </a:xfrm>
        </p:spPr>
        <p:txBody>
          <a:bodyPr/>
          <a:lstStyle/>
          <a:p>
            <a:pPr>
              <a:defRPr/>
            </a:pPr>
            <a:fld id="{A6A48D5B-FB56-489E-A840-80D612E249BF}" type="slidenum">
              <a:rPr lang="en-US" smtClean="0">
                <a:solidFill>
                  <a:prstClr val="black">
                    <a:tint val="75000"/>
                  </a:prstClr>
                </a:solidFill>
              </a:rPr>
              <a:pPr>
                <a:defRPr/>
              </a:pPr>
              <a:t>8</a:t>
            </a:fld>
            <a:endParaRPr lang="en-US" dirty="0">
              <a:solidFill>
                <a:prstClr val="black">
                  <a:tint val="75000"/>
                </a:prstClr>
              </a:solidFill>
            </a:endParaRP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smtClean="0">
                <a:solidFill>
                  <a:srgbClr val="0000FF"/>
                </a:solidFill>
                <a:latin typeface="+mj-lt"/>
                <a:cs typeface="Arial" charset="0"/>
              </a:rPr>
              <a:t>A Prototype D6/D8 nesting structure</a:t>
            </a:r>
            <a:endParaRPr lang="en-US" sz="2600" dirty="0">
              <a:solidFill>
                <a:srgbClr val="0000FF"/>
              </a:solidFill>
              <a:latin typeface="+mj-lt"/>
            </a:endParaRPr>
          </a:p>
        </p:txBody>
      </p:sp>
      <p:pic>
        <p:nvPicPr>
          <p:cNvPr id="6" name="Picture 5"/>
          <p:cNvPicPr/>
          <p:nvPr/>
        </p:nvPicPr>
        <p:blipFill rotWithShape="1">
          <a:blip r:embed="rId2" cstate="print">
            <a:extLst>
              <a:ext uri="{28A0092B-C50C-407E-A947-70E740481C1C}">
                <a14:useLocalDpi xmlns:a14="http://schemas.microsoft.com/office/drawing/2010/main" val="0"/>
              </a:ext>
            </a:extLst>
          </a:blip>
          <a:srcRect t="19369" r="58139"/>
          <a:stretch/>
        </p:blipFill>
        <p:spPr bwMode="auto">
          <a:xfrm>
            <a:off x="228600" y="762000"/>
            <a:ext cx="3505200" cy="4419599"/>
          </a:xfrm>
          <a:prstGeom prst="rect">
            <a:avLst/>
          </a:prstGeom>
          <a:noFill/>
        </p:spPr>
      </p:pic>
    </p:spTree>
    <p:extLst>
      <p:ext uri="{BB962C8B-B14F-4D97-AF65-F5344CB8AC3E}">
        <p14:creationId xmlns:p14="http://schemas.microsoft.com/office/powerpoint/2010/main" val="39462211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a:xfrm>
            <a:off x="8153400" y="6356350"/>
            <a:ext cx="533400" cy="365125"/>
          </a:xfrm>
        </p:spPr>
        <p:txBody>
          <a:bodyPr/>
          <a:lstStyle/>
          <a:p>
            <a:pPr>
              <a:defRPr/>
            </a:pPr>
            <a:fld id="{A6A48D5B-FB56-489E-A840-80D612E249BF}" type="slidenum">
              <a:rPr lang="en-US" smtClean="0">
                <a:solidFill>
                  <a:prstClr val="black">
                    <a:tint val="75000"/>
                  </a:prstClr>
                </a:solidFill>
              </a:rPr>
              <a:pPr>
                <a:defRPr/>
              </a:pPr>
              <a:t>9</a:t>
            </a:fld>
            <a:endParaRPr lang="en-US" dirty="0">
              <a:solidFill>
                <a:prstClr val="black">
                  <a:tint val="75000"/>
                </a:prstClr>
              </a:solidFill>
            </a:endParaRPr>
          </a:p>
        </p:txBody>
      </p:sp>
      <p:sp>
        <p:nvSpPr>
          <p:cNvPr id="8" name="Title 3"/>
          <p:cNvSpPr txBox="1">
            <a:spLocks/>
          </p:cNvSpPr>
          <p:nvPr/>
        </p:nvSpPr>
        <p:spPr bwMode="auto">
          <a:xfrm>
            <a:off x="-1" y="0"/>
            <a:ext cx="9144000" cy="549664"/>
          </a:xfrm>
          <a:prstGeom prst="rect">
            <a:avLst/>
          </a:prstGeom>
          <a:solidFill>
            <a:schemeClr val="accent5">
              <a:lumMod val="20000"/>
              <a:lumOff val="80000"/>
            </a:schemeClr>
          </a:solidFill>
          <a:ln w="0">
            <a:solidFill>
              <a:schemeClr val="accent5">
                <a:lumMod val="60000"/>
                <a:lumOff val="40000"/>
              </a:schemeClr>
            </a:solidFill>
            <a:miter lim="800000"/>
            <a:headEnd/>
            <a:tailEnd/>
          </a:ln>
          <a:extLst/>
        </p:spPr>
        <p:txBody>
          <a:bodyPr vert="horz" wrap="square" lIns="91440" tIns="45720" rIns="91440" bIns="45720" numCol="1" anchor="b" anchorCtr="0" compatLnSpc="1">
            <a:prstTxWarp prst="textNoShape">
              <a:avLst/>
            </a:prstTxWarp>
            <a:noAutofit/>
          </a:bodyPr>
          <a:lstStyle>
            <a:lvl1pPr algn="ctr" rtl="0" eaLnBrk="0" fontAlgn="base" hangingPunct="0">
              <a:spcBef>
                <a:spcPct val="0"/>
              </a:spcBef>
              <a:spcAft>
                <a:spcPts val="0"/>
              </a:spcAft>
              <a:defRPr sz="28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sz="2600" dirty="0">
                <a:solidFill>
                  <a:srgbClr val="0000FF"/>
                </a:solidFill>
                <a:latin typeface="+mn-lt"/>
                <a:cs typeface="Arial" charset="0"/>
              </a:rPr>
              <a:t>A Prototype D6/D8 nesting structure</a:t>
            </a:r>
            <a:endParaRPr lang="en-US" sz="2600" dirty="0">
              <a:solidFill>
                <a:srgbClr val="0000FF"/>
              </a:solidFill>
              <a:latin typeface="+mn-lt"/>
            </a:endParaRPr>
          </a:p>
        </p:txBody>
      </p:sp>
      <p:pic>
        <p:nvPicPr>
          <p:cNvPr id="6" name="Picture 5"/>
          <p:cNvPicPr/>
          <p:nvPr/>
        </p:nvPicPr>
        <p:blipFill rotWithShape="1">
          <a:blip r:embed="rId2" cstate="print">
            <a:extLst>
              <a:ext uri="{28A0092B-C50C-407E-A947-70E740481C1C}">
                <a14:useLocalDpi xmlns:a14="http://schemas.microsoft.com/office/drawing/2010/main" val="0"/>
              </a:ext>
            </a:extLst>
          </a:blip>
          <a:srcRect t="19369" r="58139"/>
          <a:stretch/>
        </p:blipFill>
        <p:spPr bwMode="auto">
          <a:xfrm>
            <a:off x="228600" y="762000"/>
            <a:ext cx="3505200" cy="4419599"/>
          </a:xfrm>
          <a:prstGeom prst="rect">
            <a:avLst/>
          </a:prstGeom>
          <a:noFill/>
        </p:spPr>
      </p:pic>
      <p:sp>
        <p:nvSpPr>
          <p:cNvPr id="11" name="TextBox 10"/>
          <p:cNvSpPr txBox="1"/>
          <p:nvPr/>
        </p:nvSpPr>
        <p:spPr>
          <a:xfrm>
            <a:off x="3733800" y="1014948"/>
            <a:ext cx="5410199" cy="1631216"/>
          </a:xfrm>
          <a:prstGeom prst="rect">
            <a:avLst/>
          </a:prstGeom>
          <a:noFill/>
        </p:spPr>
        <p:txBody>
          <a:bodyPr wrap="square" rtlCol="0">
            <a:spAutoFit/>
          </a:bodyPr>
          <a:lstStyle/>
          <a:p>
            <a:pPr lvl="0"/>
            <a:r>
              <a:rPr lang="en-US" sz="2000" dirty="0" smtClean="0">
                <a:solidFill>
                  <a:srgbClr val="0000FF"/>
                </a:solidFill>
              </a:rPr>
              <a:t>Examples:</a:t>
            </a:r>
          </a:p>
          <a:p>
            <a:pPr marL="285750" lvl="0" indent="-285750">
              <a:buFont typeface="Arial" panose="020B0604020202020204" pitchFamily="34" charset="0"/>
              <a:buChar char="•"/>
            </a:pPr>
            <a:r>
              <a:rPr lang="en-US" sz="2000" dirty="0" smtClean="0">
                <a:solidFill>
                  <a:prstClr val="black"/>
                </a:solidFill>
              </a:rPr>
              <a:t>1 gal E10 → 0.10 D6 and 0 D8</a:t>
            </a:r>
          </a:p>
          <a:p>
            <a:pPr marL="285750" indent="-285750">
              <a:buFont typeface="Arial" panose="020B0604020202020204" pitchFamily="34" charset="0"/>
              <a:buChar char="•"/>
            </a:pPr>
            <a:r>
              <a:rPr lang="en-US" sz="2000" dirty="0">
                <a:solidFill>
                  <a:prstClr val="black"/>
                </a:solidFill>
              </a:rPr>
              <a:t>1 </a:t>
            </a:r>
            <a:r>
              <a:rPr lang="en-US" sz="2000" dirty="0" smtClean="0">
                <a:solidFill>
                  <a:prstClr val="black"/>
                </a:solidFill>
              </a:rPr>
              <a:t>gal E15 </a:t>
            </a:r>
            <a:r>
              <a:rPr lang="en-US" sz="2000" dirty="0">
                <a:solidFill>
                  <a:prstClr val="black"/>
                </a:solidFill>
              </a:rPr>
              <a:t>→ 0.10 D6 and </a:t>
            </a:r>
            <a:r>
              <a:rPr lang="en-US" sz="2000" dirty="0" smtClean="0">
                <a:solidFill>
                  <a:prstClr val="black"/>
                </a:solidFill>
              </a:rPr>
              <a:t>0.05 D8</a:t>
            </a:r>
          </a:p>
          <a:p>
            <a:pPr marL="285750" indent="-285750">
              <a:buFont typeface="Arial" panose="020B0604020202020204" pitchFamily="34" charset="0"/>
              <a:buChar char="•"/>
            </a:pPr>
            <a:r>
              <a:rPr lang="en-US" sz="2000" dirty="0" smtClean="0">
                <a:solidFill>
                  <a:prstClr val="black"/>
                </a:solidFill>
              </a:rPr>
              <a:t>1 gal conventional renewable diesel </a:t>
            </a:r>
            <a:r>
              <a:rPr lang="en-US" sz="2000" dirty="0">
                <a:solidFill>
                  <a:prstClr val="black"/>
                </a:solidFill>
              </a:rPr>
              <a:t>→ 1.7 </a:t>
            </a:r>
            <a:r>
              <a:rPr lang="en-US" sz="2000" dirty="0" smtClean="0">
                <a:solidFill>
                  <a:prstClr val="black"/>
                </a:solidFill>
              </a:rPr>
              <a:t>D8 RINs</a:t>
            </a:r>
          </a:p>
        </p:txBody>
      </p:sp>
    </p:spTree>
    <p:extLst>
      <p:ext uri="{BB962C8B-B14F-4D97-AF65-F5344CB8AC3E}">
        <p14:creationId xmlns:p14="http://schemas.microsoft.com/office/powerpoint/2010/main" val="35679433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3471</TotalTime>
  <Words>928</Words>
  <Application>Microsoft Office PowerPoint</Application>
  <PresentationFormat>On-screen Show (4:3)</PresentationFormat>
  <Paragraphs>178</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RINs and RFS Reform Proposals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Harvard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Stock, James H.</dc:creator>
  <cp:lastModifiedBy>Stock, James H.</cp:lastModifiedBy>
  <cp:revision>1788</cp:revision>
  <dcterms:created xsi:type="dcterms:W3CDTF">2014-11-20T01:07:24Z</dcterms:created>
  <dcterms:modified xsi:type="dcterms:W3CDTF">2018-02-08T16:25:44Z</dcterms:modified>
</cp:coreProperties>
</file>