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95" r:id="rId2"/>
    <p:sldId id="513" r:id="rId3"/>
    <p:sldId id="431" r:id="rId4"/>
    <p:sldId id="417" r:id="rId5"/>
    <p:sldId id="432" r:id="rId6"/>
    <p:sldId id="476" r:id="rId7"/>
    <p:sldId id="477" r:id="rId8"/>
    <p:sldId id="488" r:id="rId9"/>
    <p:sldId id="481" r:id="rId10"/>
    <p:sldId id="487" r:id="rId11"/>
    <p:sldId id="486" r:id="rId12"/>
    <p:sldId id="478" r:id="rId13"/>
    <p:sldId id="483" r:id="rId14"/>
    <p:sldId id="484" r:id="rId15"/>
    <p:sldId id="485" r:id="rId16"/>
    <p:sldId id="479" r:id="rId17"/>
    <p:sldId id="482" r:id="rId18"/>
    <p:sldId id="491" r:id="rId19"/>
    <p:sldId id="490" r:id="rId20"/>
    <p:sldId id="474" r:id="rId21"/>
    <p:sldId id="492" r:id="rId22"/>
    <p:sldId id="493" r:id="rId23"/>
    <p:sldId id="498" r:id="rId24"/>
    <p:sldId id="497" r:id="rId25"/>
    <p:sldId id="496" r:id="rId26"/>
    <p:sldId id="500" r:id="rId27"/>
    <p:sldId id="502" r:id="rId28"/>
    <p:sldId id="495" r:id="rId29"/>
    <p:sldId id="494" r:id="rId30"/>
    <p:sldId id="499" r:id="rId31"/>
    <p:sldId id="507" r:id="rId32"/>
    <p:sldId id="509" r:id="rId33"/>
    <p:sldId id="510" r:id="rId34"/>
    <p:sldId id="511" r:id="rId35"/>
    <p:sldId id="503" r:id="rId36"/>
    <p:sldId id="399" r:id="rId37"/>
    <p:sldId id="404" r:id="rId38"/>
    <p:sldId id="400" r:id="rId39"/>
    <p:sldId id="401" r:id="rId40"/>
    <p:sldId id="403" r:id="rId41"/>
    <p:sldId id="504" r:id="rId42"/>
    <p:sldId id="506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547A"/>
    <a:srgbClr val="B00000"/>
    <a:srgbClr val="425284"/>
    <a:srgbClr val="FFCCCC"/>
    <a:srgbClr val="CC3300"/>
    <a:srgbClr val="D72F0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99" autoAdjust="0"/>
    <p:restoredTop sz="76681" autoAdjust="0"/>
  </p:normalViewPr>
  <p:slideViewPr>
    <p:cSldViewPr snapToGrid="0">
      <p:cViewPr varScale="1">
        <p:scale>
          <a:sx n="85" d="100"/>
          <a:sy n="85" d="100"/>
        </p:scale>
        <p:origin x="12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4" Type="http://schemas.openxmlformats.org/officeDocument/2006/relationships/image" Target="../media/image3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79A6A-D16F-484D-B845-8711066E0E45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CF309-D4E4-4BE7-B556-CB2C86511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900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07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725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09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09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890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345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720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8148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997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380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286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159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87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501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7986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7529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876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0084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05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468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430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37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840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3289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415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227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2930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584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468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092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211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090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65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3434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17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801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151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587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778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38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332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06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CF062-41FF-4EB2-AB1F-9BCDA492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173BE-9B72-42A8-AC8F-971E5D5631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31266-BF0D-4B69-BB9D-64A4101DD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5A8E3-8926-4B83-A00C-44A558E79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19B16-BB45-476B-A24B-B1D4F86DF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80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46F55-2780-48C7-901C-48FDCE07C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58D49A-542C-48A7-B9BA-E962AA05A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29F1B-C495-4A85-9352-57416EAF9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54965-BA80-4446-9B39-5CA7AE834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EC61F-DAF8-4DEB-8219-E02EC9007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2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8E6199-28CB-4639-8814-844FD5A621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837D26-163F-4645-98BF-23AB337867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BDAFE-A698-4256-A58F-740264831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BCD17-31C0-403D-B5EC-AF0305B05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F115B-0714-4411-B867-77B107A2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70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6FD40-32A6-449E-995A-1A13A87D3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E0BF4-5DAC-477A-A174-002A005BE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F6914-4ADD-451D-A5E1-918B19937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ED750-FCEF-4122-AF80-85070F86B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43171-21C0-44FE-A83C-E684E7149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5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0E228-0A6E-473E-A58C-DF39241CE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420B1-6DB8-4CE6-BEF9-2B04CF3AB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ABF26-5A9D-4ABA-84C1-6EFBD6EFB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FED18-082F-4EF0-85CD-DF29A3AB4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9A0AF-4FB7-4DFB-BE47-54E81DA7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33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9FABB-59C8-48F6-B1EB-4C7E2E0B9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D020B-FFD4-46F4-9BD0-05FC123987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23570E-ED69-473D-91D4-07D64A73B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DADA63-5562-4B40-AF84-734A5BFAD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383C35-8ACC-4751-A731-C9D24B99A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970E69-4EE2-40D6-860A-D6337FE7B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08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C6555-F3E7-4606-A4AE-975DE5A3C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07553-5312-4F6A-A996-AA1FEDC98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A8BB84-ADF3-44AB-9373-5C97BD147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6CDDCB-558B-4776-9980-FE2EA11D69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4D41EC-3A8F-45F5-8A52-6D994E41D9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4D44D5-1D23-40B6-8FFC-DE1884418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8ADCE6-116C-412E-A9BE-30982D0CF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297D95-677E-45CA-BD8C-E54A0832A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58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48A27-BA15-4144-8B24-3520B5CFF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36B3E5-D9A9-4F48-8AFA-A8E4BDB4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B18057-94CE-43E3-A949-11092DDFA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C6531C-4722-4C16-871D-0980D0874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62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EEF990-34CD-45DA-815B-F8E06D2B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2DCE4F-260C-43C4-9B15-1CB19ED58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6E8BA-E80E-4FD2-A174-AAAFF77D0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04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03243-1367-4459-BEA8-93AA790AA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21814-5C36-4827-8F9E-58925F051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D19414-7C8C-4CE3-A9EA-43FEF156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75F800-1F52-490E-8A66-748E31885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1ED51-3197-4330-AB54-1B10E6503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8A058-D416-4F96-B408-AD3D780C5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4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41403-60AA-4DC0-90DA-01A3E0E8E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929C66-643A-42A5-B423-69E30F18AA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43E1E-27F9-428E-AD09-D3A70F3B1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D268E-1D14-4EBD-88F6-B138FBEFC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10F0D6-0D7F-4385-9745-6F6C753A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6B4426-DC8E-4571-8D97-A0805BC92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78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4BC2B0-9F83-4F1B-BCDF-2025509AA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6A978-B766-479F-AFC0-B67568F7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4E103-00E7-4AB3-925C-806D69003C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2589F-DA23-4A5E-AA04-2500BF76DF6D}" type="datetimeFigureOut">
              <a:rPr lang="en-US" smtClean="0"/>
              <a:t>6/8/2021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F51A3-2A2B-49FA-986F-3FA8AA9CB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8E66C-B80C-4C3A-877B-97ED30D96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4.wmf"/><Relationship Id="rId5" Type="http://schemas.openxmlformats.org/officeDocument/2006/relationships/image" Target="../media/image31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3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33.wmf"/><Relationship Id="rId5" Type="http://schemas.openxmlformats.org/officeDocument/2006/relationships/image" Target="../media/image35.w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32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notesSlide" Target="../notesSlides/notesSlide37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33.wmf"/><Relationship Id="rId4" Type="http://schemas.openxmlformats.org/officeDocument/2006/relationships/image" Target="../media/image37.emf"/><Relationship Id="rId9" Type="http://schemas.openxmlformats.org/officeDocument/2006/relationships/oleObject" Target="../embeddings/oleObject3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hyperlink" Target="http://fred.stlouisfed.org/graph/?g=Ezo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 algn="ctr"/>
            <a:r>
              <a:rPr lang="en-US" sz="2400" b="1" dirty="0">
                <a:solidFill>
                  <a:schemeClr val="accent4"/>
                </a:solidFill>
              </a:rPr>
              <a:t>OECD and Banque de France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D2E587-0647-4CAC-9125-147096D2BFCE}"/>
              </a:ext>
            </a:extLst>
          </p:cNvPr>
          <p:cNvSpPr txBox="1"/>
          <p:nvPr/>
        </p:nvSpPr>
        <p:spPr>
          <a:xfrm>
            <a:off x="559038" y="1008350"/>
            <a:ext cx="463385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High-Frequency Behavior of the US Economy During the Pandemic</a:t>
            </a:r>
          </a:p>
          <a:p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Danila Maroz, Harvard University</a:t>
            </a: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James H. Stock, Harvard University</a:t>
            </a: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Mark W. Watson, Princeton University</a:t>
            </a:r>
          </a:p>
          <a:p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dirty="0"/>
              <a:t>June 8, 2021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4112F7-CA87-4F33-BBEE-8636B5B426C9}"/>
              </a:ext>
            </a:extLst>
          </p:cNvPr>
          <p:cNvSpPr txBox="1"/>
          <p:nvPr/>
        </p:nvSpPr>
        <p:spPr>
          <a:xfrm>
            <a:off x="0" y="6427113"/>
            <a:ext cx="1219200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 algn="ctr"/>
            <a:r>
              <a:rPr lang="en-US" sz="2400" b="1" i="1" dirty="0">
                <a:solidFill>
                  <a:schemeClr val="accent4"/>
                </a:solidFill>
              </a:rPr>
              <a:t>New approaches to macroeconomic monitoring, nowcasting and forecasting</a:t>
            </a:r>
            <a:endParaRPr lang="en-US" sz="3200" i="1" dirty="0">
              <a:solidFill>
                <a:schemeClr val="accent4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C29BA85-7018-4DFE-B434-D0E250C05BB2}"/>
              </a:ext>
            </a:extLst>
          </p:cNvPr>
          <p:cNvGrpSpPr/>
          <p:nvPr/>
        </p:nvGrpSpPr>
        <p:grpSpPr>
          <a:xfrm>
            <a:off x="5817996" y="796363"/>
            <a:ext cx="6048028" cy="3243074"/>
            <a:chOff x="6235544" y="796363"/>
            <a:chExt cx="5630480" cy="302418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5862F0E-766B-4B9C-A1CB-6D6518A5C9D0}"/>
                </a:ext>
              </a:extLst>
            </p:cNvPr>
            <p:cNvGrpSpPr/>
            <p:nvPr/>
          </p:nvGrpSpPr>
          <p:grpSpPr>
            <a:xfrm>
              <a:off x="6235544" y="796363"/>
              <a:ext cx="4665893" cy="2952750"/>
              <a:chOff x="6873642" y="751854"/>
              <a:chExt cx="4665893" cy="2952750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98257BD3-9620-4FDD-BE8B-F7EF7BF7DD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7739" t="9107" r="7224" b="10149"/>
              <a:stretch/>
            </p:blipFill>
            <p:spPr>
              <a:xfrm>
                <a:off x="6873642" y="751854"/>
                <a:ext cx="4665893" cy="295275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36A1212-A192-4CC8-9A89-A9C13E40C804}"/>
                  </a:ext>
                </a:extLst>
              </p:cNvPr>
              <p:cNvSpPr txBox="1"/>
              <p:nvPr/>
            </p:nvSpPr>
            <p:spPr>
              <a:xfrm>
                <a:off x="9421358" y="1368877"/>
                <a:ext cx="139070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tx2">
                        <a:lumMod val="75000"/>
                      </a:schemeClr>
                    </a:solidFill>
                  </a:rPr>
                  <a:t>New UI claims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7299F0-A93D-4BC1-97FD-081618CB12AF}"/>
                </a:ext>
              </a:extLst>
            </p:cNvPr>
            <p:cNvSpPr txBox="1"/>
            <p:nvPr/>
          </p:nvSpPr>
          <p:spPr>
            <a:xfrm>
              <a:off x="10841576" y="854462"/>
              <a:ext cx="10244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47 quarters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D93ED3-F891-48C0-A562-89ABE9B64850}"/>
                </a:ext>
              </a:extLst>
            </p:cNvPr>
            <p:cNvSpPr txBox="1"/>
            <p:nvPr/>
          </p:nvSpPr>
          <p:spPr>
            <a:xfrm>
              <a:off x="10901437" y="3512775"/>
              <a:ext cx="8642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41 weeks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6519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Common components (predicted values) over the pandemic</a:t>
            </a:r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8F39F5CA-F967-4B60-95EF-4258DC22F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43091"/>
            <a:ext cx="10058400" cy="6400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B56961-49BE-47EC-89B2-F9D15A60F642}"/>
              </a:ext>
            </a:extLst>
          </p:cNvPr>
          <p:cNvSpPr txBox="1"/>
          <p:nvPr/>
        </p:nvSpPr>
        <p:spPr>
          <a:xfrm>
            <a:off x="1580445" y="467484"/>
            <a:ext cx="2962306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UI: new claims (log)</a:t>
            </a:r>
          </a:p>
        </p:txBody>
      </p:sp>
    </p:spTree>
    <p:extLst>
      <p:ext uri="{BB962C8B-B14F-4D97-AF65-F5344CB8AC3E}">
        <p14:creationId xmlns:p14="http://schemas.microsoft.com/office/powerpoint/2010/main" val="3231279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Common components (predicted values) over the pandemic</a:t>
            </a:r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EADC90E8-A231-4EC9-BAA6-FDC8069E20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43091"/>
            <a:ext cx="10058400" cy="6400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0BD4F8-3618-4836-8488-098C6AF68FA6}"/>
              </a:ext>
            </a:extLst>
          </p:cNvPr>
          <p:cNvSpPr txBox="1"/>
          <p:nvPr/>
        </p:nvSpPr>
        <p:spPr>
          <a:xfrm>
            <a:off x="1608482" y="443091"/>
            <a:ext cx="3290895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UI: continuing claims (log)</a:t>
            </a:r>
          </a:p>
        </p:txBody>
      </p:sp>
    </p:spTree>
    <p:extLst>
      <p:ext uri="{BB962C8B-B14F-4D97-AF65-F5344CB8AC3E}">
        <p14:creationId xmlns:p14="http://schemas.microsoft.com/office/powerpoint/2010/main" val="41616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Common components (predicted values) over the pandemic</a:t>
            </a:r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DA683737-6250-49DC-A361-9C0E33CE93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54380"/>
            <a:ext cx="10058400" cy="6400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0AD2D9-ECE6-4E79-B51A-B2FD928F69B1}"/>
              </a:ext>
            </a:extLst>
          </p:cNvPr>
          <p:cNvSpPr txBox="1"/>
          <p:nvPr/>
        </p:nvSpPr>
        <p:spPr>
          <a:xfrm>
            <a:off x="1765270" y="476958"/>
            <a:ext cx="2851885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Staffing index</a:t>
            </a:r>
          </a:p>
        </p:txBody>
      </p:sp>
    </p:spTree>
    <p:extLst>
      <p:ext uri="{BB962C8B-B14F-4D97-AF65-F5344CB8AC3E}">
        <p14:creationId xmlns:p14="http://schemas.microsoft.com/office/powerpoint/2010/main" val="115874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Common components (predicted values) over the pandemic</a:t>
            </a:r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732B1A09-509D-4A72-BD29-903079E47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30887"/>
            <a:ext cx="10058400" cy="6400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C762BB-B744-43C7-9C46-E1898D8EC27E}"/>
              </a:ext>
            </a:extLst>
          </p:cNvPr>
          <p:cNvSpPr txBox="1"/>
          <p:nvPr/>
        </p:nvSpPr>
        <p:spPr>
          <a:xfrm>
            <a:off x="1765271" y="453465"/>
            <a:ext cx="3246996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Consumer confidence</a:t>
            </a:r>
          </a:p>
        </p:txBody>
      </p:sp>
    </p:spTree>
    <p:extLst>
      <p:ext uri="{BB962C8B-B14F-4D97-AF65-F5344CB8AC3E}">
        <p14:creationId xmlns:p14="http://schemas.microsoft.com/office/powerpoint/2010/main" val="2173156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Common components (predicted values) over the pandemic</a:t>
            </a:r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3A467D3A-9DAE-4591-BC84-5E832AE0B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30887"/>
            <a:ext cx="10058400" cy="6400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D297C2-F161-496E-9D5B-33D216D4C846}"/>
              </a:ext>
            </a:extLst>
          </p:cNvPr>
          <p:cNvSpPr txBox="1"/>
          <p:nvPr/>
        </p:nvSpPr>
        <p:spPr>
          <a:xfrm>
            <a:off x="1772356" y="450375"/>
            <a:ext cx="3086484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Steel production</a:t>
            </a:r>
          </a:p>
        </p:txBody>
      </p:sp>
    </p:spTree>
    <p:extLst>
      <p:ext uri="{BB962C8B-B14F-4D97-AF65-F5344CB8AC3E}">
        <p14:creationId xmlns:p14="http://schemas.microsoft.com/office/powerpoint/2010/main" val="1942659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Common components (predicted values) over the pandemic</a:t>
            </a:r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0891C9CC-0F69-40E4-BBDA-51149CB23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30887"/>
            <a:ext cx="10058400" cy="6400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596E75-26C5-4130-88A9-A5009EBE20ED}"/>
              </a:ext>
            </a:extLst>
          </p:cNvPr>
          <p:cNvSpPr txBox="1"/>
          <p:nvPr/>
        </p:nvSpPr>
        <p:spPr>
          <a:xfrm>
            <a:off x="1862668" y="450375"/>
            <a:ext cx="3594484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Electricity generation</a:t>
            </a:r>
          </a:p>
        </p:txBody>
      </p:sp>
    </p:spTree>
    <p:extLst>
      <p:ext uri="{BB962C8B-B14F-4D97-AF65-F5344CB8AC3E}">
        <p14:creationId xmlns:p14="http://schemas.microsoft.com/office/powerpoint/2010/main" val="3362520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Common components (predicted values) over the pandemic</a:t>
            </a:r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081C8D93-F7D1-4B25-9F23-2DEABCE5F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54380"/>
            <a:ext cx="10058400" cy="6400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340310-4040-463F-AD27-8D68A2C26FFA}"/>
              </a:ext>
            </a:extLst>
          </p:cNvPr>
          <p:cNvSpPr txBox="1"/>
          <p:nvPr/>
        </p:nvSpPr>
        <p:spPr>
          <a:xfrm>
            <a:off x="1776559" y="476958"/>
            <a:ext cx="2942197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Fuel consumption</a:t>
            </a:r>
          </a:p>
        </p:txBody>
      </p:sp>
    </p:spTree>
    <p:extLst>
      <p:ext uri="{BB962C8B-B14F-4D97-AF65-F5344CB8AC3E}">
        <p14:creationId xmlns:p14="http://schemas.microsoft.com/office/powerpoint/2010/main" val="2710520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Common components (predicted values) over the pandemic</a:t>
            </a:r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89FC4420-8FDF-4D6E-B76E-28C70D39FE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30887"/>
            <a:ext cx="10058400" cy="6400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8F31B3-1C33-443B-B0F1-2C2B1D191A55}"/>
              </a:ext>
            </a:extLst>
          </p:cNvPr>
          <p:cNvSpPr txBox="1"/>
          <p:nvPr/>
        </p:nvSpPr>
        <p:spPr>
          <a:xfrm>
            <a:off x="1765271" y="461664"/>
            <a:ext cx="3043796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Railroad traffic</a:t>
            </a:r>
          </a:p>
        </p:txBody>
      </p:sp>
    </p:spTree>
    <p:extLst>
      <p:ext uri="{BB962C8B-B14F-4D97-AF65-F5344CB8AC3E}">
        <p14:creationId xmlns:p14="http://schemas.microsoft.com/office/powerpoint/2010/main" val="1438463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factor dynamics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CA7C6446-C8E6-42CB-B9AF-1CC5139235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497214"/>
              </p:ext>
            </p:extLst>
          </p:nvPr>
        </p:nvGraphicFramePr>
        <p:xfrm>
          <a:off x="2207360" y="1570277"/>
          <a:ext cx="7774840" cy="3024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3054">
                  <a:extLst>
                    <a:ext uri="{9D8B030D-6E8A-4147-A177-3AD203B41FA5}">
                      <a16:colId xmlns:a16="http://schemas.microsoft.com/office/drawing/2014/main" val="3005976021"/>
                    </a:ext>
                  </a:extLst>
                </a:gridCol>
                <a:gridCol w="2068760">
                  <a:extLst>
                    <a:ext uri="{9D8B030D-6E8A-4147-A177-3AD203B41FA5}">
                      <a16:colId xmlns:a16="http://schemas.microsoft.com/office/drawing/2014/main" val="1443645572"/>
                    </a:ext>
                  </a:extLst>
                </a:gridCol>
                <a:gridCol w="2223073">
                  <a:extLst>
                    <a:ext uri="{9D8B030D-6E8A-4147-A177-3AD203B41FA5}">
                      <a16:colId xmlns:a16="http://schemas.microsoft.com/office/drawing/2014/main" val="743918984"/>
                    </a:ext>
                  </a:extLst>
                </a:gridCol>
                <a:gridCol w="1919953">
                  <a:extLst>
                    <a:ext uri="{9D8B030D-6E8A-4147-A177-3AD203B41FA5}">
                      <a16:colId xmlns:a16="http://schemas.microsoft.com/office/drawing/2014/main" val="1729335029"/>
                    </a:ext>
                  </a:extLst>
                </a:gridCol>
              </a:tblGrid>
              <a:tr h="62265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Sum of AR coefficients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F</a:t>
                      </a:r>
                      <a:r>
                        <a:rPr lang="en-US" sz="1600" i="0" dirty="0"/>
                        <a:t>-test of equal coefficients</a:t>
                      </a:r>
                      <a:endParaRPr lang="en-US" sz="16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1713035"/>
                  </a:ext>
                </a:extLst>
              </a:tr>
              <a:tr h="62265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Jan/05/2008 – Feb/29/2019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Mar/01/2020 – Mar/14/2021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933608"/>
                  </a:ext>
                </a:extLst>
              </a:tr>
              <a:tr h="8895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Factor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0.986</a:t>
                      </a:r>
                    </a:p>
                    <a:p>
                      <a:pPr algn="ctr"/>
                      <a:r>
                        <a:rPr lang="en-US" sz="1600" dirty="0"/>
                        <a:t>(0.006)</a:t>
                      </a:r>
                    </a:p>
                    <a:p>
                      <a:pPr algn="ctr"/>
                      <a:r>
                        <a:rPr lang="en-US" sz="1600" dirty="0"/>
                        <a:t>50 week half-life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0.978</a:t>
                      </a:r>
                    </a:p>
                    <a:p>
                      <a:pPr algn="ctr"/>
                      <a:r>
                        <a:rPr lang="en-US" sz="1600" dirty="0"/>
                        <a:t>(0.013)</a:t>
                      </a:r>
                    </a:p>
                    <a:p>
                      <a:pPr algn="ctr"/>
                      <a:r>
                        <a:rPr lang="en-US" sz="1600" dirty="0"/>
                        <a:t>32 week half-life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 = 0.607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5478412"/>
                  </a:ext>
                </a:extLst>
              </a:tr>
              <a:tr h="8895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Pandemic 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0.960</a:t>
                      </a:r>
                    </a:p>
                    <a:p>
                      <a:pPr algn="ctr"/>
                      <a:r>
                        <a:rPr lang="en-US" sz="1600" dirty="0"/>
                        <a:t>(0.019)</a:t>
                      </a:r>
                    </a:p>
                    <a:p>
                      <a:pPr algn="ctr"/>
                      <a:r>
                        <a:rPr lang="en-US" sz="1600" dirty="0"/>
                        <a:t>18 week half-life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28499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D14B76A-0DF7-472E-8890-06E136D605D6}"/>
              </a:ext>
            </a:extLst>
          </p:cNvPr>
          <p:cNvSpPr txBox="1"/>
          <p:nvPr/>
        </p:nvSpPr>
        <p:spPr>
          <a:xfrm>
            <a:off x="3995872" y="1142019"/>
            <a:ext cx="6097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Data description: AR(2) models of factors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9BD3E-DBE2-4F60-91E5-F84A91666321}"/>
              </a:ext>
            </a:extLst>
          </p:cNvPr>
          <p:cNvSpPr txBox="1"/>
          <p:nvPr/>
        </p:nvSpPr>
        <p:spPr>
          <a:xfrm>
            <a:off x="2772102" y="5007982"/>
            <a:ext cx="82006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normal weekly factor is very persistent, no apparent change of dynamics in the pandemic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pandemic factor has faster decay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Note</a:t>
            </a:r>
            <a:r>
              <a:rPr lang="en-US" dirty="0"/>
              <a:t>: factors are based on 52-week differences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68554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Time-varying parameters on 7-day MA of deaths</a:t>
            </a:r>
          </a:p>
        </p:txBody>
      </p:sp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6DB87957-1115-4B56-83E7-31473C638F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" y="692566"/>
            <a:ext cx="8600219" cy="54728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F959D7-A1EF-4F50-9167-1F094BD2A589}"/>
              </a:ext>
            </a:extLst>
          </p:cNvPr>
          <p:cNvSpPr txBox="1"/>
          <p:nvPr/>
        </p:nvSpPr>
        <p:spPr>
          <a:xfrm>
            <a:off x="8782757" y="841977"/>
            <a:ext cx="32250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Notes:</a:t>
            </a:r>
          </a:p>
          <a:p>
            <a:endParaRPr lang="en-US" sz="1600" b="1" dirty="0"/>
          </a:p>
          <a:p>
            <a:r>
              <a:rPr lang="en-US" sz="1600" i="1" dirty="0" err="1"/>
              <a:t>y</a:t>
            </a:r>
            <a:r>
              <a:rPr lang="en-US" sz="1600" i="1" baseline="-25000" dirty="0" err="1"/>
              <a:t>t</a:t>
            </a:r>
            <a:r>
              <a:rPr lang="en-US" sz="1600" i="1" dirty="0"/>
              <a:t> = </a:t>
            </a:r>
            <a:r>
              <a:rPr lang="el-GR" sz="1600" i="1" dirty="0"/>
              <a:t>β</a:t>
            </a:r>
            <a:r>
              <a:rPr lang="en-US" sz="1600" i="1" baseline="-25000" dirty="0" err="1"/>
              <a:t>t</a:t>
            </a:r>
            <a:r>
              <a:rPr lang="en-US" sz="1600" i="1" dirty="0" err="1"/>
              <a:t>Deaths</a:t>
            </a:r>
            <a:r>
              <a:rPr lang="en-US" sz="1600" i="1" baseline="-25000" dirty="0" err="1"/>
              <a:t>t</a:t>
            </a:r>
            <a:r>
              <a:rPr lang="en-US" sz="1600" i="1" dirty="0"/>
              <a:t> + </a:t>
            </a:r>
            <a:r>
              <a:rPr lang="en-US" sz="1600" i="1" dirty="0" err="1"/>
              <a:t>u</a:t>
            </a:r>
            <a:r>
              <a:rPr lang="en-US" sz="1600" i="1" baseline="-25000" dirty="0" err="1"/>
              <a:t>t</a:t>
            </a:r>
            <a:endParaRPr lang="en-US" sz="1600" i="1" dirty="0"/>
          </a:p>
          <a:p>
            <a:r>
              <a:rPr lang="el-GR" sz="1600" i="1" dirty="0"/>
              <a:t>β</a:t>
            </a:r>
            <a:r>
              <a:rPr lang="en-US" sz="1600" i="1" baseline="-25000" dirty="0"/>
              <a:t>t</a:t>
            </a:r>
            <a:r>
              <a:rPr lang="en-US" sz="1600" dirty="0"/>
              <a:t> = </a:t>
            </a:r>
            <a:r>
              <a:rPr lang="el-GR" sz="1600" i="1" dirty="0"/>
              <a:t>β</a:t>
            </a:r>
            <a:r>
              <a:rPr lang="en-US" sz="1600" i="1" baseline="-25000" dirty="0"/>
              <a:t>t</a:t>
            </a:r>
            <a:r>
              <a:rPr lang="en-US" sz="1600" baseline="-25000" dirty="0"/>
              <a:t>-1</a:t>
            </a:r>
            <a:r>
              <a:rPr lang="en-US" sz="1600" dirty="0"/>
              <a:t> + </a:t>
            </a:r>
            <a:r>
              <a:rPr lang="el-GR" sz="1600" i="1" dirty="0"/>
              <a:t>η</a:t>
            </a:r>
            <a:r>
              <a:rPr lang="en-US" sz="1600" i="1" baseline="-25000" dirty="0"/>
              <a:t>t</a:t>
            </a:r>
            <a:r>
              <a:rPr lang="en-US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7-day MA of US COVID-19 deaths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Kalman Filter MLE </a:t>
            </a:r>
            <a:r>
              <a:rPr lang="en-US" sz="1600"/>
              <a:t>+/-1.96 </a:t>
            </a:r>
            <a:r>
              <a:rPr lang="en-US" sz="1600" dirty="0"/>
              <a:t>SE band.</a:t>
            </a:r>
          </a:p>
        </p:txBody>
      </p:sp>
      <p:pic>
        <p:nvPicPr>
          <p:cNvPr id="10" name="Picture 9" descr="Chart&#10;&#10;Description automatically generated">
            <a:extLst>
              <a:ext uri="{FF2B5EF4-FFF2-40B4-BE49-F238E27FC236}">
                <a16:creationId xmlns:a16="http://schemas.microsoft.com/office/drawing/2014/main" id="{7C322364-1478-49CD-AA3C-0B8A30FF3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746" y="3429001"/>
            <a:ext cx="4714874" cy="3429000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 contourW="12700">
            <a:bevelT w="127000" h="127000"/>
            <a:bevelB w="127000" h="127000"/>
            <a:extrusionClr>
              <a:schemeClr val="accent1">
                <a:lumMod val="60000"/>
                <a:lumOff val="40000"/>
              </a:schemeClr>
            </a:extrusionClr>
            <a:contourClr>
              <a:schemeClr val="accent1">
                <a:lumMod val="60000"/>
                <a:lumOff val="4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217221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b="1" dirty="0">
                <a:solidFill>
                  <a:schemeClr val="accent4"/>
                </a:solidFill>
              </a:rPr>
              <a:t>Motivating questions and analytical framework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A656F3-D044-4407-8C3E-283B46638A0A}"/>
              </a:ext>
            </a:extLst>
          </p:cNvPr>
          <p:cNvSpPr txBox="1"/>
          <p:nvPr/>
        </p:nvSpPr>
        <p:spPr>
          <a:xfrm>
            <a:off x="324378" y="847150"/>
            <a:ext cx="52636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Have U.S. macrodynamics changed during the COVID crisis?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How has the relation between the fundamental shock (the pandemic) and economic activity evolved?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What are the implications for macrodynamics during the recovery?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(Methods) how can we do macroeconometrics post-pandemic?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F963F97-7BC8-4C03-8589-B5C6F64760F8}"/>
              </a:ext>
            </a:extLst>
          </p:cNvPr>
          <p:cNvGrpSpPr/>
          <p:nvPr/>
        </p:nvGrpSpPr>
        <p:grpSpPr>
          <a:xfrm>
            <a:off x="5817995" y="649606"/>
            <a:ext cx="6238537" cy="3369238"/>
            <a:chOff x="6235544" y="796363"/>
            <a:chExt cx="5630480" cy="302418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87AF498-A917-40E4-A0EF-4DDF2827A286}"/>
                </a:ext>
              </a:extLst>
            </p:cNvPr>
            <p:cNvGrpSpPr/>
            <p:nvPr/>
          </p:nvGrpSpPr>
          <p:grpSpPr>
            <a:xfrm>
              <a:off x="6235544" y="796363"/>
              <a:ext cx="4665893" cy="2952750"/>
              <a:chOff x="6873642" y="751854"/>
              <a:chExt cx="4665893" cy="29527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BA4E3A45-8ACB-4073-B277-476B7D228BD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7739" t="9107" r="7224" b="10149"/>
              <a:stretch/>
            </p:blipFill>
            <p:spPr>
              <a:xfrm>
                <a:off x="6873642" y="751854"/>
                <a:ext cx="4665893" cy="295275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D15A1C-7C9D-41FB-AE04-A23068EC1B41}"/>
                  </a:ext>
                </a:extLst>
              </p:cNvPr>
              <p:cNvSpPr txBox="1"/>
              <p:nvPr/>
            </p:nvSpPr>
            <p:spPr>
              <a:xfrm>
                <a:off x="9421358" y="1368877"/>
                <a:ext cx="139070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tx2">
                        <a:lumMod val="75000"/>
                      </a:schemeClr>
                    </a:solidFill>
                  </a:rPr>
                  <a:t>New UI claims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5A5922D-6E10-4F85-9C8A-329C721B056A}"/>
                </a:ext>
              </a:extLst>
            </p:cNvPr>
            <p:cNvSpPr txBox="1"/>
            <p:nvPr/>
          </p:nvSpPr>
          <p:spPr>
            <a:xfrm>
              <a:off x="10841576" y="854462"/>
              <a:ext cx="10244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47 quarters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53AC18-ABE9-42E9-B29B-926CE0D809FB}"/>
                </a:ext>
              </a:extLst>
            </p:cNvPr>
            <p:cNvSpPr txBox="1"/>
            <p:nvPr/>
          </p:nvSpPr>
          <p:spPr>
            <a:xfrm>
              <a:off x="10901437" y="3512775"/>
              <a:ext cx="8642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41 weeks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07A5690-266B-4F0E-9662-CFD8625E25DE}"/>
              </a:ext>
            </a:extLst>
          </p:cNvPr>
          <p:cNvSpPr txBox="1"/>
          <p:nvPr/>
        </p:nvSpPr>
        <p:spPr>
          <a:xfrm>
            <a:off x="275881" y="3874410"/>
            <a:ext cx="1164023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Three ways to look at the data (all US):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1600" dirty="0"/>
              <a:t>Weekly dynamic factor model (10 series) + deaths data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1600" dirty="0"/>
              <a:t>Monthly dynamic factor model (135 series)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1600" dirty="0"/>
              <a:t>Daily epidemiological model (time-varying SIR in Droste &amp; Stock [</a:t>
            </a:r>
            <a:r>
              <a:rPr lang="en-US" sz="1600" i="1" dirty="0"/>
              <a:t>AER P&amp;P</a:t>
            </a:r>
            <a:r>
              <a:rPr lang="en-US" sz="1600" dirty="0"/>
              <a:t>, 2021])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/>
          </a:p>
          <a:p>
            <a:r>
              <a:rPr lang="en-US" sz="1600" b="1" dirty="0"/>
              <a:t>Main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Strong evidence of a “fast dynamics” pandemic factor overlaying “normal” macro factor(s)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found in both the weekly and monthly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Response of weekly pandemic factor (and weekly observable variables) to fundamental pandemic driver (deaths) diminishes over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These time series results closely align with daily SIR findings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534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b="1" dirty="0">
                <a:solidFill>
                  <a:schemeClr val="accent4"/>
                </a:solidFill>
              </a:rPr>
              <a:t>(B) Monthly DFM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A656F3-D044-4407-8C3E-283B46638A0A}"/>
              </a:ext>
            </a:extLst>
          </p:cNvPr>
          <p:cNvSpPr txBox="1"/>
          <p:nvPr/>
        </p:nvSpPr>
        <p:spPr>
          <a:xfrm>
            <a:off x="335666" y="854462"/>
            <a:ext cx="7096943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The same patterns are present in a larger monthly data set</a:t>
            </a:r>
          </a:p>
          <a:p>
            <a:endParaRPr lang="en-US" sz="1600" b="1" dirty="0"/>
          </a:p>
          <a:p>
            <a:r>
              <a:rPr lang="en-US" sz="1600" b="1" dirty="0"/>
              <a:t>135 monthly macro time series, 1984m1 – 2021m4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PCE (23)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Retail sales (19)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Personal income (14)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Establishment survey (30)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Household survey (13)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Industrial production (36)</a:t>
            </a:r>
          </a:p>
          <a:p>
            <a:endParaRPr lang="en-US" sz="1600" dirty="0"/>
          </a:p>
          <a:p>
            <a:r>
              <a:rPr lang="en-US" sz="1600" dirty="0"/>
              <a:t>All seasonally adjusted</a:t>
            </a:r>
          </a:p>
          <a:p>
            <a:r>
              <a:rPr lang="en-US" sz="1600" dirty="0"/>
              <a:t>Real variables in growth rates</a:t>
            </a:r>
          </a:p>
          <a:p>
            <a:r>
              <a:rPr lang="en-US" sz="1600" dirty="0"/>
              <a:t>Standardize over 1984m1-2019m12</a:t>
            </a:r>
          </a:p>
          <a:p>
            <a:endParaRPr lang="en-US" sz="1600" dirty="0"/>
          </a:p>
          <a:p>
            <a:r>
              <a:rPr lang="en-US" sz="1600" b="1" dirty="0"/>
              <a:t>Factor estimation: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Three “normal” factors, estimated by principal components 1984m1-2019m12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 single “pandemic” factor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Compute factors 1-3 values for 2020 using pre-2020 factor loadings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Compute residual of each series from its “old factor” common component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Compute principal component of </a:t>
            </a:r>
            <a:r>
              <a:rPr lang="en-US" sz="1600" dirty="0" err="1"/>
              <a:t>residualized</a:t>
            </a:r>
            <a:r>
              <a:rPr lang="en-US" sz="1600" dirty="0"/>
              <a:t> series</a:t>
            </a:r>
          </a:p>
        </p:txBody>
      </p:sp>
    </p:spTree>
    <p:extLst>
      <p:ext uri="{BB962C8B-B14F-4D97-AF65-F5344CB8AC3E}">
        <p14:creationId xmlns:p14="http://schemas.microsoft.com/office/powerpoint/2010/main" val="2753125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pandemic factor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21</a:t>
            </a:fld>
            <a:endParaRPr lang="en-US"/>
          </a:p>
        </p:txBody>
      </p:sp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92D733DE-C1B0-4461-89F1-35FDC1F19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285" y="1750305"/>
            <a:ext cx="6186715" cy="3937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4D5C10-D849-4C7A-9C5A-408306088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0305"/>
            <a:ext cx="6016399" cy="436597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F57A93-F59F-416F-9B53-76367CBE8135}"/>
              </a:ext>
            </a:extLst>
          </p:cNvPr>
          <p:cNvSpPr txBox="1"/>
          <p:nvPr/>
        </p:nvSpPr>
        <p:spPr>
          <a:xfrm>
            <a:off x="2327130" y="1153025"/>
            <a:ext cx="7356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Monthly							Weekly</a:t>
            </a:r>
          </a:p>
        </p:txBody>
      </p:sp>
    </p:spTree>
    <p:extLst>
      <p:ext uri="{BB962C8B-B14F-4D97-AF65-F5344CB8AC3E}">
        <p14:creationId xmlns:p14="http://schemas.microsoft.com/office/powerpoint/2010/main" val="28910348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Common component,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AE288B89-FEBB-4CFB-89BF-2DA3FF5B2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952500"/>
            <a:ext cx="68103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662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Common component,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CCA10F8D-9FC4-41C8-A98F-6F0006D5F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952500"/>
            <a:ext cx="68103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62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Common component,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A0F63CC4-6ECE-4481-B0A6-DD1A1B203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952500"/>
            <a:ext cx="68103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30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Common component,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00D68C1B-442F-487B-BD50-E343C68B0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952500"/>
            <a:ext cx="68103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911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Common component,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C24B193F-27C5-44B8-B666-76590C37F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952500"/>
            <a:ext cx="68103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95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Common component,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1293892F-33A5-4222-B11F-F2E56CCC2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952500"/>
            <a:ext cx="68103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24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Common component,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B0FCA121-9786-4980-88B7-F7A4B83EA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952500"/>
            <a:ext cx="68103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1976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Common component,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9A48C382-1213-4A3D-A2C8-B79D0C8CA9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952500"/>
            <a:ext cx="68103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30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b="1" dirty="0">
                <a:solidFill>
                  <a:schemeClr val="accent4"/>
                </a:solidFill>
              </a:rPr>
              <a:t>(A) Weekly DFM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A656F3-D044-4407-8C3E-283B46638A0A}"/>
              </a:ext>
            </a:extLst>
          </p:cNvPr>
          <p:cNvSpPr txBox="1"/>
          <p:nvPr/>
        </p:nvSpPr>
        <p:spPr>
          <a:xfrm>
            <a:off x="335666" y="854462"/>
            <a:ext cx="1022869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Methods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Transform to 52-week (log) changes (seasonal adjustment/stationarity transformation)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Standardize over Jan. 5, 2008 – February 29, 2020 (“pre-pandemic period”)</a:t>
            </a:r>
          </a:p>
          <a:p>
            <a:endParaRPr lang="en-US" sz="1600" dirty="0"/>
          </a:p>
          <a:p>
            <a:r>
              <a:rPr lang="en-US" sz="1600" b="1" dirty="0"/>
              <a:t>Estimate a “normal” pre-pandemic factor and a “pandemic” factor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“Normal” pre-pandemic factor: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First principal component estimated on pre-pandemic sample (this is the WEI)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Pandemic factor: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Using pre-pandemic factor loadings, compute the values of the normal factor during the pandemic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Compute residual of each series from its “pre-pandemic” common component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Estimate the pandemic factor as the first principal component of </a:t>
            </a:r>
            <a:r>
              <a:rPr lang="en-US" sz="1600" dirty="0" err="1"/>
              <a:t>residualized</a:t>
            </a:r>
            <a:r>
              <a:rPr lang="en-US" sz="1600" dirty="0"/>
              <a:t> series during the pandemic period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Data set used for this analysis ends March 14, 2021</a:t>
            </a:r>
          </a:p>
        </p:txBody>
      </p:sp>
    </p:spTree>
    <p:extLst>
      <p:ext uri="{BB962C8B-B14F-4D97-AF65-F5344CB8AC3E}">
        <p14:creationId xmlns:p14="http://schemas.microsoft.com/office/powerpoint/2010/main" val="34972285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Common component,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8B206E90-D864-4A71-944E-1C26BEDAC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952500"/>
            <a:ext cx="68103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61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Forecasts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D40D7802-43A3-4E6F-8E9B-6BADC6EC2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952500"/>
            <a:ext cx="68103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479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Forecasts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32</a:t>
            </a:fld>
            <a:endParaRPr lang="en-US"/>
          </a:p>
        </p:txBody>
      </p:sp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BB639633-B21E-46BF-AD1F-CDB4EB256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952500"/>
            <a:ext cx="68103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449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Forecasts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4B82361C-5DFA-4C28-BF0D-C582468613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952500"/>
            <a:ext cx="68103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7009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(B) Monthly DFM: Factor dynamics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B02E9885-4181-436E-A65C-C908F7FF62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639354"/>
              </p:ext>
            </p:extLst>
          </p:nvPr>
        </p:nvGraphicFramePr>
        <p:xfrm>
          <a:off x="2427112" y="1262662"/>
          <a:ext cx="7555088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712">
                  <a:extLst>
                    <a:ext uri="{9D8B030D-6E8A-4147-A177-3AD203B41FA5}">
                      <a16:colId xmlns:a16="http://schemas.microsoft.com/office/drawing/2014/main" val="3005976021"/>
                    </a:ext>
                  </a:extLst>
                </a:gridCol>
                <a:gridCol w="2264832">
                  <a:extLst>
                    <a:ext uri="{9D8B030D-6E8A-4147-A177-3AD203B41FA5}">
                      <a16:colId xmlns:a16="http://schemas.microsoft.com/office/drawing/2014/main" val="1443645572"/>
                    </a:ext>
                  </a:extLst>
                </a:gridCol>
                <a:gridCol w="1888772">
                  <a:extLst>
                    <a:ext uri="{9D8B030D-6E8A-4147-A177-3AD203B41FA5}">
                      <a16:colId xmlns:a16="http://schemas.microsoft.com/office/drawing/2014/main" val="743918984"/>
                    </a:ext>
                  </a:extLst>
                </a:gridCol>
                <a:gridCol w="1888772">
                  <a:extLst>
                    <a:ext uri="{9D8B030D-6E8A-4147-A177-3AD203B41FA5}">
                      <a16:colId xmlns:a16="http://schemas.microsoft.com/office/drawing/2014/main" val="1729335029"/>
                    </a:ext>
                  </a:extLst>
                </a:gridCol>
              </a:tblGrid>
              <a:tr h="4809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Sum of AR coefficients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F</a:t>
                      </a:r>
                      <a:r>
                        <a:rPr lang="en-US" i="0" dirty="0"/>
                        <a:t>-test of equal coefficients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1713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1984m1-2019m12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2020m3-2021m4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933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Factor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0.821</a:t>
                      </a:r>
                    </a:p>
                    <a:p>
                      <a:pPr algn="ctr"/>
                      <a:r>
                        <a:rPr lang="en-US" dirty="0"/>
                        <a:t>(0.035)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-0.218</a:t>
                      </a:r>
                    </a:p>
                    <a:p>
                      <a:pPr algn="ctr"/>
                      <a:r>
                        <a:rPr lang="en-US" dirty="0"/>
                        <a:t>(0.394)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 &lt; 0.001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5478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Factor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0.800</a:t>
                      </a:r>
                    </a:p>
                    <a:p>
                      <a:pPr algn="ctr"/>
                      <a:r>
                        <a:rPr lang="en-US" dirty="0"/>
                        <a:t>(0.037)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0.107</a:t>
                      </a:r>
                    </a:p>
                    <a:p>
                      <a:pPr algn="ctr"/>
                      <a:r>
                        <a:rPr lang="en-US" dirty="0"/>
                        <a:t>(0.361)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 = 0.092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167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Factor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0.463</a:t>
                      </a:r>
                    </a:p>
                    <a:p>
                      <a:pPr algn="ctr"/>
                      <a:r>
                        <a:rPr lang="en-US" dirty="0"/>
                        <a:t>(0.057)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-0.401</a:t>
                      </a:r>
                    </a:p>
                    <a:p>
                      <a:pPr algn="ctr"/>
                      <a:r>
                        <a:rPr lang="en-US" dirty="0"/>
                        <a:t>(0.414)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 &lt; 0.001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873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Factor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-0.286</a:t>
                      </a:r>
                    </a:p>
                    <a:p>
                      <a:pPr algn="ctr"/>
                      <a:r>
                        <a:rPr lang="en-US" dirty="0"/>
                        <a:t>(0.400)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28499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1AB66CC-675B-4904-AC02-94BA535CCF86}"/>
              </a:ext>
            </a:extLst>
          </p:cNvPr>
          <p:cNvSpPr txBox="1"/>
          <p:nvPr/>
        </p:nvSpPr>
        <p:spPr>
          <a:xfrm>
            <a:off x="3996266" y="769353"/>
            <a:ext cx="4109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Data description: AR(2) models of factors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0269B7-BD55-4305-8170-D8E7F216ED5E}"/>
              </a:ext>
            </a:extLst>
          </p:cNvPr>
          <p:cNvSpPr txBox="1"/>
          <p:nvPr/>
        </p:nvSpPr>
        <p:spPr>
          <a:xfrm>
            <a:off x="2275024" y="5041139"/>
            <a:ext cx="92170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Normally the factors are highly persistent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However, during the pandemic, the 3 historical factors have no persistence or anti-persistence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pandemic factor also has anti-persistence.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Note: these dynamics are not directly comparable to weekly factors – monthly is for monthly SA growth rates, weekly is for 52-week growth rates.</a:t>
            </a:r>
          </a:p>
        </p:txBody>
      </p:sp>
    </p:spTree>
    <p:extLst>
      <p:ext uri="{BB962C8B-B14F-4D97-AF65-F5344CB8AC3E}">
        <p14:creationId xmlns:p14="http://schemas.microsoft.com/office/powerpoint/2010/main" val="35434903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5DF8A9-DF49-42EB-8316-317198D7154C}"/>
              </a:ext>
            </a:extLst>
          </p:cNvPr>
          <p:cNvSpPr txBox="1"/>
          <p:nvPr/>
        </p:nvSpPr>
        <p:spPr>
          <a:xfrm>
            <a:off x="240650" y="3575217"/>
            <a:ext cx="1153622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Comments</a:t>
            </a:r>
          </a:p>
          <a:p>
            <a:pPr marL="800100" lvl="1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Time unit = one day.</a:t>
            </a:r>
          </a:p>
          <a:p>
            <a:pPr marL="800100" lvl="1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Transmission model (6) assumes # contacts are (locally) linear in economic activity</a:t>
            </a:r>
          </a:p>
          <a:p>
            <a:pPr marL="800100" lvl="1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Behavioral rule (7) says activity depends on a pandemic observable, yesterday’s deaths</a:t>
            </a:r>
          </a:p>
          <a:p>
            <a:pPr marL="800100" lvl="1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Large literature on behavioral SIR, starting with Eichenbaum, Rebelo, Trabant (March 2020); see Atkeson (</a:t>
            </a:r>
            <a:r>
              <a:rPr lang="en-US" sz="1600" i="1" dirty="0"/>
              <a:t>BPEA</a:t>
            </a:r>
            <a:r>
              <a:rPr lang="en-US" sz="1600" dirty="0"/>
              <a:t>, March 2021) for references. But standard behavioral SIR doesn’t fit the post-spring data</a:t>
            </a:r>
          </a:p>
          <a:p>
            <a:pPr marL="800100" lvl="1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We introduce time-variation in:</a:t>
            </a:r>
          </a:p>
          <a:p>
            <a:pPr marL="1314450" lvl="2" indent="-400050">
              <a:buClr>
                <a:srgbClr val="B00000"/>
              </a:buClr>
              <a:buFont typeface="+mj-lt"/>
              <a:buAutoNum type="romanLcPeriod"/>
            </a:pPr>
            <a:r>
              <a:rPr lang="el-GR" sz="1600" dirty="0"/>
              <a:t>β</a:t>
            </a:r>
            <a:r>
              <a:rPr lang="en-US" sz="1600" baseline="-25000" dirty="0"/>
              <a:t>0t</a:t>
            </a:r>
            <a:r>
              <a:rPr lang="en-US" sz="1600" dirty="0"/>
              <a:t>: non-economic shocks to transmissibility and contacts (masks, social distancing, church, Thanksgiving, etc.)</a:t>
            </a:r>
          </a:p>
          <a:p>
            <a:pPr marL="1314450" lvl="2" indent="-400050">
              <a:buClr>
                <a:srgbClr val="B00000"/>
              </a:buClr>
              <a:buFont typeface="+mj-lt"/>
              <a:buAutoNum type="romanLcPeriod"/>
            </a:pPr>
            <a:r>
              <a:rPr lang="el-GR" sz="1600" dirty="0"/>
              <a:t>β</a:t>
            </a:r>
            <a:r>
              <a:rPr lang="en-US" sz="1600" baseline="-25000" dirty="0"/>
              <a:t>1t</a:t>
            </a:r>
            <a:r>
              <a:rPr lang="en-US" sz="1600" dirty="0"/>
              <a:t>: TV effect of activity on transmission (workplace safety, protections at barbershop, etc.)</a:t>
            </a:r>
          </a:p>
          <a:p>
            <a:pPr marL="1314450" lvl="2" indent="-400050">
              <a:buClr>
                <a:srgbClr val="B00000"/>
              </a:buClr>
              <a:buFont typeface="+mj-lt"/>
              <a:buAutoNum type="romanLcPeriod"/>
            </a:pPr>
            <a:r>
              <a:rPr lang="el-GR" sz="1600" dirty="0"/>
              <a:t>κ</a:t>
            </a:r>
            <a:r>
              <a:rPr lang="en-US" sz="1600" baseline="-25000" dirty="0"/>
              <a:t>0t</a:t>
            </a:r>
            <a:r>
              <a:rPr lang="en-US" sz="1600" dirty="0"/>
              <a:t>: shocks to activity holding deaths constant – </a:t>
            </a:r>
            <a:r>
              <a:rPr lang="en-US" sz="1600" i="1" dirty="0"/>
              <a:t>“binary pandemic effect” + other shocks</a:t>
            </a:r>
          </a:p>
          <a:p>
            <a:pPr marL="1314450" lvl="2" indent="-400050">
              <a:buClr>
                <a:srgbClr val="B00000"/>
              </a:buClr>
              <a:buFont typeface="+mj-lt"/>
              <a:buAutoNum type="romanLcPeriod"/>
            </a:pPr>
            <a:r>
              <a:rPr lang="el-GR" sz="1600" dirty="0"/>
              <a:t>κ</a:t>
            </a:r>
            <a:r>
              <a:rPr lang="en-US" sz="1600" baseline="-25000" dirty="0"/>
              <a:t>1t</a:t>
            </a:r>
            <a:r>
              <a:rPr lang="en-US" sz="1600" dirty="0"/>
              <a:t>: TV effect of yesterday’s death rate on today’s activity (semi-elasticity). </a:t>
            </a:r>
            <a:r>
              <a:rPr lang="en-US" sz="1600" i="1" dirty="0"/>
              <a:t>Note</a:t>
            </a:r>
            <a:r>
              <a:rPr lang="en-US" sz="1600" dirty="0"/>
              <a:t>: </a:t>
            </a:r>
            <a:r>
              <a:rPr lang="en-US" sz="1600" i="1" dirty="0"/>
              <a:t>we approximate the growth rate of deaths by average daily deaths over the past two days</a:t>
            </a:r>
          </a:p>
          <a:p>
            <a:pPr marL="1314450" lvl="2" indent="-400050">
              <a:buClr>
                <a:srgbClr val="B00000"/>
              </a:buClr>
              <a:buFont typeface="+mj-lt"/>
              <a:buAutoNum type="romanLcPeriod"/>
            </a:pPr>
            <a:r>
              <a:rPr lang="en-US" sz="1600" i="1" dirty="0"/>
              <a:t>Not shown:</a:t>
            </a:r>
            <a:r>
              <a:rPr lang="en-US" sz="1600" dirty="0"/>
              <a:t> seasonal in transmissibility (</a:t>
            </a:r>
            <a:r>
              <a:rPr lang="en-US" sz="1600" dirty="0" err="1"/>
              <a:t>Tzampoglou</a:t>
            </a:r>
            <a:r>
              <a:rPr lang="en-US" sz="1600" dirty="0"/>
              <a:t> and </a:t>
            </a:r>
            <a:r>
              <a:rPr lang="en-US" sz="1600" dirty="0" err="1"/>
              <a:t>Loukidis</a:t>
            </a:r>
            <a:r>
              <a:rPr lang="en-US" sz="1600" dirty="0"/>
              <a:t> 2020), TV-IFR (changing demographics)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6450F34-5149-4CC0-AA3C-5AFC290B8B05}"/>
              </a:ext>
            </a:extLst>
          </p:cNvPr>
          <p:cNvGrpSpPr/>
          <p:nvPr/>
        </p:nvGrpSpPr>
        <p:grpSpPr>
          <a:xfrm>
            <a:off x="207616" y="757238"/>
            <a:ext cx="10302441" cy="2045346"/>
            <a:chOff x="972984" y="1962987"/>
            <a:chExt cx="10302441" cy="2045346"/>
          </a:xfrm>
        </p:grpSpPr>
        <p:graphicFrame>
          <p:nvGraphicFramePr>
            <p:cNvPr id="5" name="Object 4">
              <a:extLst>
                <a:ext uri="{FF2B5EF4-FFF2-40B4-BE49-F238E27FC236}">
                  <a16:creationId xmlns:a16="http://schemas.microsoft.com/office/drawing/2014/main" id="{648262B2-423A-4A1E-AF68-591F00F68D2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55494200"/>
                </p:ext>
              </p:extLst>
            </p:nvPr>
          </p:nvGraphicFramePr>
          <p:xfrm>
            <a:off x="4183256" y="1962987"/>
            <a:ext cx="1689100" cy="2044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2" name="Equation" r:id="rId4" imgW="1688760" imgH="2044440" progId="Equation.DSMT4">
                    <p:embed/>
                  </p:oleObj>
                </mc:Choice>
                <mc:Fallback>
                  <p:oleObj name="Equation" r:id="rId4" imgW="1688760" imgH="2044440" progId="Equation.DSMT4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648262B2-423A-4A1E-AF68-591F00F68D2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183256" y="1962987"/>
                          <a:ext cx="1689100" cy="2044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id="{D7EC5387-79D0-463B-AC06-5FAE890CA46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487107" y="3422678"/>
            <a:ext cx="1892300" cy="27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3" name="Equation" r:id="rId6" imgW="1892160" imgH="279360" progId="Equation.DSMT4">
                    <p:embed/>
                  </p:oleObj>
                </mc:Choice>
                <mc:Fallback>
                  <p:oleObj name="Equation" r:id="rId6" imgW="1892160" imgH="279360" progId="Equation.DSMT4">
                    <p:embed/>
                    <p:pic>
                      <p:nvPicPr>
                        <p:cNvPr id="6" name="Object 5">
                          <a:extLst>
                            <a:ext uri="{FF2B5EF4-FFF2-40B4-BE49-F238E27FC236}">
                              <a16:creationId xmlns:a16="http://schemas.microsoft.com/office/drawing/2014/main" id="{D7EC5387-79D0-463B-AC06-5FAE890CA46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7487107" y="3422678"/>
                          <a:ext cx="1892300" cy="279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B302864-561A-4046-BF78-8FD0588BACA4}"/>
                </a:ext>
              </a:extLst>
            </p:cNvPr>
            <p:cNvSpPr txBox="1"/>
            <p:nvPr/>
          </p:nvSpPr>
          <p:spPr>
            <a:xfrm>
              <a:off x="6095387" y="2603428"/>
              <a:ext cx="38613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/>
                <a:t>E</a:t>
              </a:r>
              <a:r>
                <a:rPr lang="en-US" sz="1600" dirty="0"/>
                <a:t> then flows into usual </a:t>
              </a:r>
              <a:r>
                <a:rPr lang="en-US" sz="1600" i="1" dirty="0"/>
                <a:t>I, R, D compartments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F03BC2C-1478-47F0-92F0-8A9D3D584140}"/>
                </a:ext>
              </a:extLst>
            </p:cNvPr>
            <p:cNvSpPr txBox="1"/>
            <p:nvPr/>
          </p:nvSpPr>
          <p:spPr>
            <a:xfrm>
              <a:off x="6114334" y="3363524"/>
              <a:ext cx="13195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which implies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24E27E-CE5A-4EA5-9E10-3286F16E7FD8}"/>
                </a:ext>
              </a:extLst>
            </p:cNvPr>
            <p:cNvSpPr txBox="1"/>
            <p:nvPr/>
          </p:nvSpPr>
          <p:spPr>
            <a:xfrm>
              <a:off x="6313489" y="2037384"/>
              <a:ext cx="49619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captures both transmissibility and contacts; </a:t>
              </a:r>
              <a:r>
                <a:rPr lang="el-GR" sz="1600" dirty="0"/>
                <a:t>φ</a:t>
              </a:r>
              <a:r>
                <a:rPr lang="en-US" sz="1600" baseline="-25000" dirty="0"/>
                <a:t>t</a:t>
              </a:r>
              <a:r>
                <a:rPr lang="en-US" sz="1600" dirty="0"/>
                <a:t> = seasonal</a:t>
              </a:r>
            </a:p>
          </p:txBody>
        </p:sp>
        <p:graphicFrame>
          <p:nvGraphicFramePr>
            <p:cNvPr id="13" name="Object 12">
              <a:extLst>
                <a:ext uri="{FF2B5EF4-FFF2-40B4-BE49-F238E27FC236}">
                  <a16:creationId xmlns:a16="http://schemas.microsoft.com/office/drawing/2014/main" id="{DE8ECA9A-F01E-4360-B1AA-ED4744C672E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133294" y="2096538"/>
            <a:ext cx="203200" cy="27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4" name="Equation" r:id="rId8" imgW="203040" imgH="279360" progId="Equation.DSMT4">
                    <p:embed/>
                  </p:oleObj>
                </mc:Choice>
                <mc:Fallback>
                  <p:oleObj name="Equation" r:id="rId8" imgW="203040" imgH="279360" progId="Equation.DSMT4">
                    <p:embed/>
                    <p:pic>
                      <p:nvPicPr>
                        <p:cNvPr id="13" name="Object 12">
                          <a:extLst>
                            <a:ext uri="{FF2B5EF4-FFF2-40B4-BE49-F238E27FC236}">
                              <a16:creationId xmlns:a16="http://schemas.microsoft.com/office/drawing/2014/main" id="{DE8ECA9A-F01E-4360-B1AA-ED4744C672E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6133294" y="2096538"/>
                          <a:ext cx="203200" cy="279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B36EF94-EA12-4D6B-B952-6EB0538DA85B}"/>
                </a:ext>
              </a:extLst>
            </p:cNvPr>
            <p:cNvGrpSpPr/>
            <p:nvPr/>
          </p:nvGrpSpPr>
          <p:grpSpPr>
            <a:xfrm>
              <a:off x="972984" y="2095966"/>
              <a:ext cx="3288080" cy="1912367"/>
              <a:chOff x="1043467" y="1672033"/>
              <a:chExt cx="3288080" cy="1912367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89F9332-6950-4AA3-A1E0-2BF7A15E1C18}"/>
                  </a:ext>
                </a:extLst>
              </p:cNvPr>
              <p:cNvSpPr txBox="1"/>
              <p:nvPr/>
            </p:nvSpPr>
            <p:spPr>
              <a:xfrm>
                <a:off x="1046659" y="1672033"/>
                <a:ext cx="3183885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Susceptibles become exposed:	(1)</a:t>
                </a:r>
              </a:p>
              <a:p>
                <a:endParaRPr lang="en-US" sz="1600" dirty="0"/>
              </a:p>
              <a:p>
                <a:r>
                  <a:rPr lang="en-US" sz="1600" dirty="0"/>
                  <a:t>			(2)</a:t>
                </a:r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76AEEFE-630D-469C-A69E-9C93F4669939}"/>
                  </a:ext>
                </a:extLst>
              </p:cNvPr>
              <p:cNvSpPr txBox="1"/>
              <p:nvPr/>
            </p:nvSpPr>
            <p:spPr>
              <a:xfrm>
                <a:off x="1046659" y="2822383"/>
                <a:ext cx="318388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Activity affects contacts:	(6)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D01A687-AD8A-415D-82D6-77F70F46F539}"/>
                  </a:ext>
                </a:extLst>
              </p:cNvPr>
              <p:cNvSpPr txBox="1"/>
              <p:nvPr/>
            </p:nvSpPr>
            <p:spPr>
              <a:xfrm>
                <a:off x="1043467" y="3245846"/>
                <a:ext cx="32880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Behavioral response:		(7)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4AD2375-7723-4334-8B5C-40D8799D6849}"/>
              </a:ext>
            </a:extLst>
          </p:cNvPr>
          <p:cNvGrpSpPr/>
          <p:nvPr/>
        </p:nvGrpSpPr>
        <p:grpSpPr>
          <a:xfrm>
            <a:off x="207616" y="2906619"/>
            <a:ext cx="6882777" cy="625475"/>
            <a:chOff x="-1261011" y="1353373"/>
            <a:chExt cx="6882777" cy="625475"/>
          </a:xfrm>
        </p:grpSpPr>
        <p:graphicFrame>
          <p:nvGraphicFramePr>
            <p:cNvPr id="18" name="Object 17">
              <a:extLst>
                <a:ext uri="{FF2B5EF4-FFF2-40B4-BE49-F238E27FC236}">
                  <a16:creationId xmlns:a16="http://schemas.microsoft.com/office/drawing/2014/main" id="{9CAFEE72-E6A5-412E-B6FD-121EF146D2F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26066" y="1353373"/>
            <a:ext cx="3695700" cy="625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5" name="Equation" r:id="rId10" imgW="3695400" imgH="609480" progId="Equation.DSMT4">
                    <p:embed/>
                  </p:oleObj>
                </mc:Choice>
                <mc:Fallback>
                  <p:oleObj name="Equation" r:id="rId10" imgW="3695400" imgH="609480" progId="Equation.DSMT4">
                    <p:embed/>
                    <p:pic>
                      <p:nvPicPr>
                        <p:cNvPr id="18" name="Object 17">
                          <a:extLst>
                            <a:ext uri="{FF2B5EF4-FFF2-40B4-BE49-F238E27FC236}">
                              <a16:creationId xmlns:a16="http://schemas.microsoft.com/office/drawing/2014/main" id="{9CAFEE72-E6A5-412E-B6FD-121EF146D2F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1926066" y="1353373"/>
                          <a:ext cx="3695700" cy="6254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ADF17F-6350-4188-BE03-F538884EBDAE}"/>
                </a:ext>
              </a:extLst>
            </p:cNvPr>
            <p:cNvSpPr txBox="1"/>
            <p:nvPr/>
          </p:nvSpPr>
          <p:spPr>
            <a:xfrm>
              <a:off x="-1261011" y="1353373"/>
              <a:ext cx="714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where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20A978F-44F8-44F4-B023-739391A7043C}"/>
              </a:ext>
            </a:extLst>
          </p:cNvPr>
          <p:cNvSpPr/>
          <p:nvPr/>
        </p:nvSpPr>
        <p:spPr>
          <a:xfrm>
            <a:off x="240650" y="534922"/>
            <a:ext cx="22195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Behavioral SEIRD model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0EA02C-0DAC-47B1-920A-FFE72C5BBFCA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b="1" dirty="0">
                <a:solidFill>
                  <a:schemeClr val="accent4"/>
                </a:solidFill>
              </a:rPr>
              <a:t>(C) Daily SIR: Time variation of economic response to deaths (Droste &amp; Stock [</a:t>
            </a:r>
            <a:r>
              <a:rPr lang="en-US" sz="2200" b="1" i="1" dirty="0">
                <a:solidFill>
                  <a:schemeClr val="accent4"/>
                </a:solidFill>
              </a:rPr>
              <a:t>AER</a:t>
            </a:r>
            <a:r>
              <a:rPr lang="en-US" sz="2200" b="1" dirty="0">
                <a:solidFill>
                  <a:schemeClr val="accent4"/>
                </a:solidFill>
              </a:rPr>
              <a:t> P&amp;P, 2021])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ED16CE2-AD19-4108-A45C-6CE54D5634C0}"/>
              </a:ext>
            </a:extLst>
          </p:cNvPr>
          <p:cNvSpPr/>
          <p:nvPr/>
        </p:nvSpPr>
        <p:spPr>
          <a:xfrm>
            <a:off x="4373210" y="2496329"/>
            <a:ext cx="616479" cy="34873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69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36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0A36199-CE05-4D13-B4E0-DFE72A790F3A}"/>
              </a:ext>
            </a:extLst>
          </p:cNvPr>
          <p:cNvGrpSpPr/>
          <p:nvPr/>
        </p:nvGrpSpPr>
        <p:grpSpPr>
          <a:xfrm>
            <a:off x="240650" y="4537586"/>
            <a:ext cx="11536224" cy="1077218"/>
            <a:chOff x="327888" y="2766372"/>
            <a:chExt cx="11536224" cy="107721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75DF8A9-DF49-42EB-8316-317198D7154C}"/>
                </a:ext>
              </a:extLst>
            </p:cNvPr>
            <p:cNvSpPr txBox="1"/>
            <p:nvPr/>
          </p:nvSpPr>
          <p:spPr>
            <a:xfrm>
              <a:off x="327888" y="2766372"/>
              <a:ext cx="115362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Estimation: “SIR Regression”</a:t>
              </a:r>
            </a:p>
            <a:p>
              <a:pPr marL="800100" lvl="1" indent="-342900">
                <a:buClr>
                  <a:srgbClr val="B00000"/>
                </a:buClr>
                <a:buFont typeface="Wingdings" panose="05000000000000000000" pitchFamily="2" charset="2"/>
                <a:buChar char="§"/>
              </a:pPr>
              <a:r>
                <a:rPr lang="en-US" sz="1600" dirty="0"/>
                <a:t>Nonlinear generalized least squares:  </a:t>
              </a:r>
            </a:p>
            <a:p>
              <a:pPr marL="800100" lvl="1" indent="-342900">
                <a:buClr>
                  <a:srgbClr val="B00000"/>
                </a:buClr>
                <a:buFont typeface="Wingdings" panose="05000000000000000000" pitchFamily="2" charset="2"/>
                <a:buChar char="§"/>
              </a:pPr>
              <a:r>
                <a:rPr lang="en-US" sz="1600" dirty="0"/>
                <a:t>Rolling 8-week periods starting March 15, 2020, data through Dec. 17, 2020, reestimated every 7 days</a:t>
              </a:r>
            </a:p>
            <a:p>
              <a:pPr marL="800100" lvl="1" indent="-342900">
                <a:buClr>
                  <a:srgbClr val="B00000"/>
                </a:buClr>
                <a:buFont typeface="Wingdings" panose="05000000000000000000" pitchFamily="2" charset="2"/>
                <a:buChar char="§"/>
              </a:pPr>
              <a:r>
                <a:rPr lang="en-US" sz="1600" dirty="0"/>
                <a:t>Parameters: </a:t>
              </a:r>
              <a:r>
                <a:rPr lang="el-GR" sz="1600" dirty="0"/>
                <a:t>β</a:t>
              </a:r>
              <a:r>
                <a:rPr lang="en-US" sz="1600" baseline="-25000" dirty="0"/>
                <a:t>0t</a:t>
              </a:r>
              <a:r>
                <a:rPr lang="en-US" sz="1600" dirty="0"/>
                <a:t>, </a:t>
              </a:r>
              <a:r>
                <a:rPr lang="el-GR" sz="1600" dirty="0"/>
                <a:t>β</a:t>
              </a:r>
              <a:r>
                <a:rPr lang="en-US" sz="1600" baseline="-25000" dirty="0"/>
                <a:t>1t</a:t>
              </a:r>
              <a:r>
                <a:rPr lang="en-US" sz="1600" dirty="0"/>
                <a:t>, </a:t>
              </a:r>
              <a:r>
                <a:rPr lang="el-GR" sz="1600" dirty="0"/>
                <a:t>κ</a:t>
              </a:r>
              <a:r>
                <a:rPr lang="en-US" sz="1600" baseline="-25000" dirty="0"/>
                <a:t>0t</a:t>
              </a:r>
              <a:r>
                <a:rPr lang="en-US" sz="1600" dirty="0"/>
                <a:t>, </a:t>
              </a:r>
              <a:r>
                <a:rPr lang="el-GR" sz="1600" dirty="0"/>
                <a:t>κ</a:t>
              </a:r>
              <a:r>
                <a:rPr lang="en-US" sz="1600" baseline="-25000" dirty="0"/>
                <a:t>1t</a:t>
              </a:r>
              <a:r>
                <a:rPr lang="en-US" sz="1600" dirty="0"/>
                <a:t>, and initial conditions for </a:t>
              </a:r>
              <a:r>
                <a:rPr lang="en-US" sz="1600" i="1" dirty="0"/>
                <a:t>I</a:t>
              </a:r>
              <a:r>
                <a:rPr lang="en-US" sz="1600" baseline="-25000" dirty="0"/>
                <a:t>0</a:t>
              </a:r>
              <a:r>
                <a:rPr lang="en-US" sz="1600" dirty="0"/>
                <a:t> and </a:t>
              </a:r>
              <a:r>
                <a:rPr lang="en-US" sz="1600" i="1" dirty="0"/>
                <a:t>E</a:t>
              </a:r>
              <a:r>
                <a:rPr lang="en-US" sz="1600" baseline="-25000" dirty="0"/>
                <a:t>0</a:t>
              </a:r>
              <a:r>
                <a:rPr lang="en-US" sz="1600" dirty="0"/>
                <a:t> (start of each rolling window).</a:t>
              </a:r>
            </a:p>
          </p:txBody>
        </p:sp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080A5681-78AC-433F-BF2B-C876C7BBD7D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49483" y="2952364"/>
            <a:ext cx="2667000" cy="39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6" name="Equation" r:id="rId4" imgW="2666880" imgH="393480" progId="Equation.DSMT4">
                    <p:embed/>
                  </p:oleObj>
                </mc:Choice>
                <mc:Fallback>
                  <p:oleObj name="Equation" r:id="rId4" imgW="2666880" imgH="393480" progId="Equation.DSMT4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080A5681-78AC-433F-BF2B-C876C7BBD7D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349483" y="2952364"/>
                          <a:ext cx="2667000" cy="393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E503DA2-EE25-415E-BDF1-D9D13543F53C}"/>
              </a:ext>
            </a:extLst>
          </p:cNvPr>
          <p:cNvSpPr txBox="1"/>
          <p:nvPr/>
        </p:nvSpPr>
        <p:spPr>
          <a:xfrm>
            <a:off x="240650" y="5745663"/>
            <a:ext cx="1153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Standard errors</a:t>
            </a:r>
          </a:p>
          <a:p>
            <a:pPr marL="800100" lvl="1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VARHAC (impose constant error variance over full sample)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34FEA6D-D10D-4E9B-8C3B-BBE986A3A4D7}"/>
              </a:ext>
            </a:extLst>
          </p:cNvPr>
          <p:cNvSpPr/>
          <p:nvPr/>
        </p:nvSpPr>
        <p:spPr>
          <a:xfrm>
            <a:off x="240650" y="534922"/>
            <a:ext cx="22195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Behavioral SEIRD model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4F0ADC-5722-4390-9B16-F941310ED36A}"/>
              </a:ext>
            </a:extLst>
          </p:cNvPr>
          <p:cNvSpPr txBox="1"/>
          <p:nvPr/>
        </p:nvSpPr>
        <p:spPr>
          <a:xfrm>
            <a:off x="197667" y="3740948"/>
            <a:ext cx="1153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Identification</a:t>
            </a:r>
          </a:p>
          <a:p>
            <a:pPr marL="800100" lvl="1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From timing + SIR functional cross-equation restrictions + functional forms in (6) and (7)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F4DDD89-9F92-4839-873F-34D41A83EC6F}"/>
              </a:ext>
            </a:extLst>
          </p:cNvPr>
          <p:cNvGrpSpPr/>
          <p:nvPr/>
        </p:nvGrpSpPr>
        <p:grpSpPr>
          <a:xfrm>
            <a:off x="207616" y="757238"/>
            <a:ext cx="10302441" cy="2045346"/>
            <a:chOff x="972984" y="1962987"/>
            <a:chExt cx="10302441" cy="2045346"/>
          </a:xfrm>
        </p:grpSpPr>
        <p:graphicFrame>
          <p:nvGraphicFramePr>
            <p:cNvPr id="34" name="Object 33">
              <a:extLst>
                <a:ext uri="{FF2B5EF4-FFF2-40B4-BE49-F238E27FC236}">
                  <a16:creationId xmlns:a16="http://schemas.microsoft.com/office/drawing/2014/main" id="{0EFEB21F-5BCA-4F45-AD37-F0A57165626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83256" y="1962987"/>
            <a:ext cx="1689100" cy="2044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7" name="Equation" r:id="rId6" imgW="1688760" imgH="2044440" progId="Equation.DSMT4">
                    <p:embed/>
                  </p:oleObj>
                </mc:Choice>
                <mc:Fallback>
                  <p:oleObj name="Equation" r:id="rId6" imgW="1688760" imgH="2044440" progId="Equation.DSMT4">
                    <p:embed/>
                    <p:pic>
                      <p:nvPicPr>
                        <p:cNvPr id="34" name="Object 33">
                          <a:extLst>
                            <a:ext uri="{FF2B5EF4-FFF2-40B4-BE49-F238E27FC236}">
                              <a16:creationId xmlns:a16="http://schemas.microsoft.com/office/drawing/2014/main" id="{0EFEB21F-5BCA-4F45-AD37-F0A57165626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4183256" y="1962987"/>
                          <a:ext cx="1689100" cy="2044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" name="Object 35">
              <a:extLst>
                <a:ext uri="{FF2B5EF4-FFF2-40B4-BE49-F238E27FC236}">
                  <a16:creationId xmlns:a16="http://schemas.microsoft.com/office/drawing/2014/main" id="{BB591CEB-AFFC-4851-ADB4-EA12B917008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487107" y="3422678"/>
            <a:ext cx="1892300" cy="27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8" name="Equation" r:id="rId8" imgW="1892160" imgH="279360" progId="Equation.DSMT4">
                    <p:embed/>
                  </p:oleObj>
                </mc:Choice>
                <mc:Fallback>
                  <p:oleObj name="Equation" r:id="rId8" imgW="1892160" imgH="279360" progId="Equation.DSMT4">
                    <p:embed/>
                    <p:pic>
                      <p:nvPicPr>
                        <p:cNvPr id="36" name="Object 35">
                          <a:extLst>
                            <a:ext uri="{FF2B5EF4-FFF2-40B4-BE49-F238E27FC236}">
                              <a16:creationId xmlns:a16="http://schemas.microsoft.com/office/drawing/2014/main" id="{BB591CEB-AFFC-4851-ADB4-EA12B917008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7487107" y="3422678"/>
                          <a:ext cx="1892300" cy="279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11C5F8C-1FB7-4F4F-9BB7-567D6D570ACC}"/>
                </a:ext>
              </a:extLst>
            </p:cNvPr>
            <p:cNvSpPr txBox="1"/>
            <p:nvPr/>
          </p:nvSpPr>
          <p:spPr>
            <a:xfrm>
              <a:off x="6095387" y="2603428"/>
              <a:ext cx="38613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/>
                <a:t>E</a:t>
              </a:r>
              <a:r>
                <a:rPr lang="en-US" sz="1600" dirty="0"/>
                <a:t> then flows into usual </a:t>
              </a:r>
              <a:r>
                <a:rPr lang="en-US" sz="1600" i="1" dirty="0"/>
                <a:t>I, R, D compartments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88B382-BAA8-421A-89E7-3CCFCFBC9679}"/>
                </a:ext>
              </a:extLst>
            </p:cNvPr>
            <p:cNvSpPr txBox="1"/>
            <p:nvPr/>
          </p:nvSpPr>
          <p:spPr>
            <a:xfrm>
              <a:off x="6114334" y="3363524"/>
              <a:ext cx="13195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which implies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A72DA3E-840F-457C-AEAB-E3729242F7A9}"/>
                </a:ext>
              </a:extLst>
            </p:cNvPr>
            <p:cNvSpPr txBox="1"/>
            <p:nvPr/>
          </p:nvSpPr>
          <p:spPr>
            <a:xfrm>
              <a:off x="6313489" y="2037384"/>
              <a:ext cx="49619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captures both transmissibility and contacts; </a:t>
              </a:r>
              <a:r>
                <a:rPr lang="el-GR" sz="1600" dirty="0"/>
                <a:t>φ</a:t>
              </a:r>
              <a:r>
                <a:rPr lang="en-US" sz="1600" baseline="-25000" dirty="0"/>
                <a:t>t</a:t>
              </a:r>
              <a:r>
                <a:rPr lang="en-US" sz="1600" dirty="0"/>
                <a:t> = seasonal</a:t>
              </a:r>
            </a:p>
          </p:txBody>
        </p:sp>
        <p:graphicFrame>
          <p:nvGraphicFramePr>
            <p:cNvPr id="40" name="Object 39">
              <a:extLst>
                <a:ext uri="{FF2B5EF4-FFF2-40B4-BE49-F238E27FC236}">
                  <a16:creationId xmlns:a16="http://schemas.microsoft.com/office/drawing/2014/main" id="{960BFB32-644E-4E59-BCA2-BD375D696D7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133294" y="2096538"/>
            <a:ext cx="203200" cy="27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9" name="Equation" r:id="rId10" imgW="203040" imgH="279360" progId="Equation.DSMT4">
                    <p:embed/>
                  </p:oleObj>
                </mc:Choice>
                <mc:Fallback>
                  <p:oleObj name="Equation" r:id="rId10" imgW="203040" imgH="279360" progId="Equation.DSMT4">
                    <p:embed/>
                    <p:pic>
                      <p:nvPicPr>
                        <p:cNvPr id="40" name="Object 39">
                          <a:extLst>
                            <a:ext uri="{FF2B5EF4-FFF2-40B4-BE49-F238E27FC236}">
                              <a16:creationId xmlns:a16="http://schemas.microsoft.com/office/drawing/2014/main" id="{960BFB32-644E-4E59-BCA2-BD375D696D7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6133294" y="2096538"/>
                          <a:ext cx="203200" cy="279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C4170AC-C610-4BA0-91E3-2AB96F72A7F3}"/>
                </a:ext>
              </a:extLst>
            </p:cNvPr>
            <p:cNvGrpSpPr/>
            <p:nvPr/>
          </p:nvGrpSpPr>
          <p:grpSpPr>
            <a:xfrm>
              <a:off x="972984" y="2095966"/>
              <a:ext cx="3288080" cy="1912367"/>
              <a:chOff x="1043467" y="1672033"/>
              <a:chExt cx="3288080" cy="1912367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E4C9617-6615-4D0B-AA63-2BFAA630C76F}"/>
                  </a:ext>
                </a:extLst>
              </p:cNvPr>
              <p:cNvSpPr txBox="1"/>
              <p:nvPr/>
            </p:nvSpPr>
            <p:spPr>
              <a:xfrm>
                <a:off x="1046659" y="1672033"/>
                <a:ext cx="3183885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Susceptibles become exposed:	(1)</a:t>
                </a:r>
              </a:p>
              <a:p>
                <a:endParaRPr lang="en-US" sz="1600" dirty="0"/>
              </a:p>
              <a:p>
                <a:r>
                  <a:rPr lang="en-US" sz="1600" dirty="0"/>
                  <a:t>			(2)</a:t>
                </a:r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ECDE507-247C-4E24-A051-BB629429B8BB}"/>
                  </a:ext>
                </a:extLst>
              </p:cNvPr>
              <p:cNvSpPr txBox="1"/>
              <p:nvPr/>
            </p:nvSpPr>
            <p:spPr>
              <a:xfrm>
                <a:off x="1046659" y="2822383"/>
                <a:ext cx="318388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Activity affects contacts:	(6)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72A34D4-0FA3-414D-9A75-7E9D68CA6B41}"/>
                  </a:ext>
                </a:extLst>
              </p:cNvPr>
              <p:cNvSpPr txBox="1"/>
              <p:nvPr/>
            </p:nvSpPr>
            <p:spPr>
              <a:xfrm>
                <a:off x="1043467" y="3245846"/>
                <a:ext cx="32880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Behavioral response:		(7)</a:t>
                </a:r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C539338-00BD-4C18-A908-E08507ADD4E0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(C) Daily SIR: Estimation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F1F1E93-5E9C-40E1-B456-46384FC28E77}"/>
              </a:ext>
            </a:extLst>
          </p:cNvPr>
          <p:cNvSpPr/>
          <p:nvPr/>
        </p:nvSpPr>
        <p:spPr>
          <a:xfrm>
            <a:off x="4373210" y="2496329"/>
            <a:ext cx="616479" cy="34873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2936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37</a:t>
            </a:fld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E884906-7095-44FA-B664-47AE70A584D0}"/>
              </a:ext>
            </a:extLst>
          </p:cNvPr>
          <p:cNvSpPr txBox="1"/>
          <p:nvPr/>
        </p:nvSpPr>
        <p:spPr>
          <a:xfrm>
            <a:off x="207616" y="3658887"/>
            <a:ext cx="5609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Data</a:t>
            </a:r>
          </a:p>
          <a:p>
            <a:pPr marL="800100" lvl="1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Daily, US</a:t>
            </a:r>
          </a:p>
          <a:p>
            <a:pPr marL="800100" lvl="1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Deaths: 7-day MA (backwards-looking) (Johns Hopkins)</a:t>
            </a:r>
          </a:p>
          <a:p>
            <a:pPr marL="800100" lvl="1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Activity: labor hours (total private production &amp; nonsupervisory) relative to Feb 2020 (index) for 12</a:t>
            </a:r>
            <a:r>
              <a:rPr lang="en-US" sz="1600" baseline="30000" dirty="0"/>
              <a:t>th</a:t>
            </a:r>
            <a:r>
              <a:rPr lang="en-US" sz="1600" dirty="0"/>
              <a:t> day of month, interpolated to daily using (a) Chetty et al (2020) total employment and, when not available, (b) 7-day MA of Google mobility index (retail &amp; recreation, transit stations, grocery &amp; pharmacy)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34FEA6D-D10D-4E9B-8C3B-BBE986A3A4D7}"/>
              </a:ext>
            </a:extLst>
          </p:cNvPr>
          <p:cNvSpPr/>
          <p:nvPr/>
        </p:nvSpPr>
        <p:spPr>
          <a:xfrm>
            <a:off x="240650" y="534922"/>
            <a:ext cx="22195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Behavioral SEIRD model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EFC7AAA-FAD7-47A2-9DAD-A1FD859BD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1967" y="2958957"/>
            <a:ext cx="5850034" cy="389904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0DA2487-065F-43B1-879E-785931172A1C}"/>
              </a:ext>
            </a:extLst>
          </p:cNvPr>
          <p:cNvGrpSpPr/>
          <p:nvPr/>
        </p:nvGrpSpPr>
        <p:grpSpPr>
          <a:xfrm>
            <a:off x="207616" y="757238"/>
            <a:ext cx="10302441" cy="2045346"/>
            <a:chOff x="972984" y="1962987"/>
            <a:chExt cx="10302441" cy="2045346"/>
          </a:xfrm>
        </p:grpSpPr>
        <p:graphicFrame>
          <p:nvGraphicFramePr>
            <p:cNvPr id="19" name="Object 18">
              <a:extLst>
                <a:ext uri="{FF2B5EF4-FFF2-40B4-BE49-F238E27FC236}">
                  <a16:creationId xmlns:a16="http://schemas.microsoft.com/office/drawing/2014/main" id="{5A53ECB6-F791-4BE2-B1B7-150C21D28D0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83256" y="1962987"/>
            <a:ext cx="1689100" cy="2044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61" name="Equation" r:id="rId5" imgW="1688760" imgH="2044440" progId="Equation.DSMT4">
                    <p:embed/>
                  </p:oleObj>
                </mc:Choice>
                <mc:Fallback>
                  <p:oleObj name="Equation" r:id="rId5" imgW="1688760" imgH="2044440" progId="Equation.DSMT4">
                    <p:embed/>
                    <p:pic>
                      <p:nvPicPr>
                        <p:cNvPr id="19" name="Object 18">
                          <a:extLst>
                            <a:ext uri="{FF2B5EF4-FFF2-40B4-BE49-F238E27FC236}">
                              <a16:creationId xmlns:a16="http://schemas.microsoft.com/office/drawing/2014/main" id="{5A53ECB6-F791-4BE2-B1B7-150C21D28D0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183256" y="1962987"/>
                          <a:ext cx="1689100" cy="2044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19">
              <a:extLst>
                <a:ext uri="{FF2B5EF4-FFF2-40B4-BE49-F238E27FC236}">
                  <a16:creationId xmlns:a16="http://schemas.microsoft.com/office/drawing/2014/main" id="{551243A9-91C6-4C02-BB42-9F2BFB28EB9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487107" y="3422678"/>
            <a:ext cx="1892300" cy="27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62" name="Equation" r:id="rId7" imgW="1892160" imgH="279360" progId="Equation.DSMT4">
                    <p:embed/>
                  </p:oleObj>
                </mc:Choice>
                <mc:Fallback>
                  <p:oleObj name="Equation" r:id="rId7" imgW="1892160" imgH="279360" progId="Equation.DSMT4">
                    <p:embed/>
                    <p:pic>
                      <p:nvPicPr>
                        <p:cNvPr id="20" name="Object 19">
                          <a:extLst>
                            <a:ext uri="{FF2B5EF4-FFF2-40B4-BE49-F238E27FC236}">
                              <a16:creationId xmlns:a16="http://schemas.microsoft.com/office/drawing/2014/main" id="{551243A9-91C6-4C02-BB42-9F2BFB28EB9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7487107" y="3422678"/>
                          <a:ext cx="1892300" cy="279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7C9A4A5-7A4F-4C8C-957B-359D08335592}"/>
                </a:ext>
              </a:extLst>
            </p:cNvPr>
            <p:cNvSpPr txBox="1"/>
            <p:nvPr/>
          </p:nvSpPr>
          <p:spPr>
            <a:xfrm>
              <a:off x="6095387" y="2603428"/>
              <a:ext cx="38613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/>
                <a:t>E</a:t>
              </a:r>
              <a:r>
                <a:rPr lang="en-US" sz="1600" dirty="0"/>
                <a:t> then flows into usual </a:t>
              </a:r>
              <a:r>
                <a:rPr lang="en-US" sz="1600" i="1" dirty="0"/>
                <a:t>I, R, D compartments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437F599-8F57-4DB0-B27B-C880548A7C7D}"/>
                </a:ext>
              </a:extLst>
            </p:cNvPr>
            <p:cNvSpPr txBox="1"/>
            <p:nvPr/>
          </p:nvSpPr>
          <p:spPr>
            <a:xfrm>
              <a:off x="6114334" y="3363524"/>
              <a:ext cx="13195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which implies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B1224FE-1E4A-47EB-8052-74531A8185C7}"/>
                </a:ext>
              </a:extLst>
            </p:cNvPr>
            <p:cNvSpPr txBox="1"/>
            <p:nvPr/>
          </p:nvSpPr>
          <p:spPr>
            <a:xfrm>
              <a:off x="6313489" y="2037384"/>
              <a:ext cx="49619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captures both transmissibility and contacts; </a:t>
              </a:r>
              <a:r>
                <a:rPr lang="el-GR" sz="1600" dirty="0"/>
                <a:t>φ</a:t>
              </a:r>
              <a:r>
                <a:rPr lang="en-US" sz="1600" baseline="-25000" dirty="0"/>
                <a:t>t</a:t>
              </a:r>
              <a:r>
                <a:rPr lang="en-US" sz="1600" dirty="0"/>
                <a:t> = seasonal</a:t>
              </a:r>
            </a:p>
          </p:txBody>
        </p:sp>
        <p:graphicFrame>
          <p:nvGraphicFramePr>
            <p:cNvPr id="37" name="Object 36">
              <a:extLst>
                <a:ext uri="{FF2B5EF4-FFF2-40B4-BE49-F238E27FC236}">
                  <a16:creationId xmlns:a16="http://schemas.microsoft.com/office/drawing/2014/main" id="{AD9AC45E-6A8B-4D3A-B180-80768CDFF64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133294" y="2096538"/>
            <a:ext cx="203200" cy="27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63" name="Equation" r:id="rId9" imgW="203040" imgH="279360" progId="Equation.DSMT4">
                    <p:embed/>
                  </p:oleObj>
                </mc:Choice>
                <mc:Fallback>
                  <p:oleObj name="Equation" r:id="rId9" imgW="203040" imgH="279360" progId="Equation.DSMT4">
                    <p:embed/>
                    <p:pic>
                      <p:nvPicPr>
                        <p:cNvPr id="37" name="Object 36">
                          <a:extLst>
                            <a:ext uri="{FF2B5EF4-FFF2-40B4-BE49-F238E27FC236}">
                              <a16:creationId xmlns:a16="http://schemas.microsoft.com/office/drawing/2014/main" id="{AD9AC45E-6A8B-4D3A-B180-80768CDFF64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6133294" y="2096538"/>
                          <a:ext cx="203200" cy="279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933E295-C93F-4C20-9D36-73BAF2BA415C}"/>
                </a:ext>
              </a:extLst>
            </p:cNvPr>
            <p:cNvGrpSpPr/>
            <p:nvPr/>
          </p:nvGrpSpPr>
          <p:grpSpPr>
            <a:xfrm>
              <a:off x="972984" y="2095966"/>
              <a:ext cx="3288080" cy="1912367"/>
              <a:chOff x="1043467" y="1672033"/>
              <a:chExt cx="3288080" cy="1912367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8DB8FFE-435A-45D5-ABDF-A805234B0A2A}"/>
                  </a:ext>
                </a:extLst>
              </p:cNvPr>
              <p:cNvSpPr txBox="1"/>
              <p:nvPr/>
            </p:nvSpPr>
            <p:spPr>
              <a:xfrm>
                <a:off x="1046659" y="1672033"/>
                <a:ext cx="3183885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Susceptibles become exposed:	(1)</a:t>
                </a:r>
              </a:p>
              <a:p>
                <a:endParaRPr lang="en-US" sz="1600" dirty="0"/>
              </a:p>
              <a:p>
                <a:r>
                  <a:rPr lang="en-US" sz="1600" dirty="0"/>
                  <a:t>			(2)</a:t>
                </a:r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42498FB-34C6-414B-A086-8210658C96EF}"/>
                  </a:ext>
                </a:extLst>
              </p:cNvPr>
              <p:cNvSpPr txBox="1"/>
              <p:nvPr/>
            </p:nvSpPr>
            <p:spPr>
              <a:xfrm>
                <a:off x="1046659" y="2822383"/>
                <a:ext cx="318388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Activity affects contacts:	(6)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F68DDDD-AD3D-4A8F-A708-21AF2D404DE0}"/>
                  </a:ext>
                </a:extLst>
              </p:cNvPr>
              <p:cNvSpPr txBox="1"/>
              <p:nvPr/>
            </p:nvSpPr>
            <p:spPr>
              <a:xfrm>
                <a:off x="1043467" y="3245846"/>
                <a:ext cx="32880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Behavioral response:		(7)</a:t>
                </a:r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C9B914C-984C-4F32-8907-290DD3A9CD64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(C) Daily SIR: Estimation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09AEF22-2039-4AB0-8A97-5F467A1197EC}"/>
              </a:ext>
            </a:extLst>
          </p:cNvPr>
          <p:cNvSpPr/>
          <p:nvPr/>
        </p:nvSpPr>
        <p:spPr>
          <a:xfrm>
            <a:off x="4373210" y="2496329"/>
            <a:ext cx="616479" cy="34873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285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5DF8A9-DF49-42EB-8316-317198D7154C}"/>
              </a:ext>
            </a:extLst>
          </p:cNvPr>
          <p:cNvSpPr txBox="1"/>
          <p:nvPr/>
        </p:nvSpPr>
        <p:spPr>
          <a:xfrm>
            <a:off x="301691" y="5534561"/>
            <a:ext cx="110521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Large negative effect in spring and early fall (more deaths, less activity), with near-zero response in mid-summer and late fall/holiday season</a:t>
            </a:r>
          </a:p>
          <a:p>
            <a:pPr marL="342900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The summer wave was regional so the summer diminution could be a compositional effect</a:t>
            </a:r>
          </a:p>
          <a:p>
            <a:pPr marL="342900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The fall wave was/is national so the current diminution is more plausibly pandemic fatigue (accepting additional risk, understanding that mortality risk conditional on infection depends strongly conditional on age, race, comorbidities)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9DB22E-D40D-4314-9509-0FFCF762602D}"/>
              </a:ext>
            </a:extLst>
          </p:cNvPr>
          <p:cNvSpPr txBox="1"/>
          <p:nvPr/>
        </p:nvSpPr>
        <p:spPr>
          <a:xfrm>
            <a:off x="1559934" y="553539"/>
            <a:ext cx="5724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Effect of 1000 daily deaths on economic activity (1000</a:t>
            </a:r>
            <a:r>
              <a:rPr lang="el-GR" b="1" dirty="0"/>
              <a:t>κ</a:t>
            </a:r>
            <a:r>
              <a:rPr lang="en-US" b="1" baseline="-25000" dirty="0"/>
              <a:t>1</a:t>
            </a:r>
            <a:r>
              <a:rPr lang="en-US" b="1" dirty="0"/>
              <a:t>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C195EF-2F06-4DA3-B3A2-B9BA8C211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7133" y="2825150"/>
            <a:ext cx="4065141" cy="2709412"/>
          </a:xfrm>
          <a:prstGeom prst="rect">
            <a:avLst/>
          </a:prstGeom>
        </p:spPr>
      </p:pic>
      <p:pic>
        <p:nvPicPr>
          <p:cNvPr id="6" name="Picture 5" descr="Chart, surface chart&#10;&#10;Description automatically generated">
            <a:extLst>
              <a:ext uri="{FF2B5EF4-FFF2-40B4-BE49-F238E27FC236}">
                <a16:creationId xmlns:a16="http://schemas.microsoft.com/office/drawing/2014/main" id="{BDD050AF-260D-4BE0-B22C-D29DB8A0DC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17" y="926033"/>
            <a:ext cx="6912790" cy="46085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F054C7-0FDE-4F3D-AD8F-8A8F629D91C2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(C) Daily SIR: Estimation results</a:t>
            </a:r>
          </a:p>
        </p:txBody>
      </p:sp>
    </p:spTree>
    <p:extLst>
      <p:ext uri="{BB962C8B-B14F-4D97-AF65-F5344CB8AC3E}">
        <p14:creationId xmlns:p14="http://schemas.microsoft.com/office/powerpoint/2010/main" val="17845009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39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5DF8A9-DF49-42EB-8316-317198D7154C}"/>
              </a:ext>
            </a:extLst>
          </p:cNvPr>
          <p:cNvSpPr txBox="1"/>
          <p:nvPr/>
        </p:nvSpPr>
        <p:spPr>
          <a:xfrm>
            <a:off x="301691" y="5613480"/>
            <a:ext cx="110521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Large positive effect in spring (more activity, more deaths)</a:t>
            </a:r>
          </a:p>
          <a:p>
            <a:pPr marL="342900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Diminishes over time and stays low – effect from midsummer on is ~20% the effect of early spring</a:t>
            </a:r>
          </a:p>
          <a:p>
            <a:pPr marL="342900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Consistent with masking-while-shopping starting in mid-late April (except for summer-wave states, where mask adoption was slower)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9DB22E-D40D-4314-9509-0FFCF762602D}"/>
              </a:ext>
            </a:extLst>
          </p:cNvPr>
          <p:cNvSpPr txBox="1"/>
          <p:nvPr/>
        </p:nvSpPr>
        <p:spPr>
          <a:xfrm>
            <a:off x="1753163" y="560835"/>
            <a:ext cx="5724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Effect of economic activity on </a:t>
            </a:r>
            <a:r>
              <a:rPr lang="en-US" b="1" i="1" dirty="0"/>
              <a:t>R</a:t>
            </a:r>
            <a:r>
              <a:rPr lang="en-US" b="1" i="1" baseline="-25000" dirty="0"/>
              <a:t>t</a:t>
            </a:r>
            <a:r>
              <a:rPr lang="en-US" b="1" dirty="0"/>
              <a:t>  (elasticity </a:t>
            </a:r>
            <a:r>
              <a:rPr lang="el-GR" b="1" dirty="0"/>
              <a:t>β</a:t>
            </a:r>
            <a:r>
              <a:rPr lang="en-US" b="1" baseline="-25000" dirty="0"/>
              <a:t>1</a:t>
            </a:r>
            <a:r>
              <a:rPr lang="en-US" b="1" dirty="0"/>
              <a:t>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E82870-C57D-4991-84B4-91CB541A7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7133" y="2825150"/>
            <a:ext cx="4065141" cy="2709412"/>
          </a:xfrm>
          <a:prstGeom prst="rect">
            <a:avLst/>
          </a:prstGeom>
        </p:spPr>
      </p:pic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EF84ADC2-FF10-441F-8365-21615606FD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87" y="930167"/>
            <a:ext cx="6915203" cy="46101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A88610-ADDA-4E2E-830F-BC23F88220A2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(C) Daily SIR: Estimation results</a:t>
            </a:r>
          </a:p>
        </p:txBody>
      </p:sp>
    </p:spTree>
    <p:extLst>
      <p:ext uri="{BB962C8B-B14F-4D97-AF65-F5344CB8AC3E}">
        <p14:creationId xmlns:p14="http://schemas.microsoft.com/office/powerpoint/2010/main" val="2464446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Data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C13E608-AF2C-40CB-9BFB-ED4D1A8CF904}"/>
              </a:ext>
            </a:extLst>
          </p:cNvPr>
          <p:cNvGraphicFramePr>
            <a:graphicFrameLocks noGrp="1"/>
          </p:cNvGraphicFramePr>
          <p:nvPr/>
        </p:nvGraphicFramePr>
        <p:xfrm>
          <a:off x="291402" y="1981562"/>
          <a:ext cx="11700573" cy="483446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753627">
                  <a:extLst>
                    <a:ext uri="{9D8B030D-6E8A-4147-A177-3AD203B41FA5}">
                      <a16:colId xmlns:a16="http://schemas.microsoft.com/office/drawing/2014/main" val="513723438"/>
                    </a:ext>
                  </a:extLst>
                </a:gridCol>
                <a:gridCol w="2581180">
                  <a:extLst>
                    <a:ext uri="{9D8B030D-6E8A-4147-A177-3AD203B41FA5}">
                      <a16:colId xmlns:a16="http://schemas.microsoft.com/office/drawing/2014/main" val="3153434750"/>
                    </a:ext>
                  </a:extLst>
                </a:gridCol>
                <a:gridCol w="1676986">
                  <a:extLst>
                    <a:ext uri="{9D8B030D-6E8A-4147-A177-3AD203B41FA5}">
                      <a16:colId xmlns:a16="http://schemas.microsoft.com/office/drawing/2014/main" val="3311797368"/>
                    </a:ext>
                  </a:extLst>
                </a:gridCol>
                <a:gridCol w="2309450">
                  <a:extLst>
                    <a:ext uri="{9D8B030D-6E8A-4147-A177-3AD203B41FA5}">
                      <a16:colId xmlns:a16="http://schemas.microsoft.com/office/drawing/2014/main" val="2952484662"/>
                    </a:ext>
                  </a:extLst>
                </a:gridCol>
                <a:gridCol w="4379330">
                  <a:extLst>
                    <a:ext uri="{9D8B030D-6E8A-4147-A177-3AD203B41FA5}">
                      <a16:colId xmlns:a16="http://schemas.microsoft.com/office/drawing/2014/main" val="3957940434"/>
                    </a:ext>
                  </a:extLst>
                </a:gridCol>
              </a:tblGrid>
              <a:tr h="476819">
                <a:tc>
                  <a:txBody>
                    <a:bodyPr/>
                    <a:lstStyle/>
                    <a:p>
                      <a:pPr marL="381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Series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461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Native Units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Time available EST (days from reference week)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325" marR="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Notes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5756563"/>
                  </a:ext>
                </a:extLst>
              </a:tr>
              <a:tr h="442864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63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Consumption</a:t>
                      </a: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3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Redbook Research: Same Store, Retail Sales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 NSA, Y/Y % Chg.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75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1</a:t>
                      </a:r>
                      <a:r>
                        <a:rPr lang="en-US" sz="1400" b="0" baseline="30000">
                          <a:effectLst/>
                        </a:rPr>
                        <a:t>st</a:t>
                      </a:r>
                      <a:r>
                        <a:rPr lang="en-US" sz="1400" b="0">
                          <a:effectLst/>
                        </a:rPr>
                        <a:t> Tuesday, 9:00am (3 days)</a:t>
                      </a:r>
                      <a:endParaRPr lang="en-US" sz="1400" b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7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Sales-weighted, year-over-year same-store sales growth, 9,000 stores (80% of the retail sales) (Redbook Research)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7127543"/>
                  </a:ext>
                </a:extLst>
              </a:tr>
              <a:tr h="433472"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685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8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Rasmussen Consumer Index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8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Index, 3-day MA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8255"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Friday of reference week, 6:00pm (0 days)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8255"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Daily survey of 1500 American adults Sun-Thurs. (Rasmussen)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8114032"/>
                  </a:ext>
                </a:extLst>
              </a:tr>
              <a:tr h="260083">
                <a:tc rowSpan="4">
                  <a:txBody>
                    <a:bodyPr/>
                    <a:lstStyle/>
                    <a:p>
                      <a:pPr marL="3810" marR="0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Labor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mkts</a:t>
                      </a:r>
                      <a:endParaRPr lang="en-US" sz="1400" b="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" marR="0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Unemployment Insurance:</a:t>
                      </a:r>
                    </a:p>
                    <a:p>
                      <a:pPr marL="3810" marR="0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Initial Claims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NSA, </a:t>
                      </a:r>
                      <a:r>
                        <a:rPr lang="en-US" sz="1400" b="0" dirty="0" err="1">
                          <a:effectLst/>
                        </a:rPr>
                        <a:t>Thous</a:t>
                      </a:r>
                      <a:r>
                        <a:rPr lang="en-US" sz="1400" b="0" dirty="0">
                          <a:effectLst/>
                        </a:rPr>
                        <a:t>.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1</a:t>
                      </a:r>
                      <a:r>
                        <a:rPr lang="en-US" sz="1400" b="0" baseline="30000">
                          <a:effectLst/>
                        </a:rPr>
                        <a:t>st</a:t>
                      </a:r>
                      <a:r>
                        <a:rPr lang="en-US" sz="1400" b="0">
                          <a:effectLst/>
                        </a:rPr>
                        <a:t> Thursday, 8:30am (5 days)</a:t>
                      </a:r>
                      <a:endParaRPr lang="en-US" sz="1400" b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US DOL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758598"/>
                  </a:ext>
                </a:extLst>
              </a:tr>
              <a:tr h="380372">
                <a:tc vMerge="1">
                  <a:txBody>
                    <a:bodyPr/>
                    <a:lstStyle/>
                    <a:p>
                      <a:pPr marL="3810" marR="0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" marR="0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Unemployment Insurance: Continued Claims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NSA, </a:t>
                      </a:r>
                      <a:r>
                        <a:rPr lang="en-US" sz="1400" b="0" dirty="0" err="1">
                          <a:effectLst/>
                        </a:rPr>
                        <a:t>Thous</a:t>
                      </a:r>
                      <a:r>
                        <a:rPr lang="en-US" sz="1400" b="0" dirty="0">
                          <a:effectLst/>
                        </a:rPr>
                        <a:t>.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</a:t>
                      </a:r>
                      <a:r>
                        <a:rPr lang="en-US" sz="1400" b="0" baseline="30000" dirty="0">
                          <a:effectLst/>
                        </a:rPr>
                        <a:t>nd</a:t>
                      </a:r>
                      <a:r>
                        <a:rPr lang="en-US" sz="1400" b="0" dirty="0">
                          <a:effectLst/>
                        </a:rPr>
                        <a:t> Thursday, 8:30am (12 days)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US DOL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290349"/>
                  </a:ext>
                </a:extLst>
              </a:tr>
              <a:tr h="468872">
                <a:tc vMerge="1">
                  <a:txBody>
                    <a:bodyPr/>
                    <a:lstStyle/>
                    <a:p>
                      <a:pPr marL="0" marR="2044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044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American Staffing Association Staffing Index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82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NSA, Jun-12-06=100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4765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</a:t>
                      </a:r>
                      <a:r>
                        <a:rPr lang="en-US" sz="1400" b="0" baseline="30000" dirty="0">
                          <a:effectLst/>
                        </a:rPr>
                        <a:t>nd</a:t>
                      </a:r>
                      <a:r>
                        <a:rPr lang="en-US" sz="1400" b="0" dirty="0">
                          <a:effectLst/>
                        </a:rPr>
                        <a:t> Tuesday, 8:30am (10 days)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4765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Stratified panel of small, medium, and large staffing companies (American Staffing Association) 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413597"/>
                  </a:ext>
                </a:extLst>
              </a:tr>
              <a:tr h="354363"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Federal Withholding Tax Collections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Y/Y % Chg.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>
                        <a:spcBef>
                          <a:spcPts val="44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</a:t>
                      </a:r>
                      <a:r>
                        <a:rPr lang="en-US" sz="1400" b="0" baseline="30000" dirty="0">
                          <a:effectLst/>
                        </a:rPr>
                        <a:t>st</a:t>
                      </a:r>
                      <a:r>
                        <a:rPr lang="en-US" sz="1400" b="0" dirty="0">
                          <a:effectLst/>
                        </a:rPr>
                        <a:t> Tuesday, 4:00pm (5 days) 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>
                        <a:spcBef>
                          <a:spcPts val="44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Treasury receipts of income and payroll taxes withheld from paychecks, adjusted (Taxtracking.com)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794297"/>
                  </a:ext>
                </a:extLst>
              </a:tr>
              <a:tr h="289704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Ind.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Prodn</a:t>
                      </a:r>
                      <a:r>
                        <a:rPr lang="en-US" sz="1400" b="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Raw Steel Production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NSA, </a:t>
                      </a:r>
                      <a:r>
                        <a:rPr lang="en-US" sz="1400" b="0" dirty="0" err="1">
                          <a:effectLst/>
                        </a:rPr>
                        <a:t>Thous</a:t>
                      </a:r>
                      <a:r>
                        <a:rPr lang="en-US" sz="1400" b="0" dirty="0">
                          <a:effectLst/>
                        </a:rPr>
                        <a:t>. Net Tons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</a:t>
                      </a:r>
                      <a:r>
                        <a:rPr lang="en-US" sz="1400" b="0" baseline="30000" dirty="0">
                          <a:effectLst/>
                        </a:rPr>
                        <a:t>st</a:t>
                      </a:r>
                      <a:r>
                        <a:rPr lang="en-US" sz="1400" b="0" dirty="0">
                          <a:effectLst/>
                        </a:rPr>
                        <a:t> Monday, 4:00pm (2 days)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50% weekly production provided, 50% monthly production (American Iron &amp; Steel Institute)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654761"/>
                  </a:ext>
                </a:extLst>
              </a:tr>
              <a:tr h="344610"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U.S Railroad Traffic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082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NSA, car-loads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>
                        <a:spcBef>
                          <a:spcPts val="44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</a:t>
                      </a:r>
                      <a:r>
                        <a:rPr lang="en-US" sz="1400" b="0" baseline="30000" dirty="0">
                          <a:effectLst/>
                        </a:rPr>
                        <a:t>st</a:t>
                      </a:r>
                      <a:r>
                        <a:rPr lang="en-US" sz="1400" b="0" dirty="0">
                          <a:effectLst/>
                        </a:rPr>
                        <a:t> Wednesday, 9:00am (4 days)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>
                        <a:spcBef>
                          <a:spcPts val="44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Total carloads and intermodal units (Association of American Railroads)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26774"/>
                  </a:ext>
                </a:extLst>
              </a:tr>
              <a:tr h="344610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Energy</a:t>
                      </a: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8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US Fuel Sales to End Users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8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NSA, EOP, </a:t>
                      </a:r>
                      <a:r>
                        <a:rPr lang="en-US" sz="1400" b="0" dirty="0" err="1">
                          <a:effectLst/>
                        </a:rPr>
                        <a:t>Thous</a:t>
                      </a:r>
                      <a:r>
                        <a:rPr lang="en-US" sz="1400" b="0" dirty="0">
                          <a:effectLst/>
                        </a:rPr>
                        <a:t>. barrels/ day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>
                        <a:spcBef>
                          <a:spcPts val="44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</a:t>
                      </a:r>
                      <a:r>
                        <a:rPr lang="en-US" sz="1400" b="0" baseline="30000" dirty="0">
                          <a:effectLst/>
                        </a:rPr>
                        <a:t>st</a:t>
                      </a:r>
                      <a:r>
                        <a:rPr lang="en-US" sz="1400" b="0" dirty="0">
                          <a:effectLst/>
                        </a:rPr>
                        <a:t> Wednesday 10:30am (4 days)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>
                        <a:spcBef>
                          <a:spcPts val="44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Weekly product supplied of finished gasoline and distillate fuels (US EIA)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487604"/>
                  </a:ext>
                </a:extLst>
              </a:tr>
              <a:tr h="344610"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Electric Utility Output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NSA, Gigawatt Hours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>
                        <a:spcBef>
                          <a:spcPts val="44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</a:t>
                      </a:r>
                      <a:r>
                        <a:rPr lang="en-US" sz="1400" b="0" baseline="30000" dirty="0">
                          <a:effectLst/>
                        </a:rPr>
                        <a:t>st</a:t>
                      </a:r>
                      <a:r>
                        <a:rPr lang="en-US" sz="1400" b="0" dirty="0">
                          <a:effectLst/>
                        </a:rPr>
                        <a:t> Wednesday, 1:00pm (4 days)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>
                        <a:spcBef>
                          <a:spcPts val="44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U.S. (ex Alaska and Hawaii) investor-owned electric companies (Edison Electric Institute)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2" marR="390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21754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0925868-0F2D-4566-A202-D4E13B4E6B9B}"/>
              </a:ext>
            </a:extLst>
          </p:cNvPr>
          <p:cNvSpPr txBox="1"/>
          <p:nvPr/>
        </p:nvSpPr>
        <p:spPr>
          <a:xfrm>
            <a:off x="361950" y="537242"/>
            <a:ext cx="5229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10 weekly time series used to construct the NY Fed/Dallas Fed Weekly Economic Index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Timely availability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Full data span Jan. 5, 2008 – present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Stable definition and survey instrument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6C7B88-85D3-41D5-B301-853B5705F58E}"/>
              </a:ext>
            </a:extLst>
          </p:cNvPr>
          <p:cNvSpPr txBox="1"/>
          <p:nvPr/>
        </p:nvSpPr>
        <p:spPr>
          <a:xfrm>
            <a:off x="5995988" y="537242"/>
            <a:ext cx="5229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Note: Requiring series to have a long sample and stable definition/scope eliminates many interesting high frequency series such as credit card spending, mobility, etc.</a:t>
            </a:r>
          </a:p>
        </p:txBody>
      </p:sp>
    </p:spTree>
    <p:extLst>
      <p:ext uri="{BB962C8B-B14F-4D97-AF65-F5344CB8AC3E}">
        <p14:creationId xmlns:p14="http://schemas.microsoft.com/office/powerpoint/2010/main" val="22162038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71BB50-13E0-4565-8C11-EDE26FAE7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8813" y="846078"/>
            <a:ext cx="6073187" cy="4048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DB9E56-B3DE-4AE2-AAD6-60B70F6F1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7" y="846078"/>
            <a:ext cx="6051351" cy="403414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40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5DF8A9-DF49-42EB-8316-317198D7154C}"/>
              </a:ext>
            </a:extLst>
          </p:cNvPr>
          <p:cNvSpPr txBox="1"/>
          <p:nvPr/>
        </p:nvSpPr>
        <p:spPr>
          <a:xfrm>
            <a:off x="239369" y="5073215"/>
            <a:ext cx="51847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B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Fit is worst in summer wave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9DB22E-D40D-4314-9509-0FFCF762602D}"/>
              </a:ext>
            </a:extLst>
          </p:cNvPr>
          <p:cNvSpPr txBox="1"/>
          <p:nvPr/>
        </p:nvSpPr>
        <p:spPr>
          <a:xfrm>
            <a:off x="2831724" y="476746"/>
            <a:ext cx="72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Weekly deaths					Activity index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B26ECB-CEDB-4099-AC42-D7F30B423185}"/>
              </a:ext>
            </a:extLst>
          </p:cNvPr>
          <p:cNvSpPr txBox="1"/>
          <p:nvPr/>
        </p:nvSpPr>
        <p:spPr>
          <a:xfrm>
            <a:off x="5000303" y="3614392"/>
            <a:ext cx="847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56-day window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3BBF02-3564-42AB-A68F-6EC454165260}"/>
              </a:ext>
            </a:extLst>
          </p:cNvPr>
          <p:cNvSpPr txBox="1"/>
          <p:nvPr/>
        </p:nvSpPr>
        <p:spPr>
          <a:xfrm>
            <a:off x="10743051" y="3497697"/>
            <a:ext cx="847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56-day window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5F2710-D863-4942-979A-BFE095F918EF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(C) Daily SIR: Rolling estimation fit</a:t>
            </a:r>
          </a:p>
        </p:txBody>
      </p:sp>
    </p:spTree>
    <p:extLst>
      <p:ext uri="{BB962C8B-B14F-4D97-AF65-F5344CB8AC3E}">
        <p14:creationId xmlns:p14="http://schemas.microsoft.com/office/powerpoint/2010/main" val="23087293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41</a:t>
            </a:fld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9DB22E-D40D-4314-9509-0FFCF762602D}"/>
              </a:ext>
            </a:extLst>
          </p:cNvPr>
          <p:cNvSpPr txBox="1"/>
          <p:nvPr/>
        </p:nvSpPr>
        <p:spPr>
          <a:xfrm>
            <a:off x="6502393" y="909910"/>
            <a:ext cx="144802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DFM: </a:t>
            </a:r>
          </a:p>
          <a:p>
            <a:r>
              <a:rPr lang="en-US" sz="1600" dirty="0"/>
              <a:t>coefficient of pandemic economic factor on deaths</a:t>
            </a:r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r>
              <a:rPr lang="en-US" sz="1600" b="1" dirty="0"/>
              <a:t>SIR: </a:t>
            </a:r>
          </a:p>
          <a:p>
            <a:r>
              <a:rPr lang="en-US" sz="1600" dirty="0"/>
              <a:t>Effect of 1000 daily deaths on log economic activity (1000</a:t>
            </a:r>
            <a:r>
              <a:rPr lang="el-GR" sz="1600" dirty="0"/>
              <a:t>κ</a:t>
            </a:r>
            <a:r>
              <a:rPr lang="en-US" sz="1600" baseline="-25000" dirty="0"/>
              <a:t>1</a:t>
            </a:r>
            <a:r>
              <a:rPr lang="en-US" sz="1600" dirty="0"/>
              <a:t>) </a:t>
            </a:r>
          </a:p>
        </p:txBody>
      </p:sp>
      <p:pic>
        <p:nvPicPr>
          <p:cNvPr id="6" name="Picture 5" descr="Chart, surface chart&#10;&#10;Description automatically generated">
            <a:extLst>
              <a:ext uri="{FF2B5EF4-FFF2-40B4-BE49-F238E27FC236}">
                <a16:creationId xmlns:a16="http://schemas.microsoft.com/office/drawing/2014/main" id="{BDD050AF-260D-4BE0-B22C-D29DB8A0D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1199"/>
            <a:ext cx="6096000" cy="34702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F054C7-0FDE-4F3D-AD8F-8A8F629D91C2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(C) Daily SIR: </a:t>
            </a:r>
            <a:r>
              <a:rPr lang="en-US" sz="2200" dirty="0" err="1">
                <a:solidFill>
                  <a:schemeClr val="bg1"/>
                </a:solidFill>
              </a:rPr>
              <a:t>Activity</a:t>
            </a:r>
            <a:r>
              <a:rPr lang="en-US" sz="2200" baseline="-25000" dirty="0" err="1">
                <a:solidFill>
                  <a:schemeClr val="bg1"/>
                </a:solidFill>
              </a:rPr>
              <a:t>t</a:t>
            </a:r>
            <a:r>
              <a:rPr lang="en-US" sz="2200" dirty="0">
                <a:solidFill>
                  <a:schemeClr val="bg1"/>
                </a:solidFill>
              </a:rPr>
              <a:t> = </a:t>
            </a:r>
            <a:r>
              <a:rPr lang="el-GR" sz="2200" dirty="0">
                <a:solidFill>
                  <a:schemeClr val="bg1"/>
                </a:solidFill>
              </a:rPr>
              <a:t>β</a:t>
            </a:r>
            <a:r>
              <a:rPr lang="en-US" sz="2200" baseline="-25000" dirty="0" err="1">
                <a:solidFill>
                  <a:schemeClr val="bg1"/>
                </a:solidFill>
              </a:rPr>
              <a:t>t</a:t>
            </a:r>
            <a:r>
              <a:rPr lang="en-US" sz="2200" dirty="0" err="1">
                <a:solidFill>
                  <a:schemeClr val="bg1"/>
                </a:solidFill>
              </a:rPr>
              <a:t>Deaths</a:t>
            </a:r>
            <a:r>
              <a:rPr lang="en-US" sz="2200" baseline="-25000" dirty="0" err="1">
                <a:solidFill>
                  <a:schemeClr val="bg1"/>
                </a:solidFill>
              </a:rPr>
              <a:t>t</a:t>
            </a:r>
            <a:r>
              <a:rPr lang="en-US" sz="2200" dirty="0">
                <a:solidFill>
                  <a:schemeClr val="bg1"/>
                </a:solidFill>
              </a:rPr>
              <a:t> + </a:t>
            </a:r>
            <a:r>
              <a:rPr lang="en-US" sz="2200" dirty="0" err="1">
                <a:solidFill>
                  <a:schemeClr val="bg1"/>
                </a:solidFill>
              </a:rPr>
              <a:t>u</a:t>
            </a:r>
            <a:r>
              <a:rPr lang="en-US" sz="2200" baseline="-25000" dirty="0" err="1">
                <a:solidFill>
                  <a:schemeClr val="bg1"/>
                </a:solidFill>
              </a:rPr>
              <a:t>t</a:t>
            </a:r>
            <a:r>
              <a:rPr lang="en-US" sz="2200" dirty="0">
                <a:solidFill>
                  <a:schemeClr val="bg1"/>
                </a:solidFill>
              </a:rPr>
              <a:t>, weekly DFM &amp; daily SIR</a:t>
            </a:r>
          </a:p>
        </p:txBody>
      </p:sp>
      <p:pic>
        <p:nvPicPr>
          <p:cNvPr id="10" name="Picture 9" descr="Chart&#10;&#10;Description automatically generated">
            <a:extLst>
              <a:ext uri="{FF2B5EF4-FFF2-40B4-BE49-F238E27FC236}">
                <a16:creationId xmlns:a16="http://schemas.microsoft.com/office/drawing/2014/main" id="{D7E7387F-D348-4638-98DF-3F46C605D3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51" y="486431"/>
            <a:ext cx="5847642" cy="294256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37CEB63-51E9-467B-92AF-2ED092A8E100}"/>
              </a:ext>
            </a:extLst>
          </p:cNvPr>
          <p:cNvSpPr txBox="1"/>
          <p:nvPr/>
        </p:nvSpPr>
        <p:spPr>
          <a:xfrm>
            <a:off x="8463606" y="917713"/>
            <a:ext cx="323144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Comparison: DFM and SIR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Both the DFM and SIR show diminution of effect of deaths on economic activity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Main difference in estimates is summer 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TV-SIR attributes summer 2020 wave to relaxation of non-economic protections (no masks, Memorial Day parties, Sturgis SD, etc.)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The DFM measures jointly determined outcome: result of both the reduction in the effect of economic activity on deaths, and of deaths on economic activity.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86471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b="1" dirty="0">
                <a:solidFill>
                  <a:schemeClr val="accent4"/>
                </a:solidFill>
              </a:rPr>
              <a:t>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42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A34EB6-1E53-49DE-A903-A8ED252FD7D5}"/>
              </a:ext>
            </a:extLst>
          </p:cNvPr>
          <p:cNvSpPr/>
          <p:nvPr/>
        </p:nvSpPr>
        <p:spPr>
          <a:xfrm>
            <a:off x="451553" y="857662"/>
            <a:ext cx="971973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Have macrodynamics changed during the COVID crisis?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There is a new pandemic factor – one new factor suffices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Open question on factor dynamics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/>
              <a:t>New factor is “fast”; evidence on change in “normal” factor dynamics is mixed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How has the relation between the fundamental shock (the pandemic) and economic activity evolved?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There has been a weakening of the deaths -&gt; economic activity channel, at a minimum since late fall 2020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What are the implications for macrodynamics during the recovery?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We are arguably still in the “fast dynamics” period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The contribution of the pandemic factor is small as of April 2021 – back to a 3-factor world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Should we expect a return to normal dynamics? </a:t>
            </a:r>
            <a:r>
              <a:rPr lang="en-US" dirty="0"/>
              <a:t>(mixed evidence)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(Methods) how can we do macroeconometrics post-pandemic?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At both the weekly and monthly level, a single pandemic factor provides good in-sample fit.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Could the pandemic factor be a useful “pandemic dummy variable” for future empirical work that spans the pandemic period?</a:t>
            </a:r>
          </a:p>
        </p:txBody>
      </p:sp>
    </p:spTree>
    <p:extLst>
      <p:ext uri="{BB962C8B-B14F-4D97-AF65-F5344CB8AC3E}">
        <p14:creationId xmlns:p14="http://schemas.microsoft.com/office/powerpoint/2010/main" val="4289591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Data (52-week SA)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5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F0D7ABD-D679-489E-B27C-7FD4D5D3FD25}"/>
              </a:ext>
            </a:extLst>
          </p:cNvPr>
          <p:cNvGrpSpPr/>
          <p:nvPr/>
        </p:nvGrpSpPr>
        <p:grpSpPr>
          <a:xfrm>
            <a:off x="1194976" y="457200"/>
            <a:ext cx="10058400" cy="6342611"/>
            <a:chOff x="1194976" y="457200"/>
            <a:chExt cx="10058400" cy="6400800"/>
          </a:xfrm>
        </p:grpSpPr>
        <p:pic>
          <p:nvPicPr>
            <p:cNvPr id="5" name="Picture 4" descr="Diagram&#10;&#10;Description automatically generated">
              <a:extLst>
                <a:ext uri="{FF2B5EF4-FFF2-40B4-BE49-F238E27FC236}">
                  <a16:creationId xmlns:a16="http://schemas.microsoft.com/office/drawing/2014/main" id="{A278B637-1073-46B7-86E4-9D1161D09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4976" y="457200"/>
              <a:ext cx="10058400" cy="64008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49B22BF-550F-444B-911A-80BA03842862}"/>
                </a:ext>
              </a:extLst>
            </p:cNvPr>
            <p:cNvSpPr txBox="1"/>
            <p:nvPr/>
          </p:nvSpPr>
          <p:spPr>
            <a:xfrm>
              <a:off x="1753984" y="523702"/>
              <a:ext cx="2111433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Same store sales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F86197-F0EE-4473-B663-1D0E77C72750}"/>
                </a:ext>
              </a:extLst>
            </p:cNvPr>
            <p:cNvSpPr txBox="1"/>
            <p:nvPr/>
          </p:nvSpPr>
          <p:spPr>
            <a:xfrm>
              <a:off x="4192384" y="526381"/>
              <a:ext cx="2111433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Withholdings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9DC52D0-8367-42E1-8D4F-8B3CC2D59281}"/>
                </a:ext>
              </a:extLst>
            </p:cNvPr>
            <p:cNvSpPr txBox="1"/>
            <p:nvPr/>
          </p:nvSpPr>
          <p:spPr>
            <a:xfrm>
              <a:off x="6630784" y="520562"/>
              <a:ext cx="2111433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UI: new claims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41A7C9-C87C-43F5-B478-A165A8CBA175}"/>
                </a:ext>
              </a:extLst>
            </p:cNvPr>
            <p:cNvSpPr txBox="1"/>
            <p:nvPr/>
          </p:nvSpPr>
          <p:spPr>
            <a:xfrm>
              <a:off x="9059150" y="532014"/>
              <a:ext cx="2111433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UI: continuing claims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2754F8-C895-48F9-8540-9AC37C1D0BA8}"/>
                </a:ext>
              </a:extLst>
            </p:cNvPr>
            <p:cNvSpPr txBox="1"/>
            <p:nvPr/>
          </p:nvSpPr>
          <p:spPr>
            <a:xfrm>
              <a:off x="1753982" y="2571837"/>
              <a:ext cx="2111433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Staffing index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73958A-E8A2-4187-8FCE-F5119A0A7665}"/>
                </a:ext>
              </a:extLst>
            </p:cNvPr>
            <p:cNvSpPr txBox="1"/>
            <p:nvPr/>
          </p:nvSpPr>
          <p:spPr>
            <a:xfrm>
              <a:off x="4192382" y="2571837"/>
              <a:ext cx="2111433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Consumer confidence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A84016-56E6-4EB2-A71A-1A9D076902F5}"/>
                </a:ext>
              </a:extLst>
            </p:cNvPr>
            <p:cNvSpPr txBox="1"/>
            <p:nvPr/>
          </p:nvSpPr>
          <p:spPr>
            <a:xfrm>
              <a:off x="6630784" y="2576713"/>
              <a:ext cx="2111433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Steel production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9E4960E-99D8-443D-A493-4FEB3AC991D6}"/>
                </a:ext>
              </a:extLst>
            </p:cNvPr>
            <p:cNvSpPr txBox="1"/>
            <p:nvPr/>
          </p:nvSpPr>
          <p:spPr>
            <a:xfrm>
              <a:off x="9069184" y="2571836"/>
              <a:ext cx="2111433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Electricity generation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6E2375-1CAD-493D-BB9C-0F0903D5F076}"/>
                </a:ext>
              </a:extLst>
            </p:cNvPr>
            <p:cNvSpPr txBox="1"/>
            <p:nvPr/>
          </p:nvSpPr>
          <p:spPr>
            <a:xfrm>
              <a:off x="1753981" y="4611659"/>
              <a:ext cx="2111433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Fuel consumption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6F0C29-C0A8-486D-8D14-5880F841B4DF}"/>
                </a:ext>
              </a:extLst>
            </p:cNvPr>
            <p:cNvSpPr txBox="1"/>
            <p:nvPr/>
          </p:nvSpPr>
          <p:spPr>
            <a:xfrm>
              <a:off x="4192382" y="4611659"/>
              <a:ext cx="2111433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Railroad traffic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9631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factors</a:t>
            </a:r>
          </a:p>
        </p:txBody>
      </p:sp>
      <p:pic>
        <p:nvPicPr>
          <p:cNvPr id="9" name="Picture 8" descr="Chart, line chart, histogram&#10;&#10;Description automatically generated">
            <a:extLst>
              <a:ext uri="{FF2B5EF4-FFF2-40B4-BE49-F238E27FC236}">
                <a16:creationId xmlns:a16="http://schemas.microsoft.com/office/drawing/2014/main" id="{4817E491-2B68-47A0-88FA-2121181E0D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"/>
          <a:stretch/>
        </p:blipFill>
        <p:spPr>
          <a:xfrm>
            <a:off x="2432756" y="430887"/>
            <a:ext cx="9759244" cy="6400800"/>
          </a:xfrm>
          <a:prstGeom prst="rect">
            <a:avLst/>
          </a:prstGeom>
        </p:spPr>
      </p:pic>
      <p:pic>
        <p:nvPicPr>
          <p:cNvPr id="6" name="FRED Graph Chart" descr="FRED Graph">
            <a:hlinkClick r:id="rId4" tooltip="View this chart in your browser. "/>
            <a:extLst>
              <a:ext uri="{FF2B5EF4-FFF2-40B4-BE49-F238E27FC236}">
                <a16:creationId xmlns:a16="http://schemas.microsoft.com/office/drawing/2014/main" id="{7B8D8EA0-C362-4E6C-88D2-4F946DA662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449" y="3770489"/>
            <a:ext cx="3853333" cy="2743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5782FF-F7A0-42E5-8291-F6ADE216E0BA}"/>
              </a:ext>
            </a:extLst>
          </p:cNvPr>
          <p:cNvSpPr txBox="1"/>
          <p:nvPr/>
        </p:nvSpPr>
        <p:spPr>
          <a:xfrm>
            <a:off x="171449" y="3401157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WEI</a:t>
            </a:r>
          </a:p>
        </p:txBody>
      </p:sp>
    </p:spTree>
    <p:extLst>
      <p:ext uri="{BB962C8B-B14F-4D97-AF65-F5344CB8AC3E}">
        <p14:creationId xmlns:p14="http://schemas.microsoft.com/office/powerpoint/2010/main" val="631140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factors</a:t>
            </a:r>
          </a:p>
        </p:txBody>
      </p:sp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EB82066F-F1FA-4223-80C7-039E8E795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53465"/>
            <a:ext cx="100584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14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Common components (predicted values) over the pandemic</a:t>
            </a:r>
          </a:p>
        </p:txBody>
      </p:sp>
      <p:pic>
        <p:nvPicPr>
          <p:cNvPr id="4" name="Picture 3" descr="Chart, line chart, histogram&#10;&#10;Description automatically generated">
            <a:extLst>
              <a:ext uri="{FF2B5EF4-FFF2-40B4-BE49-F238E27FC236}">
                <a16:creationId xmlns:a16="http://schemas.microsoft.com/office/drawing/2014/main" id="{F29C28B3-CBF3-4B19-9915-52C958D2C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54380"/>
            <a:ext cx="10058400" cy="6400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A1B46E-F11A-45FA-8CEC-B1DA6A5F6F8B}"/>
              </a:ext>
            </a:extLst>
          </p:cNvPr>
          <p:cNvSpPr txBox="1"/>
          <p:nvPr/>
        </p:nvSpPr>
        <p:spPr>
          <a:xfrm>
            <a:off x="1742696" y="468572"/>
            <a:ext cx="2772860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Same store sales</a:t>
            </a:r>
          </a:p>
        </p:txBody>
      </p:sp>
    </p:spTree>
    <p:extLst>
      <p:ext uri="{BB962C8B-B14F-4D97-AF65-F5344CB8AC3E}">
        <p14:creationId xmlns:p14="http://schemas.microsoft.com/office/powerpoint/2010/main" val="531592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9A392-243A-4E9C-A083-6A7F7E0FE166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(A) Weekly DFM: Common components (predicted values) over the pandemic</a:t>
            </a:r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82FB3F38-6220-49ED-8F65-EB9BA95E1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30887"/>
            <a:ext cx="10058400" cy="6400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8F1748-565C-4710-8A8B-63B2808FA980}"/>
              </a:ext>
            </a:extLst>
          </p:cNvPr>
          <p:cNvSpPr txBox="1"/>
          <p:nvPr/>
        </p:nvSpPr>
        <p:spPr>
          <a:xfrm>
            <a:off x="1720118" y="461664"/>
            <a:ext cx="2603526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Withholdings</a:t>
            </a:r>
          </a:p>
        </p:txBody>
      </p:sp>
    </p:spTree>
    <p:extLst>
      <p:ext uri="{BB962C8B-B14F-4D97-AF65-F5344CB8AC3E}">
        <p14:creationId xmlns:p14="http://schemas.microsoft.com/office/powerpoint/2010/main" val="2108370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7238</TotalTime>
  <Words>2648</Words>
  <Application>Microsoft Office PowerPoint</Application>
  <PresentationFormat>Widescreen</PresentationFormat>
  <Paragraphs>424</Paragraphs>
  <Slides>42</Slides>
  <Notes>42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Wingdings</vt:lpstr>
      <vt:lpstr>Office Theme</vt:lpstr>
      <vt:lpstr>MathType 7.0 Equation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Stock, James H.</cp:lastModifiedBy>
  <cp:revision>882</cp:revision>
  <dcterms:created xsi:type="dcterms:W3CDTF">2020-04-09T09:29:04Z</dcterms:created>
  <dcterms:modified xsi:type="dcterms:W3CDTF">2021-06-08T12:56:37Z</dcterms:modified>
</cp:coreProperties>
</file>