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10" r:id="rId2"/>
    <p:sldId id="554" r:id="rId3"/>
    <p:sldId id="551" r:id="rId4"/>
    <p:sldId id="594" r:id="rId5"/>
    <p:sldId id="590" r:id="rId6"/>
    <p:sldId id="466" r:id="rId7"/>
    <p:sldId id="561" r:id="rId8"/>
    <p:sldId id="586" r:id="rId9"/>
    <p:sldId id="587" r:id="rId10"/>
    <p:sldId id="588" r:id="rId11"/>
    <p:sldId id="591" r:id="rId12"/>
    <p:sldId id="589" r:id="rId13"/>
    <p:sldId id="572" r:id="rId14"/>
    <p:sldId id="579" r:id="rId15"/>
    <p:sldId id="593" r:id="rId16"/>
    <p:sldId id="582" r:id="rId17"/>
    <p:sldId id="583" r:id="rId18"/>
    <p:sldId id="553" r:id="rId19"/>
    <p:sldId id="568" r:id="rId20"/>
    <p:sldId id="585" r:id="rId21"/>
    <p:sldId id="560" r:id="rId22"/>
    <p:sldId id="464" r:id="rId23"/>
    <p:sldId id="465" r:id="rId24"/>
    <p:sldId id="557" r:id="rId25"/>
    <p:sldId id="468" r:id="rId26"/>
    <p:sldId id="5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" initials="M" lastIdx="2" clrIdx="0">
    <p:extLst>
      <p:ext uri="{19B8F6BF-5375-455C-9EA6-DF929625EA0E}">
        <p15:presenceInfo xmlns:p15="http://schemas.microsoft.com/office/powerpoint/2012/main" userId="Miche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B00000"/>
    <a:srgbClr val="B0003C"/>
    <a:srgbClr val="669900"/>
    <a:srgbClr val="33889F"/>
    <a:srgbClr val="339966"/>
    <a:srgbClr val="4BACC6"/>
    <a:srgbClr val="3792AB"/>
    <a:srgbClr val="0033CC"/>
    <a:srgbClr val="6AE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03658231970486E-2"/>
          <c:y val="9.1822581203915163E-2"/>
          <c:w val="0.59348544009797988"/>
          <c:h val="0.80464695195325608"/>
        </c:manualLayout>
      </c:layout>
      <c:areaChart>
        <c:grouping val="stacked"/>
        <c:varyColors val="0"/>
        <c:ser>
          <c:idx val="6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1.7419020000000001</c:v>
                </c:pt>
                <c:pt idx="1">
                  <c:v>1.7338180000000001</c:v>
                </c:pt>
                <c:pt idx="2">
                  <c:v>1.6637029999999999</c:v>
                </c:pt>
                <c:pt idx="3">
                  <c:v>1.5450759999999999</c:v>
                </c:pt>
                <c:pt idx="4">
                  <c:v>1.626377</c:v>
                </c:pt>
                <c:pt idx="5">
                  <c:v>1.6480170000000001</c:v>
                </c:pt>
                <c:pt idx="6">
                  <c:v>1.5897190000000001</c:v>
                </c:pt>
                <c:pt idx="7">
                  <c:v>1.505457</c:v>
                </c:pt>
                <c:pt idx="8">
                  <c:v>1.5867100000000001</c:v>
                </c:pt>
                <c:pt idx="9">
                  <c:v>1.590139</c:v>
                </c:pt>
                <c:pt idx="10">
                  <c:v>1.4876940000000001</c:v>
                </c:pt>
                <c:pt idx="11">
                  <c:v>1.58592</c:v>
                </c:pt>
                <c:pt idx="12">
                  <c:v>1.605388</c:v>
                </c:pt>
                <c:pt idx="13">
                  <c:v>1.5717699999999999</c:v>
                </c:pt>
                <c:pt idx="14">
                  <c:v>1.5386200000000001</c:v>
                </c:pt>
                <c:pt idx="15">
                  <c:v>1.532144</c:v>
                </c:pt>
                <c:pt idx="16">
                  <c:v>1.4960850000000001</c:v>
                </c:pt>
                <c:pt idx="17">
                  <c:v>1.4948859999999999</c:v>
                </c:pt>
                <c:pt idx="18">
                  <c:v>1.499233</c:v>
                </c:pt>
                <c:pt idx="19">
                  <c:v>1.4991410000000001</c:v>
                </c:pt>
                <c:pt idx="20">
                  <c:v>1.493976</c:v>
                </c:pt>
                <c:pt idx="21">
                  <c:v>1.4956069999999999</c:v>
                </c:pt>
                <c:pt idx="22">
                  <c:v>1.5023340000000001</c:v>
                </c:pt>
                <c:pt idx="23">
                  <c:v>1.505946</c:v>
                </c:pt>
                <c:pt idx="24">
                  <c:v>1.509063</c:v>
                </c:pt>
                <c:pt idx="25">
                  <c:v>1.51468</c:v>
                </c:pt>
                <c:pt idx="26">
                  <c:v>1.5185709999999999</c:v>
                </c:pt>
                <c:pt idx="27">
                  <c:v>1.5234000000000001</c:v>
                </c:pt>
                <c:pt idx="28">
                  <c:v>1.52877</c:v>
                </c:pt>
                <c:pt idx="29">
                  <c:v>1.5332870000000001</c:v>
                </c:pt>
                <c:pt idx="30">
                  <c:v>1.540575</c:v>
                </c:pt>
                <c:pt idx="31">
                  <c:v>1.5446899999999999</c:v>
                </c:pt>
                <c:pt idx="32">
                  <c:v>1.5505040000000001</c:v>
                </c:pt>
                <c:pt idx="33">
                  <c:v>1.5585249999999999</c:v>
                </c:pt>
                <c:pt idx="34">
                  <c:v>1.5665450000000001</c:v>
                </c:pt>
                <c:pt idx="35">
                  <c:v>1.57196</c:v>
                </c:pt>
                <c:pt idx="36">
                  <c:v>1.5802659999999999</c:v>
                </c:pt>
                <c:pt idx="37">
                  <c:v>1.5848329999999999</c:v>
                </c:pt>
                <c:pt idx="38">
                  <c:v>1.590951</c:v>
                </c:pt>
                <c:pt idx="39">
                  <c:v>1.5981559999999999</c:v>
                </c:pt>
                <c:pt idx="40">
                  <c:v>1.606392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1-4CE7-8290-CFF38A0AEED5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marine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1.2900149999999999</c:v>
                </c:pt>
                <c:pt idx="1">
                  <c:v>1.1713629999999999</c:v>
                </c:pt>
                <c:pt idx="2">
                  <c:v>1.029498</c:v>
                </c:pt>
                <c:pt idx="3">
                  <c:v>0.98566200000000004</c:v>
                </c:pt>
                <c:pt idx="4">
                  <c:v>0.89663700000000002</c:v>
                </c:pt>
                <c:pt idx="5">
                  <c:v>0.95852699999999991</c:v>
                </c:pt>
                <c:pt idx="6">
                  <c:v>1.1402600000000001</c:v>
                </c:pt>
                <c:pt idx="7">
                  <c:v>1.174674</c:v>
                </c:pt>
                <c:pt idx="8">
                  <c:v>1.1236969999999999</c:v>
                </c:pt>
                <c:pt idx="9">
                  <c:v>1.2002729999999999</c:v>
                </c:pt>
                <c:pt idx="10">
                  <c:v>1.129108</c:v>
                </c:pt>
                <c:pt idx="11">
                  <c:v>1.1573329999999999</c:v>
                </c:pt>
                <c:pt idx="12">
                  <c:v>1.2502489999999999</c:v>
                </c:pt>
                <c:pt idx="13">
                  <c:v>1.2479389999999999</c:v>
                </c:pt>
                <c:pt idx="14">
                  <c:v>1.2401789999999999</c:v>
                </c:pt>
                <c:pt idx="15">
                  <c:v>1.20427</c:v>
                </c:pt>
                <c:pt idx="16">
                  <c:v>1.2018059999999999</c:v>
                </c:pt>
                <c:pt idx="17">
                  <c:v>1.1861999999999999</c:v>
                </c:pt>
                <c:pt idx="18">
                  <c:v>1.1806760000000001</c:v>
                </c:pt>
                <c:pt idx="19">
                  <c:v>1.1750879999999999</c:v>
                </c:pt>
                <c:pt idx="20">
                  <c:v>1.189716</c:v>
                </c:pt>
                <c:pt idx="21">
                  <c:v>1.1724079999999999</c:v>
                </c:pt>
                <c:pt idx="22">
                  <c:v>1.1699710000000001</c:v>
                </c:pt>
                <c:pt idx="23">
                  <c:v>1.167286</c:v>
                </c:pt>
                <c:pt idx="24">
                  <c:v>1.1649959999999999</c:v>
                </c:pt>
                <c:pt idx="25">
                  <c:v>1.162318</c:v>
                </c:pt>
                <c:pt idx="26">
                  <c:v>1.1595009999999999</c:v>
                </c:pt>
                <c:pt idx="27">
                  <c:v>1.1589119999999999</c:v>
                </c:pt>
                <c:pt idx="28">
                  <c:v>1.154336</c:v>
                </c:pt>
                <c:pt idx="29">
                  <c:v>1.1526909999999999</c:v>
                </c:pt>
                <c:pt idx="30">
                  <c:v>1.1416999999999999</c:v>
                </c:pt>
                <c:pt idx="31">
                  <c:v>1.147405</c:v>
                </c:pt>
                <c:pt idx="32">
                  <c:v>1.1357820000000001</c:v>
                </c:pt>
                <c:pt idx="33">
                  <c:v>1.1349229999999999</c:v>
                </c:pt>
                <c:pt idx="34">
                  <c:v>1.127583</c:v>
                </c:pt>
                <c:pt idx="35">
                  <c:v>1.1311279999999999</c:v>
                </c:pt>
                <c:pt idx="36">
                  <c:v>1.1246449999999999</c:v>
                </c:pt>
                <c:pt idx="37">
                  <c:v>1.1204890000000001</c:v>
                </c:pt>
                <c:pt idx="38">
                  <c:v>1.11879</c:v>
                </c:pt>
                <c:pt idx="39">
                  <c:v>1.117734</c:v>
                </c:pt>
                <c:pt idx="40">
                  <c:v>1.1156280000000001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B1-4CE7-8290-CFF38A0AEED5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rail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0.47052100000000002</c:v>
                </c:pt>
                <c:pt idx="1">
                  <c:v>0.53766799999999992</c:v>
                </c:pt>
                <c:pt idx="2">
                  <c:v>0.49973400000000001</c:v>
                </c:pt>
                <c:pt idx="3">
                  <c:v>0.51200900000000005</c:v>
                </c:pt>
                <c:pt idx="4">
                  <c:v>0.54302899999999998</c:v>
                </c:pt>
                <c:pt idx="5">
                  <c:v>0.52396100000000001</c:v>
                </c:pt>
                <c:pt idx="6">
                  <c:v>0.46417700000000001</c:v>
                </c:pt>
                <c:pt idx="7">
                  <c:v>0.49780999999999997</c:v>
                </c:pt>
                <c:pt idx="8">
                  <c:v>0.53471299999999999</c:v>
                </c:pt>
                <c:pt idx="9">
                  <c:v>0.53130299999999997</c:v>
                </c:pt>
                <c:pt idx="10">
                  <c:v>0.46582099999999999</c:v>
                </c:pt>
                <c:pt idx="11">
                  <c:v>0.49616300000000002</c:v>
                </c:pt>
                <c:pt idx="12">
                  <c:v>0.50785199999999997</c:v>
                </c:pt>
                <c:pt idx="13">
                  <c:v>0.50416499999999997</c:v>
                </c:pt>
                <c:pt idx="14">
                  <c:v>0.50352399999999997</c:v>
                </c:pt>
                <c:pt idx="15">
                  <c:v>0.49504799999999999</c:v>
                </c:pt>
                <c:pt idx="16">
                  <c:v>0.49845499999999998</c:v>
                </c:pt>
                <c:pt idx="17">
                  <c:v>0.49538599999999999</c:v>
                </c:pt>
                <c:pt idx="18">
                  <c:v>0.49777500000000002</c:v>
                </c:pt>
                <c:pt idx="19">
                  <c:v>0.50134299999999998</c:v>
                </c:pt>
                <c:pt idx="20">
                  <c:v>0.50314000000000003</c:v>
                </c:pt>
                <c:pt idx="21">
                  <c:v>0.50263599999999997</c:v>
                </c:pt>
                <c:pt idx="22">
                  <c:v>0.50297400000000003</c:v>
                </c:pt>
                <c:pt idx="23">
                  <c:v>0.50442100000000001</c:v>
                </c:pt>
                <c:pt idx="24">
                  <c:v>0.50594499999999998</c:v>
                </c:pt>
                <c:pt idx="25">
                  <c:v>0.50539000000000001</c:v>
                </c:pt>
                <c:pt idx="26">
                  <c:v>0.50353800000000004</c:v>
                </c:pt>
                <c:pt idx="27">
                  <c:v>0.50124100000000005</c:v>
                </c:pt>
                <c:pt idx="28">
                  <c:v>0.49758400000000003</c:v>
                </c:pt>
                <c:pt idx="29">
                  <c:v>0.49641999999999997</c:v>
                </c:pt>
                <c:pt idx="30">
                  <c:v>0.49521999999999999</c:v>
                </c:pt>
                <c:pt idx="31">
                  <c:v>0.49612099999999998</c:v>
                </c:pt>
                <c:pt idx="32">
                  <c:v>0.49851000000000001</c:v>
                </c:pt>
                <c:pt idx="33">
                  <c:v>0.50002999999999997</c:v>
                </c:pt>
                <c:pt idx="34">
                  <c:v>0.501274</c:v>
                </c:pt>
                <c:pt idx="35">
                  <c:v>0.49995200000000001</c:v>
                </c:pt>
                <c:pt idx="36">
                  <c:v>0.50037399999999999</c:v>
                </c:pt>
                <c:pt idx="37">
                  <c:v>0.50134400000000001</c:v>
                </c:pt>
                <c:pt idx="38">
                  <c:v>0.50333899999999998</c:v>
                </c:pt>
                <c:pt idx="39">
                  <c:v>0.50498200000000004</c:v>
                </c:pt>
                <c:pt idx="40">
                  <c:v>0.50747399999999998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B1-4CE7-8290-CFF38A0AEED5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commercial light trucks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0.72122799999999998</c:v>
                </c:pt>
                <c:pt idx="1">
                  <c:v>0.74922800000000001</c:v>
                </c:pt>
                <c:pt idx="2">
                  <c:v>0.75541599999999998</c:v>
                </c:pt>
                <c:pt idx="3">
                  <c:v>0.78481800000000002</c:v>
                </c:pt>
                <c:pt idx="4">
                  <c:v>0.80778000000000005</c:v>
                </c:pt>
                <c:pt idx="5">
                  <c:v>0.83261600000000002</c:v>
                </c:pt>
                <c:pt idx="6">
                  <c:v>0.85293200000000002</c:v>
                </c:pt>
                <c:pt idx="7">
                  <c:v>0.85807100000000003</c:v>
                </c:pt>
                <c:pt idx="8">
                  <c:v>0.88465800000000006</c:v>
                </c:pt>
                <c:pt idx="9">
                  <c:v>0.89613200000000004</c:v>
                </c:pt>
                <c:pt idx="10">
                  <c:v>0.80038699999999996</c:v>
                </c:pt>
                <c:pt idx="11">
                  <c:v>0.824125</c:v>
                </c:pt>
                <c:pt idx="12">
                  <c:v>0.83617799999999998</c:v>
                </c:pt>
                <c:pt idx="13">
                  <c:v>0.83818499999999996</c:v>
                </c:pt>
                <c:pt idx="14">
                  <c:v>0.841109</c:v>
                </c:pt>
                <c:pt idx="15">
                  <c:v>0.84806099999999995</c:v>
                </c:pt>
                <c:pt idx="16">
                  <c:v>0.85120600000000002</c:v>
                </c:pt>
                <c:pt idx="17">
                  <c:v>0.852634</c:v>
                </c:pt>
                <c:pt idx="18">
                  <c:v>0.85334100000000002</c:v>
                </c:pt>
                <c:pt idx="19">
                  <c:v>0.85313899999999998</c:v>
                </c:pt>
                <c:pt idx="20">
                  <c:v>0.85419800000000001</c:v>
                </c:pt>
                <c:pt idx="21">
                  <c:v>0.85696499999999998</c:v>
                </c:pt>
                <c:pt idx="22">
                  <c:v>0.86006400000000005</c:v>
                </c:pt>
                <c:pt idx="23">
                  <c:v>0.86418700000000004</c:v>
                </c:pt>
                <c:pt idx="24">
                  <c:v>0.87027200000000005</c:v>
                </c:pt>
                <c:pt idx="25">
                  <c:v>0.87683199999999994</c:v>
                </c:pt>
                <c:pt idx="26">
                  <c:v>0.88265099999999996</c:v>
                </c:pt>
                <c:pt idx="27">
                  <c:v>0.88892199999999999</c:v>
                </c:pt>
                <c:pt idx="28">
                  <c:v>0.89632400000000001</c:v>
                </c:pt>
                <c:pt idx="29">
                  <c:v>0.90395000000000003</c:v>
                </c:pt>
                <c:pt idx="30">
                  <c:v>0.91157100000000002</c:v>
                </c:pt>
                <c:pt idx="31">
                  <c:v>0.92086299999999999</c:v>
                </c:pt>
                <c:pt idx="32">
                  <c:v>0.93132000000000004</c:v>
                </c:pt>
                <c:pt idx="33">
                  <c:v>0.94299999999999995</c:v>
                </c:pt>
                <c:pt idx="34">
                  <c:v>0.95448900000000003</c:v>
                </c:pt>
                <c:pt idx="35">
                  <c:v>0.96569400000000005</c:v>
                </c:pt>
                <c:pt idx="36">
                  <c:v>0.97780900000000004</c:v>
                </c:pt>
                <c:pt idx="37">
                  <c:v>0.98829999999999996</c:v>
                </c:pt>
                <c:pt idx="38">
                  <c:v>0.99942799999999998</c:v>
                </c:pt>
                <c:pt idx="39">
                  <c:v>1.01142</c:v>
                </c:pt>
                <c:pt idx="40">
                  <c:v>1.023431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B1-4CE7-8290-CFF38A0AEED5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2.609963</c:v>
                </c:pt>
                <c:pt idx="1">
                  <c:v>2.6660629999999998</c:v>
                </c:pt>
                <c:pt idx="2">
                  <c:v>2.6528649999999998</c:v>
                </c:pt>
                <c:pt idx="3">
                  <c:v>2.7047310000000002</c:v>
                </c:pt>
                <c:pt idx="4">
                  <c:v>2.7485040000000001</c:v>
                </c:pt>
                <c:pt idx="5">
                  <c:v>2.873923</c:v>
                </c:pt>
                <c:pt idx="6">
                  <c:v>2.9950359999999998</c:v>
                </c:pt>
                <c:pt idx="7">
                  <c:v>3.074837</c:v>
                </c:pt>
                <c:pt idx="8">
                  <c:v>3.1435149999999998</c:v>
                </c:pt>
                <c:pt idx="9">
                  <c:v>3.1817129999999998</c:v>
                </c:pt>
                <c:pt idx="10">
                  <c:v>1.8604849999999999</c:v>
                </c:pt>
                <c:pt idx="11">
                  <c:v>2.5308619999999999</c:v>
                </c:pt>
                <c:pt idx="12">
                  <c:v>2.8256230000000002</c:v>
                </c:pt>
                <c:pt idx="13">
                  <c:v>2.9600010000000001</c:v>
                </c:pt>
                <c:pt idx="14">
                  <c:v>3.0300150000000001</c:v>
                </c:pt>
                <c:pt idx="15">
                  <c:v>3.089048</c:v>
                </c:pt>
                <c:pt idx="16">
                  <c:v>3.108447</c:v>
                </c:pt>
                <c:pt idx="17">
                  <c:v>3.1248559999999999</c:v>
                </c:pt>
                <c:pt idx="18">
                  <c:v>3.1524580000000002</c:v>
                </c:pt>
                <c:pt idx="19">
                  <c:v>3.1749770000000002</c:v>
                </c:pt>
                <c:pt idx="20">
                  <c:v>3.2061929999999998</c:v>
                </c:pt>
                <c:pt idx="21">
                  <c:v>3.2444259999999998</c:v>
                </c:pt>
                <c:pt idx="22">
                  <c:v>3.2910370000000002</c:v>
                </c:pt>
                <c:pt idx="23">
                  <c:v>3.3397559999999999</c:v>
                </c:pt>
                <c:pt idx="24">
                  <c:v>3.3888029999999998</c:v>
                </c:pt>
                <c:pt idx="25">
                  <c:v>3.437039</c:v>
                </c:pt>
                <c:pt idx="26">
                  <c:v>3.4744820000000001</c:v>
                </c:pt>
                <c:pt idx="27">
                  <c:v>3.5073379999999998</c:v>
                </c:pt>
                <c:pt idx="28">
                  <c:v>3.544565</c:v>
                </c:pt>
                <c:pt idx="29">
                  <c:v>3.5833170000000001</c:v>
                </c:pt>
                <c:pt idx="30">
                  <c:v>3.6291679999999999</c:v>
                </c:pt>
                <c:pt idx="31">
                  <c:v>3.6740949999999999</c:v>
                </c:pt>
                <c:pt idx="32">
                  <c:v>3.7249180000000002</c:v>
                </c:pt>
                <c:pt idx="33">
                  <c:v>3.7775609999999999</c:v>
                </c:pt>
                <c:pt idx="34">
                  <c:v>3.83318</c:v>
                </c:pt>
                <c:pt idx="35">
                  <c:v>3.8850660000000001</c:v>
                </c:pt>
                <c:pt idx="36">
                  <c:v>3.934466</c:v>
                </c:pt>
                <c:pt idx="37">
                  <c:v>3.9789859999999999</c:v>
                </c:pt>
                <c:pt idx="38">
                  <c:v>4.020079</c:v>
                </c:pt>
                <c:pt idx="39">
                  <c:v>4.0577300000000003</c:v>
                </c:pt>
                <c:pt idx="40">
                  <c:v>4.0956619999999999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B1-4CE7-8290-CFF38A0AEED5}"/>
            </c:ext>
          </c:extLst>
        </c:ser>
        <c:ser>
          <c:idx val="2"/>
          <c:order val="5"/>
          <c:tx>
            <c:strRef>
              <c:f>Sheet1!$G$1</c:f>
              <c:strCache>
                <c:ptCount val="1"/>
                <c:pt idx="0">
                  <c:v>medium and heavy duty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Sheet1!$G$2:$G$42</c:f>
              <c:numCache>
                <c:formatCode>General</c:formatCode>
                <c:ptCount val="41"/>
                <c:pt idx="0">
                  <c:v>5.1033999999999997</c:v>
                </c:pt>
                <c:pt idx="1">
                  <c:v>5.1501250000000001</c:v>
                </c:pt>
                <c:pt idx="2">
                  <c:v>4.9856379999999998</c:v>
                </c:pt>
                <c:pt idx="3">
                  <c:v>5.1328849999999999</c:v>
                </c:pt>
                <c:pt idx="4">
                  <c:v>5.3252389999999998</c:v>
                </c:pt>
                <c:pt idx="5">
                  <c:v>5.3727419999999997</c:v>
                </c:pt>
                <c:pt idx="6">
                  <c:v>5.3931199999999997</c:v>
                </c:pt>
                <c:pt idx="7">
                  <c:v>5.4833869999999996</c:v>
                </c:pt>
                <c:pt idx="8">
                  <c:v>5.6769249999999998</c:v>
                </c:pt>
                <c:pt idx="9">
                  <c:v>5.7716329999999996</c:v>
                </c:pt>
                <c:pt idx="10">
                  <c:v>5.2159199999999997</c:v>
                </c:pt>
                <c:pt idx="11">
                  <c:v>5.3152980000000003</c:v>
                </c:pt>
                <c:pt idx="12">
                  <c:v>5.4481669999999998</c:v>
                </c:pt>
                <c:pt idx="13">
                  <c:v>5.454726</c:v>
                </c:pt>
                <c:pt idx="14">
                  <c:v>5.4643699999999997</c:v>
                </c:pt>
                <c:pt idx="15">
                  <c:v>5.481522</c:v>
                </c:pt>
                <c:pt idx="16">
                  <c:v>5.4570720000000001</c:v>
                </c:pt>
                <c:pt idx="17">
                  <c:v>5.4193680000000004</c:v>
                </c:pt>
                <c:pt idx="18">
                  <c:v>5.381697</c:v>
                </c:pt>
                <c:pt idx="19">
                  <c:v>5.342422</c:v>
                </c:pt>
                <c:pt idx="20">
                  <c:v>5.3117549999999998</c:v>
                </c:pt>
                <c:pt idx="21">
                  <c:v>5.2842169999999999</c:v>
                </c:pt>
                <c:pt idx="22">
                  <c:v>5.2531059999999998</c:v>
                </c:pt>
                <c:pt idx="23">
                  <c:v>5.2295129999999999</c:v>
                </c:pt>
                <c:pt idx="24">
                  <c:v>5.2186190000000003</c:v>
                </c:pt>
                <c:pt idx="25">
                  <c:v>5.2171539999999998</c:v>
                </c:pt>
                <c:pt idx="26">
                  <c:v>5.2134900000000002</c:v>
                </c:pt>
                <c:pt idx="27">
                  <c:v>5.2167539999999999</c:v>
                </c:pt>
                <c:pt idx="28">
                  <c:v>5.2329160000000003</c:v>
                </c:pt>
                <c:pt idx="29">
                  <c:v>5.249949</c:v>
                </c:pt>
                <c:pt idx="30">
                  <c:v>5.2650880000000004</c:v>
                </c:pt>
                <c:pt idx="31">
                  <c:v>5.2961619999999998</c:v>
                </c:pt>
                <c:pt idx="32">
                  <c:v>5.3431240000000004</c:v>
                </c:pt>
                <c:pt idx="33">
                  <c:v>5.3956419999999996</c:v>
                </c:pt>
                <c:pt idx="34">
                  <c:v>5.4427680000000001</c:v>
                </c:pt>
                <c:pt idx="35">
                  <c:v>5.4910430000000003</c:v>
                </c:pt>
                <c:pt idx="36">
                  <c:v>5.5400879999999999</c:v>
                </c:pt>
                <c:pt idx="37">
                  <c:v>5.5875690000000002</c:v>
                </c:pt>
                <c:pt idx="38">
                  <c:v>5.6404889999999996</c:v>
                </c:pt>
                <c:pt idx="39">
                  <c:v>5.6978999999999997</c:v>
                </c:pt>
                <c:pt idx="40">
                  <c:v>5.7578870000000002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B1-4CE7-8290-CFF38A0AEED5}"/>
            </c:ext>
          </c:extLst>
        </c:ser>
        <c:ser>
          <c:idx val="4"/>
          <c:order val="6"/>
          <c:tx>
            <c:strRef>
              <c:f>Sheet1!$H$1</c:f>
              <c:strCache>
                <c:ptCount val="1"/>
                <c:pt idx="0">
                  <c:v>light-duty vehicles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Sheet1!$H$2:$H$42</c:f>
              <c:numCache>
                <c:formatCode>General</c:formatCode>
                <c:ptCount val="41"/>
                <c:pt idx="0">
                  <c:v>15.142169000000001</c:v>
                </c:pt>
                <c:pt idx="1">
                  <c:v>14.718121</c:v>
                </c:pt>
                <c:pt idx="2">
                  <c:v>14.629686</c:v>
                </c:pt>
                <c:pt idx="3">
                  <c:v>14.813046</c:v>
                </c:pt>
                <c:pt idx="4">
                  <c:v>14.969219000000001</c:v>
                </c:pt>
                <c:pt idx="5">
                  <c:v>15.071267000000001</c:v>
                </c:pt>
                <c:pt idx="6">
                  <c:v>15.340436</c:v>
                </c:pt>
                <c:pt idx="7">
                  <c:v>15.253289000000001</c:v>
                </c:pt>
                <c:pt idx="8">
                  <c:v>15.283882</c:v>
                </c:pt>
                <c:pt idx="9">
                  <c:v>15.480191</c:v>
                </c:pt>
                <c:pt idx="10">
                  <c:v>13.671303</c:v>
                </c:pt>
                <c:pt idx="11">
                  <c:v>14.31452</c:v>
                </c:pt>
                <c:pt idx="12">
                  <c:v>14.303330000000001</c:v>
                </c:pt>
                <c:pt idx="13">
                  <c:v>14.308396999999999</c:v>
                </c:pt>
                <c:pt idx="14">
                  <c:v>14.256598</c:v>
                </c:pt>
                <c:pt idx="15">
                  <c:v>14.176140999999999</c:v>
                </c:pt>
                <c:pt idx="16">
                  <c:v>14.078118999999999</c:v>
                </c:pt>
                <c:pt idx="17">
                  <c:v>13.976815</c:v>
                </c:pt>
                <c:pt idx="18">
                  <c:v>13.878121999999999</c:v>
                </c:pt>
                <c:pt idx="19">
                  <c:v>13.768432000000001</c:v>
                </c:pt>
                <c:pt idx="20">
                  <c:v>13.669912999999999</c:v>
                </c:pt>
                <c:pt idx="21">
                  <c:v>13.575455</c:v>
                </c:pt>
                <c:pt idx="22">
                  <c:v>13.488398</c:v>
                </c:pt>
                <c:pt idx="23">
                  <c:v>13.423621000000001</c:v>
                </c:pt>
                <c:pt idx="24">
                  <c:v>13.372301</c:v>
                </c:pt>
                <c:pt idx="25">
                  <c:v>13.328881000000001</c:v>
                </c:pt>
                <c:pt idx="26">
                  <c:v>13.286728999999999</c:v>
                </c:pt>
                <c:pt idx="27">
                  <c:v>13.246257</c:v>
                </c:pt>
                <c:pt idx="28">
                  <c:v>13.21139</c:v>
                </c:pt>
                <c:pt idx="29">
                  <c:v>13.189525</c:v>
                </c:pt>
                <c:pt idx="30">
                  <c:v>13.176627999999999</c:v>
                </c:pt>
                <c:pt idx="31">
                  <c:v>13.16408</c:v>
                </c:pt>
                <c:pt idx="32">
                  <c:v>13.164543</c:v>
                </c:pt>
                <c:pt idx="33">
                  <c:v>13.175846999999999</c:v>
                </c:pt>
                <c:pt idx="34">
                  <c:v>13.192310000000001</c:v>
                </c:pt>
                <c:pt idx="35">
                  <c:v>13.206203</c:v>
                </c:pt>
                <c:pt idx="36">
                  <c:v>13.222257000000001</c:v>
                </c:pt>
                <c:pt idx="37">
                  <c:v>13.241574</c:v>
                </c:pt>
                <c:pt idx="38">
                  <c:v>13.266640000000001</c:v>
                </c:pt>
                <c:pt idx="39">
                  <c:v>13.297891</c:v>
                </c:pt>
                <c:pt idx="40">
                  <c:v>13.329485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B1-4CE7-8290-CFF38A0AE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0610480"/>
        <c:axId val="1530613200"/>
      </c:areaChart>
      <c:catAx>
        <c:axId val="1530610480"/>
        <c:scaling>
          <c:orientation val="minMax"/>
          <c:min val="1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613200"/>
        <c:crosses val="autoZero"/>
        <c:auto val="1"/>
        <c:lblAlgn val="ctr"/>
        <c:lblOffset val="100"/>
        <c:tickLblSkip val="10"/>
        <c:tickMarkSkip val="10"/>
        <c:noMultiLvlLbl val="1"/>
      </c:catAx>
      <c:valAx>
        <c:axId val="153061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610480"/>
        <c:crossesAt val="11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0.13348</cdr:x>
      <cdr:y>0.12787</cdr:y>
    </cdr:from>
    <cdr:to>
      <cdr:x>0.3557</cdr:x>
      <cdr:y>0.26212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B36CE391-8491-4C8A-AF9C-ADB74CF56351}"/>
            </a:ext>
          </a:extLst>
        </cdr:cNvPr>
        <cdr:cNvGrpSpPr/>
      </cdr:nvGrpSpPr>
      <cdr:grpSpPr>
        <a:xfrm xmlns:a="http://schemas.openxmlformats.org/drawingml/2006/main">
          <a:off x="838006" y="408533"/>
          <a:ext cx="1395127" cy="428917"/>
          <a:chOff x="-660989" y="9544"/>
          <a:chExt cx="1168384" cy="368275"/>
        </a:xfrm>
      </cdr:grpSpPr>
      <cdr:sp macro="" textlink="">
        <cdr:nvSpPr>
          <cdr:cNvPr id="5" name="TextBox 1"/>
          <cdr:cNvSpPr txBox="1"/>
        </cdr:nvSpPr>
        <cdr:spPr bwMode="auto">
          <a:xfrm xmlns:a="http://schemas.openxmlformats.org/drawingml/2006/main">
            <a:off x="-660989" y="9544"/>
            <a:ext cx="1168384" cy="3682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1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200" b="0" i="1" baseline="0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    projections</a:t>
            </a:r>
            <a:endParaRPr lang="en-US" sz="1200" b="0" i="1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0.69477</cdr:x>
      <cdr:y>0.37823</cdr:y>
    </cdr:from>
    <cdr:to>
      <cdr:x>1</cdr:x>
      <cdr:y>0.98234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F6CA3CE9-3CF8-4D5F-B5DB-1FA2E6DEC34A}"/>
            </a:ext>
          </a:extLst>
        </cdr:cNvPr>
        <cdr:cNvSpPr txBox="1"/>
      </cdr:nvSpPr>
      <cdr:spPr bwMode="auto">
        <a:xfrm xmlns:a="http://schemas.openxmlformats.org/drawingml/2006/main">
          <a:off x="4137179" y="1146374"/>
          <a:ext cx="1817572" cy="18310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chemeClr val="tx2"/>
              </a:solidFill>
              <a:latin typeface="+mj-lt"/>
              <a:ea typeface="Times New Roman" charset="0"/>
              <a:cs typeface="Times New Roman" charset="0"/>
            </a:rPr>
            <a:t>light-duty vehicles</a:t>
          </a:r>
        </a:p>
        <a:p xmlns:a="http://schemas.openxmlformats.org/drawingml/2006/main">
          <a:pPr eaLnBrk="0" hangingPunct="0"/>
          <a:endParaRPr lang="en-US" sz="1200" b="1" dirty="0">
            <a:solidFill>
              <a:schemeClr val="accent1"/>
            </a:solidFill>
            <a:latin typeface="+mj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dirty="0">
            <a:solidFill>
              <a:schemeClr val="accent1"/>
            </a:solidFill>
            <a:latin typeface="+mj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dirty="0">
            <a:solidFill>
              <a:schemeClr val="accent1"/>
            </a:solidFill>
            <a:latin typeface="+mj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>
              <a:solidFill>
                <a:schemeClr val="accent1"/>
              </a:solidFill>
              <a:latin typeface="+mj-lt"/>
              <a:ea typeface="Times New Roman" charset="0"/>
              <a:cs typeface="Times New Roman" charset="0"/>
            </a:rPr>
            <a:t>M</a:t>
          </a:r>
          <a:r>
            <a:rPr lang="en-US" sz="1200" b="1" i="0" baseline="0" dirty="0">
              <a:solidFill>
                <a:schemeClr val="accent1"/>
              </a:solidFill>
              <a:latin typeface="+mj-lt"/>
              <a:ea typeface="Times New Roman" charset="0"/>
              <a:cs typeface="Times New Roman" charset="0"/>
            </a:rPr>
            <a:t>ed &amp; heavy-duty  vehicles</a:t>
          </a:r>
        </a:p>
        <a:p xmlns:a="http://schemas.openxmlformats.org/drawingml/2006/main">
          <a:pPr eaLnBrk="0" hangingPunct="0"/>
          <a:r>
            <a:rPr lang="en-US" sz="1200" b="1" i="0" baseline="0" dirty="0">
              <a:solidFill>
                <a:schemeClr val="accent3"/>
              </a:solidFill>
              <a:latin typeface="+mj-lt"/>
              <a:ea typeface="Times New Roman" charset="0"/>
              <a:cs typeface="Times New Roman" charset="0"/>
            </a:rPr>
            <a:t>air</a:t>
          </a:r>
        </a:p>
        <a:p xmlns:a="http://schemas.openxmlformats.org/drawingml/2006/main">
          <a:pPr eaLnBrk="0" hangingPunct="0"/>
          <a:r>
            <a:rPr lang="en-US" sz="1200" b="1" dirty="0">
              <a:solidFill>
                <a:schemeClr val="accent6"/>
              </a:solidFill>
              <a:latin typeface="+mj-lt"/>
              <a:ea typeface="Times New Roman" charset="0"/>
              <a:cs typeface="Times New Roman" charset="0"/>
            </a:rPr>
            <a:t>C</a:t>
          </a:r>
          <a:r>
            <a:rPr lang="en-US" sz="1200" b="1" i="0" baseline="0" dirty="0">
              <a:solidFill>
                <a:schemeClr val="accent6"/>
              </a:solidFill>
              <a:latin typeface="+mj-lt"/>
              <a:ea typeface="Times New Roman" charset="0"/>
              <a:cs typeface="Times New Roman" charset="0"/>
            </a:rPr>
            <a:t>ommercial lt. trucks</a:t>
          </a:r>
        </a:p>
        <a:p xmlns:a="http://schemas.openxmlformats.org/drawingml/2006/main">
          <a:pPr eaLnBrk="0" hangingPunct="0"/>
          <a:r>
            <a:rPr lang="en-US" sz="1200" b="1" i="0" baseline="0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  <a:ea typeface="Times New Roman" charset="0"/>
              <a:cs typeface="Times New Roman" charset="0"/>
            </a:rPr>
            <a:t>rail</a:t>
          </a:r>
        </a:p>
        <a:p xmlns:a="http://schemas.openxmlformats.org/drawingml/2006/main">
          <a:pPr eaLnBrk="0" hangingPunct="0"/>
          <a:r>
            <a:rPr lang="en-US" sz="1200" b="1" i="0" baseline="0" dirty="0">
              <a:solidFill>
                <a:schemeClr val="accent5">
                  <a:lumMod val="75000"/>
                </a:schemeClr>
              </a:solidFill>
              <a:latin typeface="+mj-lt"/>
              <a:ea typeface="Times New Roman" charset="0"/>
              <a:cs typeface="Times New Roman" charset="0"/>
            </a:rPr>
            <a:t>marine</a:t>
          </a:r>
        </a:p>
        <a:p xmlns:a="http://schemas.openxmlformats.org/drawingml/2006/main">
          <a:pPr algn="l" eaLnBrk="0" hangingPunct="0"/>
          <a:r>
            <a:rPr lang="en-US" sz="1200" b="1" i="0" baseline="0" dirty="0">
              <a:solidFill>
                <a:schemeClr val="bg1">
                  <a:lumMod val="50000"/>
                </a:schemeClr>
              </a:solidFill>
              <a:latin typeface="+mj-lt"/>
              <a:ea typeface="Times New Roman" charset="0"/>
              <a:cs typeface="Times New Roman" charset="0"/>
            </a:rPr>
            <a:t>other</a:t>
          </a:r>
          <a:endParaRPr lang="en-US" sz="1200" b="1" i="0" dirty="0">
            <a:solidFill>
              <a:schemeClr val="tx1"/>
            </a:solidFill>
            <a:latin typeface="+mj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0.1296</cdr:x>
      <cdr:y>0</cdr:y>
    </cdr:from>
    <cdr:to>
      <cdr:x>0.95438</cdr:x>
      <cdr:y>0.1156</cdr:y>
    </cdr:to>
    <cdr:sp macro="" textlink="">
      <cdr:nvSpPr>
        <cdr:cNvPr id="6" name="TextBox 18">
          <a:extLst xmlns:a="http://schemas.openxmlformats.org/drawingml/2006/main">
            <a:ext uri="{FF2B5EF4-FFF2-40B4-BE49-F238E27FC236}">
              <a16:creationId xmlns:a16="http://schemas.microsoft.com/office/drawing/2014/main" id="{4F90FA70-F0D8-413B-90BB-01C521343217}"/>
            </a:ext>
          </a:extLst>
        </cdr:cNvPr>
        <cdr:cNvSpPr txBox="1"/>
      </cdr:nvSpPr>
      <cdr:spPr>
        <a:xfrm xmlns:a="http://schemas.openxmlformats.org/drawingml/2006/main">
          <a:off x="813647" y="0"/>
          <a:ext cx="51780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rgbClr val="C00000"/>
              </a:solidFill>
            </a:rPr>
            <a:t>AEO 2021 reference scenario: energy for transport</a:t>
          </a:r>
        </a:p>
      </cdr:txBody>
    </cdr:sp>
  </cdr:relSizeAnchor>
  <cdr:relSizeAnchor xmlns:cdr="http://schemas.openxmlformats.org/drawingml/2006/chartDrawing">
    <cdr:from>
      <cdr:x>0.00806</cdr:x>
      <cdr:y>0</cdr:y>
    </cdr:from>
    <cdr:to>
      <cdr:x>0.08805</cdr:x>
      <cdr:y>0.0867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730C3D3-0A14-443F-BEF5-AFFF4564E5D7}"/>
            </a:ext>
          </a:extLst>
        </cdr:cNvPr>
        <cdr:cNvSpPr txBox="1"/>
      </cdr:nvSpPr>
      <cdr:spPr>
        <a:xfrm xmlns:a="http://schemas.openxmlformats.org/drawingml/2006/main">
          <a:off x="50590" y="-3663088"/>
          <a:ext cx="50218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err="1"/>
            <a:t>QBtu</a:t>
          </a:r>
          <a:endParaRPr lang="en-US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1045B-9979-44F0-8923-AEC5B9895EE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E448-04D3-4E26-927D-F918AEC9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8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DEB-5A9D-45EA-8092-17D99A358912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4D7F-4B0C-4ED2-B007-ED064103FFBF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0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4D9A-5A62-49C6-9954-47CB8B558093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7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1647-7AA2-4403-84A0-21C7F346F8E7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4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04B-D8C8-483F-8626-8D1D243B7BDC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8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DF12-52C3-4068-BBAF-0A899C1A8638}" type="datetime1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08AE-9607-453D-B9EF-140DC277ADC1}" type="datetime1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2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DE9E-2DC9-43EC-A847-1EEBC3045BD0}" type="datetime1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8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D8EF-E03A-4915-B408-C359E77AE06F}" type="datetime1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7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7EAD-D24C-4271-A7CD-F2EACEFA570F}" type="datetime1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5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4946-12BA-4F8F-AE30-667F0CD6E21B}" type="datetime1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E0D9-3722-4D68-93E6-0D126190DB87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8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1.wmf"/><Relationship Id="rId9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121B9F-7A05-4C12-A5F0-A52C27EA7D8F}"/>
              </a:ext>
            </a:extLst>
          </p:cNvPr>
          <p:cNvSpPr txBox="1"/>
          <p:nvPr/>
        </p:nvSpPr>
        <p:spPr>
          <a:xfrm>
            <a:off x="1741448" y="1127148"/>
            <a:ext cx="870910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00000"/>
                </a:solidFill>
              </a:rPr>
              <a:t>Estimating the Cost of Decarbonizing the Transportation Sector</a:t>
            </a:r>
            <a:endParaRPr lang="en-US" sz="2000" i="1" dirty="0"/>
          </a:p>
          <a:p>
            <a:pPr algn="ctr"/>
            <a:endParaRPr lang="en-US" sz="2000" i="1" dirty="0"/>
          </a:p>
          <a:p>
            <a:pPr algn="ctr"/>
            <a:endParaRPr lang="en-US" sz="2800" dirty="0"/>
          </a:p>
          <a:p>
            <a:pPr algn="ctr"/>
            <a:r>
              <a:rPr lang="en-US" sz="3200" dirty="0"/>
              <a:t>James H. Stock </a:t>
            </a:r>
          </a:p>
          <a:p>
            <a:pPr algn="ctr"/>
            <a:r>
              <a:rPr lang="en-US" sz="2600" dirty="0"/>
              <a:t>Economics Department and Harvard Kennedy School,</a:t>
            </a:r>
          </a:p>
          <a:p>
            <a:pPr algn="ctr"/>
            <a:r>
              <a:rPr lang="en-US" sz="2600" dirty="0"/>
              <a:t>Harvard University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DC90A274-3161-4C74-B269-0FAF7144F65E}"/>
              </a:ext>
            </a:extLst>
          </p:cNvPr>
          <p:cNvSpPr txBox="1">
            <a:spLocks/>
          </p:cNvSpPr>
          <p:nvPr/>
        </p:nvSpPr>
        <p:spPr bwMode="auto">
          <a:xfrm>
            <a:off x="0" y="-133379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NBER conference: </a:t>
            </a:r>
            <a:r>
              <a:rPr lang="en-US" sz="2000" i="1" dirty="0">
                <a:solidFill>
                  <a:schemeClr val="bg1"/>
                </a:solidFill>
              </a:rPr>
              <a:t>New Directions in Transportation Economics, Spring 2021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9DE5B01-F9F6-4780-8B5F-09EB13E3C371}"/>
              </a:ext>
            </a:extLst>
          </p:cNvPr>
          <p:cNvSpPr txBox="1">
            <a:spLocks/>
          </p:cNvSpPr>
          <p:nvPr/>
        </p:nvSpPr>
        <p:spPr bwMode="auto">
          <a:xfrm>
            <a:off x="0" y="6427114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June 17,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5296A4-5008-4635-8777-326325BBDDDD}"/>
              </a:ext>
            </a:extLst>
          </p:cNvPr>
          <p:cNvSpPr txBox="1"/>
          <p:nvPr/>
        </p:nvSpPr>
        <p:spPr>
          <a:xfrm>
            <a:off x="468351" y="5730852"/>
            <a:ext cx="10448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Thanks to Jim </a:t>
            </a:r>
            <a:r>
              <a:rPr lang="en-US" sz="1400" dirty="0" err="1"/>
              <a:t>Archsmith</a:t>
            </a:r>
            <a:r>
              <a:rPr lang="en-US" sz="1400" dirty="0"/>
              <a:t>, Sarah Armitage, Ken Gillingham, Chris Knittel, Shanjun Li, Erich </a:t>
            </a:r>
            <a:r>
              <a:rPr lang="en-US" sz="1400" dirty="0" err="1"/>
              <a:t>Muehlegger</a:t>
            </a:r>
            <a:r>
              <a:rPr lang="en-US" sz="1400" dirty="0"/>
              <a:t>,, and David Rapson for helpful conversations, and to Cassie Cole, Michelle Li, and Matej </a:t>
            </a:r>
            <a:r>
              <a:rPr lang="en-US" sz="1400" dirty="0" err="1"/>
              <a:t>Cerman</a:t>
            </a:r>
            <a:r>
              <a:rPr lang="en-US" sz="1400" dirty="0"/>
              <a:t> for research assistance.</a:t>
            </a:r>
          </a:p>
        </p:txBody>
      </p:sp>
    </p:spTree>
    <p:extLst>
      <p:ext uri="{BB962C8B-B14F-4D97-AF65-F5344CB8AC3E}">
        <p14:creationId xmlns:p14="http://schemas.microsoft.com/office/powerpoint/2010/main" val="3522958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LDVs: New EV sales share, various policies (means)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07DB52B2-31BA-4029-B11F-B679E8DF9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411"/>
            <a:ext cx="3895651" cy="2834640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EC3B5EF6-F8A3-44BA-B615-5780C59AF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74" y="440411"/>
            <a:ext cx="3895651" cy="2834640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CA08648C-7401-4571-9D1F-1E70E8F73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12" y="440411"/>
            <a:ext cx="3895651" cy="2834640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72EC437E-77D8-4F2F-B622-CE8905B5A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3895651" cy="2834640"/>
          </a:xfrm>
          <a:prstGeom prst="rect">
            <a:avLst/>
          </a:prstGeom>
        </p:spPr>
      </p:pic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AB7C8D65-B0C3-4740-8C88-C583C008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73" y="4023360"/>
            <a:ext cx="3895651" cy="2834640"/>
          </a:xfrm>
          <a:prstGeom prst="rect">
            <a:avLst/>
          </a:prstGeo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13138F76-9BB3-4B0F-9FCF-8C6A880803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46" y="4023360"/>
            <a:ext cx="389565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LDVs: Fiscal costs of policies with fiscal components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868193AC-AC0F-406C-81D6-6DAD4EEB3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886"/>
            <a:ext cx="3895650" cy="2834640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2F47A924-1394-4E53-A4DC-9A68AB45F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73" y="459462"/>
            <a:ext cx="3895651" cy="2834640"/>
          </a:xfrm>
          <a:prstGeom prst="rect">
            <a:avLst/>
          </a:prstGeom>
        </p:spPr>
      </p:pic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D9D05DE8-84A6-4CD3-AEE3-85656214A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3895651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71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LDVs: Results – With and Without power sector policy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9A784-6163-4EFF-A413-91FFFAD85E31}"/>
              </a:ext>
            </a:extLst>
          </p:cNvPr>
          <p:cNvSpPr txBox="1"/>
          <p:nvPr/>
        </p:nvSpPr>
        <p:spPr>
          <a:xfrm>
            <a:off x="158172" y="4023360"/>
            <a:ext cx="38637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 new power sector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Marginal power sector emissions from Holland et al (2021) (similar to AEO2021 NEMS)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Marginal emissions are high because coal plants have become marginal (load-following), see NARUC (2020)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795B37-387C-4760-8990-6719AD27F087}"/>
              </a:ext>
            </a:extLst>
          </p:cNvPr>
          <p:cNvSpPr txBox="1"/>
          <p:nvPr/>
        </p:nvSpPr>
        <p:spPr>
          <a:xfrm>
            <a:off x="158171" y="650397"/>
            <a:ext cx="38637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With power sector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Tradable performance standard (90% emission reduction by 2035), marginal emissions rates and costs from </a:t>
            </a:r>
            <a:r>
              <a:rPr lang="en-US" sz="1600" dirty="0" err="1"/>
              <a:t>ReEDS</a:t>
            </a:r>
            <a:r>
              <a:rPr lang="en-US" sz="1600" dirty="0"/>
              <a:t> (Stuart-Stock 2021)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65C5A-0F09-440C-ADC9-5EAC301DA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75" y="440411"/>
            <a:ext cx="3895650" cy="2834640"/>
          </a:xfrm>
          <a:prstGeom prst="rect">
            <a:avLst/>
          </a:prstGeom>
        </p:spPr>
      </p:pic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0CBC5F25-4F51-4549-B606-3B7500F3E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436" y="440411"/>
            <a:ext cx="3895651" cy="2834640"/>
          </a:xfrm>
          <a:prstGeom prst="rect">
            <a:avLst/>
          </a:prstGeom>
        </p:spPr>
      </p:pic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D6176733-8780-480A-8559-7091048E5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50" y="4023359"/>
            <a:ext cx="3895650" cy="2834640"/>
          </a:xfrm>
          <a:prstGeom prst="rect">
            <a:avLst/>
          </a:prstGeom>
        </p:spPr>
      </p:pic>
      <p:pic>
        <p:nvPicPr>
          <p:cNvPr id="16" name="Picture 15" descr="A picture containing chart&#10;&#10;Description automatically generated">
            <a:extLst>
              <a:ext uri="{FF2B5EF4-FFF2-40B4-BE49-F238E27FC236}">
                <a16:creationId xmlns:a16="http://schemas.microsoft.com/office/drawing/2014/main" id="{912B5179-9C96-4B97-8E44-FACCE3A1E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75" y="4023359"/>
            <a:ext cx="389565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96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Air: Overview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53EF3-A96E-4604-814E-2F1E3A66231C}"/>
              </a:ext>
            </a:extLst>
          </p:cNvPr>
          <p:cNvSpPr txBox="1"/>
          <p:nvPr/>
        </p:nvSpPr>
        <p:spPr>
          <a:xfrm>
            <a:off x="366430" y="703521"/>
            <a:ext cx="810447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Air poses major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Technologies largely don’t exist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Focus here on drop-ins: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Petroleum + firm offsets (e.g., direct air capture [DAC])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Sustainable aviation fuels (SAF) – “drop-ins”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Other possibilities (not modeled):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Electric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Green hydrogen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Green ammonia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C91A2-54C5-47AC-A5E8-4E920E1E3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07" t="1833" r="25028" b="10637"/>
          <a:stretch/>
        </p:blipFill>
        <p:spPr>
          <a:xfrm>
            <a:off x="8582259" y="537691"/>
            <a:ext cx="3330961" cy="2927034"/>
          </a:xfrm>
          <a:prstGeom prst="rect">
            <a:avLst/>
          </a:prstGeom>
        </p:spPr>
      </p:pic>
      <p:pic>
        <p:nvPicPr>
          <p:cNvPr id="9" name="Picture 8" descr="A picture containing outdoor, sky, plane, airplane&#10;&#10;Description automatically generated">
            <a:extLst>
              <a:ext uri="{FF2B5EF4-FFF2-40B4-BE49-F238E27FC236}">
                <a16:creationId xmlns:a16="http://schemas.microsoft.com/office/drawing/2014/main" id="{5E597388-CA22-46F2-984D-26D3579BF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90" y="4203446"/>
            <a:ext cx="3839812" cy="2555875"/>
          </a:xfrm>
          <a:prstGeom prst="rect">
            <a:avLst/>
          </a:prstGeom>
        </p:spPr>
      </p:pic>
      <p:pic>
        <p:nvPicPr>
          <p:cNvPr id="3" name="Picture 2" descr="A picture containing clouds&#10;&#10;Description automatically generated">
            <a:extLst>
              <a:ext uri="{FF2B5EF4-FFF2-40B4-BE49-F238E27FC236}">
                <a16:creationId xmlns:a16="http://schemas.microsoft.com/office/drawing/2014/main" id="{38FC2729-CF4E-45A8-8458-3949E3731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136" y="2734846"/>
            <a:ext cx="3837632" cy="2160587"/>
          </a:xfrm>
          <a:prstGeom prst="rect">
            <a:avLst/>
          </a:prstGeom>
        </p:spPr>
      </p:pic>
      <p:pic>
        <p:nvPicPr>
          <p:cNvPr id="16" name="Picture 15" descr="A picture containing sky, outdoor, road&#10;&#10;Description automatically generated">
            <a:extLst>
              <a:ext uri="{FF2B5EF4-FFF2-40B4-BE49-F238E27FC236}">
                <a16:creationId xmlns:a16="http://schemas.microsoft.com/office/drawing/2014/main" id="{D2CD2325-D87E-405A-BD19-BE6D2DB0F0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49750"/>
            <a:ext cx="4013200" cy="250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6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Air: Model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53EF3-A96E-4604-814E-2F1E3A66231C}"/>
              </a:ext>
            </a:extLst>
          </p:cNvPr>
          <p:cNvSpPr txBox="1"/>
          <p:nvPr/>
        </p:nvSpPr>
        <p:spPr>
          <a:xfrm>
            <a:off x="188630" y="662484"/>
            <a:ext cx="1127947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Too much uncertainty to conduct transitional policy cost assessment</a:t>
            </a:r>
            <a:endParaRPr lang="en-US" dirty="0">
              <a:solidFill>
                <a:srgbClr val="B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Transitional policies are largely technology policies</a:t>
            </a:r>
          </a:p>
          <a:p>
            <a:endParaRPr lang="en-US" b="1" dirty="0">
              <a:solidFill>
                <a:srgbClr val="B00000"/>
              </a:solidFill>
            </a:endParaRPr>
          </a:p>
          <a:p>
            <a:r>
              <a:rPr lang="en-US" b="1" dirty="0">
                <a:solidFill>
                  <a:srgbClr val="B00000"/>
                </a:solidFill>
              </a:rPr>
              <a:t>Still, some crude estimates are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Focus on 2050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Use projections in literature of mature technology costs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Suppose airlines required to fully offset emissions with firm offsets (DAC)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Airlines choose among drop-in fuels: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Petroleum + 100% offset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Vegetable or waste oil-based biojet (Hydroprocessed esters &amp; fatty acids, HEFA)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/>
              <a:t>75% emission reduction + 25% offset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/>
              <a:t>limited feedstock supply (e.g., biomass-based diesel (~2Bgal/</a:t>
            </a:r>
            <a:r>
              <a:rPr lang="en-US" sz="1600" dirty="0" err="1"/>
              <a:t>yr</a:t>
            </a:r>
            <a:r>
              <a:rPr lang="en-US" sz="1600" dirty="0"/>
              <a:t> 2019)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Advanced biojet (e.g., alcohol-to-jet (ATJ))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/>
              <a:t> 100% emission reduction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/>
              <a:t>Less limited feedstock supply (e.g., corn ethanol ~14.5Bgal/</a:t>
            </a:r>
            <a:r>
              <a:rPr lang="en-US" sz="1600" dirty="0" err="1"/>
              <a:t>yr</a:t>
            </a:r>
            <a:r>
              <a:rPr lang="en-US" sz="1600" dirty="0"/>
              <a:t> 2019 + larger cellulosic capacity)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Supply and demand parameters with uncertainty ranges from economics, science, &amp; techno-economic literatures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Baseline demand &amp; jet fuel prices ($2.77/gal (!)) from AEO 2021 for 2050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Monte Carlo simulation over realizations of supply curves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Selected references for supply &amp; demand curves</a:t>
            </a:r>
          </a:p>
          <a:p>
            <a:pPr lvl="1"/>
            <a:r>
              <a:rPr lang="en-US" sz="1400" dirty="0"/>
              <a:t>Prest (2020), </a:t>
            </a:r>
            <a:r>
              <a:rPr lang="en-US" sz="1400" dirty="0" err="1"/>
              <a:t>Balke</a:t>
            </a:r>
            <a:r>
              <a:rPr lang="en-US" sz="1400" dirty="0"/>
              <a:t> &amp; Brown, 2018); World Economic Forum/McKinsey (2020), Irwin &amp; Good (2017), Lade &amp; Lin-Lawell (2020), Roberts &amp; Schlenker (2013), Wang et al. (2016), Wei et al (2019) ; Fuss et al. (2018), </a:t>
            </a:r>
            <a:r>
              <a:rPr lang="en-US" sz="1400" dirty="0" err="1"/>
              <a:t>Fasihi</a:t>
            </a:r>
            <a:r>
              <a:rPr lang="en-US" sz="1400" dirty="0"/>
              <a:t> et al. (2019), Hepburn et al. (2019), Keith et al. (2018); </a:t>
            </a:r>
            <a:r>
              <a:rPr lang="en-US" sz="1400" dirty="0" err="1"/>
              <a:t>Pavlenko</a:t>
            </a:r>
            <a:r>
              <a:rPr lang="en-US" sz="1400" dirty="0"/>
              <a:t> et al. (2019), </a:t>
            </a:r>
            <a:r>
              <a:rPr lang="en-US" sz="1400" dirty="0" err="1"/>
              <a:t>Capaz</a:t>
            </a:r>
            <a:r>
              <a:rPr lang="en-US" sz="1400" dirty="0"/>
              <a:t> et al. (2021), Graver et al. (ICCT 2020); </a:t>
            </a:r>
            <a:r>
              <a:rPr lang="en-US" sz="1400" dirty="0" err="1"/>
              <a:t>Visnawathan</a:t>
            </a:r>
            <a:r>
              <a:rPr lang="en-US" sz="1400" dirty="0"/>
              <a:t> et al. (2019), Gray et al. (2021) </a:t>
            </a:r>
          </a:p>
        </p:txBody>
      </p:sp>
    </p:spTree>
    <p:extLst>
      <p:ext uri="{BB962C8B-B14F-4D97-AF65-F5344CB8AC3E}">
        <p14:creationId xmlns:p14="http://schemas.microsoft.com/office/powerpoint/2010/main" val="1967125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Air: Results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6BD0F1-1F09-4A34-9057-11F63F142CF0}"/>
              </a:ext>
            </a:extLst>
          </p:cNvPr>
          <p:cNvSpPr txBox="1"/>
          <p:nvPr/>
        </p:nvSpPr>
        <p:spPr>
          <a:xfrm>
            <a:off x="8369662" y="3988047"/>
            <a:ext cx="346991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Key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Tough to beat petroleum jet fuel  at $2.77/gal, even with offsets @ $100-200/ton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HEFA scalability limits its use for SAF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ATJ (and other advanced biojet) are scalable but existing cost projections do not give it a major role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1DE3FF-7B01-47E5-9768-96B6F726A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411"/>
            <a:ext cx="3906185" cy="28346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EE467B-0770-4A1E-A192-619BB4FE1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906" y="442564"/>
            <a:ext cx="3906186" cy="2834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C3BE32-FB28-4FA3-AF29-053AD091F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814" y="440411"/>
            <a:ext cx="3906186" cy="2834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6CC1EC-73B3-45E9-A421-5C1FD72A6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23360"/>
            <a:ext cx="3906186" cy="2834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6765B4-4549-4418-B2D6-430EECE73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2906" y="4023360"/>
            <a:ext cx="3906186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96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HDVs: Overview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53EF3-A96E-4604-814E-2F1E3A66231C}"/>
              </a:ext>
            </a:extLst>
          </p:cNvPr>
          <p:cNvSpPr txBox="1"/>
          <p:nvPr/>
        </p:nvSpPr>
        <p:spPr>
          <a:xfrm>
            <a:off x="278780" y="769440"/>
            <a:ext cx="53945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Medium-duty vehicles are amenable to electrification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Delivery vans, buses, heavy-duty pickups (many class 3-6 vehicles)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b="1" dirty="0">
                <a:solidFill>
                  <a:srgbClr val="B00000"/>
                </a:solidFill>
              </a:rPr>
              <a:t>Class 7-8 distance haulage less 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Non-scalable technologies: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low-carbon renewable diesel, low-carbon renewable natural gas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Both have competing uses: renewable jet, </a:t>
            </a:r>
            <a:r>
              <a:rPr lang="en-US" sz="1600" dirty="0" err="1"/>
              <a:t>eRIN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Scalable technologies: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Batteries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Green hydrogen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C91A2-54C5-47AC-A5E8-4E920E1E3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07" t="1833" r="25028" b="10637"/>
          <a:stretch/>
        </p:blipFill>
        <p:spPr>
          <a:xfrm>
            <a:off x="8582259" y="537691"/>
            <a:ext cx="3330961" cy="2927034"/>
          </a:xfrm>
          <a:prstGeom prst="rect">
            <a:avLst/>
          </a:prstGeom>
        </p:spPr>
      </p:pic>
      <p:pic>
        <p:nvPicPr>
          <p:cNvPr id="11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E3DCF1-7724-4153-A06C-C9C08F171B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56"/>
          <a:stretch/>
        </p:blipFill>
        <p:spPr>
          <a:xfrm>
            <a:off x="5529811" y="2895891"/>
            <a:ext cx="3562235" cy="38255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6E6002-3C4A-433D-9A56-F286A2C9E2DA}"/>
              </a:ext>
            </a:extLst>
          </p:cNvPr>
          <p:cNvSpPr txBox="1"/>
          <p:nvPr/>
        </p:nvSpPr>
        <p:spPr>
          <a:xfrm>
            <a:off x="5673318" y="2557337"/>
            <a:ext cx="3239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Medium &amp; heavy-duty truck classes</a:t>
            </a:r>
          </a:p>
        </p:txBody>
      </p:sp>
    </p:spTree>
    <p:extLst>
      <p:ext uri="{BB962C8B-B14F-4D97-AF65-F5344CB8AC3E}">
        <p14:creationId xmlns:p14="http://schemas.microsoft.com/office/powerpoint/2010/main" val="1222088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HDVs: Technologies for decarbonization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E60F0F-C93D-4700-A863-B7B8094362E5}"/>
              </a:ext>
            </a:extLst>
          </p:cNvPr>
          <p:cNvSpPr txBox="1"/>
          <p:nvPr/>
        </p:nvSpPr>
        <p:spPr>
          <a:xfrm>
            <a:off x="275803" y="677490"/>
            <a:ext cx="5528620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B00000"/>
                </a:solidFill>
                <a:ea typeface="+mn-lt"/>
                <a:cs typeface="+mn-lt"/>
              </a:rPr>
              <a:t>Hydrogen fuel cells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ea typeface="+mn-lt"/>
                <a:cs typeface="+mn-lt"/>
              </a:rPr>
              <a:t>50 shades of hydrogen: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Brown</a:t>
            </a:r>
            <a:r>
              <a:rPr lang="en-US" sz="1600" dirty="0">
                <a:ea typeface="+mn-lt"/>
                <a:cs typeface="+mn-lt"/>
              </a:rPr>
              <a:t>: coal gasification + reformation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Grey</a:t>
            </a:r>
            <a:r>
              <a:rPr lang="en-US" sz="1600" dirty="0">
                <a:ea typeface="+mn-lt"/>
                <a:cs typeface="+mn-lt"/>
              </a:rPr>
              <a:t>: steam reformation of methane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Blue</a:t>
            </a: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: Grey + carbon capture &amp; storage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00B0F0"/>
                </a:solidFill>
                <a:ea typeface="+mn-lt"/>
                <a:cs typeface="+mn-lt"/>
              </a:rPr>
              <a:t>Turquoise</a:t>
            </a: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: methane pyrolysis yielding solid carbon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339933"/>
                </a:solidFill>
                <a:ea typeface="+mn-lt"/>
                <a:cs typeface="+mn-lt"/>
              </a:rPr>
              <a:t>Green</a:t>
            </a: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: water electrolysis from renewables.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Wave of enthusiasm: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cheap renewables (1-2 ¢/kWh?)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advances in electrolysis technology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expected scale economies is driving a wave of enthusiasm about green hydrogen.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ea typeface="+mn-lt"/>
                <a:cs typeface="+mn-lt"/>
              </a:rPr>
              <a:t>$6-8 per kg considered to be cost parity with gasoline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Challenges: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No fuel cell HDVs currently in production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Major challenges: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Power train redesign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Fuel storage redesign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New fueling infrastructure: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DOE (2020) estimates H2 fueling station costs at $1.9m each for CA 111-station pilot</a:t>
            </a:r>
          </a:p>
        </p:txBody>
      </p:sp>
      <p:pic>
        <p:nvPicPr>
          <p:cNvPr id="4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FDC1C7E5-BD51-448D-BB11-C410D7F2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673" y="1399247"/>
            <a:ext cx="583932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4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HDVs: EC Hydrogen Strategy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8B245B-A933-49D3-BADB-7282670EAC19}"/>
              </a:ext>
            </a:extLst>
          </p:cNvPr>
          <p:cNvSpPr txBox="1"/>
          <p:nvPr/>
        </p:nvSpPr>
        <p:spPr>
          <a:xfrm>
            <a:off x="405591" y="680638"/>
            <a:ext cx="10016491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B00000"/>
                </a:solidFill>
                <a:ea typeface="+mn-lt"/>
                <a:cs typeface="+mn-lt"/>
              </a:rPr>
              <a:t>European Commission's hydrogen strategy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1600" b="1" dirty="0">
              <a:solidFill>
                <a:srgbClr val="B000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Goals: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6 GW renewable hydrogen electrolyzers and production up to 1 million metric tons renewable hydrogen by 2024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40 GW renewable hydrogen electrolyzers and 10 million metric tons production by 2030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Large-scale deployment of mature renewable hydrogen electrolyzer technology especially in hard-to-decarbonize sectors between 2030 and 2050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Required investments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€24-42 billion for </a:t>
            </a:r>
            <a:r>
              <a:rPr lang="en-US" sz="1600" dirty="0" err="1">
                <a:solidFill>
                  <a:srgbClr val="000000"/>
                </a:solidFill>
                <a:ea typeface="+mn-lt"/>
                <a:cs typeface="+mn-lt"/>
              </a:rPr>
              <a:t>electolyzers</a:t>
            </a: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 by 2030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€220-340 billion to provide wind and solar electricity for electrolyzers through 2030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€11 billion to retrofit existing plants with carbon capture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€65 billion for hydrogen transport, storage, and initial refueling stations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Estimate that construction of 400 additional refueling stations would require €850-1000 million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In line with $1.9m/station from DOE (2020)</a:t>
            </a:r>
          </a:p>
        </p:txBody>
      </p:sp>
    </p:spTree>
    <p:extLst>
      <p:ext uri="{BB962C8B-B14F-4D97-AF65-F5344CB8AC3E}">
        <p14:creationId xmlns:p14="http://schemas.microsoft.com/office/powerpoint/2010/main" val="1151096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Marine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17FA4-1D0E-4402-AEFD-17627A7C3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07" t="1833" r="25028" b="10637"/>
          <a:stretch/>
        </p:blipFill>
        <p:spPr>
          <a:xfrm>
            <a:off x="8582259" y="537691"/>
            <a:ext cx="3330961" cy="2927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8E92EF-E72D-4E03-938C-90292953A43E}"/>
              </a:ext>
            </a:extLst>
          </p:cNvPr>
          <p:cNvSpPr txBox="1"/>
          <p:nvPr/>
        </p:nvSpPr>
        <p:spPr>
          <a:xfrm>
            <a:off x="278780" y="769453"/>
            <a:ext cx="638872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Like air &amp; HDVs, the scalable technologies remain unproven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Non-scalable technologies: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low-carbon renewable diesel, low-carbon renewable natural gas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Both have competing uses: renewable jet, </a:t>
            </a:r>
            <a:r>
              <a:rPr lang="en-US" sz="1600" dirty="0" err="1"/>
              <a:t>eRIN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Scalable technologies: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Batteries for certain applications (tugs)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Provides significant health co-benefits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Gillingham &amp; Huang (2020) estimate long-term NPV-positive electrification benefits in US waters currently requiring low-sulfur fuel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Green hydrogen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Ammonia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/>
              <a:t>Can be burned in ICEs or used in fuel cells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/>
              <a:t>Liquid at room temperature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/>
              <a:t>But substantial safety &amp; environmental (NOx) challenges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/>
              <a:t>One estimate of full global transformation to green ammonia by 2050 is $1.2-1.6T (undiscounted, baseline unclear) (Getting to Zero/Global Maritime Forum/WEF (2020))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Jury out on whether the clean equilibrium is cheaper.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29EA01-B809-4CC8-A01A-2D57BC20115C}"/>
              </a:ext>
            </a:extLst>
          </p:cNvPr>
          <p:cNvSpPr txBox="1"/>
          <p:nvPr/>
        </p:nvSpPr>
        <p:spPr>
          <a:xfrm>
            <a:off x="7222162" y="6455229"/>
            <a:ext cx="312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Port of Auckland all-electric tug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657F49-3EAB-43AA-941C-9EBA0D21D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162" y="3519816"/>
            <a:ext cx="3471237" cy="293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4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2F2519F0-FF7B-4D19-A456-3035BE313D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941048"/>
              </p:ext>
            </p:extLst>
          </p:nvPr>
        </p:nvGraphicFramePr>
        <p:xfrm>
          <a:off x="0" y="3663088"/>
          <a:ext cx="6278137" cy="319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85DD0BA4-61AF-4A07-9B55-C335708072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46" t="3653" r="25035" b="10189"/>
          <a:stretch/>
        </p:blipFill>
        <p:spPr>
          <a:xfrm>
            <a:off x="2459307" y="501966"/>
            <a:ext cx="3154959" cy="2927034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Emissions from the US Transportation Sector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28ADB-FFB6-4255-9F5C-25332BA09762}"/>
              </a:ext>
            </a:extLst>
          </p:cNvPr>
          <p:cNvSpPr txBox="1"/>
          <p:nvPr/>
        </p:nvSpPr>
        <p:spPr>
          <a:xfrm>
            <a:off x="255080" y="962330"/>
            <a:ext cx="229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US GHG Emissions by Sector, 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BD3764-29A7-43E8-8237-B8E2341A12B0}"/>
              </a:ext>
            </a:extLst>
          </p:cNvPr>
          <p:cNvSpPr txBox="1"/>
          <p:nvPr/>
        </p:nvSpPr>
        <p:spPr>
          <a:xfrm>
            <a:off x="6577736" y="892824"/>
            <a:ext cx="2294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US Transport CO2 Emissions by Mode, 2019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A5D990-FDEA-44BD-99BE-EB800174E0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07" t="1833" r="25028" b="10637"/>
          <a:stretch/>
        </p:blipFill>
        <p:spPr>
          <a:xfrm>
            <a:off x="8582259" y="537691"/>
            <a:ext cx="3330961" cy="292703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3DD2B99-8C4A-4951-992C-1BC292B29D08}"/>
              </a:ext>
            </a:extLst>
          </p:cNvPr>
          <p:cNvSpPr txBox="1"/>
          <p:nvPr/>
        </p:nvSpPr>
        <p:spPr>
          <a:xfrm>
            <a:off x="6577736" y="3581831"/>
            <a:ext cx="491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AEO 2021 </a:t>
            </a:r>
            <a:r>
              <a:rPr lang="en-US" b="1">
                <a:solidFill>
                  <a:srgbClr val="C00000"/>
                </a:solidFill>
              </a:rPr>
              <a:t>reference scenario: Transport emissions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EF10A7A-A322-4183-9454-2B9504574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736" y="3951163"/>
            <a:ext cx="4800599" cy="28803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57C463-20E7-4283-B58B-D1DC3047C4A5}"/>
              </a:ext>
            </a:extLst>
          </p:cNvPr>
          <p:cNvSpPr txBox="1"/>
          <p:nvPr/>
        </p:nvSpPr>
        <p:spPr>
          <a:xfrm>
            <a:off x="116314" y="3077061"/>
            <a:ext cx="243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EPA Greenhouse Gas Inventory, EIA AEO 2021</a:t>
            </a:r>
          </a:p>
        </p:txBody>
      </p:sp>
    </p:spTree>
    <p:extLst>
      <p:ext uri="{BB962C8B-B14F-4D97-AF65-F5344CB8AC3E}">
        <p14:creationId xmlns:p14="http://schemas.microsoft.com/office/powerpoint/2010/main" val="854063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8E92EF-E72D-4E03-938C-90292953A43E}"/>
              </a:ext>
            </a:extLst>
          </p:cNvPr>
          <p:cNvSpPr txBox="1"/>
          <p:nvPr/>
        </p:nvSpPr>
        <p:spPr>
          <a:xfrm>
            <a:off x="278780" y="671691"/>
            <a:ext cx="67570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LDVs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Policy costs are comparable across policies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Near term policies are typically in the $100-$150 range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Later-implementation policies 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Charging infrastructure plays critical role (as in </a:t>
            </a:r>
            <a:r>
              <a:rPr lang="en-US" sz="1600" dirty="0" err="1"/>
              <a:t>Springel</a:t>
            </a:r>
            <a:r>
              <a:rPr lang="en-US" sz="1600" dirty="0"/>
              <a:t>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Non-policy path requires expensive oil, very significant attribute improvements, or a higher price elasticity than found in the literature so far.</a:t>
            </a:r>
          </a:p>
          <a:p>
            <a:endParaRPr lang="en-US" sz="1600" b="1" dirty="0">
              <a:solidFill>
                <a:srgbClr val="B00000"/>
              </a:solidFill>
            </a:endParaRPr>
          </a:p>
          <a:p>
            <a:r>
              <a:rPr lang="en-US" sz="1600" b="1" dirty="0">
                <a:solidFill>
                  <a:srgbClr val="B00000"/>
                </a:solidFill>
              </a:rPr>
              <a:t>Medium and some heavy-duty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Local delivery van fleets, buses,… ripe for electrification – and plausibly cheaper on full user cost basis (plus local health benefits)</a:t>
            </a:r>
          </a:p>
          <a:p>
            <a:endParaRPr lang="en-US" sz="1600" b="1" dirty="0">
              <a:solidFill>
                <a:srgbClr val="B00000"/>
              </a:solidFill>
            </a:endParaRPr>
          </a:p>
          <a:p>
            <a:r>
              <a:rPr lang="en-US" b="1" dirty="0">
                <a:solidFill>
                  <a:srgbClr val="B00000"/>
                </a:solidFill>
              </a:rPr>
              <a:t>Air, Long-distance HDVs, Marine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Based on current technology estimates, it is hard to be confident of a cheaper clean future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Critical role for firm offsets (direct air capture)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Critical role for RDD policy</a:t>
            </a:r>
          </a:p>
          <a:p>
            <a:endParaRPr lang="en-US" b="1" dirty="0">
              <a:solidFill>
                <a:srgbClr val="B00000"/>
              </a:solidFill>
            </a:endParaRPr>
          </a:p>
          <a:p>
            <a:r>
              <a:rPr lang="en-US" b="1" dirty="0">
                <a:solidFill>
                  <a:srgbClr val="B00000"/>
                </a:solidFill>
              </a:rPr>
              <a:t>More research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inform cost-effective policy to achieve decarbonization goals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BCF608-0F39-4439-9321-93A59773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35" y="5033980"/>
            <a:ext cx="1992614" cy="1687495"/>
          </a:xfrm>
          <a:prstGeom prst="rect">
            <a:avLst/>
          </a:prstGeom>
        </p:spPr>
      </p:pic>
      <p:pic>
        <p:nvPicPr>
          <p:cNvPr id="10" name="Picture 9" descr="A picture containing outdoor, sky, plane, airplane&#10;&#10;Description automatically generated">
            <a:extLst>
              <a:ext uri="{FF2B5EF4-FFF2-40B4-BE49-F238E27FC236}">
                <a16:creationId xmlns:a16="http://schemas.microsoft.com/office/drawing/2014/main" id="{406CDD8D-D00F-4D14-BDD4-8811B8E6F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82" y="3429000"/>
            <a:ext cx="2549152" cy="1696779"/>
          </a:xfrm>
          <a:prstGeom prst="rect">
            <a:avLst/>
          </a:prstGeom>
        </p:spPr>
      </p:pic>
      <p:pic>
        <p:nvPicPr>
          <p:cNvPr id="11" name="Picture 10" descr="A picture containing sky, outdoor, road&#10;&#10;Description automatically generated">
            <a:extLst>
              <a:ext uri="{FF2B5EF4-FFF2-40B4-BE49-F238E27FC236}">
                <a16:creationId xmlns:a16="http://schemas.microsoft.com/office/drawing/2014/main" id="{E13F1B01-C662-4671-B9F6-0B9AC052C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9" y="2330450"/>
            <a:ext cx="2593975" cy="1621234"/>
          </a:xfrm>
          <a:prstGeom prst="rect">
            <a:avLst/>
          </a:prstGeom>
        </p:spPr>
      </p:pic>
      <p:pic>
        <p:nvPicPr>
          <p:cNvPr id="12" name="Picture 11" descr="A picture containing tree, car, outdoor, road&#10;&#10;Description automatically generated">
            <a:extLst>
              <a:ext uri="{FF2B5EF4-FFF2-40B4-BE49-F238E27FC236}">
                <a16:creationId xmlns:a16="http://schemas.microsoft.com/office/drawing/2014/main" id="{7FFEF907-045F-4ECC-B96C-6A208123C5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01820"/>
            <a:ext cx="3240398" cy="182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70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Decarbonizing Transportation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53EF3-A96E-4604-814E-2F1E3A66231C}"/>
              </a:ext>
            </a:extLst>
          </p:cNvPr>
          <p:cNvSpPr txBox="1"/>
          <p:nvPr/>
        </p:nvSpPr>
        <p:spPr>
          <a:xfrm>
            <a:off x="4874394" y="2998113"/>
            <a:ext cx="2443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0003C"/>
                </a:solidFill>
              </a:rPr>
              <a:t>Additional Slides </a:t>
            </a:r>
          </a:p>
        </p:txBody>
      </p:sp>
    </p:spTree>
    <p:extLst>
      <p:ext uri="{BB962C8B-B14F-4D97-AF65-F5344CB8AC3E}">
        <p14:creationId xmlns:p14="http://schemas.microsoft.com/office/powerpoint/2010/main" val="1158048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LDVs: Model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53EF3-A96E-4604-814E-2F1E3A66231C}"/>
              </a:ext>
            </a:extLst>
          </p:cNvPr>
          <p:cNvSpPr txBox="1"/>
          <p:nvPr/>
        </p:nvSpPr>
        <p:spPr>
          <a:xfrm>
            <a:off x="328329" y="736912"/>
            <a:ext cx="1110513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Consumer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Two categories of vehicles: cars or SUVs (which includes light trucks &amp; vans)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Within category, choose EV vs. 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Demand depends on relative price, charger availability (Level 2, Level 3), and other attributes/tastes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	where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sz="1400" dirty="0"/>
              <a:t>Notes: Based on </a:t>
            </a:r>
            <a:r>
              <a:rPr lang="en-US" sz="1400" dirty="0" err="1"/>
              <a:t>Springel</a:t>
            </a:r>
            <a:r>
              <a:rPr lang="en-US" sz="1400" dirty="0"/>
              <a:t> (2020), with the following modifications: (a) </a:t>
            </a:r>
            <a:r>
              <a:rPr lang="en-US" sz="1400" dirty="0" err="1"/>
              <a:t>Springel</a:t>
            </a:r>
            <a:r>
              <a:rPr lang="en-US" sz="1400" dirty="0"/>
              <a:t> uses price, I use log price. (b) </a:t>
            </a:r>
            <a:r>
              <a:rPr lang="en-US" sz="1400" dirty="0" err="1"/>
              <a:t>Springel</a:t>
            </a:r>
            <a:r>
              <a:rPr lang="en-US" sz="1400" dirty="0"/>
              <a:t> estimates demand at the vehicle model level, this aggregates to (EV, ICE) </a:t>
            </a:r>
            <a:r>
              <a:rPr lang="en-US" sz="1400" dirty="0">
                <a:cs typeface="Times New Roman" panose="02020603050405020304" pitchFamily="18" charset="0"/>
              </a:rPr>
              <a:t>× (car, SUV); (c) </a:t>
            </a:r>
            <a:r>
              <a:rPr lang="en-US" sz="1400" dirty="0" err="1"/>
              <a:t>Springel</a:t>
            </a:r>
            <a:r>
              <a:rPr lang="en-US" sz="1400" dirty="0"/>
              <a:t> doesn’t differentiate among charging station level; I differentiate between Level 2 &amp;3. Here L2 is treated on a per-vehicle basis, L3 is treated on geographic density (or equivalently per road-mile) basis. </a:t>
            </a:r>
            <a:r>
              <a:rPr lang="en-US" sz="1400" dirty="0" err="1"/>
              <a:t>Springel</a:t>
            </a:r>
            <a:r>
              <a:rPr lang="en-US" sz="1400" dirty="0"/>
              <a:t> and Zhou-Li (2017) use ln(N) specifications. (d) I follow </a:t>
            </a:r>
            <a:r>
              <a:rPr lang="en-US" sz="1400" dirty="0" err="1"/>
              <a:t>Archsmith</a:t>
            </a:r>
            <a:r>
              <a:rPr lang="en-US" sz="1400" dirty="0"/>
              <a:t> et al (2021) and introduce the term </a:t>
            </a:r>
            <a:r>
              <a:rPr lang="en-US" sz="1400" i="1" dirty="0" err="1"/>
              <a:t>φ</a:t>
            </a:r>
            <a:r>
              <a:rPr lang="en-US" sz="1400" i="1" baseline="-25000" dirty="0" err="1"/>
              <a:t>t</a:t>
            </a:r>
            <a:r>
              <a:rPr lang="en-US" sz="1400" dirty="0"/>
              <a:t> to capture attribute and taste drift (modeled here as a random walk). (e) I model consumer choice in year </a:t>
            </a:r>
            <a:r>
              <a:rPr lang="en-US" sz="1400" i="1" dirty="0"/>
              <a:t>t</a:t>
            </a:r>
            <a:r>
              <a:rPr lang="en-US" sz="1400" dirty="0"/>
              <a:t> as depending on (observed) charging stations in year </a:t>
            </a:r>
            <a:r>
              <a:rPr lang="en-US" sz="1400" i="1" dirty="0"/>
              <a:t>t</a:t>
            </a:r>
            <a:r>
              <a:rPr lang="en-US" sz="1400" dirty="0"/>
              <a:t>-1. </a:t>
            </a:r>
            <a:endParaRPr lang="en-US" sz="1400" i="1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8254C30-61C7-4BEE-8351-B0323C374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157858"/>
              </p:ext>
            </p:extLst>
          </p:nvPr>
        </p:nvGraphicFramePr>
        <p:xfrm>
          <a:off x="1828800" y="1874167"/>
          <a:ext cx="6553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" name="Equation" r:id="rId3" imgW="6553080" imgH="927000" progId="Equation.DSMT4">
                  <p:embed/>
                </p:oleObj>
              </mc:Choice>
              <mc:Fallback>
                <p:oleObj name="Equation" r:id="rId3" imgW="655308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1874167"/>
                        <a:ext cx="65532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B783B69-BE8E-4190-8D7B-8E7F54E95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168667"/>
              </p:ext>
            </p:extLst>
          </p:nvPr>
        </p:nvGraphicFramePr>
        <p:xfrm>
          <a:off x="1828800" y="2947988"/>
          <a:ext cx="63627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6" name="Equation" r:id="rId5" imgW="6362640" imgH="2539800" progId="Equation.DSMT4">
                  <p:embed/>
                </p:oleObj>
              </mc:Choice>
              <mc:Fallback>
                <p:oleObj name="Equation" r:id="rId5" imgW="6362640" imgH="25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2947988"/>
                        <a:ext cx="6362700" cy="25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735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LDVs: Model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53EF3-A96E-4604-814E-2F1E3A66231C}"/>
              </a:ext>
            </a:extLst>
          </p:cNvPr>
          <p:cNvSpPr txBox="1"/>
          <p:nvPr/>
        </p:nvSpPr>
        <p:spPr>
          <a:xfrm>
            <a:off x="366429" y="703521"/>
            <a:ext cx="111051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Private-sector charging station provision</a:t>
            </a:r>
          </a:p>
          <a:p>
            <a:r>
              <a:rPr lang="en-US" sz="1600" dirty="0"/>
              <a:t>Separately model L2 and L3 chargers because of different costs and different saturation values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where</a:t>
            </a:r>
          </a:p>
          <a:p>
            <a:endParaRPr lang="en-US" sz="1600" b="1" dirty="0"/>
          </a:p>
          <a:p>
            <a:endParaRPr lang="en-US" b="1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400" dirty="0"/>
              <a:t>Source: Zhou &amp; Li (2018-US), </a:t>
            </a:r>
            <a:r>
              <a:rPr lang="en-US" sz="1400" dirty="0" err="1"/>
              <a:t>Springel</a:t>
            </a:r>
            <a:r>
              <a:rPr lang="en-US" sz="1400" dirty="0"/>
              <a:t> (2020)</a:t>
            </a:r>
            <a:endParaRPr lang="en-US" sz="1400" dirty="0">
              <a:highlight>
                <a:srgbClr val="FFFF00"/>
              </a:highlight>
            </a:endParaRPr>
          </a:p>
          <a:p>
            <a:endParaRPr lang="en-US" sz="1600" dirty="0"/>
          </a:p>
          <a:p>
            <a:r>
              <a:rPr lang="en-US" b="1" dirty="0">
                <a:solidFill>
                  <a:srgbClr val="B00000"/>
                </a:solidFill>
              </a:rPr>
              <a:t>Stock/flow 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LDV scrappage rate 10%/year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Charging station scrappage rate 10%/year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b="1" dirty="0">
                <a:solidFill>
                  <a:srgbClr val="C00000"/>
                </a:solidFill>
              </a:rPr>
              <a:t>Calibration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8254C30-61C7-4BEE-8351-B0323C374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025401"/>
              </p:ext>
            </p:extLst>
          </p:nvPr>
        </p:nvGraphicFramePr>
        <p:xfrm>
          <a:off x="1415888" y="1440720"/>
          <a:ext cx="2997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" name="Equation" r:id="rId3" imgW="2997000" imgH="723600" progId="Equation.DSMT4">
                  <p:embed/>
                </p:oleObj>
              </mc:Choice>
              <mc:Fallback>
                <p:oleObj name="Equation" r:id="rId3" imgW="2997000" imgH="723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8254C30-61C7-4BEE-8351-B0323C3742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5888" y="1440720"/>
                        <a:ext cx="2997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B783B69-BE8E-4190-8D7B-8E7F54E95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59145"/>
              </p:ext>
            </p:extLst>
          </p:nvPr>
        </p:nvGraphicFramePr>
        <p:xfrm>
          <a:off x="1415888" y="2437255"/>
          <a:ext cx="3657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" name="Equation" r:id="rId5" imgW="3657600" imgH="723600" progId="Equation.DSMT4">
                  <p:embed/>
                </p:oleObj>
              </mc:Choice>
              <mc:Fallback>
                <p:oleObj name="Equation" r:id="rId5" imgW="3657600" imgH="723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B783B69-BE8E-4190-8D7B-8E7F54E95C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5888" y="2437255"/>
                        <a:ext cx="36576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D053C564-231D-41ED-85A7-9BF80AE45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0996" y="1389413"/>
            <a:ext cx="5414575" cy="3254506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CEEA24F-5027-4E2C-B3F0-72C16B4774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906382"/>
              </p:ext>
            </p:extLst>
          </p:nvPr>
        </p:nvGraphicFramePr>
        <p:xfrm>
          <a:off x="1842654" y="5213110"/>
          <a:ext cx="88392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" name="Equation" r:id="rId8" imgW="8839080" imgH="1536480" progId="Equation.DSMT4">
                  <p:embed/>
                </p:oleObj>
              </mc:Choice>
              <mc:Fallback>
                <p:oleObj name="Equation" r:id="rId8" imgW="8839080" imgH="153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42654" y="5213110"/>
                        <a:ext cx="88392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677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LDVs: Parameterization &amp; MC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53EF3-A96E-4604-814E-2F1E3A66231C}"/>
              </a:ext>
            </a:extLst>
          </p:cNvPr>
          <p:cNvSpPr txBox="1"/>
          <p:nvPr/>
        </p:nvSpPr>
        <p:spPr>
          <a:xfrm>
            <a:off x="299988" y="633332"/>
            <a:ext cx="1159202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Model:</a:t>
            </a:r>
          </a:p>
          <a:p>
            <a:endParaRPr lang="en-US" b="1" dirty="0">
              <a:solidFill>
                <a:srgbClr val="B00000"/>
              </a:solidFill>
            </a:endParaRPr>
          </a:p>
          <a:p>
            <a:endParaRPr lang="en-US" dirty="0"/>
          </a:p>
          <a:p>
            <a:endParaRPr lang="en-US" b="1" dirty="0">
              <a:solidFill>
                <a:srgbClr val="B0003C"/>
              </a:solidFill>
            </a:endParaRPr>
          </a:p>
          <a:p>
            <a:r>
              <a:rPr lang="en-US" b="1" dirty="0">
                <a:solidFill>
                  <a:srgbClr val="B0003C"/>
                </a:solidFill>
              </a:rPr>
              <a:t>Demand:</a:t>
            </a:r>
          </a:p>
          <a:p>
            <a:endParaRPr lang="en-US" b="1" dirty="0">
              <a:solidFill>
                <a:srgbClr val="B0003C"/>
              </a:solidFill>
            </a:endParaRPr>
          </a:p>
          <a:p>
            <a:endParaRPr lang="en-US" b="1" dirty="0">
              <a:solidFill>
                <a:srgbClr val="B0003C"/>
              </a:solidFill>
            </a:endParaRPr>
          </a:p>
          <a:p>
            <a:endParaRPr lang="en-US" b="1" dirty="0">
              <a:solidFill>
                <a:srgbClr val="B0003C"/>
              </a:solidFill>
            </a:endParaRPr>
          </a:p>
          <a:p>
            <a:endParaRPr lang="en-US" b="1" dirty="0">
              <a:solidFill>
                <a:srgbClr val="B0003C"/>
              </a:solidFill>
            </a:endParaRPr>
          </a:p>
          <a:p>
            <a:r>
              <a:rPr lang="en-US" sz="1600" dirty="0"/>
              <a:t>References:	 </a:t>
            </a:r>
            <a:r>
              <a:rPr lang="el-GR" sz="1600" i="1" dirty="0"/>
              <a:t>η</a:t>
            </a:r>
            <a:r>
              <a:rPr lang="en-US" sz="1600" baseline="-25000" dirty="0"/>
              <a:t>P</a:t>
            </a:r>
            <a:r>
              <a:rPr lang="en-US" sz="1600" dirty="0"/>
              <a:t>: 	</a:t>
            </a:r>
            <a:r>
              <a:rPr lang="en-US" sz="1600" dirty="0" err="1"/>
              <a:t>Springel</a:t>
            </a:r>
            <a:r>
              <a:rPr lang="en-US" sz="1600" dirty="0"/>
              <a:t> (2020): -1.5 to 2.0; Xing et al (2019): -2.7; Li (2019): -1.3; </a:t>
            </a:r>
            <a:r>
              <a:rPr lang="en-US" sz="1600" dirty="0" err="1"/>
              <a:t>Muehlegger</a:t>
            </a:r>
            <a:r>
              <a:rPr lang="en-US" sz="1600" dirty="0"/>
              <a:t> &amp; Rapson (2018): -3.9; </a:t>
            </a:r>
          </a:p>
          <a:p>
            <a:r>
              <a:rPr lang="en-US" sz="1600" dirty="0"/>
              <a:t>				</a:t>
            </a:r>
            <a:r>
              <a:rPr lang="en-US" sz="1600" dirty="0" err="1"/>
              <a:t>Archsmith</a:t>
            </a:r>
            <a:r>
              <a:rPr lang="en-US" sz="1600" dirty="0"/>
              <a:t>, </a:t>
            </a:r>
            <a:r>
              <a:rPr lang="en-US" sz="1600" dirty="0" err="1"/>
              <a:t>Muehlegger</a:t>
            </a:r>
            <a:r>
              <a:rPr lang="en-US" sz="1600" dirty="0"/>
              <a:t>, &amp; Rapson (2021) simulation values -1, -2 -3</a:t>
            </a:r>
          </a:p>
          <a:p>
            <a:r>
              <a:rPr lang="en-US" sz="1600" dirty="0"/>
              <a:t> 			 </a:t>
            </a:r>
            <a:r>
              <a:rPr lang="el-GR" sz="1600" i="1" dirty="0"/>
              <a:t>η</a:t>
            </a:r>
            <a:r>
              <a:rPr lang="en-US" sz="1600" baseline="-25000" dirty="0"/>
              <a:t>P</a:t>
            </a:r>
            <a:r>
              <a:rPr lang="en-US" sz="1600" dirty="0"/>
              <a:t>: 	</a:t>
            </a:r>
            <a:r>
              <a:rPr lang="en-US" sz="1600" dirty="0" err="1"/>
              <a:t>Springel</a:t>
            </a:r>
            <a:r>
              <a:rPr lang="en-US" sz="1600" dirty="0"/>
              <a:t> (2020): -0.418 (SE = 0.038) mean in random coefficients model @ ~12% market share (2014)</a:t>
            </a:r>
          </a:p>
          <a:p>
            <a:r>
              <a:rPr lang="en-US" sz="1600" dirty="0"/>
              <a:t> </a:t>
            </a:r>
          </a:p>
          <a:p>
            <a:r>
              <a:rPr lang="en-US" b="1" dirty="0">
                <a:solidFill>
                  <a:srgbClr val="B0003C"/>
                </a:solidFill>
              </a:rPr>
              <a:t>Technology:	</a:t>
            </a:r>
            <a:r>
              <a:rPr lang="en-US" sz="1600" dirty="0"/>
              <a:t>ICE, SUV price model follows </a:t>
            </a:r>
            <a:r>
              <a:rPr lang="en-US" sz="1600" dirty="0" err="1"/>
              <a:t>Lutsey</a:t>
            </a:r>
            <a:r>
              <a:rPr lang="en-US" sz="1600" dirty="0"/>
              <a:t> &amp; Nicholas (ICCT (2019)), Clinton, Knittel, and </a:t>
            </a:r>
            <a:r>
              <a:rPr lang="en-US" sz="1600" dirty="0" err="1"/>
              <a:t>Metaxoglu</a:t>
            </a:r>
            <a:r>
              <a:rPr lang="en-US" sz="1600" dirty="0"/>
              <a:t> (2020).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Full user cost = initial vehicle cost + valuation factor </a:t>
            </a:r>
            <a:r>
              <a:rPr lang="en-US" sz="1600" dirty="0">
                <a:cs typeface="Times New Roman" panose="02020603050405020304" pitchFamily="18" charset="0"/>
              </a:rPr>
              <a:t>× O&amp;M costs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Manufacturing cost breakdown from </a:t>
            </a:r>
            <a:r>
              <a:rPr lang="en-US" sz="1600" dirty="0" err="1"/>
              <a:t>Lutsey</a:t>
            </a:r>
            <a:r>
              <a:rPr lang="en-US" sz="1600" dirty="0"/>
              <a:t> &amp; Nicholas (2019).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 panose="02020603050405020304" pitchFamily="18" charset="0"/>
              </a:rPr>
              <a:t>Valuation factor ~ U[0.5, 1].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 panose="02020603050405020304" pitchFamily="18" charset="0"/>
              </a:rPr>
              <a:t>References, all for ICEs: Gillingham, </a:t>
            </a:r>
            <a:r>
              <a:rPr lang="en-US" sz="1600" dirty="0" err="1">
                <a:cs typeface="Times New Roman" panose="02020603050405020304" pitchFamily="18" charset="0"/>
              </a:rPr>
              <a:t>Houde</a:t>
            </a:r>
            <a:r>
              <a:rPr lang="en-US" sz="1600" dirty="0">
                <a:cs typeface="Times New Roman" panose="02020603050405020304" pitchFamily="18" charset="0"/>
              </a:rPr>
              <a:t>, &amp; van Bentham (forthcoming): 0.16-0.39; Allcott &amp; </a:t>
            </a:r>
            <a:r>
              <a:rPr lang="en-US" sz="1600" dirty="0" err="1">
                <a:cs typeface="Times New Roman" panose="02020603050405020304" pitchFamily="18" charset="0"/>
              </a:rPr>
              <a:t>Wozny</a:t>
            </a:r>
            <a:r>
              <a:rPr lang="en-US" sz="1600" dirty="0">
                <a:cs typeface="Times New Roman" panose="02020603050405020304" pitchFamily="18" charset="0"/>
              </a:rPr>
              <a:t> (2014): 0.72; </a:t>
            </a:r>
            <a:r>
              <a:rPr lang="en-US" sz="1600" dirty="0" err="1">
                <a:cs typeface="Times New Roman" panose="02020603050405020304" pitchFamily="18" charset="0"/>
              </a:rPr>
              <a:t>Grigolon</a:t>
            </a:r>
            <a:r>
              <a:rPr lang="en-US" sz="1600" dirty="0"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cs typeface="Times New Roman" panose="02020603050405020304" pitchFamily="18" charset="0"/>
              </a:rPr>
              <a:t>Raynaert</a:t>
            </a:r>
            <a:r>
              <a:rPr lang="en-US" sz="1600" dirty="0">
                <a:cs typeface="Times New Roman" panose="02020603050405020304" pitchFamily="18" charset="0"/>
              </a:rPr>
              <a:t>, and </a:t>
            </a:r>
            <a:r>
              <a:rPr lang="en-US" sz="1600" dirty="0" err="1">
                <a:cs typeface="Times New Roman" panose="02020603050405020304" pitchFamily="18" charset="0"/>
              </a:rPr>
              <a:t>Verboven</a:t>
            </a:r>
            <a:r>
              <a:rPr lang="en-US" sz="1600" dirty="0">
                <a:cs typeface="Times New Roman" panose="02020603050405020304" pitchFamily="18" charset="0"/>
              </a:rPr>
              <a:t> (2018): 00.91; Leard, Linn, and Zho (2019): 0.54 and &lt;0.30; Goldberg (1998): near 1. We use higher value because of salience at point of making ICE/EV decision</a:t>
            </a:r>
            <a:endParaRPr lang="en-US" sz="16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Battery prices: -16% per year 2009-2019; project N(-.09,.02), with $50 floor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i="1" dirty="0"/>
              <a:t>EV</a:t>
            </a:r>
            <a:r>
              <a:rPr lang="en-US" sz="1600" dirty="0"/>
              <a:t> (kWh/mi): 3.4 (cars – Chevy Bolt), 2.0 (SUVs &amp; </a:t>
            </a:r>
            <a:r>
              <a:rPr lang="en-US" sz="1600" dirty="0" err="1"/>
              <a:t>lt</a:t>
            </a:r>
            <a:r>
              <a:rPr lang="en-US" sz="1600" dirty="0"/>
              <a:t> trucks – Car &amp; Driver estimate for F150 Lightening)</a:t>
            </a:r>
            <a:endParaRPr lang="en-US" sz="1600" b="1" dirty="0">
              <a:solidFill>
                <a:srgbClr val="B0003C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2FF7D5B-ED7F-4159-8D26-8ACF8C8F98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3742" y="546832"/>
          <a:ext cx="5930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" name="Equation" r:id="rId3" imgW="5930640" imgH="825480" progId="Equation.DSMT4">
                  <p:embed/>
                </p:oleObj>
              </mc:Choice>
              <mc:Fallback>
                <p:oleObj name="Equation" r:id="rId3" imgW="5930640" imgH="825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2FF7D5B-ED7F-4159-8D26-8ACF8C8F98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3742" y="546832"/>
                        <a:ext cx="59309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D6443C3-DD02-4B57-AA78-EEF20F5A7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626914"/>
              </p:ext>
            </p:extLst>
          </p:nvPr>
        </p:nvGraphicFramePr>
        <p:xfrm>
          <a:off x="1753742" y="1701639"/>
          <a:ext cx="6654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5" name="Equation" r:id="rId5" imgW="6654600" imgH="1117440" progId="Equation.DSMT4">
                  <p:embed/>
                </p:oleObj>
              </mc:Choice>
              <mc:Fallback>
                <p:oleObj name="Equation" r:id="rId5" imgW="6654600" imgH="11174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D6443C3-DD02-4B57-AA78-EEF20F5A71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3742" y="1701639"/>
                        <a:ext cx="66548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2187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LDVs: Odds &amp; ends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53EF3-A96E-4604-814E-2F1E3A66231C}"/>
              </a:ext>
            </a:extLst>
          </p:cNvPr>
          <p:cNvSpPr txBox="1"/>
          <p:nvPr/>
        </p:nvSpPr>
        <p:spPr>
          <a:xfrm>
            <a:off x="299988" y="645020"/>
            <a:ext cx="115920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Odds &amp; 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Discount rate: 3% real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Prices &amp; costs in 2020 $’s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 sector marginal emissions rate and incremental costs from added EV load under TPS from </a:t>
            </a:r>
            <a:r>
              <a:rPr lang="en-US" dirty="0" err="1"/>
              <a:t>ReEDS</a:t>
            </a:r>
            <a:r>
              <a:rPr lang="en-US" dirty="0"/>
              <a:t> (Stock-Stuart (2021))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VMT growth from AEO 2021 reference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eRIN</a:t>
            </a:r>
            <a:r>
              <a:rPr lang="en-US" dirty="0"/>
              <a:t> value flows upstream (marginal cost of biogas ≤ marginal cost of natural gas &amp; competitive auto industry)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costs = additional power system costs, vehicle costs, &amp; liquid fuel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costs = system costs + federal share (set marginal cost </a:t>
            </a:r>
            <a:r>
              <a:rPr lang="en-US"/>
              <a:t>of public funds </a:t>
            </a:r>
            <a:r>
              <a:rPr lang="en-US" dirty="0"/>
              <a:t>=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Simulations span 2021-2060, 2021 fixed at (estimated) 2021 initial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expectational channels</a:t>
            </a:r>
          </a:p>
        </p:txBody>
      </p:sp>
    </p:spTree>
    <p:extLst>
      <p:ext uri="{BB962C8B-B14F-4D97-AF65-F5344CB8AC3E}">
        <p14:creationId xmlns:p14="http://schemas.microsoft.com/office/powerpoint/2010/main" val="765477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HDVs: Technologies for decarbonization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26</a:t>
            </a:fld>
            <a:endParaRPr lang="en-US"/>
          </a:p>
        </p:txBody>
      </p:sp>
      <p:pic>
        <p:nvPicPr>
          <p:cNvPr id="2" name="Picture 2" descr="Chart&#10;&#10;Description automatically generated">
            <a:extLst>
              <a:ext uri="{FF2B5EF4-FFF2-40B4-BE49-F238E27FC236}">
                <a16:creationId xmlns:a16="http://schemas.microsoft.com/office/drawing/2014/main" id="{4418F9BE-2079-4C2F-9690-EF4C01CE9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62" y="1123055"/>
            <a:ext cx="9894276" cy="4611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2DF249-69E2-49F4-BCE7-4A0033565E5B}"/>
              </a:ext>
            </a:extLst>
          </p:cNvPr>
          <p:cNvSpPr txBox="1"/>
          <p:nvPr/>
        </p:nvSpPr>
        <p:spPr>
          <a:xfrm>
            <a:off x="3059190" y="744516"/>
            <a:ext cx="64813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Projected total cost of ownership for class 8 trucks by fuel type</a:t>
            </a:r>
            <a:endParaRPr lang="en-US" b="1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1D9F3-407C-43BC-B503-89BFA536C54D}"/>
              </a:ext>
            </a:extLst>
          </p:cNvPr>
          <p:cNvSpPr txBox="1"/>
          <p:nvPr/>
        </p:nvSpPr>
        <p:spPr>
          <a:xfrm>
            <a:off x="838200" y="6048573"/>
            <a:ext cx="535524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Source: National Renewable Energy Laboratory (2020)</a:t>
            </a:r>
          </a:p>
        </p:txBody>
      </p:sp>
    </p:spTree>
    <p:extLst>
      <p:ext uri="{BB962C8B-B14F-4D97-AF65-F5344CB8AC3E}">
        <p14:creationId xmlns:p14="http://schemas.microsoft.com/office/powerpoint/2010/main" val="253788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How much will it cost to decarbonize transportation?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53EF3-A96E-4604-814E-2F1E3A66231C}"/>
              </a:ext>
            </a:extLst>
          </p:cNvPr>
          <p:cNvSpPr txBox="1"/>
          <p:nvPr/>
        </p:nvSpPr>
        <p:spPr>
          <a:xfrm>
            <a:off x="278780" y="601486"/>
            <a:ext cx="983580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What does “how much” mean?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Gross investment not the right 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Technology cost vs. policy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Marginal abatement curve: static vs. dynamic</a:t>
            </a:r>
          </a:p>
          <a:p>
            <a:endParaRPr lang="en-US" dirty="0"/>
          </a:p>
          <a:p>
            <a:r>
              <a:rPr lang="en-US" b="1" dirty="0">
                <a:solidFill>
                  <a:srgbClr val="B00000"/>
                </a:solidFill>
              </a:rPr>
              <a:t>Externalities and multiple equilibria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Three externalities: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GHG externality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Innovation externality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Network (chicken &amp; egg) externality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+ induced technical change, learning-by-doing,…</a:t>
            </a:r>
          </a:p>
          <a:p>
            <a:endParaRPr lang="en-US" dirty="0"/>
          </a:p>
          <a:p>
            <a:r>
              <a:rPr lang="en-US" b="1" dirty="0">
                <a:solidFill>
                  <a:srgbClr val="B00000"/>
                </a:solidFill>
              </a:rPr>
              <a:t>Cost-benefit analysis vs. Cost effectiveness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CBA uses the SCC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CEA (here) takes a target date as given</a:t>
            </a:r>
          </a:p>
          <a:p>
            <a:endParaRPr lang="en-US" dirty="0"/>
          </a:p>
          <a:p>
            <a:r>
              <a:rPr lang="en-US" b="1" dirty="0">
                <a:solidFill>
                  <a:srgbClr val="B00000"/>
                </a:solidFill>
              </a:rPr>
              <a:t>Policy framing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Transition to a cheaper, greener future or first step towards perpetual self-restraint?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Existing policies: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RFS, CAFE/SAFE, BBTC, EVTC, [</a:t>
            </a:r>
            <a:r>
              <a:rPr lang="en-US" sz="1600" dirty="0" err="1"/>
              <a:t>eRIN</a:t>
            </a:r>
            <a:r>
              <a:rPr lang="en-US" sz="1600" dirty="0"/>
              <a:t>]; IDC, EOR,…; LCFS, TCI, ZEVs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ICAO/CORSIA, [RJFTC]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IMO MARPOL  </a:t>
            </a:r>
          </a:p>
          <a:p>
            <a:endParaRPr lang="en-US" sz="1600" dirty="0"/>
          </a:p>
          <a:p>
            <a:r>
              <a:rPr lang="en-US" b="1" dirty="0">
                <a:solidFill>
                  <a:srgbClr val="C00000"/>
                </a:solidFill>
              </a:rPr>
              <a:t>This is work in progress…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26F58-99B7-4C14-BA43-485C58F05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07" t="1833" r="25028" b="10637"/>
          <a:stretch/>
        </p:blipFill>
        <p:spPr>
          <a:xfrm>
            <a:off x="8582259" y="537691"/>
            <a:ext cx="3330961" cy="29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6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8BBDDF74-9F6D-45F4-8493-6FDA11B37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64" y="519911"/>
            <a:ext cx="5091651" cy="3703019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LDVs: Overview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53EF3-A96E-4604-814E-2F1E3A66231C}"/>
              </a:ext>
            </a:extLst>
          </p:cNvPr>
          <p:cNvSpPr txBox="1"/>
          <p:nvPr/>
        </p:nvSpPr>
        <p:spPr>
          <a:xfrm>
            <a:off x="175183" y="669145"/>
            <a:ext cx="457346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The EV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Price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Battery price declines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EV-ICE price parity 2024-2030?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Attributes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+ : performance, other battery uses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/>
              <a:t>- </a:t>
            </a:r>
            <a:r>
              <a:rPr lang="en-US" sz="1600" dirty="0"/>
              <a:t>: charging time &amp; availability, range, cold 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Penetration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Norway: ~80% of new sales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US: 2% of new LDV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Industry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GM, Ford announcements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For another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Hydrogen fuel cells, autonomous vehicles, flying cars,…</a:t>
            </a:r>
          </a:p>
        </p:txBody>
      </p:sp>
      <p:pic>
        <p:nvPicPr>
          <p:cNvPr id="4" name="Picture 3" descr="A picture containing tree, car, outdoor, road&#10;&#10;Description automatically generated">
            <a:extLst>
              <a:ext uri="{FF2B5EF4-FFF2-40B4-BE49-F238E27FC236}">
                <a16:creationId xmlns:a16="http://schemas.microsoft.com/office/drawing/2014/main" id="{571AD73C-A6DD-49DE-BF0B-B485146D4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347" y="4780407"/>
            <a:ext cx="3450787" cy="1941068"/>
          </a:xfrm>
          <a:prstGeom prst="rect">
            <a:avLst/>
          </a:prstGeom>
        </p:spPr>
      </p:pic>
      <p:pic>
        <p:nvPicPr>
          <p:cNvPr id="7170" name="Picture 2" descr="Ford F-Series - Wikipedia">
            <a:extLst>
              <a:ext uri="{FF2B5EF4-FFF2-40B4-BE49-F238E27FC236}">
                <a16:creationId xmlns:a16="http://schemas.microsoft.com/office/drawing/2014/main" id="{627527D5-FC62-46CE-A1BE-88D948BF2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64" y="4571201"/>
            <a:ext cx="3348981" cy="182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67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LDVs: Cost estimation strategy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53EF3-A96E-4604-814E-2F1E3A66231C}"/>
              </a:ext>
            </a:extLst>
          </p:cNvPr>
          <p:cNvSpPr txBox="1"/>
          <p:nvPr/>
        </p:nvSpPr>
        <p:spPr>
          <a:xfrm>
            <a:off x="366430" y="703521"/>
            <a:ext cx="816796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Policy cost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Focus on $/ton of policies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total system costs = EVs – ICEs + O&amp;M differential + charging stations + power system upgrades (all gross of federal support)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i="1" dirty="0"/>
              <a:t>not</a:t>
            </a:r>
            <a:r>
              <a:rPr lang="en-US" sz="1600" dirty="0"/>
              <a:t> welfare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b="1" dirty="0">
                <a:solidFill>
                  <a:srgbClr val="C00000"/>
                </a:solidFill>
              </a:rPr>
              <a:t>LDV model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Discrete choice model of EV demand (by cars, SUVs+), logistic, depends on: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Full user cost (with myopia)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Charging stations (Level 2, 3)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Non-price attributes/tastes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Private charging station buildout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Early adopters largely charge at home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Insufficient Level 3 (DC fast chargers)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Level 2 chargers for those without home charging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Ignore potential usage difference (</a:t>
            </a:r>
            <a:r>
              <a:rPr lang="en-US" sz="1600" dirty="0" err="1"/>
              <a:t>Burlig</a:t>
            </a:r>
            <a:r>
              <a:rPr lang="en-US" sz="1600" dirty="0"/>
              <a:t> et al.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Exogenous technical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Multiple equilibria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Model structure &amp; parameters drawn from literature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C00000"/>
                </a:solidFill>
              </a:rPr>
              <a:t>Key references:</a:t>
            </a:r>
            <a:r>
              <a:rPr lang="en-US" sz="1400" dirty="0"/>
              <a:t> Zhou &amp; Li (2017, 2018), </a:t>
            </a:r>
            <a:r>
              <a:rPr lang="en-US" sz="1400" dirty="0" err="1"/>
              <a:t>Springel</a:t>
            </a:r>
            <a:r>
              <a:rPr lang="en-US" sz="1400" dirty="0"/>
              <a:t> (2020), </a:t>
            </a:r>
            <a:r>
              <a:rPr lang="en-US" sz="1400" dirty="0" err="1"/>
              <a:t>Archsmith</a:t>
            </a:r>
            <a:r>
              <a:rPr lang="en-US" sz="1400" dirty="0"/>
              <a:t>, </a:t>
            </a:r>
            <a:r>
              <a:rPr lang="en-US" sz="1400" dirty="0" err="1"/>
              <a:t>Muehlegger</a:t>
            </a:r>
            <a:r>
              <a:rPr lang="en-US" sz="1400" dirty="0"/>
              <a:t>, &amp; Rapson (2021)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977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LDVs: Parameterization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53EF3-A96E-4604-814E-2F1E3A66231C}"/>
              </a:ext>
            </a:extLst>
          </p:cNvPr>
          <p:cNvSpPr txBox="1"/>
          <p:nvPr/>
        </p:nvSpPr>
        <p:spPr>
          <a:xfrm>
            <a:off x="299988" y="689788"/>
            <a:ext cx="1159202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Monte Carlo to handle parameter, technology, oil price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rgbClr val="B00000"/>
                </a:solidFill>
              </a:rPr>
              <a:t>Baseline &amp; MC central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Baseline</a:t>
            </a:r>
            <a:r>
              <a:rPr lang="en-US" sz="1600" dirty="0"/>
              <a:t>: Growing but incomplete EV penetration (even by 2050)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Demand</a:t>
            </a:r>
            <a:r>
              <a:rPr lang="en-US" sz="1600" dirty="0"/>
              <a:t>: price elasticity -2.5; charging station elasticity 0.37 (</a:t>
            </a:r>
            <a:r>
              <a:rPr lang="en-US" sz="1600" dirty="0" err="1"/>
              <a:t>Springel</a:t>
            </a:r>
            <a:r>
              <a:rPr lang="en-US" sz="1600" dirty="0"/>
              <a:t> 2020); consumer myopia parameter 0.75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Charger supply</a:t>
            </a:r>
            <a:r>
              <a:rPr lang="en-US" sz="1600" dirty="0"/>
              <a:t>: elasticity 0.67 (</a:t>
            </a:r>
            <a:r>
              <a:rPr lang="en-US" sz="1600" dirty="0" err="1"/>
              <a:t>Springel</a:t>
            </a:r>
            <a:r>
              <a:rPr lang="en-US" sz="1600" dirty="0"/>
              <a:t> 2020) (Norway)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steady state calibration = 0.1 L2/car &amp; 60,000 L3  @ 10 plugs/facility (cf. 115,000 gas stations nationally)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Costs: L2 @ $2k/plug, L3 @ $50k/plug, declining 2%/</a:t>
            </a:r>
            <a:r>
              <a:rPr lang="en-US" sz="1600" dirty="0" err="1"/>
              <a:t>yr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ICE, SUV prices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Manufacturing &amp; usage breakdowns in </a:t>
            </a:r>
            <a:r>
              <a:rPr lang="en-US" sz="1600" dirty="0" err="1"/>
              <a:t>Lutsey</a:t>
            </a:r>
            <a:r>
              <a:rPr lang="en-US" sz="1600" dirty="0"/>
              <a:t> &amp; Nicholas (2019) and Clinton, Knittel, and </a:t>
            </a:r>
            <a:r>
              <a:rPr lang="en-US" sz="1600" dirty="0" err="1"/>
              <a:t>Metaxoglu</a:t>
            </a:r>
            <a:r>
              <a:rPr lang="en-US" sz="1600" dirty="0"/>
              <a:t> (2020)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Battery prices: -16% per year 2009-2019; project -9% with $50 floor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Cars: 3.4 kWh/mi; SUVs: 2.0 kWh/mi; ICEs: CAFE standard projections (ICE component)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Full user cost = Initial vehicle cost + valuation </a:t>
            </a:r>
            <a:r>
              <a:rPr lang="en-US" sz="1600" dirty="0" err="1"/>
              <a:t>factor</a:t>
            </a:r>
            <a:r>
              <a:rPr lang="en-US" sz="1600" dirty="0" err="1">
                <a:cs typeface="Times New Roman" panose="02020603050405020304" pitchFamily="18" charset="0"/>
              </a:rPr>
              <a:t>×O&amp;M</a:t>
            </a:r>
            <a:r>
              <a:rPr lang="en-US" sz="1600" dirty="0">
                <a:cs typeface="Times New Roman" panose="02020603050405020304" pitchFamily="18" charset="0"/>
              </a:rPr>
              <a:t> costs (after all taxes &amp; incentives)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Oil price</a:t>
            </a:r>
            <a:r>
              <a:rPr lang="en-US" sz="1600" dirty="0"/>
              <a:t> path from AEO 2021 + random AR(1) departure estimated 1990-2021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Selected 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/>
              <a:t>Demand elasticity</a:t>
            </a:r>
            <a:r>
              <a:rPr lang="en-US" sz="1400" dirty="0"/>
              <a:t>:</a:t>
            </a:r>
            <a:r>
              <a:rPr lang="en-US" sz="1400" i="1" dirty="0"/>
              <a:t> </a:t>
            </a:r>
            <a:r>
              <a:rPr lang="en-US" sz="1400" dirty="0" err="1"/>
              <a:t>Springel</a:t>
            </a:r>
            <a:r>
              <a:rPr lang="en-US" sz="1400" dirty="0"/>
              <a:t> (2020): -1.5 to 2.0; Xing et al (2019): -2.7; Li (2019): -1.3; </a:t>
            </a:r>
            <a:r>
              <a:rPr lang="en-US" sz="1400" dirty="0" err="1"/>
              <a:t>Muehlegger</a:t>
            </a:r>
            <a:r>
              <a:rPr lang="en-US" sz="1400" dirty="0"/>
              <a:t> &amp; Rapson (2018): -3.3;  </a:t>
            </a:r>
            <a:r>
              <a:rPr lang="en-US" sz="1400" dirty="0" err="1"/>
              <a:t>Archsmith</a:t>
            </a:r>
            <a:r>
              <a:rPr lang="en-US" sz="1400" dirty="0"/>
              <a:t>, </a:t>
            </a:r>
            <a:r>
              <a:rPr lang="en-US" sz="1400" dirty="0" err="1"/>
              <a:t>Muehlegger</a:t>
            </a:r>
            <a:r>
              <a:rPr lang="en-US" sz="1400" dirty="0"/>
              <a:t>, &amp; Rapson (2021) simulation values -1, -2 -3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/>
              <a:t>Consumer myopia (all for ICEs) </a:t>
            </a:r>
            <a:r>
              <a:rPr lang="en-US" sz="1400" dirty="0">
                <a:cs typeface="Times New Roman" panose="02020603050405020304" pitchFamily="18" charset="0"/>
              </a:rPr>
              <a:t>: Gillingham, </a:t>
            </a:r>
            <a:r>
              <a:rPr lang="en-US" sz="1400" dirty="0" err="1">
                <a:cs typeface="Times New Roman" panose="02020603050405020304" pitchFamily="18" charset="0"/>
              </a:rPr>
              <a:t>Houde</a:t>
            </a:r>
            <a:r>
              <a:rPr lang="en-US" sz="1400" dirty="0">
                <a:cs typeface="Times New Roman" panose="02020603050405020304" pitchFamily="18" charset="0"/>
              </a:rPr>
              <a:t>, &amp; van Bentham (forthcoming): 0.16-0.39; Allcott &amp; </a:t>
            </a:r>
            <a:r>
              <a:rPr lang="en-US" sz="1400" dirty="0" err="1">
                <a:cs typeface="Times New Roman" panose="02020603050405020304" pitchFamily="18" charset="0"/>
              </a:rPr>
              <a:t>Wozny</a:t>
            </a:r>
            <a:r>
              <a:rPr lang="en-US" sz="1400" dirty="0">
                <a:cs typeface="Times New Roman" panose="02020603050405020304" pitchFamily="18" charset="0"/>
              </a:rPr>
              <a:t> (2014): 0.72; </a:t>
            </a:r>
            <a:r>
              <a:rPr lang="en-US" sz="1400" dirty="0" err="1">
                <a:cs typeface="Times New Roman" panose="02020603050405020304" pitchFamily="18" charset="0"/>
              </a:rPr>
              <a:t>Grigolon</a:t>
            </a:r>
            <a:r>
              <a:rPr lang="en-US" sz="1400" dirty="0"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cs typeface="Times New Roman" panose="02020603050405020304" pitchFamily="18" charset="0"/>
              </a:rPr>
              <a:t>Raynaert</a:t>
            </a:r>
            <a:r>
              <a:rPr lang="en-US" sz="1400" dirty="0">
                <a:cs typeface="Times New Roman" panose="02020603050405020304" pitchFamily="18" charset="0"/>
              </a:rPr>
              <a:t>, and </a:t>
            </a:r>
            <a:r>
              <a:rPr lang="en-US" sz="1400" dirty="0" err="1">
                <a:cs typeface="Times New Roman" panose="02020603050405020304" pitchFamily="18" charset="0"/>
              </a:rPr>
              <a:t>Verboven</a:t>
            </a:r>
            <a:r>
              <a:rPr lang="en-US" sz="1400" dirty="0">
                <a:cs typeface="Times New Roman" panose="02020603050405020304" pitchFamily="18" charset="0"/>
              </a:rPr>
              <a:t> (2018): 00.91; Leard, Linn, and Zho (2019): 0.54 and &lt;0.30. We use higher value because of salience at point of making ICE/EV decision.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996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LDVs: Policies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C1FC72-BB28-4013-94D1-553589B85D1B}"/>
              </a:ext>
            </a:extLst>
          </p:cNvPr>
          <p:cNvSpPr txBox="1"/>
          <p:nvPr/>
        </p:nvSpPr>
        <p:spPr>
          <a:xfrm>
            <a:off x="356559" y="539217"/>
            <a:ext cx="1145258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B0003C"/>
                </a:solidFill>
              </a:rPr>
              <a:t>Baseline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CAFE standards: SAFE through 2026, increase @ Obama rates 2027-2031, increase @1% thereafter</a:t>
            </a:r>
            <a:endParaRPr lang="en-US" sz="1600" b="1" i="1" dirty="0">
              <a:solidFill>
                <a:srgbClr val="B0003C"/>
              </a:solidFill>
              <a:highlight>
                <a:srgbClr val="FFFF00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Power sector: TPS starting from status quo in 2022, 80% emissions reduction by 2030, 90% by 2035, 100% by 2050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Alternative: No power sector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+mj-lt"/>
              <a:buAutoNum type="alphaUcPeriod"/>
            </a:pPr>
            <a:r>
              <a:rPr lang="en-US" sz="1600" b="1" dirty="0">
                <a:solidFill>
                  <a:srgbClr val="B0003C"/>
                </a:solidFill>
              </a:rPr>
              <a:t>Charging station subsidy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50% cost-share for Level 2, 75% cost-share for Level 3, 2022-2028</a:t>
            </a:r>
          </a:p>
          <a:p>
            <a:pPr marL="342900" indent="-342900">
              <a:buFont typeface="+mj-lt"/>
              <a:buAutoNum type="alphaUcPeriod"/>
            </a:pPr>
            <a:endParaRPr lang="en-US" sz="1600" dirty="0"/>
          </a:p>
          <a:p>
            <a:pPr marL="342900" indent="-342900">
              <a:buFont typeface="+mj-lt"/>
              <a:buAutoNum type="alphaUcPeriod"/>
            </a:pPr>
            <a:r>
              <a:rPr lang="en-US" sz="1600" b="1" dirty="0">
                <a:solidFill>
                  <a:srgbClr val="B0003C"/>
                </a:solidFill>
              </a:rPr>
              <a:t>EV showroom rebate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$5000 federal instant rebate, 2022-2026, $3500 in 2027, $2000 in 2028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+mj-lt"/>
              <a:buAutoNum type="alphaUcPeriod"/>
            </a:pPr>
            <a:r>
              <a:rPr lang="en-US" sz="1600" b="1" dirty="0" err="1">
                <a:solidFill>
                  <a:srgbClr val="B0003C"/>
                </a:solidFill>
              </a:rPr>
              <a:t>eRIN</a:t>
            </a:r>
            <a:r>
              <a:rPr lang="en-US" sz="16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Biogas -&gt; electricity pathway, 2022-2032; EV owner gets quarterly check; gasoline prices rise slightly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1" dirty="0"/>
              <a:t>Details</a:t>
            </a:r>
            <a:r>
              <a:rPr lang="en-US" sz="1600" dirty="0"/>
              <a:t>: third part aggregator with access to OEM vehicle data; D3 RIN @ D5 floor = $1.50; RFS energy value 10 kWh/RIN (based on ICCT 2017 methodology, updated, see EPA (2014) &amp; ICCT (2017))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+mj-lt"/>
              <a:buAutoNum type="alphaUcPeriod"/>
            </a:pPr>
            <a:r>
              <a:rPr lang="en-US" sz="1600" b="1" dirty="0">
                <a:solidFill>
                  <a:srgbClr val="B0003C"/>
                </a:solidFill>
              </a:rPr>
              <a:t>All in: </a:t>
            </a:r>
            <a:r>
              <a:rPr lang="en-US" sz="1600" dirty="0"/>
              <a:t>A + B + C</a:t>
            </a:r>
          </a:p>
          <a:p>
            <a:pPr marL="342900" indent="-342900">
              <a:buFont typeface="+mj-lt"/>
              <a:buAutoNum type="alphaUcPeriod"/>
            </a:pPr>
            <a:endParaRPr lang="en-US" sz="1600" dirty="0"/>
          </a:p>
          <a:p>
            <a:pPr marL="342900" indent="-342900">
              <a:buFont typeface="+mj-lt"/>
              <a:buAutoNum type="alphaUcPeriod"/>
            </a:pPr>
            <a:r>
              <a:rPr lang="en-US" sz="1600" b="1" dirty="0">
                <a:solidFill>
                  <a:srgbClr val="B0003C"/>
                </a:solidFill>
              </a:rPr>
              <a:t>Enhanced Clean Air Act regulation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Decouple EPA (CAA) &amp; NHTSA (EPCA) rules.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NHTSA sets (unchanged but binding) ICE mpg standard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EPA implements CAA via clean vehicle standard (ZEV standard) with tradable allowance price cap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+mj-lt"/>
              <a:buAutoNum type="alphaUcPeriod"/>
            </a:pPr>
            <a:r>
              <a:rPr lang="en-US" sz="1600" b="1" dirty="0">
                <a:solidFill>
                  <a:srgbClr val="B0003C"/>
                </a:solidFill>
              </a:rPr>
              <a:t>Carbon tax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$40/ton starting in 2022 increasing 5%/year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5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LDVs: Results for 50%/75% charging station cost-share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8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ED2663-A8F6-4314-9FBD-135828BCB1B7}"/>
              </a:ext>
            </a:extLst>
          </p:cNvPr>
          <p:cNvSpPr txBox="1"/>
          <p:nvPr/>
        </p:nvSpPr>
        <p:spPr>
          <a:xfrm>
            <a:off x="139700" y="3414354"/>
            <a:ext cx="5342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Notes</a:t>
            </a:r>
            <a:r>
              <a:rPr lang="en-US" sz="1600" dirty="0"/>
              <a:t>: total new charging stations = 1.2m Level 2, 30k Level 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290679-A2B4-4C40-B844-89CC252D1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411"/>
            <a:ext cx="3895651" cy="2834640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31C63CB7-FC5F-4F5C-BE3E-BD59E77B0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75" y="440411"/>
            <a:ext cx="3895650" cy="2834640"/>
          </a:xfrm>
          <a:prstGeom prst="rect">
            <a:avLst/>
          </a:prstGeom>
        </p:spPr>
      </p:pic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50532439-85D4-4ECF-99A3-411E2DCAD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49" y="440411"/>
            <a:ext cx="3895651" cy="2834640"/>
          </a:xfrm>
          <a:prstGeom prst="rect">
            <a:avLst/>
          </a:prstGeom>
        </p:spPr>
      </p:pic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D80024C0-45F9-4B84-A8B8-7D515B39A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2135"/>
            <a:ext cx="3895650" cy="2834640"/>
          </a:xfrm>
          <a:prstGeom prst="rect">
            <a:avLst/>
          </a:prstGeom>
        </p:spPr>
      </p:pic>
      <p:pic>
        <p:nvPicPr>
          <p:cNvPr id="19" name="Picture 18" descr="Chart, histogram&#10;&#10;Description automatically generated">
            <a:extLst>
              <a:ext uri="{FF2B5EF4-FFF2-40B4-BE49-F238E27FC236}">
                <a16:creationId xmlns:a16="http://schemas.microsoft.com/office/drawing/2014/main" id="{76C05FF4-E112-4320-89AF-B739FB6F33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74" y="4022135"/>
            <a:ext cx="3895650" cy="2834640"/>
          </a:xfrm>
          <a:prstGeom prst="rect">
            <a:avLst/>
          </a:prstGeom>
        </p:spPr>
      </p:pic>
      <p:pic>
        <p:nvPicPr>
          <p:cNvPr id="21" name="Picture 20" descr="Chart, histogram&#10;&#10;Description automatically generated">
            <a:extLst>
              <a:ext uri="{FF2B5EF4-FFF2-40B4-BE49-F238E27FC236}">
                <a16:creationId xmlns:a16="http://schemas.microsoft.com/office/drawing/2014/main" id="{3EA7BBA9-19EA-49A3-9EDB-6E144F429F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48" y="4023360"/>
            <a:ext cx="3895651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3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LDVs: Costs per ton, various policies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1E101B75-4871-401E-AD9F-38E7DD952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411"/>
            <a:ext cx="3895650" cy="2834640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A78D5001-A209-4A2B-9F1C-8B7D47898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75" y="440411"/>
            <a:ext cx="3895650" cy="2834640"/>
          </a:xfrm>
          <a:prstGeom prst="rect">
            <a:avLst/>
          </a:prstGeom>
        </p:spPr>
      </p:pic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9F65C514-4E03-413B-92E8-17628038F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50" y="440411"/>
            <a:ext cx="3895650" cy="2834640"/>
          </a:xfrm>
          <a:prstGeom prst="rect">
            <a:avLst/>
          </a:prstGeom>
        </p:spPr>
      </p:pic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1D9BF082-5B57-4F64-BA14-4604656B0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3895650" cy="2834640"/>
          </a:xfrm>
          <a:prstGeom prst="rect">
            <a:avLst/>
          </a:prstGeom>
        </p:spPr>
      </p:pic>
      <p:pic>
        <p:nvPicPr>
          <p:cNvPr id="16" name="Picture 15" descr="Chart, histogram&#10;&#10;Description automatically generated">
            <a:extLst>
              <a:ext uri="{FF2B5EF4-FFF2-40B4-BE49-F238E27FC236}">
                <a16:creationId xmlns:a16="http://schemas.microsoft.com/office/drawing/2014/main" id="{DC57A59C-FED6-46EE-B638-094EE6257D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75" y="4023360"/>
            <a:ext cx="3895650" cy="2834640"/>
          </a:xfrm>
          <a:prstGeom prst="rect">
            <a:avLst/>
          </a:prstGeom>
        </p:spPr>
      </p:pic>
      <p:pic>
        <p:nvPicPr>
          <p:cNvPr id="20" name="Picture 19" descr="Chart, histogram&#10;&#10;Description automatically generated">
            <a:extLst>
              <a:ext uri="{FF2B5EF4-FFF2-40B4-BE49-F238E27FC236}">
                <a16:creationId xmlns:a16="http://schemas.microsoft.com/office/drawing/2014/main" id="{4880060B-52C4-4712-A691-475E140779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50" y="4023360"/>
            <a:ext cx="389565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81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6039</TotalTime>
  <Words>2929</Words>
  <Application>Microsoft Office PowerPoint</Application>
  <PresentationFormat>Widescreen</PresentationFormat>
  <Paragraphs>369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Arial,Sans-Serif</vt:lpstr>
      <vt:lpstr>Calibri</vt:lpstr>
      <vt:lpstr>Calibri Light</vt:lpstr>
      <vt:lpstr>Courier New</vt:lpstr>
      <vt:lpstr>Wingdings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Stock, James H.</dc:creator>
  <cp:lastModifiedBy>Stock, James H.</cp:lastModifiedBy>
  <cp:revision>833</cp:revision>
  <dcterms:created xsi:type="dcterms:W3CDTF">2019-12-01T20:26:42Z</dcterms:created>
  <dcterms:modified xsi:type="dcterms:W3CDTF">2021-06-18T23:09:31Z</dcterms:modified>
</cp:coreProperties>
</file>