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0" r:id="rId2"/>
    <p:sldId id="554" r:id="rId3"/>
    <p:sldId id="428" r:id="rId4"/>
    <p:sldId id="556" r:id="rId5"/>
    <p:sldId id="564" r:id="rId6"/>
    <p:sldId id="558" r:id="rId7"/>
    <p:sldId id="559" r:id="rId8"/>
    <p:sldId id="560" r:id="rId9"/>
    <p:sldId id="5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B00000"/>
    <a:srgbClr val="0033CC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0" y="1776761"/>
            <a:ext cx="55224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00000"/>
                </a:solidFill>
              </a:rPr>
              <a:t>US Climate &amp; Energy Policy: </a:t>
            </a:r>
            <a:r>
              <a:rPr lang="en-US" sz="2800" b="1" dirty="0">
                <a:solidFill>
                  <a:srgbClr val="B00000"/>
                </a:solidFill>
              </a:rPr>
              <a:t>2021 Progress &amp; Future Agenda</a:t>
            </a:r>
          </a:p>
          <a:p>
            <a:pPr algn="ctr"/>
            <a:endParaRPr lang="en-US" sz="2200" dirty="0"/>
          </a:p>
          <a:p>
            <a:pPr algn="ctr"/>
            <a:r>
              <a:rPr lang="en-US" sz="2400" dirty="0"/>
              <a:t>James H. Stock</a:t>
            </a:r>
            <a:r>
              <a:rPr lang="en-US" sz="2200" dirty="0"/>
              <a:t> </a:t>
            </a:r>
          </a:p>
          <a:p>
            <a:pPr algn="ctr"/>
            <a:r>
              <a:rPr lang="en-US" dirty="0"/>
              <a:t>Vice Provost for Climate and Sustainability</a:t>
            </a:r>
          </a:p>
          <a:p>
            <a:pPr algn="ctr"/>
            <a:r>
              <a:rPr lang="en-US" dirty="0"/>
              <a:t>Economics Dept. &amp; Harvard Kennedy School</a:t>
            </a:r>
          </a:p>
          <a:p>
            <a:pPr algn="ctr"/>
            <a:r>
              <a:rPr lang="en-US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ASSA 2022 session “US Climate Policy: What is Needed to Reach the Paris (Glasgow) Goals?”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FC141F1-23E0-4AFB-872C-77E78DF86224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January 7,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25BA1-3158-4E79-9153-B683C673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6761"/>
            <a:ext cx="5665700" cy="3581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DAA08-4E40-4AD3-8B5F-CCC5A165965C}"/>
              </a:ext>
            </a:extLst>
          </p:cNvPr>
          <p:cNvSpPr txBox="1"/>
          <p:nvPr/>
        </p:nvSpPr>
        <p:spPr>
          <a:xfrm>
            <a:off x="7075730" y="1054029"/>
            <a:ext cx="405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CO2 Emissions from Energy: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Paris &amp; Glasgow targets &amp; EIA projection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64A2-0921-41C3-A2F1-F3FE35944B0B}"/>
              </a:ext>
            </a:extLst>
          </p:cNvPr>
          <p:cNvSpPr txBox="1"/>
          <p:nvPr/>
        </p:nvSpPr>
        <p:spPr>
          <a:xfrm>
            <a:off x="10237007" y="2622938"/>
            <a:ext cx="16198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EIA projection (2021)</a:t>
            </a:r>
          </a:p>
        </p:txBody>
      </p:sp>
    </p:spTree>
    <p:extLst>
      <p:ext uri="{BB962C8B-B14F-4D97-AF65-F5344CB8AC3E}">
        <p14:creationId xmlns:p14="http://schemas.microsoft.com/office/powerpoint/2010/main" val="352295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DD0BA4-61AF-4A07-9B55-C3357080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6" t="3653" r="25035" b="10189"/>
          <a:stretch/>
        </p:blipFill>
        <p:spPr>
          <a:xfrm>
            <a:off x="2843255" y="653838"/>
            <a:ext cx="3487202" cy="323527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Overview: where we are, big-picture policy goals, 2021 policy accomplishments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5653927" y="828360"/>
            <a:ext cx="268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GHG Emissions </a:t>
            </a:r>
          </a:p>
          <a:p>
            <a:r>
              <a:rPr lang="en-US" sz="1600" dirty="0"/>
              <a:t>      by Sector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A5D990-FDEA-44BD-99BE-EB800174E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7" t="1833" r="25028" b="10637"/>
          <a:stretch/>
        </p:blipFill>
        <p:spPr>
          <a:xfrm>
            <a:off x="7876052" y="561766"/>
            <a:ext cx="3681738" cy="32352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BD3764-29A7-43E8-8237-B8E2341A12B0}"/>
              </a:ext>
            </a:extLst>
          </p:cNvPr>
          <p:cNvSpPr txBox="1"/>
          <p:nvPr/>
        </p:nvSpPr>
        <p:spPr>
          <a:xfrm>
            <a:off x="7153388" y="3168738"/>
            <a:ext cx="236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Transport CO2 Emissions by Mode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A63BF-6D43-43CC-ABB7-B485843DC394}"/>
              </a:ext>
            </a:extLst>
          </p:cNvPr>
          <p:cNvSpPr txBox="1"/>
          <p:nvPr/>
        </p:nvSpPr>
        <p:spPr>
          <a:xfrm>
            <a:off x="526049" y="4363194"/>
            <a:ext cx="50095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B. Big-picture policy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Decarbonize the power sector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Electrify light &amp; medium duty vehicles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Get started on hard-to-decarbonize sectors like heavy duty vehicles and air transport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2FD02-1201-430E-A844-1959AEDAD1C5}"/>
              </a:ext>
            </a:extLst>
          </p:cNvPr>
          <p:cNvSpPr txBox="1"/>
          <p:nvPr/>
        </p:nvSpPr>
        <p:spPr>
          <a:xfrm>
            <a:off x="382504" y="720301"/>
            <a:ext cx="22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A. Where we are 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59514-9C6C-455B-87D5-3D8E21E6E573}"/>
              </a:ext>
            </a:extLst>
          </p:cNvPr>
          <p:cNvSpPr txBox="1"/>
          <p:nvPr/>
        </p:nvSpPr>
        <p:spPr>
          <a:xfrm>
            <a:off x="6096000" y="4363194"/>
            <a:ext cx="55230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Multiple market failures implies multiple policy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GHG externality -&gt; carbon price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Explicit or implicit as in a clean electricity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Not sufficient, but arguably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Innovation externality -&gt; Technology policy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Others, e.g. charging station chicken-and-egg -&gt; charging station infrastructure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Efficient suite of policies, and timing, varies by sector</a:t>
            </a: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Biden Administration Climate Checklist </a:t>
            </a:r>
            <a:r>
              <a:rPr lang="en-US" sz="2000">
                <a:solidFill>
                  <a:schemeClr val="bg1"/>
                </a:solidFill>
              </a:rPr>
              <a:t>(partial): </a:t>
            </a:r>
            <a:r>
              <a:rPr lang="en-US" sz="2000" dirty="0">
                <a:solidFill>
                  <a:schemeClr val="bg1"/>
                </a:solidFill>
              </a:rPr>
              <a:t>Many wins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F3AFDB-023D-4527-B4DB-90C45B2B8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46520"/>
              </p:ext>
            </p:extLst>
          </p:nvPr>
        </p:nvGraphicFramePr>
        <p:xfrm>
          <a:off x="1172323" y="470032"/>
          <a:ext cx="9303079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9">
                  <a:extLst>
                    <a:ext uri="{9D8B030D-6E8A-4147-A177-3AD203B41FA5}">
                      <a16:colId xmlns:a16="http://schemas.microsoft.com/office/drawing/2014/main" val="1966707485"/>
                    </a:ext>
                  </a:extLst>
                </a:gridCol>
                <a:gridCol w="1322681">
                  <a:extLst>
                    <a:ext uri="{9D8B030D-6E8A-4147-A177-3AD203B41FA5}">
                      <a16:colId xmlns:a16="http://schemas.microsoft.com/office/drawing/2014/main" val="2493625358"/>
                    </a:ext>
                  </a:extLst>
                </a:gridCol>
                <a:gridCol w="4405421">
                  <a:extLst>
                    <a:ext uri="{9D8B030D-6E8A-4147-A177-3AD203B41FA5}">
                      <a16:colId xmlns:a16="http://schemas.microsoft.com/office/drawing/2014/main" val="2577528924"/>
                    </a:ext>
                  </a:extLst>
                </a:gridCol>
                <a:gridCol w="2267128">
                  <a:extLst>
                    <a:ext uri="{9D8B030D-6E8A-4147-A177-3AD203B41FA5}">
                      <a16:colId xmlns:a16="http://schemas.microsoft.com/office/drawing/2014/main" val="330094195"/>
                    </a:ext>
                  </a:extLst>
                </a:gridCol>
              </a:tblGrid>
              <a:tr h="291458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17594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Rejoin Paris; </a:t>
                      </a:r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50-52% reduction by 2030 (NDC/target)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70056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Climate “at the center of US foreign policy”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923737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WH Office of Domestic Climate Policy, WH climate councils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589833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“All of government” approach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83830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Exec/Reg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Restart SCC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980299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80% clean by 2030 (target)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224080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Extend renewable tax credits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BBB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622600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Clean Electricity Standard (CES)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X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29032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CCS, grid, transmission $, extend nuclear fleet operation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</a:rPr>
                        <a:t>BIP (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0" dirty="0">
                          <a:latin typeface="+mn-lt"/>
                        </a:rPr>
                        <a:t>),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BBB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530603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Accelerate offshore wind permitting (BOEM)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89365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 FERC, DOE on transmission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31282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50% EV share of new LDV sales by 2030 (target)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254047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 charging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$7.5B in BIP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938267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 refundable tax credit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BBB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799782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tighten CAFE standards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 (through MY 2026)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73526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Exec/Leg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Fed fleet EV purchases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 (n  process)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999413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 Bgal Sustainable Aviation Fuel (SAF) by 2030 (target)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346886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Biofuel tax credits (SAF, biodiesel, 2G, CFPTC)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BBB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709397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R&amp;D 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BBB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855809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side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Stop Keystone XL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 (but not Line 5)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785946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O&amp;G leasing review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n-lt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sym typeface="Wingdings 2" panose="05020102010507070707" pitchFamily="18" charset="2"/>
                        </a:rPr>
                        <a:t> (but small bore)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316814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O&amp;G leasing moratorium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Implemented/suspended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74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1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Quantifying 2021 policy accomplishments and next steps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CE9F60-FE45-4F24-AD30-AAFEB2E82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34113"/>
              </p:ext>
            </p:extLst>
          </p:nvPr>
        </p:nvGraphicFramePr>
        <p:xfrm>
          <a:off x="701139" y="489153"/>
          <a:ext cx="11075892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203">
                  <a:extLst>
                    <a:ext uri="{9D8B030D-6E8A-4147-A177-3AD203B41FA5}">
                      <a16:colId xmlns:a16="http://schemas.microsoft.com/office/drawing/2014/main" val="3860533632"/>
                    </a:ext>
                  </a:extLst>
                </a:gridCol>
                <a:gridCol w="2324559">
                  <a:extLst>
                    <a:ext uri="{9D8B030D-6E8A-4147-A177-3AD203B41FA5}">
                      <a16:colId xmlns:a16="http://schemas.microsoft.com/office/drawing/2014/main" val="3233996392"/>
                    </a:ext>
                  </a:extLst>
                </a:gridCol>
                <a:gridCol w="2148289">
                  <a:extLst>
                    <a:ext uri="{9D8B030D-6E8A-4147-A177-3AD203B41FA5}">
                      <a16:colId xmlns:a16="http://schemas.microsoft.com/office/drawing/2014/main" val="656293490"/>
                    </a:ext>
                  </a:extLst>
                </a:gridCol>
                <a:gridCol w="3161841">
                  <a:extLst>
                    <a:ext uri="{9D8B030D-6E8A-4147-A177-3AD203B41FA5}">
                      <a16:colId xmlns:a16="http://schemas.microsoft.com/office/drawing/2014/main" val="44854377"/>
                    </a:ext>
                  </a:extLst>
                </a:gridCol>
              </a:tblGrid>
              <a:tr h="2805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LDVs/MDVs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7929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BIP (Bipartisan infrastructure package)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Grid investment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 ($7.5B)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 -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28905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BBB (Build Back Better)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Renewable power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EV purchaser tax credit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SAF, Biodiesel, Clean Fuel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31243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in progress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Weeds (FERC, etc.)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CAFE standards MY23-26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[3 Bgal goal by 2030]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176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Legislative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CES, sectoral carbon tax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generation tax credits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63142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Clean air act regulation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ZEV standard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RFS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6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0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Quantifying 2021 policy accomplishments and next steps: Power sector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CE9F60-FE45-4F24-AD30-AAFEB2E82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01659"/>
              </p:ext>
            </p:extLst>
          </p:nvPr>
        </p:nvGraphicFramePr>
        <p:xfrm>
          <a:off x="701139" y="489153"/>
          <a:ext cx="11075892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203">
                  <a:extLst>
                    <a:ext uri="{9D8B030D-6E8A-4147-A177-3AD203B41FA5}">
                      <a16:colId xmlns:a16="http://schemas.microsoft.com/office/drawing/2014/main" val="3860533632"/>
                    </a:ext>
                  </a:extLst>
                </a:gridCol>
                <a:gridCol w="2324559">
                  <a:extLst>
                    <a:ext uri="{9D8B030D-6E8A-4147-A177-3AD203B41FA5}">
                      <a16:colId xmlns:a16="http://schemas.microsoft.com/office/drawing/2014/main" val="3233996392"/>
                    </a:ext>
                  </a:extLst>
                </a:gridCol>
                <a:gridCol w="2148289">
                  <a:extLst>
                    <a:ext uri="{9D8B030D-6E8A-4147-A177-3AD203B41FA5}">
                      <a16:colId xmlns:a16="http://schemas.microsoft.com/office/drawing/2014/main" val="656293490"/>
                    </a:ext>
                  </a:extLst>
                </a:gridCol>
                <a:gridCol w="3161841">
                  <a:extLst>
                    <a:ext uri="{9D8B030D-6E8A-4147-A177-3AD203B41FA5}">
                      <a16:colId xmlns:a16="http://schemas.microsoft.com/office/drawing/2014/main" val="44854377"/>
                    </a:ext>
                  </a:extLst>
                </a:gridCol>
              </a:tblGrid>
              <a:tr h="2805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LDVs/MDVs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7929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BIP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Grid investment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 ($7.5B)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 -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28905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BBB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Renewable power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EV purchaser tax credit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SAF, Biodiesel, Clean Fuel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31243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in progress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Weeds (FERC, etc.)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CAFE standards MY23-26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[3 Bgal goal by 2030]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176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Legislative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CES, sectoral carbon tax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generation tax credits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63142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Clean air act regulation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ZEV standard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RFS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6944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7DB7911-D0E4-466B-93C9-FF76D2031C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/>
        </p:blipFill>
        <p:spPr bwMode="auto">
          <a:xfrm>
            <a:off x="1893675" y="2679866"/>
            <a:ext cx="2889250" cy="190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BA476-DAB0-424F-B358-4800A2C75C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14" y="2666113"/>
            <a:ext cx="2889250" cy="190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B4719A-40A4-4564-84B0-D5369C392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21" y="2666113"/>
            <a:ext cx="2889250" cy="190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E2B0D1-90A0-473D-ADFB-E276E86B35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85" y="5019073"/>
            <a:ext cx="2889250" cy="180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32974D-BF44-42BB-A181-D2988AF7943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14" y="5013791"/>
            <a:ext cx="2889250" cy="1823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EF288-282D-4179-A28E-681C5E908FF5}"/>
              </a:ext>
            </a:extLst>
          </p:cNvPr>
          <p:cNvSpPr txBox="1"/>
          <p:nvPr/>
        </p:nvSpPr>
        <p:spPr>
          <a:xfrm>
            <a:off x="3025756" y="2426487"/>
            <a:ext cx="848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 BBB						BBB					BBB + enhanced state ambition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EADF14-9C27-49A6-B3F5-279909644789}"/>
              </a:ext>
            </a:extLst>
          </p:cNvPr>
          <p:cNvSpPr txBox="1"/>
          <p:nvPr/>
        </p:nvSpPr>
        <p:spPr>
          <a:xfrm>
            <a:off x="2545909" y="4738998"/>
            <a:ext cx="9284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 BBB + 90% CES		BBB + $20 carbon tax on power sector	BBB + very aggressive CAA regulation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1CB5E-2467-4D33-B929-FC47C949E1F7}"/>
              </a:ext>
            </a:extLst>
          </p:cNvPr>
          <p:cNvSpPr txBox="1"/>
          <p:nvPr/>
        </p:nvSpPr>
        <p:spPr>
          <a:xfrm>
            <a:off x="28656" y="2426487"/>
            <a:ext cx="2517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Biden goal: 80% by 2030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DA9BE-E59C-4CA8-9FE6-DCB9308726BF}"/>
              </a:ext>
            </a:extLst>
          </p:cNvPr>
          <p:cNvSpPr txBox="1"/>
          <p:nvPr/>
        </p:nvSpPr>
        <p:spPr>
          <a:xfrm>
            <a:off x="4690539" y="374191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- 80%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A408E-D4E1-4165-9524-AC21AAD06F47}"/>
              </a:ext>
            </a:extLst>
          </p:cNvPr>
          <p:cNvSpPr txBox="1"/>
          <p:nvPr/>
        </p:nvSpPr>
        <p:spPr>
          <a:xfrm>
            <a:off x="28656" y="6150590"/>
            <a:ext cx="20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Source: </a:t>
            </a:r>
          </a:p>
          <a:p>
            <a:r>
              <a:rPr lang="en-US" sz="1300" dirty="0"/>
              <a:t>Stock &amp; Stuart (2021a, b)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4D0B3A-2B3C-43DE-8377-FBAAD85EE0EC}"/>
              </a:ext>
            </a:extLst>
          </p:cNvPr>
          <p:cNvSpPr/>
          <p:nvPr/>
        </p:nvSpPr>
        <p:spPr>
          <a:xfrm>
            <a:off x="3791590" y="430887"/>
            <a:ext cx="2864449" cy="1995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9284A8-0E54-430B-AFA8-425327540A7F}"/>
              </a:ext>
            </a:extLst>
          </p:cNvPr>
          <p:cNvSpPr txBox="1"/>
          <p:nvPr/>
        </p:nvSpPr>
        <p:spPr>
          <a:xfrm>
            <a:off x="515335" y="3136612"/>
            <a:ext cx="137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Current &amp;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in progress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D36C1-B22E-4FCB-85AF-285B567403C2}"/>
              </a:ext>
            </a:extLst>
          </p:cNvPr>
          <p:cNvSpPr txBox="1"/>
          <p:nvPr/>
        </p:nvSpPr>
        <p:spPr>
          <a:xfrm>
            <a:off x="521993" y="5095778"/>
            <a:ext cx="137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Future options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0786E0-BBBF-43AD-8475-77269AC74AD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75" y="5050148"/>
            <a:ext cx="2889250" cy="177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9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Quantifying 2021 policy accomplishments and next steps: Light Duty Vehicles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CE9F60-FE45-4F24-AD30-AAFEB2E82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05110"/>
              </p:ext>
            </p:extLst>
          </p:nvPr>
        </p:nvGraphicFramePr>
        <p:xfrm>
          <a:off x="701139" y="489153"/>
          <a:ext cx="11075892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203">
                  <a:extLst>
                    <a:ext uri="{9D8B030D-6E8A-4147-A177-3AD203B41FA5}">
                      <a16:colId xmlns:a16="http://schemas.microsoft.com/office/drawing/2014/main" val="3860533632"/>
                    </a:ext>
                  </a:extLst>
                </a:gridCol>
                <a:gridCol w="2324559">
                  <a:extLst>
                    <a:ext uri="{9D8B030D-6E8A-4147-A177-3AD203B41FA5}">
                      <a16:colId xmlns:a16="http://schemas.microsoft.com/office/drawing/2014/main" val="3233996392"/>
                    </a:ext>
                  </a:extLst>
                </a:gridCol>
                <a:gridCol w="2148289">
                  <a:extLst>
                    <a:ext uri="{9D8B030D-6E8A-4147-A177-3AD203B41FA5}">
                      <a16:colId xmlns:a16="http://schemas.microsoft.com/office/drawing/2014/main" val="656293490"/>
                    </a:ext>
                  </a:extLst>
                </a:gridCol>
                <a:gridCol w="3161841">
                  <a:extLst>
                    <a:ext uri="{9D8B030D-6E8A-4147-A177-3AD203B41FA5}">
                      <a16:colId xmlns:a16="http://schemas.microsoft.com/office/drawing/2014/main" val="44854377"/>
                    </a:ext>
                  </a:extLst>
                </a:gridCol>
              </a:tblGrid>
              <a:tr h="2805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LDVs/MDVs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7929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BIP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Grid investment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 ($7.5B)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 -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28905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BBB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Renewable power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EV purchaser tax credit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SAF, Biodiesel, Clean Fuel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31243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in progress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Weeds (FERC, etc.)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CAFE standards MY23-26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[3 Bgal goal by 2030]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176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Legislative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CES, sectoral carbon tax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generation tax credits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63142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Clean air act regulation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ZEV standard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RFS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69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E1CB5E-2467-4D33-B929-FC47C949E1F7}"/>
              </a:ext>
            </a:extLst>
          </p:cNvPr>
          <p:cNvSpPr txBox="1"/>
          <p:nvPr/>
        </p:nvSpPr>
        <p:spPr>
          <a:xfrm>
            <a:off x="28656" y="2426487"/>
            <a:ext cx="286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Biden goal: 50% EVs by 2030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4D0B3A-2B3C-43DE-8377-FBAAD85EE0EC}"/>
              </a:ext>
            </a:extLst>
          </p:cNvPr>
          <p:cNvSpPr/>
          <p:nvPr/>
        </p:nvSpPr>
        <p:spPr>
          <a:xfrm>
            <a:off x="6005981" y="430887"/>
            <a:ext cx="2864449" cy="1995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3AF3106B-2434-4ADC-80D0-1EC9CB9DF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42957"/>
              </p:ext>
            </p:extLst>
          </p:nvPr>
        </p:nvGraphicFramePr>
        <p:xfrm>
          <a:off x="1277957" y="2919295"/>
          <a:ext cx="9265185" cy="280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905">
                  <a:extLst>
                    <a:ext uri="{9D8B030D-6E8A-4147-A177-3AD203B41FA5}">
                      <a16:colId xmlns:a16="http://schemas.microsoft.com/office/drawing/2014/main" val="1588016439"/>
                    </a:ext>
                  </a:extLst>
                </a:gridCol>
                <a:gridCol w="1762798">
                  <a:extLst>
                    <a:ext uri="{9D8B030D-6E8A-4147-A177-3AD203B41FA5}">
                      <a16:colId xmlns:a16="http://schemas.microsoft.com/office/drawing/2014/main" val="1170722492"/>
                    </a:ext>
                  </a:extLst>
                </a:gridCol>
                <a:gridCol w="915098">
                  <a:extLst>
                    <a:ext uri="{9D8B030D-6E8A-4147-A177-3AD203B41FA5}">
                      <a16:colId xmlns:a16="http://schemas.microsoft.com/office/drawing/2014/main" val="1878362871"/>
                    </a:ext>
                  </a:extLst>
                </a:gridCol>
                <a:gridCol w="777732">
                  <a:extLst>
                    <a:ext uri="{9D8B030D-6E8A-4147-A177-3AD203B41FA5}">
                      <a16:colId xmlns:a16="http://schemas.microsoft.com/office/drawing/2014/main" val="2521845798"/>
                    </a:ext>
                  </a:extLst>
                </a:gridCol>
                <a:gridCol w="976687">
                  <a:extLst>
                    <a:ext uri="{9D8B030D-6E8A-4147-A177-3AD203B41FA5}">
                      <a16:colId xmlns:a16="http://schemas.microsoft.com/office/drawing/2014/main" val="3261818439"/>
                    </a:ext>
                  </a:extLst>
                </a:gridCol>
                <a:gridCol w="1212218">
                  <a:extLst>
                    <a:ext uri="{9D8B030D-6E8A-4147-A177-3AD203B41FA5}">
                      <a16:colId xmlns:a16="http://schemas.microsoft.com/office/drawing/2014/main" val="4219409617"/>
                    </a:ext>
                  </a:extLst>
                </a:gridCol>
                <a:gridCol w="1045361">
                  <a:extLst>
                    <a:ext uri="{9D8B030D-6E8A-4147-A177-3AD203B41FA5}">
                      <a16:colId xmlns:a16="http://schemas.microsoft.com/office/drawing/2014/main" val="878159830"/>
                    </a:ext>
                  </a:extLst>
                </a:gridCol>
                <a:gridCol w="1278386">
                  <a:extLst>
                    <a:ext uri="{9D8B030D-6E8A-4147-A177-3AD203B41FA5}">
                      <a16:colId xmlns:a16="http://schemas.microsoft.com/office/drawing/2014/main" val="121181257"/>
                    </a:ext>
                  </a:extLst>
                </a:gridCol>
              </a:tblGrid>
              <a:tr h="3506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U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MU Serif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MU Serif"/>
                        </a:rPr>
                        <a:t>EV share &amp; Emissions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77267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Charger subsidy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 sales rebate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ZEV permit price cap ($)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 Sales Share by 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Cost/ton CO2 ($/ton)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CO2 in 2030 (mmt)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863892"/>
                  </a:ext>
                </a:extLst>
              </a:tr>
              <a:tr h="31971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Pre-BIP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007499331"/>
                  </a:ext>
                </a:extLst>
              </a:tr>
              <a:tr h="3197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 &amp; in progress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-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-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0.330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88770"/>
                  </a:ext>
                </a:extLst>
              </a:tr>
              <a:tr h="319710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BIP + BBB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7,500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-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0.439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76769"/>
                  </a:ext>
                </a:extLst>
              </a:tr>
              <a:tr h="31971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Future options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BIP + $22.5B chargers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0.420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00247"/>
                  </a:ext>
                </a:extLst>
              </a:tr>
              <a:tr h="319710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Future options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BIP + ZEV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-  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10,000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0.464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26721"/>
                  </a:ext>
                </a:extLst>
              </a:tr>
              <a:tr h="319710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BIP + BBB + ZEV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7,500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10,000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0.547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857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540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05AC67-21AC-4CA3-90D0-5D3F2BEE33AD}"/>
              </a:ext>
            </a:extLst>
          </p:cNvPr>
          <p:cNvSpPr txBox="1"/>
          <p:nvPr/>
        </p:nvSpPr>
        <p:spPr>
          <a:xfrm>
            <a:off x="4075331" y="2540712"/>
            <a:ext cx="317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Projected EV new sales share, 2030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A5CF5-4443-4702-8C4B-7B2F9C416ACD}"/>
              </a:ext>
            </a:extLst>
          </p:cNvPr>
          <p:cNvSpPr txBox="1"/>
          <p:nvPr/>
        </p:nvSpPr>
        <p:spPr>
          <a:xfrm>
            <a:off x="1277957" y="5778029"/>
            <a:ext cx="92651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Notes</a:t>
            </a:r>
            <a:r>
              <a:rPr lang="en-US" sz="1300" dirty="0"/>
              <a:t>: Costs are net resource costs including power sector upgrades. Power sector follows CES (90% by 2035). Model is choice of power train for representative car, SUV, light truck based on Springel (2021), Zhou &amp; Li (2017). Source: Cole, Droste, Knittel, Li, &amp; Stock (2021). </a:t>
            </a:r>
          </a:p>
        </p:txBody>
      </p:sp>
    </p:spTree>
    <p:extLst>
      <p:ext uri="{BB962C8B-B14F-4D97-AF65-F5344CB8AC3E}">
        <p14:creationId xmlns:p14="http://schemas.microsoft.com/office/powerpoint/2010/main" val="354949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Quantifying 2021 policy accomplishments and next steps: Aviation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CE9F60-FE45-4F24-AD30-AAFEB2E82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71188"/>
              </p:ext>
            </p:extLst>
          </p:nvPr>
        </p:nvGraphicFramePr>
        <p:xfrm>
          <a:off x="701139" y="489153"/>
          <a:ext cx="11075892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203">
                  <a:extLst>
                    <a:ext uri="{9D8B030D-6E8A-4147-A177-3AD203B41FA5}">
                      <a16:colId xmlns:a16="http://schemas.microsoft.com/office/drawing/2014/main" val="3860533632"/>
                    </a:ext>
                  </a:extLst>
                </a:gridCol>
                <a:gridCol w="2324559">
                  <a:extLst>
                    <a:ext uri="{9D8B030D-6E8A-4147-A177-3AD203B41FA5}">
                      <a16:colId xmlns:a16="http://schemas.microsoft.com/office/drawing/2014/main" val="3233996392"/>
                    </a:ext>
                  </a:extLst>
                </a:gridCol>
                <a:gridCol w="2148289">
                  <a:extLst>
                    <a:ext uri="{9D8B030D-6E8A-4147-A177-3AD203B41FA5}">
                      <a16:colId xmlns:a16="http://schemas.microsoft.com/office/drawing/2014/main" val="656293490"/>
                    </a:ext>
                  </a:extLst>
                </a:gridCol>
                <a:gridCol w="3161841">
                  <a:extLst>
                    <a:ext uri="{9D8B030D-6E8A-4147-A177-3AD203B41FA5}">
                      <a16:colId xmlns:a16="http://schemas.microsoft.com/office/drawing/2014/main" val="44854377"/>
                    </a:ext>
                  </a:extLst>
                </a:gridCol>
              </a:tblGrid>
              <a:tr h="2805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LDVs/MDVs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57929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BIP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Grid investment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 ($7.5B)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 -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28905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BBB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Renewable power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EV purchaser tax credit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SAF, Biodiesel, Clean Fuel tax credits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31243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in progress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Weeds (FERC, etc.)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CAFE standards MY23-26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[3 Bgal goal by 2030]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176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Legislative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CES, sectoral carbon tax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Charging stations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</a:t>
                      </a:r>
                      <a:r>
                        <a:rPr lang="en-US" sz="1300" baseline="30000" dirty="0"/>
                        <a:t>nd</a:t>
                      </a:r>
                      <a:r>
                        <a:rPr lang="en-US" sz="1300" dirty="0"/>
                        <a:t> generation tax credits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63142"/>
                  </a:ext>
                </a:extLst>
              </a:tr>
              <a:tr h="242260">
                <a:tc>
                  <a:txBody>
                    <a:bodyPr/>
                    <a:lstStyle/>
                    <a:p>
                      <a:r>
                        <a:rPr lang="en-US" sz="1300" dirty="0"/>
                        <a:t>Regulatory/administrative – future options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Clean air act regulation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ZEV standard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RFS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69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EE1CB5E-2467-4D33-B929-FC47C949E1F7}"/>
              </a:ext>
            </a:extLst>
          </p:cNvPr>
          <p:cNvSpPr txBox="1"/>
          <p:nvPr/>
        </p:nvSpPr>
        <p:spPr>
          <a:xfrm>
            <a:off x="28656" y="2426487"/>
            <a:ext cx="509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Biden goal: 3 Bgal Sustainable Aviation Fuels by 2030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4D0B3A-2B3C-43DE-8377-FBAAD85EE0EC}"/>
              </a:ext>
            </a:extLst>
          </p:cNvPr>
          <p:cNvSpPr/>
          <p:nvPr/>
        </p:nvSpPr>
        <p:spPr>
          <a:xfrm>
            <a:off x="8313010" y="440641"/>
            <a:ext cx="3338379" cy="222770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0B5DD92-2064-4075-AB2D-AB6395975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1288"/>
              </p:ext>
            </p:extLst>
          </p:nvPr>
        </p:nvGraphicFramePr>
        <p:xfrm>
          <a:off x="2362714" y="3838834"/>
          <a:ext cx="74665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643">
                  <a:extLst>
                    <a:ext uri="{9D8B030D-6E8A-4147-A177-3AD203B41FA5}">
                      <a16:colId xmlns:a16="http://schemas.microsoft.com/office/drawing/2014/main" val="2227589754"/>
                    </a:ext>
                  </a:extLst>
                </a:gridCol>
                <a:gridCol w="1619257">
                  <a:extLst>
                    <a:ext uri="{9D8B030D-6E8A-4147-A177-3AD203B41FA5}">
                      <a16:colId xmlns:a16="http://schemas.microsoft.com/office/drawing/2014/main" val="407493208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1677497371"/>
                    </a:ext>
                  </a:extLst>
                </a:gridCol>
                <a:gridCol w="2643190">
                  <a:extLst>
                    <a:ext uri="{9D8B030D-6E8A-4147-A177-3AD203B41FA5}">
                      <a16:colId xmlns:a16="http://schemas.microsoft.com/office/drawing/2014/main" val="1249581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SAFs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second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55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JCT/CBO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Stock (2021)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JCT/CBO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006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BIP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 -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0.25-1 Bgal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 -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3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BBB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 Bgal (2026)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0.25-1 Bgal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0.02 – 0.04 (2026)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083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35EF70-5807-46DA-BCC7-64C3C7B3DF68}"/>
              </a:ext>
            </a:extLst>
          </p:cNvPr>
          <p:cNvSpPr txBox="1"/>
          <p:nvPr/>
        </p:nvSpPr>
        <p:spPr>
          <a:xfrm>
            <a:off x="2217344" y="5357875"/>
            <a:ext cx="804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 First generation SAF/biodiesel is from animal fats, waste grease, and primarily (and on the margin) soybean oil. Second generation includes woody biomass, corn stover, energy grasses.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2D536-7FC4-405F-B9DD-587AB64F86C1}"/>
              </a:ext>
            </a:extLst>
          </p:cNvPr>
          <p:cNvSpPr txBox="1"/>
          <p:nvPr/>
        </p:nvSpPr>
        <p:spPr>
          <a:xfrm flipH="1">
            <a:off x="3308307" y="3249155"/>
            <a:ext cx="5861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Projected Production of Sustainable Aviation Fuels (SAFs) in 2030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Billions of gallons</a:t>
            </a:r>
          </a:p>
        </p:txBody>
      </p:sp>
    </p:spTree>
    <p:extLst>
      <p:ext uri="{BB962C8B-B14F-4D97-AF65-F5344CB8AC3E}">
        <p14:creationId xmlns:p14="http://schemas.microsoft.com/office/powerpoint/2010/main" val="23762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Supply side policies (Federal fossil fuel leasing program)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73F99-D6C1-4598-BED2-A6C679488025}"/>
              </a:ext>
            </a:extLst>
          </p:cNvPr>
          <p:cNvSpPr txBox="1"/>
          <p:nvPr/>
        </p:nvSpPr>
        <p:spPr>
          <a:xfrm>
            <a:off x="481262" y="482763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Federal fossil fuel leasing program</a:t>
            </a:r>
            <a:r>
              <a:rPr lang="en-US" sz="16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40% of US coal, 22% of US oil, 12% of US gas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O&amp;G royalties are 12.5% (18.75% offshore)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B835A-E3C8-4446-B251-6DC4883AC8A9}"/>
              </a:ext>
            </a:extLst>
          </p:cNvPr>
          <p:cNvSpPr txBox="1"/>
          <p:nvPr/>
        </p:nvSpPr>
        <p:spPr>
          <a:xfrm>
            <a:off x="481261" y="3995678"/>
            <a:ext cx="5257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Biden reform efforts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EO 14008 (Jan. 27, 2021): </a:t>
            </a:r>
          </a:p>
          <a:p>
            <a:pPr lvl="2"/>
            <a:r>
              <a:rPr lang="en-US" sz="1600" dirty="0">
                <a:latin typeface="Melior"/>
              </a:rPr>
              <a:t>“</a:t>
            </a:r>
            <a:r>
              <a:rPr lang="en-US" sz="1600" b="0" i="0" u="none" strike="noStrike" baseline="0" dirty="0">
                <a:latin typeface="Melior"/>
              </a:rPr>
              <a:t>the Secretary of the Interior shall consider whether to adjust royalties…to account for corresponding climate costs.”</a:t>
            </a:r>
            <a:endParaRPr lang="en-US" sz="1600" dirty="0">
              <a:latin typeface="Melior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O&amp;G leasing moratorium (lifted by court order)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Nov. 19, 2021: largest O&amp;G lease in 3 years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DOI report on O&amp;G reform (Nov. 26, 2021)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heavy fair return orientation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“The BLM also should consider limiting discretionary royalty relief”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95168-96F0-4E11-B9D9-74A1ECB62481}"/>
              </a:ext>
            </a:extLst>
          </p:cNvPr>
          <p:cNvSpPr txBox="1"/>
          <p:nvPr/>
        </p:nvSpPr>
        <p:spPr>
          <a:xfrm>
            <a:off x="481261" y="1500557"/>
            <a:ext cx="5257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Economics: Federal FF leasing program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Historically, economists ignore supply side climate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Changing – e.g. climate finance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Traditional: focus on “fair value”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e.g. raise all royalties to 18.75% - Covert &amp; Kellogg (2021)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Alternative: focus on welfare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 royalties to internalize externalities – Gerarden, Reeder, Stock (2020), Prest &amp; Stock (2021)</a:t>
            </a:r>
          </a:p>
        </p:txBody>
      </p:sp>
      <p:pic>
        <p:nvPicPr>
          <p:cNvPr id="12" name="Picture 11" descr="A picture containing outdoor, sky, mountain, hillside&#10;&#10;Description automatically generated">
            <a:extLst>
              <a:ext uri="{FF2B5EF4-FFF2-40B4-BE49-F238E27FC236}">
                <a16:creationId xmlns:a16="http://schemas.microsoft.com/office/drawing/2014/main" id="{6B792E6F-C8F1-45BC-9159-DF5E7FF30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6764"/>
            <a:ext cx="6096000" cy="2087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83DA77-4E75-4CDD-ADB3-38386697C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35"/>
          <a:stretch/>
        </p:blipFill>
        <p:spPr>
          <a:xfrm>
            <a:off x="7754554" y="4511842"/>
            <a:ext cx="4437446" cy="2346158"/>
          </a:xfrm>
          <a:prstGeom prst="rect">
            <a:avLst/>
          </a:prstGeom>
        </p:spPr>
      </p:pic>
      <p:pic>
        <p:nvPicPr>
          <p:cNvPr id="4" name="Picture 3" descr="A large oil rig in the ocean&#10;&#10;Description automatically generated with low confidence">
            <a:extLst>
              <a:ext uri="{FF2B5EF4-FFF2-40B4-BE49-F238E27FC236}">
                <a16:creationId xmlns:a16="http://schemas.microsoft.com/office/drawing/2014/main" id="{DB4DBC7B-6F91-4CC0-9320-C15D24D6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6" y="2346158"/>
            <a:ext cx="3818089" cy="24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Summary: 2030 Paris (Glasgow) target of 50-52%?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C3615F4-6931-4A6C-B651-58D037637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03528"/>
              </p:ext>
            </p:extLst>
          </p:nvPr>
        </p:nvGraphicFramePr>
        <p:xfrm>
          <a:off x="507331" y="604993"/>
          <a:ext cx="11177337" cy="186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90">
                  <a:extLst>
                    <a:ext uri="{9D8B030D-6E8A-4147-A177-3AD203B41FA5}">
                      <a16:colId xmlns:a16="http://schemas.microsoft.com/office/drawing/2014/main" val="1966707485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2577528924"/>
                    </a:ext>
                  </a:extLst>
                </a:gridCol>
                <a:gridCol w="1756610">
                  <a:extLst>
                    <a:ext uri="{9D8B030D-6E8A-4147-A177-3AD203B41FA5}">
                      <a16:colId xmlns:a16="http://schemas.microsoft.com/office/drawing/2014/main" val="330094195"/>
                    </a:ext>
                  </a:extLst>
                </a:gridCol>
                <a:gridCol w="3681663">
                  <a:extLst>
                    <a:ext uri="{9D8B030D-6E8A-4147-A177-3AD203B41FA5}">
                      <a16:colId xmlns:a16="http://schemas.microsoft.com/office/drawing/2014/main" val="533960821"/>
                    </a:ext>
                  </a:extLst>
                </a:gridCol>
              </a:tblGrid>
              <a:tr h="2905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BIP + BBB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017594"/>
                  </a:ext>
                </a:extLst>
              </a:tr>
              <a:tr h="383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80% power sector reductions by 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40% (30% - 55%)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51% (35% - 75%)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Stuart-Stock (2021), Rhodium (2021), RFF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700561"/>
                  </a:ext>
                </a:extLst>
              </a:tr>
              <a:tr h="383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50% EVs in 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 - 45%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46% - 61%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Cole, Droste, Knittel, Li, &amp; Stock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677026"/>
                  </a:ext>
                </a:extLst>
              </a:tr>
              <a:tr h="383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 Bgal SAFs in 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0.25-1Bgal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0.25-1Bgal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Stock (2021)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923737"/>
                  </a:ext>
                </a:extLst>
              </a:tr>
              <a:tr h="3831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50-52% economy-wide CO2 reduction in 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 - 42%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39% - 46%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Rhodium (2021), RFF (2021),  au calculations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5898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8C0D38-C8E4-43F0-A024-D1F2AC76A36A}"/>
              </a:ext>
            </a:extLst>
          </p:cNvPr>
          <p:cNvSpPr txBox="1"/>
          <p:nvPr/>
        </p:nvSpPr>
        <p:spPr>
          <a:xfrm>
            <a:off x="401053" y="2472881"/>
            <a:ext cx="5134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Notes: Assumes no additional major policy beyond BIP or BIP + BBB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CA0DD-41AF-4197-B6E6-01173A1C9D94}"/>
              </a:ext>
            </a:extLst>
          </p:cNvPr>
          <p:cNvSpPr txBox="1"/>
          <p:nvPr/>
        </p:nvSpPr>
        <p:spPr>
          <a:xfrm>
            <a:off x="401052" y="2780658"/>
            <a:ext cx="72630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Next steps: Federal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Pass BBB climate provisions (tweak for more EV charging infrastructure?)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Regulatory: Power sector? ZEV standard?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Future legislation: CES; (small) carbon tax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Next steps without federal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Private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Finance (finance -&gt; energy transition/climate)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Next steps for economists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Economists </a:t>
            </a:r>
            <a:r>
              <a:rPr lang="en-US" sz="1600" i="1" dirty="0"/>
              <a:t>must</a:t>
            </a:r>
            <a:r>
              <a:rPr lang="en-US" sz="1600" dirty="0"/>
              <a:t> play a central role in informing – guiding – the energy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Historically, economists have been deeply influential, but….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Move beyond carbon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Accept that some second-best policies are better than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your research potentially contribute to solving the climate crisis?</a:t>
            </a:r>
          </a:p>
        </p:txBody>
      </p:sp>
    </p:spTree>
    <p:extLst>
      <p:ext uri="{BB962C8B-B14F-4D97-AF65-F5344CB8AC3E}">
        <p14:creationId xmlns:p14="http://schemas.microsoft.com/office/powerpoint/2010/main" val="387383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</TotalTime>
  <Words>1631</Words>
  <Application>Microsoft Office PowerPoint</Application>
  <PresentationFormat>Widescreen</PresentationFormat>
  <Paragraphs>347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CMU Serif</vt:lpstr>
      <vt:lpstr>Courier New</vt:lpstr>
      <vt:lpstr>Melior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632</cp:revision>
  <dcterms:created xsi:type="dcterms:W3CDTF">2019-12-01T20:26:42Z</dcterms:created>
  <dcterms:modified xsi:type="dcterms:W3CDTF">2022-01-07T18:02:00Z</dcterms:modified>
</cp:coreProperties>
</file>