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10" r:id="rId2"/>
    <p:sldId id="429" r:id="rId3"/>
    <p:sldId id="441" r:id="rId4"/>
    <p:sldId id="403" r:id="rId5"/>
    <p:sldId id="292" r:id="rId6"/>
    <p:sldId id="294" r:id="rId7"/>
    <p:sldId id="339" r:id="rId8"/>
    <p:sldId id="372" r:id="rId9"/>
    <p:sldId id="443" r:id="rId10"/>
    <p:sldId id="444" r:id="rId11"/>
    <p:sldId id="445" r:id="rId12"/>
    <p:sldId id="390" r:id="rId13"/>
    <p:sldId id="360" r:id="rId14"/>
    <p:sldId id="439" r:id="rId15"/>
    <p:sldId id="433" r:id="rId16"/>
    <p:sldId id="452" r:id="rId17"/>
    <p:sldId id="453" r:id="rId18"/>
    <p:sldId id="447" r:id="rId19"/>
    <p:sldId id="448" r:id="rId20"/>
    <p:sldId id="449" r:id="rId21"/>
    <p:sldId id="45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000"/>
    <a:srgbClr val="0033CC"/>
    <a:srgbClr val="B0003C"/>
    <a:srgbClr val="669900"/>
    <a:srgbClr val="33889F"/>
    <a:srgbClr val="339966"/>
    <a:srgbClr val="4BACC6"/>
    <a:srgbClr val="3792AB"/>
    <a:srgbClr val="6AE4F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7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1045B-9979-44F0-8923-AEC5B9895EE0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9E448-04D3-4E26-927D-F918AEC9F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84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6DEB-5A9D-45EA-8092-17D99A358912}" type="datetime1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B4D7F-4B0C-4ED2-B007-ED064103FFBF}" type="datetime1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04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4D9A-5A62-49C6-9954-47CB8B558093}" type="datetime1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7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1647-7AA2-4403-84A0-21C7F346F8E7}" type="datetime1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4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004B-D8C8-483F-8626-8D1D243B7BDC}" type="datetime1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87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DF12-52C3-4068-BBAF-0A899C1A8638}" type="datetime1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9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C08AE-9607-453D-B9EF-140DC277ADC1}" type="datetime1">
              <a:rPr lang="en-US" smtClean="0"/>
              <a:t>5/4/2022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28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DE9E-2DC9-43EC-A847-1EEBC3045BD0}" type="datetime1">
              <a:rPr lang="en-US" smtClean="0"/>
              <a:t>5/4/2022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8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D8EF-E03A-4915-B408-C359E77AE06F}" type="datetime1">
              <a:rPr lang="en-US" smtClean="0"/>
              <a:t>5/4/2022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7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67EAD-D24C-4271-A7CD-F2EACEFA570F}" type="datetime1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5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34946-12BA-4F8F-AE30-667F0CD6E21B}" type="datetime1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38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2E0D9-3722-4D68-93E6-0D126190DB87}" type="datetime1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8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ff.org/cpc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121B9F-7A05-4C12-A5F0-A52C27EA7D8F}"/>
              </a:ext>
            </a:extLst>
          </p:cNvPr>
          <p:cNvSpPr txBox="1"/>
          <p:nvPr/>
        </p:nvSpPr>
        <p:spPr>
          <a:xfrm>
            <a:off x="1215482" y="901460"/>
            <a:ext cx="995803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B00000"/>
                </a:solidFill>
              </a:rPr>
              <a:t>Climate Change and the Macroeconomy:</a:t>
            </a:r>
          </a:p>
          <a:p>
            <a:pPr algn="ctr"/>
            <a:r>
              <a:rPr lang="en-US" sz="3400" b="1" dirty="0">
                <a:solidFill>
                  <a:srgbClr val="B00000"/>
                </a:solidFill>
              </a:rPr>
              <a:t>Macro Transition Risk and Uncertain Climate Policy</a:t>
            </a:r>
          </a:p>
          <a:p>
            <a:pPr algn="ctr"/>
            <a:endParaRPr lang="en-US" sz="2000" i="1" dirty="0"/>
          </a:p>
          <a:p>
            <a:pPr algn="ctr"/>
            <a:endParaRPr lang="en-US" sz="2800" dirty="0"/>
          </a:p>
          <a:p>
            <a:pPr algn="ctr"/>
            <a:r>
              <a:rPr lang="en-US" sz="3200" dirty="0"/>
              <a:t>James H. Stock </a:t>
            </a:r>
          </a:p>
          <a:p>
            <a:pPr algn="ctr"/>
            <a:r>
              <a:rPr lang="en-US" sz="2600" dirty="0"/>
              <a:t>Economics Department and Harvard Kennedy School</a:t>
            </a:r>
          </a:p>
          <a:p>
            <a:pPr algn="ctr"/>
            <a:r>
              <a:rPr lang="en-US" sz="2600" dirty="0"/>
              <a:t>Vice Provost for Climate and Sustainability</a:t>
            </a:r>
          </a:p>
          <a:p>
            <a:pPr algn="ctr"/>
            <a:r>
              <a:rPr lang="en-US" sz="2600" dirty="0"/>
              <a:t>Harvard University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DC90A274-3161-4C74-B269-0FAF7144F65E}"/>
              </a:ext>
            </a:extLst>
          </p:cNvPr>
          <p:cNvSpPr txBox="1">
            <a:spLocks/>
          </p:cNvSpPr>
          <p:nvPr/>
        </p:nvSpPr>
        <p:spPr bwMode="auto">
          <a:xfrm>
            <a:off x="0" y="-133379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 err="1">
                <a:solidFill>
                  <a:schemeClr val="bg1"/>
                </a:solidFill>
              </a:rPr>
              <a:t>Marleau</a:t>
            </a:r>
            <a:r>
              <a:rPr lang="en-US" sz="2000" dirty="0">
                <a:solidFill>
                  <a:schemeClr val="bg1"/>
                </a:solidFill>
              </a:rPr>
              <a:t> Lecture, University of Ottawa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FC141F1-23E0-4AFB-872C-77E78DF86224}"/>
              </a:ext>
            </a:extLst>
          </p:cNvPr>
          <p:cNvSpPr txBox="1">
            <a:spLocks/>
          </p:cNvSpPr>
          <p:nvPr/>
        </p:nvSpPr>
        <p:spPr bwMode="auto">
          <a:xfrm>
            <a:off x="0" y="6427114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April 28, 2022</a:t>
            </a:r>
          </a:p>
        </p:txBody>
      </p:sp>
    </p:spTree>
    <p:extLst>
      <p:ext uri="{BB962C8B-B14F-4D97-AF65-F5344CB8AC3E}">
        <p14:creationId xmlns:p14="http://schemas.microsoft.com/office/powerpoint/2010/main" val="3522958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86F39-68A3-4EED-89AA-B3351786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10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DB02948-09D2-439B-8AAA-97C78B8E837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Results: Manufacturing employment</a:t>
            </a:r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848C594D-1C69-4DF2-9ABF-D65DBFBD6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422407"/>
            <a:ext cx="6096001" cy="4435593"/>
          </a:xfrm>
          <a:prstGeom prst="rect">
            <a:avLst/>
          </a:prstGeom>
        </p:spPr>
      </p:pic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776DE7CC-B9DA-4D45-9C63-B6143215A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8" y="2422405"/>
            <a:ext cx="6096002" cy="44355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1711C7-1DB5-4B9E-B2A0-50C8E445A0DC}"/>
              </a:ext>
            </a:extLst>
          </p:cNvPr>
          <p:cNvSpPr txBox="1"/>
          <p:nvPr/>
        </p:nvSpPr>
        <p:spPr>
          <a:xfrm>
            <a:off x="269440" y="586379"/>
            <a:ext cx="97028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Dynamic effect of imposing $40 carbon (covering 30% of emissions): Manufacturing Employment</a:t>
            </a:r>
          </a:p>
          <a:p>
            <a:pPr lvl="1"/>
            <a:r>
              <a:rPr lang="en-US" sz="1600" dirty="0"/>
              <a:t>Sample: 	 EU+ </a:t>
            </a:r>
          </a:p>
          <a:p>
            <a:pPr lvl="1"/>
            <a:r>
              <a:rPr lang="en-US" sz="1600" dirty="0"/>
              <a:t>Method:	 Panel Linear Projection</a:t>
            </a:r>
          </a:p>
          <a:p>
            <a:pPr lvl="1"/>
            <a:r>
              <a:rPr lang="en-US" sz="1600" dirty="0"/>
              <a:t>		 Restricted (i.e., parallel paths)	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3B2E23-3179-4E9C-9C7F-38A0FE04C95B}"/>
              </a:ext>
            </a:extLst>
          </p:cNvPr>
          <p:cNvSpPr txBox="1"/>
          <p:nvPr/>
        </p:nvSpPr>
        <p:spPr>
          <a:xfrm>
            <a:off x="2606034" y="1974074"/>
            <a:ext cx="165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(a)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CE35A2-256C-4135-9DBB-75662A9FFE7F}"/>
              </a:ext>
            </a:extLst>
          </p:cNvPr>
          <p:cNvSpPr txBox="1"/>
          <p:nvPr/>
        </p:nvSpPr>
        <p:spPr>
          <a:xfrm>
            <a:off x="8248805" y="1974074"/>
            <a:ext cx="1337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(b) Log level</a:t>
            </a:r>
          </a:p>
        </p:txBody>
      </p:sp>
    </p:spTree>
    <p:extLst>
      <p:ext uri="{BB962C8B-B14F-4D97-AF65-F5344CB8AC3E}">
        <p14:creationId xmlns:p14="http://schemas.microsoft.com/office/powerpoint/2010/main" val="1853755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86F39-68A3-4EED-89AA-B3351786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11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DB02948-09D2-439B-8AAA-97C78B8E837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Results: CO2 emissions</a:t>
            </a:r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73284DA5-EEEE-40EB-B6A5-F709A562B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422407"/>
            <a:ext cx="6096000" cy="4435593"/>
          </a:xfrm>
          <a:prstGeom prst="rect">
            <a:avLst/>
          </a:prstGeom>
        </p:spPr>
      </p:pic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BBF70D00-28D5-4B5B-B213-B030869565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0"/>
          <a:stretch/>
        </p:blipFill>
        <p:spPr>
          <a:xfrm>
            <a:off x="-1" y="2529832"/>
            <a:ext cx="6096000" cy="43281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FA50C0-B7A2-4FD0-914C-CC0B39043AFA}"/>
              </a:ext>
            </a:extLst>
          </p:cNvPr>
          <p:cNvSpPr txBox="1"/>
          <p:nvPr/>
        </p:nvSpPr>
        <p:spPr>
          <a:xfrm>
            <a:off x="269441" y="586379"/>
            <a:ext cx="90929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Dynamic effect of imposing $40 carbon (covering 30% of emissions): C02 Emissions</a:t>
            </a:r>
          </a:p>
          <a:p>
            <a:pPr lvl="1"/>
            <a:r>
              <a:rPr lang="en-US" sz="1600" dirty="0"/>
              <a:t>Sample: 	 EU+ </a:t>
            </a:r>
          </a:p>
          <a:p>
            <a:pPr lvl="1"/>
            <a:r>
              <a:rPr lang="en-US" sz="1600" dirty="0"/>
              <a:t>Method:	 Panel Linear Projection</a:t>
            </a:r>
          </a:p>
          <a:p>
            <a:pPr lvl="1"/>
            <a:r>
              <a:rPr lang="en-US" sz="1600" dirty="0"/>
              <a:t>		 Restricted (i.e., parallel paths)	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5AB43C-5AA5-42E9-AEB4-331B8B5D671A}"/>
              </a:ext>
            </a:extLst>
          </p:cNvPr>
          <p:cNvSpPr txBox="1"/>
          <p:nvPr/>
        </p:nvSpPr>
        <p:spPr>
          <a:xfrm>
            <a:off x="2606034" y="1974074"/>
            <a:ext cx="165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(a)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68A27-5261-4A2E-BB7D-538E0BD1AD47}"/>
              </a:ext>
            </a:extLst>
          </p:cNvPr>
          <p:cNvSpPr txBox="1"/>
          <p:nvPr/>
        </p:nvSpPr>
        <p:spPr>
          <a:xfrm>
            <a:off x="8248805" y="1974074"/>
            <a:ext cx="1337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(b) Log level</a:t>
            </a:r>
          </a:p>
        </p:txBody>
      </p:sp>
    </p:spTree>
    <p:extLst>
      <p:ext uri="{BB962C8B-B14F-4D97-AF65-F5344CB8AC3E}">
        <p14:creationId xmlns:p14="http://schemas.microsoft.com/office/powerpoint/2010/main" val="3181584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Chart&#10;&#10;Description automatically generated">
            <a:extLst>
              <a:ext uri="{FF2B5EF4-FFF2-40B4-BE49-F238E27FC236}">
                <a16:creationId xmlns:a16="http://schemas.microsoft.com/office/drawing/2014/main" id="{3B3F722A-A7CB-411A-AE56-A2300CFBC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124" y="3740717"/>
            <a:ext cx="4151875" cy="3021002"/>
          </a:xfrm>
          <a:prstGeom prst="rect">
            <a:avLst/>
          </a:prstGeom>
        </p:spPr>
      </p:pic>
      <p:pic>
        <p:nvPicPr>
          <p:cNvPr id="21" name="Picture 20" descr="Chart, line chart&#10;&#10;Description automatically generated">
            <a:extLst>
              <a:ext uri="{FF2B5EF4-FFF2-40B4-BE49-F238E27FC236}">
                <a16:creationId xmlns:a16="http://schemas.microsoft.com/office/drawing/2014/main" id="{8DE9F882-2EF3-484B-98AE-D7C2A994A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748" y="3698409"/>
            <a:ext cx="4342343" cy="31595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1B2680-2565-47AF-85D5-C949FBECCE21}"/>
              </a:ext>
            </a:extLst>
          </p:cNvPr>
          <p:cNvSpPr txBox="1"/>
          <p:nvPr/>
        </p:nvSpPr>
        <p:spPr>
          <a:xfrm>
            <a:off x="320204" y="658456"/>
            <a:ext cx="60439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Key points: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Negligible effect on GDP or employment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Is more going on? Shifting to clean energy jobs?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Robust to various cuts of the data &amp; nonlinear specifications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Some evidence of benefits higher if CT is accompanied by revenue recycling (reductions in other taxes)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Small effect on emissions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Found in other studies (Green [2021])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In line with elasticity of demand for petroleum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But be careful about interpreting this small effect…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76F770-1927-4C65-ADA6-F60AC287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12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F7A31E-AAF8-46A5-B143-5F768BDED205}"/>
              </a:ext>
            </a:extLst>
          </p:cNvPr>
          <p:cNvSpPr txBox="1"/>
          <p:nvPr/>
        </p:nvSpPr>
        <p:spPr>
          <a:xfrm>
            <a:off x="244899" y="4331979"/>
            <a:ext cx="1631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B00000"/>
                </a:solidFill>
              </a:rPr>
              <a:t>Emissions in covered sectors (log level)</a:t>
            </a:r>
          </a:p>
          <a:p>
            <a:endParaRPr lang="en-US" sz="1600" b="1" dirty="0">
              <a:solidFill>
                <a:srgbClr val="B00000"/>
              </a:solidFill>
            </a:endParaRPr>
          </a:p>
          <a:p>
            <a:r>
              <a:rPr lang="en-US" sz="1600" dirty="0"/>
              <a:t>2-6% reduction</a:t>
            </a:r>
          </a:p>
          <a:p>
            <a:r>
              <a:rPr lang="en-US" sz="1600" b="1" dirty="0">
                <a:solidFill>
                  <a:srgbClr val="B00000"/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86A957-B3C9-4182-B3DB-544117A9858F}"/>
              </a:ext>
            </a:extLst>
          </p:cNvPr>
          <p:cNvSpPr txBox="1"/>
          <p:nvPr/>
        </p:nvSpPr>
        <p:spPr>
          <a:xfrm>
            <a:off x="6364170" y="4331979"/>
            <a:ext cx="148548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B00000"/>
                </a:solidFill>
              </a:rPr>
              <a:t>Employment</a:t>
            </a:r>
          </a:p>
          <a:p>
            <a:r>
              <a:rPr lang="en-US" sz="1600" b="1" dirty="0">
                <a:solidFill>
                  <a:srgbClr val="B00000"/>
                </a:solidFill>
              </a:rPr>
              <a:t>(log level)</a:t>
            </a:r>
          </a:p>
          <a:p>
            <a:endParaRPr lang="en-US" sz="1600" b="1" dirty="0">
              <a:solidFill>
                <a:srgbClr val="B00000"/>
              </a:solidFill>
            </a:endParaRPr>
          </a:p>
          <a:p>
            <a:r>
              <a:rPr lang="en-US" sz="1600" dirty="0"/>
              <a:t>No effect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/>
              <a:t>initial positive bump?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0B3C05A6-9E81-4591-A889-736582F8FA6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Impacts of a carbon tax: summary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B2B757-3E76-4BBB-97FE-6BED58E9A41C}"/>
              </a:ext>
            </a:extLst>
          </p:cNvPr>
          <p:cNvSpPr txBox="1"/>
          <p:nvPr/>
        </p:nvSpPr>
        <p:spPr>
          <a:xfrm>
            <a:off x="-18762" y="6231135"/>
            <a:ext cx="29986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Source: </a:t>
            </a:r>
          </a:p>
          <a:p>
            <a:r>
              <a:rPr lang="en-US" sz="1400" dirty="0"/>
              <a:t>Metcalf &amp; Stock (forthcoming)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337A60-CE56-466A-A39A-DBBE7C8E6734}"/>
              </a:ext>
            </a:extLst>
          </p:cNvPr>
          <p:cNvSpPr txBox="1"/>
          <p:nvPr/>
        </p:nvSpPr>
        <p:spPr>
          <a:xfrm>
            <a:off x="6364170" y="1244735"/>
            <a:ext cx="14251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B00000"/>
                </a:solidFill>
              </a:rPr>
              <a:t>GDP (log level)</a:t>
            </a:r>
          </a:p>
          <a:p>
            <a:endParaRPr lang="en-US" sz="1600" dirty="0"/>
          </a:p>
          <a:p>
            <a:r>
              <a:rPr lang="en-US" sz="1600" dirty="0"/>
              <a:t>No effect</a:t>
            </a:r>
          </a:p>
        </p:txBody>
      </p:sp>
      <p:pic>
        <p:nvPicPr>
          <p:cNvPr id="20" name="Picture 19" descr="Chart&#10;&#10;Description automatically generated">
            <a:extLst>
              <a:ext uri="{FF2B5EF4-FFF2-40B4-BE49-F238E27FC236}">
                <a16:creationId xmlns:a16="http://schemas.microsoft.com/office/drawing/2014/main" id="{C714A906-F085-45D6-BB7D-3F353D120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9656" y="435910"/>
            <a:ext cx="4342344" cy="315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76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22FF4D-E294-4255-B545-159AC78AB7CF}"/>
              </a:ext>
            </a:extLst>
          </p:cNvPr>
          <p:cNvSpPr txBox="1"/>
          <p:nvPr/>
        </p:nvSpPr>
        <p:spPr>
          <a:xfrm>
            <a:off x="119062" y="513092"/>
            <a:ext cx="10881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Growing evidence that carbon tax has small effect on emissions (Green (2021), Metcalf-Stock)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But most CT’s – like the EU CT – cover mainly the transportation sector.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In the US, a CT would cover the power sector too, where much greater emissions reductions are possible.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76F770-1927-4C65-ADA6-F60AC287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D674BBF-704D-4FB3-8728-5210C7B749C0}"/>
              </a:ext>
            </a:extLst>
          </p:cNvPr>
          <p:cNvSpPr txBox="1">
            <a:spLocks/>
          </p:cNvSpPr>
          <p:nvPr/>
        </p:nvSpPr>
        <p:spPr bwMode="auto">
          <a:xfrm>
            <a:off x="0" y="-35169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Carbon tax will be more effective if there is a low-carbon alternative!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305031-A31A-4AC5-9A6C-473874DB46C3}"/>
              </a:ext>
            </a:extLst>
          </p:cNvPr>
          <p:cNvSpPr/>
          <p:nvPr/>
        </p:nvSpPr>
        <p:spPr>
          <a:xfrm>
            <a:off x="3506089" y="1345905"/>
            <a:ext cx="5179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Three Recent Carbon Tax Simulations for the US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BE2912E-0E04-4C07-A7EE-E7C948310735}"/>
              </a:ext>
            </a:extLst>
          </p:cNvPr>
          <p:cNvGrpSpPr/>
          <p:nvPr/>
        </p:nvGrpSpPr>
        <p:grpSpPr>
          <a:xfrm>
            <a:off x="440454" y="2497731"/>
            <a:ext cx="3509262" cy="2920428"/>
            <a:chOff x="1110181" y="2151375"/>
            <a:chExt cx="6728620" cy="43274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55DC12E-C125-4DEA-9E01-EFA6A3096B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87"/>
            <a:stretch/>
          </p:blipFill>
          <p:spPr bwMode="auto">
            <a:xfrm>
              <a:off x="1110181" y="2151375"/>
              <a:ext cx="6728620" cy="432743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Diamond 8">
              <a:extLst>
                <a:ext uri="{FF2B5EF4-FFF2-40B4-BE49-F238E27FC236}">
                  <a16:creationId xmlns:a16="http://schemas.microsoft.com/office/drawing/2014/main" id="{61917617-E2A1-435E-897A-AB37E34CF6BC}"/>
                </a:ext>
              </a:extLst>
            </p:cNvPr>
            <p:cNvSpPr/>
            <p:nvPr/>
          </p:nvSpPr>
          <p:spPr>
            <a:xfrm>
              <a:off x="3414617" y="3400498"/>
              <a:ext cx="141316" cy="145474"/>
            </a:xfrm>
            <a:prstGeom prst="diamond">
              <a:avLst/>
            </a:prstGeom>
            <a:solidFill>
              <a:schemeClr val="accent2"/>
            </a:solidFill>
            <a:ln>
              <a:solidFill>
                <a:srgbClr val="B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827A49DB-048B-4A92-8CC8-146FB5F22D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570" y="2619041"/>
            <a:ext cx="2911725" cy="2119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D831B5-8FED-42B2-A193-9DF2F1D0D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7850" y="2381090"/>
            <a:ext cx="3239697" cy="429259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1F59E15-2FB0-43AB-8EE8-626BAD20FCF1}"/>
              </a:ext>
            </a:extLst>
          </p:cNvPr>
          <p:cNvSpPr txBox="1"/>
          <p:nvPr/>
        </p:nvSpPr>
        <p:spPr>
          <a:xfrm>
            <a:off x="487243" y="1805050"/>
            <a:ext cx="3674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(a) EIA (2021):</a:t>
            </a:r>
          </a:p>
          <a:p>
            <a:pPr algn="ctr"/>
            <a:r>
              <a:rPr lang="en-US" sz="1400" dirty="0"/>
              <a:t>Reference case and $25 &amp; $35 carbon tax cases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0644F9-879D-4945-98F7-FEB5E178FB3A}"/>
              </a:ext>
            </a:extLst>
          </p:cNvPr>
          <p:cNvSpPr txBox="1"/>
          <p:nvPr/>
        </p:nvSpPr>
        <p:spPr>
          <a:xfrm>
            <a:off x="4761570" y="1810083"/>
            <a:ext cx="3179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(b) Stock &amp; Stuart (2021):</a:t>
            </a:r>
          </a:p>
          <a:p>
            <a:pPr algn="ctr"/>
            <a:r>
              <a:rPr lang="en-US" sz="1400" dirty="0"/>
              <a:t>BAU &amp; $20 carbon tax, power sector only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5F4B1B-9E59-4003-B5B5-0EB44F1465BB}"/>
              </a:ext>
            </a:extLst>
          </p:cNvPr>
          <p:cNvSpPr txBox="1"/>
          <p:nvPr/>
        </p:nvSpPr>
        <p:spPr>
          <a:xfrm>
            <a:off x="9186743" y="1814211"/>
            <a:ext cx="2367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(c) RFF (2021):</a:t>
            </a:r>
          </a:p>
          <a:p>
            <a:pPr algn="ctr"/>
            <a:r>
              <a:rPr lang="en-US" sz="1400" dirty="0"/>
              <a:t>BAU and $15 carbon tax cases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9D61F0-C598-4B67-8CE0-3E75057D2FD3}"/>
              </a:ext>
            </a:extLst>
          </p:cNvPr>
          <p:cNvSpPr txBox="1"/>
          <p:nvPr/>
        </p:nvSpPr>
        <p:spPr>
          <a:xfrm>
            <a:off x="9186743" y="4152376"/>
            <a:ext cx="253024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>
                <a:solidFill>
                  <a:schemeClr val="accent6">
                    <a:lumMod val="75000"/>
                  </a:schemeClr>
                </a:solidFill>
              </a:rPr>
              <a:t>$15 Carbon tax excluding gasoline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B4FFAA4-EDFB-45CE-913B-07EEA8009581}"/>
              </a:ext>
            </a:extLst>
          </p:cNvPr>
          <p:cNvCxnSpPr/>
          <p:nvPr/>
        </p:nvCxnSpPr>
        <p:spPr>
          <a:xfrm flipV="1">
            <a:off x="10647530" y="3776512"/>
            <a:ext cx="706270" cy="333653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Chart, line chart&#10;&#10;Description automatically generated">
            <a:extLst>
              <a:ext uri="{FF2B5EF4-FFF2-40B4-BE49-F238E27FC236}">
                <a16:creationId xmlns:a16="http://schemas.microsoft.com/office/drawing/2014/main" id="{4EB9F00E-8F77-4DF5-8956-26A9A1DC3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70" y="4738520"/>
            <a:ext cx="2909880" cy="211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31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A8359A-58EA-4DDC-A9EC-094F74E0EEA4}"/>
              </a:ext>
            </a:extLst>
          </p:cNvPr>
          <p:cNvSpPr txBox="1"/>
          <p:nvPr/>
        </p:nvSpPr>
        <p:spPr>
          <a:xfrm>
            <a:off x="301813" y="530561"/>
            <a:ext cx="1020992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US climate policy is best characterized as volatile and uncertain.</a:t>
            </a:r>
            <a:r>
              <a:rPr lang="en-US" dirty="0"/>
              <a:t> Three examples: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Fuel economy standard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Power sector regulation &amp; legislation (Waxman-Markey, CPP, ACE, CEPP, ???)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Federal Fossil Fuel Leasing Reform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2015: Obama coal leasing Programmatic EIS &amp; leasing moratorium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Link royalties to carbon damages?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2017: Trump reversal, expansion of oil &amp; gas leasing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Jan. 2021: Biden Executive Order; O&amp;G leasing moratorium &amp; review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Link royalties to carbon damages?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Nov. 2021: Largest single offshore lease sale in history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April 2021: Increase royalties to 18.25% (with loopholes) &amp; restart onshore leasing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DB7C7F1-92D5-4628-9E51-0C6F0CCD2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69558"/>
            <a:ext cx="5669280" cy="30884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2CAB5A2-395D-4652-9F90-7D3CCBEF7C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62"/>
          <a:stretch/>
        </p:blipFill>
        <p:spPr>
          <a:xfrm>
            <a:off x="5899327" y="3769559"/>
            <a:ext cx="6292673" cy="3088442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702C3F52-4850-4878-AF6B-B1E1A641FDA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1900" dirty="0">
                <a:solidFill>
                  <a:schemeClr val="bg1"/>
                </a:solidFill>
              </a:rPr>
              <a:t>2. Macroeconomics of inefficient climate policy: Policy uncertainty</a:t>
            </a:r>
          </a:p>
        </p:txBody>
      </p:sp>
    </p:spTree>
    <p:extLst>
      <p:ext uri="{BB962C8B-B14F-4D97-AF65-F5344CB8AC3E}">
        <p14:creationId xmlns:p14="http://schemas.microsoft.com/office/powerpoint/2010/main" val="4104699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A8359A-58EA-4DDC-A9EC-094F74E0EEA4}"/>
              </a:ext>
            </a:extLst>
          </p:cNvPr>
          <p:cNvSpPr txBox="1"/>
          <p:nvPr/>
        </p:nvSpPr>
        <p:spPr>
          <a:xfrm>
            <a:off x="535178" y="827550"/>
            <a:ext cx="103880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Effect of uncertainty on investment &amp; GDP growth: vast literature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Theory: Bernanke (1983), Dixit &amp; Pindyck (1994),…,Hassett &amp; Metcalf,…, Aldy &amp; Armitage (2021),…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Empirical: Baker, Bloom, Davis (2016),…</a:t>
            </a:r>
          </a:p>
          <a:p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Focus here on climate policy news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CF37BDC-8E3C-41C4-921D-FF678426331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1900" dirty="0">
                <a:solidFill>
                  <a:schemeClr val="bg1"/>
                </a:solidFill>
              </a:rPr>
              <a:t>2. Macroeconomics of inefficient climate policy: Policy uncertainty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C60CA9-0CD2-4464-AE94-6430510041D9}"/>
              </a:ext>
            </a:extLst>
          </p:cNvPr>
          <p:cNvSpPr txBox="1"/>
          <p:nvPr/>
        </p:nvSpPr>
        <p:spPr>
          <a:xfrm>
            <a:off x="535178" y="2701542"/>
            <a:ext cx="548612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Method: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Indicators of climate policy news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SVAR, uncertainty shock ordered first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VAR variables: industrial production, unemployment rate, CPI, VIX, S&amp;P500, 1-year </a:t>
            </a:r>
            <a:r>
              <a:rPr lang="en-US" dirty="0" err="1"/>
              <a:t>Tbill</a:t>
            </a:r>
            <a:r>
              <a:rPr lang="en-US" dirty="0"/>
              <a:t> rate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 post -19894, monthly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i="1" dirty="0">
                <a:solidFill>
                  <a:srgbClr val="C00000"/>
                </a:solidFill>
              </a:rPr>
              <a:t>This work is in progress/preliminary</a:t>
            </a:r>
          </a:p>
        </p:txBody>
      </p:sp>
    </p:spTree>
    <p:extLst>
      <p:ext uri="{BB962C8B-B14F-4D97-AF65-F5344CB8AC3E}">
        <p14:creationId xmlns:p14="http://schemas.microsoft.com/office/powerpoint/2010/main" val="608080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16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CF37BDC-8E3C-41C4-921D-FF678426331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1900" dirty="0">
                <a:solidFill>
                  <a:schemeClr val="bg1"/>
                </a:solidFill>
              </a:rPr>
              <a:t>2. Macroeconomics of inefficient climate policy: climate uncertainty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C60CA9-0CD2-4464-AE94-6430510041D9}"/>
              </a:ext>
            </a:extLst>
          </p:cNvPr>
          <p:cNvSpPr txBox="1"/>
          <p:nvPr/>
        </p:nvSpPr>
        <p:spPr>
          <a:xfrm>
            <a:off x="343793" y="1109283"/>
            <a:ext cx="5658287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Climate policy uncertainty measure from: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Engle, Giglio, Kelly, Lee, and Stroebel (</a:t>
            </a:r>
            <a:r>
              <a:rPr lang="en-US" i="1" dirty="0"/>
              <a:t>RFS</a:t>
            </a:r>
            <a:r>
              <a:rPr lang="en-US" dirty="0"/>
              <a:t> 2020)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EGKLS “</a:t>
            </a:r>
            <a:r>
              <a:rPr lang="en-US" i="1" dirty="0"/>
              <a:t>Wall Street Journal</a:t>
            </a:r>
            <a:r>
              <a:rPr lang="en-US" dirty="0"/>
              <a:t> Climate Change News Index”; vocabulary word cloud below</a:t>
            </a:r>
            <a:endParaRPr lang="en-US" b="1" dirty="0">
              <a:solidFill>
                <a:srgbClr val="C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Gavrilidis</a:t>
            </a:r>
            <a:r>
              <a:rPr lang="en-US" dirty="0"/>
              <a:t> (2021), climate policy uncertainty (8 newspapers, articles including both climate terms </a:t>
            </a:r>
            <a:r>
              <a:rPr lang="en-US" i="1" dirty="0"/>
              <a:t>and</a:t>
            </a:r>
            <a:r>
              <a:rPr lang="en-US" dirty="0"/>
              <a:t> policy terms)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We extend </a:t>
            </a:r>
            <a:r>
              <a:rPr lang="en-US" dirty="0" err="1"/>
              <a:t>Gavrilidis</a:t>
            </a:r>
            <a:r>
              <a:rPr lang="en-US" dirty="0"/>
              <a:t> (longer sample) using only WaPo &amp; WSJ (MKCPU)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Policy news spikes include: Kyoto, Fuel economy rules, Clean Power Plan, Trump withdrawal from Paris, etc.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Comment: how to interpret climate policy uncertainty?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Same issue as the Baker-Bloom-Davis policy uncertainty measure: First or second moments?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D1DD51-CE73-46AA-9545-EBED528F9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901" y="1404546"/>
            <a:ext cx="5809113" cy="44699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01A664-D3E6-4D52-9B99-BDBF347E09FD}"/>
              </a:ext>
            </a:extLst>
          </p:cNvPr>
          <p:cNvSpPr txBox="1"/>
          <p:nvPr/>
        </p:nvSpPr>
        <p:spPr>
          <a:xfrm>
            <a:off x="8036790" y="1035214"/>
            <a:ext cx="2452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Climate news indicators</a:t>
            </a:r>
          </a:p>
        </p:txBody>
      </p:sp>
    </p:spTree>
    <p:extLst>
      <p:ext uri="{BB962C8B-B14F-4D97-AF65-F5344CB8AC3E}">
        <p14:creationId xmlns:p14="http://schemas.microsoft.com/office/powerpoint/2010/main" val="662532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A8359A-58EA-4DDC-A9EC-094F74E0EEA4}"/>
              </a:ext>
            </a:extLst>
          </p:cNvPr>
          <p:cNvSpPr txBox="1"/>
          <p:nvPr/>
        </p:nvSpPr>
        <p:spPr>
          <a:xfrm>
            <a:off x="434169" y="757201"/>
            <a:ext cx="104139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Preliminary results</a:t>
            </a:r>
          </a:p>
          <a:p>
            <a:endParaRPr lang="en-US" dirty="0"/>
          </a:p>
          <a:p>
            <a:r>
              <a:rPr lang="en-US" dirty="0"/>
              <a:t>Impulse response function with respect to 1 std dev. increase in the climate change news indexes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Note: </a:t>
            </a:r>
            <a:r>
              <a:rPr lang="en-US" dirty="0"/>
              <a:t>G (</a:t>
            </a:r>
            <a:r>
              <a:rPr lang="en-US" dirty="0" err="1"/>
              <a:t>Gavrilidis</a:t>
            </a:r>
            <a:r>
              <a:rPr lang="en-US" dirty="0"/>
              <a:t> (2021)) and MKCPU are the two climate policy uncertainty measures; the others are general climate news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CF37BDC-8E3C-41C4-921D-FF678426331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1900" dirty="0">
                <a:solidFill>
                  <a:schemeClr val="bg1"/>
                </a:solidFill>
              </a:rPr>
              <a:t>2. Macroeconomics of inefficient climate policy: Policy uncertainty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28A733-0CC0-4623-B3F9-BFFEFD675EDE}"/>
              </a:ext>
            </a:extLst>
          </p:cNvPr>
          <p:cNvGrpSpPr/>
          <p:nvPr/>
        </p:nvGrpSpPr>
        <p:grpSpPr>
          <a:xfrm>
            <a:off x="494205" y="2283845"/>
            <a:ext cx="11074088" cy="3819190"/>
            <a:chOff x="434169" y="1764694"/>
            <a:chExt cx="11074088" cy="381919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E18C94F-9A3B-4F82-B1EC-78C9093CAA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6438" t="51152" r="49343" b="2001"/>
            <a:stretch/>
          </p:blipFill>
          <p:spPr>
            <a:xfrm>
              <a:off x="8695783" y="1806257"/>
              <a:ext cx="2812474" cy="3777627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7FBF13D-2985-4129-A63C-1EB29F5623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6700" t="3732" r="26439" b="49757"/>
            <a:stretch/>
          </p:blipFill>
          <p:spPr>
            <a:xfrm>
              <a:off x="3223239" y="1764694"/>
              <a:ext cx="5387361" cy="371301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22BA289-6796-486A-AF50-2B791B8ED6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423" t="3116" r="72380" b="49797"/>
            <a:stretch/>
          </p:blipFill>
          <p:spPr>
            <a:xfrm>
              <a:off x="434169" y="1764694"/>
              <a:ext cx="2747757" cy="3713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4209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18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CF37BDC-8E3C-41C4-921D-FF678426331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1900" dirty="0">
                <a:solidFill>
                  <a:schemeClr val="bg1"/>
                </a:solidFill>
              </a:rPr>
              <a:t>3. Digression: “Non-transition” risk: Energy security &amp; Ukraine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C7A24B-4547-4C9A-BECE-1BA6D8D059D9}"/>
              </a:ext>
            </a:extLst>
          </p:cNvPr>
          <p:cNvSpPr txBox="1"/>
          <p:nvPr/>
        </p:nvSpPr>
        <p:spPr>
          <a:xfrm>
            <a:off x="346566" y="487905"/>
            <a:ext cx="50537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Ukraine, natural gas prices, &amp; cyclical implications </a:t>
            </a:r>
          </a:p>
          <a:p>
            <a:r>
              <a:rPr lang="en-US" b="1" dirty="0">
                <a:solidFill>
                  <a:srgbClr val="C00000"/>
                </a:solidFill>
              </a:rPr>
              <a:t>of fossil fuel price shocks for US</a:t>
            </a:r>
          </a:p>
          <a:p>
            <a:pPr lvl="1"/>
            <a:r>
              <a:rPr lang="en-US" sz="1600" u="sng" dirty="0"/>
              <a:t>Three regimes in US gas markets: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600" dirty="0"/>
              <a:t>&lt;= ~2009: growing &amp; large imports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600" dirty="0"/>
              <a:t>2010 – 2016: Fracking &amp; “locked in”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600" dirty="0"/>
              <a:t>2016 – present: LNG exports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136848-3D48-4760-8C10-8179EE362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66" y="2653177"/>
            <a:ext cx="5794323" cy="42048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F9360D-25A3-4464-B63C-1E5C5B12D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314" y="2653176"/>
            <a:ext cx="5794323" cy="42048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4169AED-1BAD-441E-9472-41D12D91C07F}"/>
              </a:ext>
            </a:extLst>
          </p:cNvPr>
          <p:cNvSpPr txBox="1"/>
          <p:nvPr/>
        </p:nvSpPr>
        <p:spPr>
          <a:xfrm>
            <a:off x="276483" y="2255645"/>
            <a:ext cx="1294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Quantities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54171C-6E5F-47F7-B4F0-9DB938722DFB}"/>
              </a:ext>
            </a:extLst>
          </p:cNvPr>
          <p:cNvSpPr txBox="1"/>
          <p:nvPr/>
        </p:nvSpPr>
        <p:spPr>
          <a:xfrm>
            <a:off x="6884894" y="526948"/>
            <a:ext cx="12156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rgbClr val="C00000"/>
                </a:solidFill>
              </a:rPr>
              <a:t>Cheniere Sabine Pass Train 1 was placed into service May 2016.</a:t>
            </a:r>
          </a:p>
        </p:txBody>
      </p:sp>
      <p:pic>
        <p:nvPicPr>
          <p:cNvPr id="6146" name="Picture 2" descr="Cheniere Energy Partners LP approved to export more LNG from Sabine Pass  terminal - Houston Business Journal">
            <a:extLst>
              <a:ext uri="{FF2B5EF4-FFF2-40B4-BE49-F238E27FC236}">
                <a16:creationId xmlns:a16="http://schemas.microsoft.com/office/drawing/2014/main" id="{CD2AA8EA-E4B8-488C-BCF3-ABCA25567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850" y="526948"/>
            <a:ext cx="3761788" cy="212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340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19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CF37BDC-8E3C-41C4-921D-FF678426331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1900" dirty="0">
                <a:solidFill>
                  <a:schemeClr val="bg1"/>
                </a:solidFill>
              </a:rPr>
              <a:t>3. Digression: “Non-transition” risk: Energy security &amp; Ukraine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292BB2-5BEA-4E72-BC99-6970DF90A9F5}"/>
              </a:ext>
            </a:extLst>
          </p:cNvPr>
          <p:cNvSpPr txBox="1"/>
          <p:nvPr/>
        </p:nvSpPr>
        <p:spPr>
          <a:xfrm>
            <a:off x="276483" y="2255645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Prices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0CC9E4-AD9F-4590-BB83-3E94D4F9D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83" y="2845604"/>
            <a:ext cx="5529156" cy="4012396"/>
          </a:xfrm>
          <a:prstGeom prst="rect">
            <a:avLst/>
          </a:prstGeom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DAC13421-8551-41A1-BA52-A8AE254021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983223"/>
              </p:ext>
            </p:extLst>
          </p:nvPr>
        </p:nvGraphicFramePr>
        <p:xfrm>
          <a:off x="6797410" y="1258509"/>
          <a:ext cx="4556389" cy="1366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6439">
                  <a:extLst>
                    <a:ext uri="{9D8B030D-6E8A-4147-A177-3AD203B41FA5}">
                      <a16:colId xmlns:a16="http://schemas.microsoft.com/office/drawing/2014/main" val="4042030824"/>
                    </a:ext>
                  </a:extLst>
                </a:gridCol>
                <a:gridCol w="1054250">
                  <a:extLst>
                    <a:ext uri="{9D8B030D-6E8A-4147-A177-3AD203B41FA5}">
                      <a16:colId xmlns:a16="http://schemas.microsoft.com/office/drawing/2014/main" val="1435831629"/>
                    </a:ext>
                  </a:extLst>
                </a:gridCol>
                <a:gridCol w="1015700">
                  <a:extLst>
                    <a:ext uri="{9D8B030D-6E8A-4147-A177-3AD203B41FA5}">
                      <a16:colId xmlns:a16="http://schemas.microsoft.com/office/drawing/2014/main" val="1223271801"/>
                    </a:ext>
                  </a:extLst>
                </a:gridCol>
              </a:tblGrid>
              <a:tr h="34161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2-week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4-week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154289"/>
                  </a:ext>
                </a:extLst>
              </a:tr>
              <a:tr h="341617">
                <a:tc>
                  <a:txBody>
                    <a:bodyPr/>
                    <a:lstStyle/>
                    <a:p>
                      <a:r>
                        <a:rPr lang="en-US" sz="1400" dirty="0"/>
                        <a:t>I. 2000-2009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643246"/>
                  </a:ext>
                </a:extLst>
              </a:tr>
              <a:tr h="341617">
                <a:tc>
                  <a:txBody>
                    <a:bodyPr/>
                    <a:lstStyle/>
                    <a:p>
                      <a:r>
                        <a:rPr lang="en-US" sz="1400" dirty="0"/>
                        <a:t>II. 2010-April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075718"/>
                  </a:ext>
                </a:extLst>
              </a:tr>
              <a:tr h="341617">
                <a:tc>
                  <a:txBody>
                    <a:bodyPr/>
                    <a:lstStyle/>
                    <a:p>
                      <a:r>
                        <a:rPr lang="en-US" sz="1400" dirty="0"/>
                        <a:t>III. May 2016-present (x 2020)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65239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B71F357-F851-4034-A900-4BA7BD4D3462}"/>
              </a:ext>
            </a:extLst>
          </p:cNvPr>
          <p:cNvSpPr txBox="1"/>
          <p:nvPr/>
        </p:nvSpPr>
        <p:spPr>
          <a:xfrm>
            <a:off x="6844149" y="521532"/>
            <a:ext cx="4556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Correlation between </a:t>
            </a: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b="1" dirty="0">
                <a:solidFill>
                  <a:srgbClr val="C00000"/>
                </a:solidFill>
              </a:rPr>
              <a:t>-week pct change of Brent crude &amp; Henry Hub gas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B29263A-577C-4715-AD34-7D0CDEC5B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768" y="2845604"/>
            <a:ext cx="5529153" cy="401239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565821B-4893-4804-AAF8-F0E6CBBE5551}"/>
              </a:ext>
            </a:extLst>
          </p:cNvPr>
          <p:cNvSpPr txBox="1"/>
          <p:nvPr/>
        </p:nvSpPr>
        <p:spPr>
          <a:xfrm>
            <a:off x="346566" y="487905"/>
            <a:ext cx="50537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Ukraine, natural gas prices, &amp; cyclical implications </a:t>
            </a:r>
          </a:p>
          <a:p>
            <a:r>
              <a:rPr lang="en-US" b="1" dirty="0">
                <a:solidFill>
                  <a:srgbClr val="C00000"/>
                </a:solidFill>
              </a:rPr>
              <a:t>of fossil fuel price shocks for US</a:t>
            </a:r>
          </a:p>
          <a:p>
            <a:pPr lvl="1"/>
            <a:r>
              <a:rPr lang="en-US" sz="1600" u="sng" dirty="0"/>
              <a:t>Three regimes in US gas markets: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600" dirty="0"/>
              <a:t>&lt;= ~2009: growing &amp; large imports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600" dirty="0"/>
              <a:t>2010 – 2016: Fracking &amp; “locked in”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600" dirty="0"/>
              <a:t>2016 – present: LNG exports</a:t>
            </a:r>
          </a:p>
        </p:txBody>
      </p:sp>
    </p:spTree>
    <p:extLst>
      <p:ext uri="{BB962C8B-B14F-4D97-AF65-F5344CB8AC3E}">
        <p14:creationId xmlns:p14="http://schemas.microsoft.com/office/powerpoint/2010/main" val="87074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The macro costs of climate policy: The need for empirical evidence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A8359A-58EA-4DDC-A9EC-094F74E0EEA4}"/>
              </a:ext>
            </a:extLst>
          </p:cNvPr>
          <p:cNvSpPr txBox="1"/>
          <p:nvPr/>
        </p:nvSpPr>
        <p:spPr>
          <a:xfrm>
            <a:off x="604593" y="1122905"/>
            <a:ext cx="99979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Channels for macro costs of climate change (Carney 2015): </a:t>
            </a:r>
            <a:r>
              <a:rPr lang="en-US" b="1" dirty="0">
                <a:solidFill>
                  <a:srgbClr val="C00000"/>
                </a:solidFill>
              </a:rPr>
              <a:t>Physical, liability, &amp; transition risk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Most quantitative macro/climate work focuses on physical risk (e.g., SCC)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Transition costs are arguably most significant in the short run (decade)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Transition costs are heavily dependent on climate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Macro costs of actual climate policies are understudied: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Policy costs typically analyzed at micro level ($/ton)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.. Or use highly stylized calibrated models (e.g., CGE) &amp; model-optimal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In reality,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Much of the pushback against climate policy is framed in macro terms (jobs, GDP)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Climate policy is heterogenous, messy, and far from model-optimal!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So, what </a:t>
            </a:r>
            <a:r>
              <a:rPr lang="en-US" i="1" dirty="0"/>
              <a:t>have been</a:t>
            </a:r>
            <a:r>
              <a:rPr lang="en-US" dirty="0"/>
              <a:t> the macro costs of real-world climate policy?</a:t>
            </a:r>
          </a:p>
        </p:txBody>
      </p:sp>
    </p:spTree>
    <p:extLst>
      <p:ext uri="{BB962C8B-B14F-4D97-AF65-F5344CB8AC3E}">
        <p14:creationId xmlns:p14="http://schemas.microsoft.com/office/powerpoint/2010/main" val="997017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20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CF37BDC-8E3C-41C4-921D-FF678426331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1900" dirty="0">
                <a:solidFill>
                  <a:schemeClr val="bg1"/>
                </a:solidFill>
              </a:rPr>
              <a:t>3. Digression: “Non-transition” risk: Energy security &amp; Ukraine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292BB2-5BEA-4E72-BC99-6970DF90A9F5}"/>
              </a:ext>
            </a:extLst>
          </p:cNvPr>
          <p:cNvSpPr txBox="1"/>
          <p:nvPr/>
        </p:nvSpPr>
        <p:spPr>
          <a:xfrm>
            <a:off x="276483" y="2255645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Discussion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DAC13421-8551-41A1-BA52-A8AE254021A0}"/>
              </a:ext>
            </a:extLst>
          </p:cNvPr>
          <p:cNvGraphicFramePr>
            <a:graphicFrameLocks noGrp="1"/>
          </p:cNvGraphicFramePr>
          <p:nvPr/>
        </p:nvGraphicFramePr>
        <p:xfrm>
          <a:off x="6797410" y="1258509"/>
          <a:ext cx="4556389" cy="1366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6439">
                  <a:extLst>
                    <a:ext uri="{9D8B030D-6E8A-4147-A177-3AD203B41FA5}">
                      <a16:colId xmlns:a16="http://schemas.microsoft.com/office/drawing/2014/main" val="4042030824"/>
                    </a:ext>
                  </a:extLst>
                </a:gridCol>
                <a:gridCol w="1054250">
                  <a:extLst>
                    <a:ext uri="{9D8B030D-6E8A-4147-A177-3AD203B41FA5}">
                      <a16:colId xmlns:a16="http://schemas.microsoft.com/office/drawing/2014/main" val="1435831629"/>
                    </a:ext>
                  </a:extLst>
                </a:gridCol>
                <a:gridCol w="1015700">
                  <a:extLst>
                    <a:ext uri="{9D8B030D-6E8A-4147-A177-3AD203B41FA5}">
                      <a16:colId xmlns:a16="http://schemas.microsoft.com/office/drawing/2014/main" val="1223271801"/>
                    </a:ext>
                  </a:extLst>
                </a:gridCol>
              </a:tblGrid>
              <a:tr h="34161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2-week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4-week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154289"/>
                  </a:ext>
                </a:extLst>
              </a:tr>
              <a:tr h="341617">
                <a:tc>
                  <a:txBody>
                    <a:bodyPr/>
                    <a:lstStyle/>
                    <a:p>
                      <a:r>
                        <a:rPr lang="en-US" sz="1400" dirty="0"/>
                        <a:t>I. 2000-2009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643246"/>
                  </a:ext>
                </a:extLst>
              </a:tr>
              <a:tr h="341617">
                <a:tc>
                  <a:txBody>
                    <a:bodyPr/>
                    <a:lstStyle/>
                    <a:p>
                      <a:r>
                        <a:rPr lang="en-US" sz="1400" dirty="0"/>
                        <a:t>II. 2010-April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075718"/>
                  </a:ext>
                </a:extLst>
              </a:tr>
              <a:tr h="341617">
                <a:tc>
                  <a:txBody>
                    <a:bodyPr/>
                    <a:lstStyle/>
                    <a:p>
                      <a:r>
                        <a:rPr lang="en-US" sz="1400" dirty="0"/>
                        <a:t>III. May 2016-present (x 2020)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65239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B71F357-F851-4034-A900-4BA7BD4D3462}"/>
              </a:ext>
            </a:extLst>
          </p:cNvPr>
          <p:cNvSpPr txBox="1"/>
          <p:nvPr/>
        </p:nvSpPr>
        <p:spPr>
          <a:xfrm>
            <a:off x="6844149" y="521532"/>
            <a:ext cx="4556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Correlation between </a:t>
            </a: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b="1" dirty="0">
                <a:solidFill>
                  <a:srgbClr val="C00000"/>
                </a:solidFill>
              </a:rPr>
              <a:t>-week pct change of Brent crude &amp; Henry Hub gas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069F0E-7362-45D5-AC9A-3BA3C7EA2103}"/>
              </a:ext>
            </a:extLst>
          </p:cNvPr>
          <p:cNvSpPr txBox="1"/>
          <p:nvPr/>
        </p:nvSpPr>
        <p:spPr>
          <a:xfrm>
            <a:off x="276483" y="2806505"/>
            <a:ext cx="575147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Henry Hub &amp; EU gas prices are currently </a:t>
            </a:r>
            <a:r>
              <a:rPr lang="en-US" i="1" dirty="0"/>
              <a:t>not</a:t>
            </a:r>
            <a:r>
              <a:rPr lang="en-US" dirty="0"/>
              <a:t> linked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err="1"/>
              <a:t>Liquifaction</a:t>
            </a:r>
            <a:r>
              <a:rPr lang="en-US" dirty="0"/>
              <a:t> + transport + regasification </a:t>
            </a:r>
          </a:p>
          <a:p>
            <a:pPr lvl="1"/>
            <a:r>
              <a:rPr lang="en-US" dirty="0"/>
              <a:t>	≈ $4-7/</a:t>
            </a:r>
            <a:r>
              <a:rPr lang="en-US" dirty="0" err="1"/>
              <a:t>mmBTU</a:t>
            </a: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But suppose: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Russian gas partially shut in over 5-year horizon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Expansion of US LNG export capacity &amp; EU liquefaction capacity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$5-6 US gas?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Volatile oil prices for the foreseeable future?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Volatile US gas prices for the foreseeable future?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Oil price shocks will impact power &amp; industrial sectors?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Greater macro (business cycle) exposure to oil price shocks?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DC64CCD-4D43-4002-9054-E61F26EAC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522" y="2684268"/>
            <a:ext cx="5751478" cy="41737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BDE427B-396A-4E42-9ABC-22310174C2C4}"/>
              </a:ext>
            </a:extLst>
          </p:cNvPr>
          <p:cNvSpPr txBox="1"/>
          <p:nvPr/>
        </p:nvSpPr>
        <p:spPr>
          <a:xfrm>
            <a:off x="346566" y="487905"/>
            <a:ext cx="50537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Ukraine, natural gas prices, &amp; cyclical implications </a:t>
            </a:r>
          </a:p>
          <a:p>
            <a:r>
              <a:rPr lang="en-US" b="1" dirty="0">
                <a:solidFill>
                  <a:srgbClr val="C00000"/>
                </a:solidFill>
              </a:rPr>
              <a:t>of fossil fuel price shocks for US</a:t>
            </a:r>
          </a:p>
          <a:p>
            <a:pPr lvl="1"/>
            <a:r>
              <a:rPr lang="en-US" sz="1600" u="sng" dirty="0"/>
              <a:t>Three regimes in US gas markets: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600" dirty="0"/>
              <a:t>&lt;= ~2009: growing &amp; large imports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600" dirty="0"/>
              <a:t>2010 – 2016: Fracking &amp; “locked in”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600" dirty="0"/>
              <a:t>2016 – present: LNG exports</a:t>
            </a:r>
          </a:p>
        </p:txBody>
      </p:sp>
    </p:spTree>
    <p:extLst>
      <p:ext uri="{BB962C8B-B14F-4D97-AF65-F5344CB8AC3E}">
        <p14:creationId xmlns:p14="http://schemas.microsoft.com/office/powerpoint/2010/main" val="3482208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21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CF37BDC-8E3C-41C4-921D-FF678426331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1900" dirty="0">
                <a:solidFill>
                  <a:schemeClr val="bg1"/>
                </a:solidFill>
              </a:rPr>
              <a:t>Concluding remarks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0ACE42-0C3F-4DC7-A783-AA158D26179D}"/>
              </a:ext>
            </a:extLst>
          </p:cNvPr>
          <p:cNvSpPr txBox="1"/>
          <p:nvPr/>
        </p:nvSpPr>
        <p:spPr>
          <a:xfrm>
            <a:off x="580912" y="849854"/>
            <a:ext cx="830490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Macro costs of a carbon tax are small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Arguably true for durable &amp; predictable second best policies like investment tax credits, power sector CES, or innovation policy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Climate policy uncertainty appears to have macro costs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Uncertain policy isn’t the same as inefficient policy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In the US, we have had policy uncertainty but few actual policy changes – essentially no meaningful federal climate policy aside from fuel economy standards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No policy increase future transition costs and physical risks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Policy swings that result in no policy further impose macro costs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 recent tragedy in Ukraine…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highlights – and exacerbates going forward? – US vulnerability to international oil price shocks, and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Suggests a world with higher natural gas and oil prices which, all else equal will expedite the energy transition</a:t>
            </a:r>
          </a:p>
        </p:txBody>
      </p:sp>
    </p:spTree>
    <p:extLst>
      <p:ext uri="{BB962C8B-B14F-4D97-AF65-F5344CB8AC3E}">
        <p14:creationId xmlns:p14="http://schemas.microsoft.com/office/powerpoint/2010/main" val="1181122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The macro costs of climate policy: Empirical evidence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A8359A-58EA-4DDC-A9EC-094F74E0EEA4}"/>
              </a:ext>
            </a:extLst>
          </p:cNvPr>
          <p:cNvSpPr txBox="1"/>
          <p:nvPr/>
        </p:nvSpPr>
        <p:spPr>
          <a:xfrm>
            <a:off x="512229" y="545633"/>
            <a:ext cx="1055739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Outline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Introduction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Macro costs of efficient climate policy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/>
              <a:t>Case study: EU carbon taxes*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/>
              <a:t>Remarks on other efficient policies and channels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Macro costs of inefficient climate policy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/>
              <a:t>Case study: climate policy uncertainty in the US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/>
              <a:t>Remarks on second best policies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Digression on “non-transition” risk: energy security &amp; Ukraine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Conclusions</a:t>
            </a:r>
          </a:p>
          <a:p>
            <a:endParaRPr lang="en-US" b="1" dirty="0">
              <a:solidFill>
                <a:srgbClr val="B00000"/>
              </a:solidFill>
            </a:endParaRPr>
          </a:p>
          <a:p>
            <a:r>
              <a:rPr lang="en-US" sz="1800" b="1" dirty="0">
                <a:solidFill>
                  <a:srgbClr val="C00000"/>
                </a:solidFill>
              </a:rPr>
              <a:t>This talk draws on…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G. Metcalf &amp; JH Stock, “</a:t>
            </a:r>
            <a:r>
              <a:rPr lang="en-US" sz="1600" kern="1400" dirty="0">
                <a:solidFill>
                  <a:srgbClr val="000000"/>
                </a:solidFill>
                <a:effectLst/>
                <a:ea typeface="Cambria" panose="02040503050406030204" pitchFamily="18" charset="0"/>
              </a:rPr>
              <a:t>The Macroeconomic Impact of Europe’s Carbon Taxes,” AEJ-Macro (forthcoming)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JH Stock &amp; D. Stuart, “</a:t>
            </a:r>
            <a:r>
              <a:rPr lang="en-US" sz="1600" b="0" i="0" u="none" strike="noStrike" baseline="0" dirty="0">
                <a:solidFill>
                  <a:srgbClr val="000000"/>
                </a:solidFill>
              </a:rPr>
              <a:t>Robust Decarbonization of the US Power Sector: Policy Options,” NBER Working Paper 28677 (2021) 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C. Cole, M. Droste, S. Li, C. Knittel, &amp; JH Stock, “Policies for Electrifying the Light-Duty Vehicle Fleet in the United States,” CEEPR WP 2021-014 (2021)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D. </a:t>
            </a:r>
            <a:r>
              <a:rPr lang="en-US" sz="1600" dirty="0" err="1"/>
              <a:t>K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en-US" sz="1600" dirty="0" err="1"/>
              <a:t>nzig</a:t>
            </a:r>
            <a:r>
              <a:rPr lang="en-US" sz="1600" dirty="0"/>
              <a:t> and JH Stock, “The Macroeconomic Cost of Climate Policy Uncertainty” (in progress)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AD3F45-6A73-4E2B-82AF-606DCEAF52D7}"/>
              </a:ext>
            </a:extLst>
          </p:cNvPr>
          <p:cNvSpPr txBox="1"/>
          <p:nvPr/>
        </p:nvSpPr>
        <p:spPr>
          <a:xfrm>
            <a:off x="467987" y="5799613"/>
            <a:ext cx="11476587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B00000"/>
                </a:solidFill>
              </a:rPr>
              <a:t>*Substantial theoretical literature on combined technology policy + carbon tax</a:t>
            </a:r>
            <a:endParaRPr lang="en-US" sz="1600" dirty="0">
              <a:solidFill>
                <a:srgbClr val="B00000"/>
              </a:solidFill>
            </a:endParaRPr>
          </a:p>
          <a:p>
            <a:pPr lvl="1"/>
            <a:r>
              <a:rPr lang="en-US" sz="1400" dirty="0"/>
              <a:t>Acemoglu, Aghion, </a:t>
            </a:r>
            <a:r>
              <a:rPr lang="en-US" sz="1400" dirty="0" err="1"/>
              <a:t>Bursztyn</a:t>
            </a:r>
            <a:r>
              <a:rPr lang="en-US" sz="1400" dirty="0"/>
              <a:t>, &amp; </a:t>
            </a:r>
            <a:r>
              <a:rPr lang="en-US" sz="1400" dirty="0" err="1"/>
              <a:t>Hémous</a:t>
            </a:r>
            <a:r>
              <a:rPr lang="en-US" sz="1400" dirty="0"/>
              <a:t> (2012); Acemoglu, </a:t>
            </a:r>
            <a:r>
              <a:rPr lang="en-US" sz="1400" dirty="0" err="1"/>
              <a:t>Akcigit</a:t>
            </a:r>
            <a:r>
              <a:rPr lang="en-US" sz="1400" dirty="0"/>
              <a:t>, Hanley, &amp; Kerr (2016); Aghion et al (2016); Casey (2021); Fried, </a:t>
            </a:r>
            <a:r>
              <a:rPr lang="en-US" sz="1400" dirty="0" err="1"/>
              <a:t>Novan</a:t>
            </a:r>
            <a:r>
              <a:rPr lang="en-US" sz="1400" dirty="0"/>
              <a:t>, &amp; Peterman (2021); Hart (2019); Hassler, </a:t>
            </a:r>
            <a:r>
              <a:rPr lang="en-US" sz="1400" dirty="0" err="1"/>
              <a:t>Krussel</a:t>
            </a:r>
            <a:r>
              <a:rPr lang="en-US" sz="1400" dirty="0"/>
              <a:t>, </a:t>
            </a:r>
            <a:r>
              <a:rPr lang="en-US" sz="1400" dirty="0" err="1"/>
              <a:t>Olovsson</a:t>
            </a:r>
            <a:r>
              <a:rPr lang="en-US" sz="1400" dirty="0"/>
              <a:t>, &amp; Reiter (2020); Hassler, Krusell, &amp; </a:t>
            </a:r>
            <a:r>
              <a:rPr lang="en-US" sz="1400" dirty="0" err="1"/>
              <a:t>Olovsson</a:t>
            </a:r>
            <a:r>
              <a:rPr lang="en-US" sz="1400" dirty="0"/>
              <a:t> (2021); Lemoine &amp; </a:t>
            </a:r>
            <a:r>
              <a:rPr lang="en-US" sz="1400" dirty="0" err="1"/>
              <a:t>Rudik</a:t>
            </a:r>
            <a:r>
              <a:rPr lang="en-US" sz="1400" dirty="0"/>
              <a:t> (2017); Lemoine (2020); Metcalf &amp; Finkelstein Shapiro (2021)</a:t>
            </a:r>
          </a:p>
        </p:txBody>
      </p:sp>
    </p:spTree>
    <p:extLst>
      <p:ext uri="{BB962C8B-B14F-4D97-AF65-F5344CB8AC3E}">
        <p14:creationId xmlns:p14="http://schemas.microsoft.com/office/powerpoint/2010/main" val="1674661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FFED9A9-BEDF-4D8A-8737-A31A11ECB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255" y="644369"/>
            <a:ext cx="8667022" cy="58000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22FF4D-E294-4255-B545-159AC78AB7CF}"/>
              </a:ext>
            </a:extLst>
          </p:cNvPr>
          <p:cNvSpPr txBox="1"/>
          <p:nvPr/>
        </p:nvSpPr>
        <p:spPr>
          <a:xfrm>
            <a:off x="174206" y="846397"/>
            <a:ext cx="355310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GDP effect of a $40/ton carbon tax, increasing at 5%/year from the Goulder-Hafstead E3 model, online at the </a:t>
            </a:r>
            <a:r>
              <a:rPr lang="en-US" sz="1600" dirty="0">
                <a:solidFill>
                  <a:srgbClr val="33889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RFF Carbon Pricing Calculator</a:t>
            </a:r>
            <a:endParaRPr lang="en-US" sz="1600" dirty="0">
              <a:solidFill>
                <a:srgbClr val="33889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B00000"/>
              </a:solidFill>
            </a:endParaRPr>
          </a:p>
          <a:p>
            <a:r>
              <a:rPr lang="en-US" sz="1600" b="1" dirty="0">
                <a:solidFill>
                  <a:srgbClr val="B00000"/>
                </a:solidFill>
              </a:rPr>
              <a:t>Key features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Parallel shift down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Importance of revenue recycling method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Example:</a:t>
            </a:r>
          </a:p>
          <a:p>
            <a:pPr lvl="1"/>
            <a:r>
              <a:rPr lang="en-US" sz="1600" dirty="0"/>
              <a:t>Tax of $40/ton @5%/year:</a:t>
            </a:r>
          </a:p>
          <a:p>
            <a:pPr lvl="1"/>
            <a:r>
              <a:rPr lang="en-US" sz="1600" dirty="0"/>
              <a:t>GDP loss in 2035 =</a:t>
            </a:r>
          </a:p>
          <a:p>
            <a:pPr lvl="1"/>
            <a:r>
              <a:rPr lang="en-US" sz="1600" dirty="0"/>
              <a:t>   -1.5% (tax &amp; dividend)</a:t>
            </a:r>
          </a:p>
          <a:p>
            <a:pPr lvl="1"/>
            <a:r>
              <a:rPr lang="en-US" sz="1600" dirty="0"/>
              <a:t>   -1.2% (payroll tax cut)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CGE model drawbacks: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No uncertainty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No induced technical change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Highly aggregated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3CD61C-57B2-4885-802A-91DA012CC564}"/>
              </a:ext>
            </a:extLst>
          </p:cNvPr>
          <p:cNvSpPr txBox="1"/>
          <p:nvPr/>
        </p:nvSpPr>
        <p:spPr>
          <a:xfrm flipH="1">
            <a:off x="4124465" y="6488668"/>
            <a:ext cx="5857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RFF Carbon Pricing Calculator at </a:t>
            </a:r>
            <a:r>
              <a:rPr lang="en-US" sz="1600" dirty="0">
                <a:hlinkClick r:id="rId3"/>
              </a:rPr>
              <a:t>https://www.rff.org/cpc/</a:t>
            </a:r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FB5E2-8736-4872-9E24-48FDD3444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4</a:t>
            </a:fld>
            <a:endParaRPr lang="en-US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93E25DD5-C87B-46BA-BF7D-DCD9E8A71D70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1. Macroeconomics of efficient climate policy: carbon tax theory &amp; calibration</a:t>
            </a:r>
          </a:p>
        </p:txBody>
      </p:sp>
    </p:spTree>
    <p:extLst>
      <p:ext uri="{BB962C8B-B14F-4D97-AF65-F5344CB8AC3E}">
        <p14:creationId xmlns:p14="http://schemas.microsoft.com/office/powerpoint/2010/main" val="3129229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22FF4D-E294-4255-B545-159AC78AB7CF}"/>
              </a:ext>
            </a:extLst>
          </p:cNvPr>
          <p:cNvSpPr txBox="1"/>
          <p:nvPr/>
        </p:nvSpPr>
        <p:spPr>
          <a:xfrm>
            <a:off x="234177" y="579358"/>
            <a:ext cx="49622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Data set: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EU + Iceland + Norway + Switzerland (n = 31)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all countries in the European 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Of which, 15 also have a carbon tax, almost entirely on emissions not covered by the 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Annual, 1985 - 2018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EU ETS started in 2005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sources: World Bank, Eurostat, IEA, Norway, Ireland</a:t>
            </a:r>
            <a:endParaRPr lang="en-US" b="1" dirty="0">
              <a:solidFill>
                <a:srgbClr val="B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914BD6-A5FA-4B3F-9171-19352EA20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5</a:t>
            </a:fld>
            <a:endParaRPr lang="en-US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F83346D-9A35-4432-B6E9-43C551F7EA2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1900" dirty="0">
                <a:solidFill>
                  <a:schemeClr val="bg1"/>
                </a:solidFill>
              </a:rPr>
              <a:t>1. Macroeconomics of efficient climate policy: carbon tax evidence (Metcalf-Stock (forthcoming))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8EC41D-B107-4F67-AC0E-0109A66AA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7" y="2959965"/>
            <a:ext cx="5353400" cy="38980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AC4A09-D19F-4317-83A3-73E80D86F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3696" y="892439"/>
            <a:ext cx="5974127" cy="522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73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988173-0358-4F49-B243-1B2155CF2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6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CF01A1A2-8C90-4D82-B5EC-EE89DA109CB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Data description</a:t>
            </a: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46A079DC-8FDD-4A9F-992E-E7AB9B994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991" y="705431"/>
            <a:ext cx="7485770" cy="54471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74DF29-8584-48F5-BB94-EC919B2F8BB9}"/>
              </a:ext>
            </a:extLst>
          </p:cNvPr>
          <p:cNvSpPr txBox="1"/>
          <p:nvPr/>
        </p:nvSpPr>
        <p:spPr>
          <a:xfrm>
            <a:off x="268941" y="705431"/>
            <a:ext cx="1966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Event study figure:</a:t>
            </a:r>
          </a:p>
        </p:txBody>
      </p:sp>
    </p:spTree>
    <p:extLst>
      <p:ext uri="{BB962C8B-B14F-4D97-AF65-F5344CB8AC3E}">
        <p14:creationId xmlns:p14="http://schemas.microsoft.com/office/powerpoint/2010/main" val="2862081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F2D90-82F6-40D4-A126-B36FFC249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7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8C2781-85EC-4507-B845-A66C6B58D971}"/>
              </a:ext>
            </a:extLst>
          </p:cNvPr>
          <p:cNvGrpSpPr/>
          <p:nvPr/>
        </p:nvGrpSpPr>
        <p:grpSpPr>
          <a:xfrm>
            <a:off x="286363" y="597379"/>
            <a:ext cx="11619273" cy="5386090"/>
            <a:chOff x="948300" y="592689"/>
            <a:chExt cx="13142518" cy="558278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B22FF4D-E294-4255-B545-159AC78AB7CF}"/>
                </a:ext>
              </a:extLst>
            </p:cNvPr>
            <p:cNvSpPr txBox="1"/>
            <p:nvPr/>
          </p:nvSpPr>
          <p:spPr>
            <a:xfrm>
              <a:off x="948300" y="592689"/>
              <a:ext cx="13142518" cy="5582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00000"/>
                  </a:solidFill>
                </a:rPr>
                <a:t>Methods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600" dirty="0"/>
                <a:t>Estimand:  cumulative dynamic causal effect of change in tax rate on real variables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600" dirty="0"/>
                <a:t>Two methods (LP, SVAR), one exogeneity condition (identifying assumptions)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1600" dirty="0"/>
            </a:p>
            <a:p>
              <a:pPr>
                <a:lnSpc>
                  <a:spcPct val="150000"/>
                </a:lnSpc>
              </a:pPr>
              <a:r>
                <a:rPr lang="en-US" sz="1600" b="1" dirty="0">
                  <a:solidFill>
                    <a:srgbClr val="B00000"/>
                  </a:solidFill>
                </a:rPr>
                <a:t>Panel Local Projections:</a:t>
              </a:r>
            </a:p>
            <a:p>
              <a:pPr lvl="1">
                <a:lnSpc>
                  <a:spcPct val="150000"/>
                </a:lnSpc>
              </a:pPr>
              <a:endParaRPr lang="en-US" sz="1600" i="1" dirty="0"/>
            </a:p>
            <a:p>
              <a:pPr lvl="1">
                <a:lnSpc>
                  <a:spcPct val="150000"/>
                </a:lnSpc>
              </a:pPr>
              <a:r>
                <a:rPr lang="en-US" sz="1600" i="1" dirty="0"/>
                <a:t>Exogeneity condition:</a:t>
              </a:r>
            </a:p>
            <a:p>
              <a:pPr lvl="1"/>
              <a:endParaRPr lang="en-US" sz="1600" i="1" dirty="0"/>
            </a:p>
            <a:p>
              <a:pPr lvl="1"/>
              <a:r>
                <a:rPr lang="en-US" sz="1600" i="1" dirty="0"/>
                <a:t>	Note:            is h-period ahead cumulative impulse response function in VAR jargon	</a:t>
              </a:r>
              <a:endParaRPr lang="en-US" sz="1600" dirty="0"/>
            </a:p>
            <a:p>
              <a:r>
                <a:rPr lang="en-US" sz="1600" dirty="0"/>
                <a:t>	</a:t>
              </a:r>
            </a:p>
            <a:p>
              <a:r>
                <a:rPr lang="en-US" sz="1600" dirty="0"/>
                <a:t>	+ Country fixed effects (rich nations adopt CT)</a:t>
              </a:r>
            </a:p>
            <a:p>
              <a:r>
                <a:rPr lang="en-US" sz="1600" dirty="0"/>
                <a:t>	+ year FE (EU-wide confounders, financial crisis, etc.)</a:t>
              </a:r>
            </a:p>
            <a:p>
              <a:r>
                <a:rPr lang="en-US" sz="1600" b="1" i="1" dirty="0">
                  <a:solidFill>
                    <a:srgbClr val="B00000"/>
                  </a:solidFill>
                </a:rPr>
                <a:t>	</a:t>
              </a:r>
              <a:r>
                <a:rPr lang="en-US" sz="1600" i="1" dirty="0">
                  <a:solidFill>
                    <a:srgbClr val="B00000"/>
                  </a:solidFill>
                </a:rPr>
                <a:t>Identification comes from the time series variation: think “SVAR”, not “event study”</a:t>
              </a:r>
              <a:endParaRPr lang="en-US" sz="1600" dirty="0">
                <a:solidFill>
                  <a:srgbClr val="B00000"/>
                </a:solidFill>
              </a:endParaRPr>
            </a:p>
            <a:p>
              <a:endParaRPr lang="en-US" sz="1600" b="1" dirty="0">
                <a:solidFill>
                  <a:srgbClr val="33889F"/>
                </a:solidFill>
              </a:endParaRPr>
            </a:p>
            <a:p>
              <a:r>
                <a:rPr lang="en-US" sz="1600" b="1" dirty="0">
                  <a:solidFill>
                    <a:srgbClr val="B00000"/>
                  </a:solidFill>
                </a:rPr>
                <a:t>Odds &amp; ends: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600" dirty="0"/>
                <a:t>LP control variables: GDP, total employment, manufacturing employment, GDP price deflator (all in growth rates, lags 1-4)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600" dirty="0"/>
                <a:t>Also estimate panel structural VAR (bivariate)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600" dirty="0"/>
                <a:t>Tax rate is interacted with coverage share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600" dirty="0"/>
                <a:t>Results calibrated to $40 tax covering 30% of emissions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600" dirty="0"/>
                <a:t>Test &amp; fail to reject parallel paths assumption (i.e., no long-run growth rate effect) – </a:t>
              </a:r>
              <a:r>
                <a:rPr lang="en-US" sz="1600" i="1" dirty="0">
                  <a:solidFill>
                    <a:srgbClr val="B00000"/>
                  </a:solidFill>
                </a:rPr>
                <a:t>results today impose parallel paths</a:t>
              </a:r>
            </a:p>
          </p:txBody>
        </p:sp>
        <p:graphicFrame>
          <p:nvGraphicFramePr>
            <p:cNvPr id="4" name="Object 3">
              <a:extLst>
                <a:ext uri="{FF2B5EF4-FFF2-40B4-BE49-F238E27FC236}">
                  <a16:creationId xmlns:a16="http://schemas.microsoft.com/office/drawing/2014/main" id="{D7EE6AC9-0440-4D13-8D00-B4BB95CB616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2137074"/>
                </p:ext>
              </p:extLst>
            </p:nvPr>
          </p:nvGraphicFramePr>
          <p:xfrm>
            <a:off x="3829570" y="1748962"/>
            <a:ext cx="5956056" cy="304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94" name="Equation" r:id="rId3" imgW="5956200" imgH="304560" progId="Equation.DSMT4">
                    <p:embed/>
                  </p:oleObj>
                </mc:Choice>
                <mc:Fallback>
                  <p:oleObj name="Equation" r:id="rId3" imgW="5956200" imgH="304560" progId="Equation.DSMT4">
                    <p:embed/>
                    <p:pic>
                      <p:nvPicPr>
                        <p:cNvPr id="4" name="Object 3">
                          <a:extLst>
                            <a:ext uri="{FF2B5EF4-FFF2-40B4-BE49-F238E27FC236}">
                              <a16:creationId xmlns:a16="http://schemas.microsoft.com/office/drawing/2014/main" id="{D7EE6AC9-0440-4D13-8D00-B4BB95CB616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829570" y="1748962"/>
                          <a:ext cx="5956056" cy="3044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A1E99263-2BCE-4E3F-A0A1-6A9820742D3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3085036"/>
                </p:ext>
              </p:extLst>
            </p:nvPr>
          </p:nvGraphicFramePr>
          <p:xfrm>
            <a:off x="3942693" y="2502589"/>
            <a:ext cx="6602479" cy="3060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95" name="Equation" r:id="rId5" imgW="6603840" imgH="304560" progId="Equation.DSMT4">
                    <p:embed/>
                  </p:oleObj>
                </mc:Choice>
                <mc:Fallback>
                  <p:oleObj name="Equation" r:id="rId5" imgW="6603840" imgH="304560" progId="Equation.DSMT4">
                    <p:embed/>
                    <p:pic>
                      <p:nvPicPr>
                        <p:cNvPr id="8" name="Object 7">
                          <a:extLst>
                            <a:ext uri="{FF2B5EF4-FFF2-40B4-BE49-F238E27FC236}">
                              <a16:creationId xmlns:a16="http://schemas.microsoft.com/office/drawing/2014/main" id="{A1E99263-2BCE-4E3F-A0A1-6A9820742D3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942693" y="2502589"/>
                          <a:ext cx="6602479" cy="30605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Title 3">
            <a:extLst>
              <a:ext uri="{FF2B5EF4-FFF2-40B4-BE49-F238E27FC236}">
                <a16:creationId xmlns:a16="http://schemas.microsoft.com/office/drawing/2014/main" id="{6998FF0E-B9E9-429F-8079-B9F95A17838D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Methods and identifying assumptions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813AEE9-3549-4750-BD1F-C461BBA49E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315731"/>
              </p:ext>
            </p:extLst>
          </p:nvPr>
        </p:nvGraphicFramePr>
        <p:xfrm>
          <a:off x="1855401" y="2982449"/>
          <a:ext cx="36830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6" name="Equation" r:id="rId7" imgW="419040" imgH="304560" progId="Equation.DSMT4">
                  <p:embed/>
                </p:oleObj>
              </mc:Choice>
              <mc:Fallback>
                <p:oleObj name="Equation" r:id="rId7" imgW="419040" imgH="3045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813AEE9-3549-4750-BD1F-C461BBA49E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55401" y="2982449"/>
                        <a:ext cx="368300" cy="30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4803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22FF4D-E294-4255-B545-159AC78AB7CF}"/>
              </a:ext>
            </a:extLst>
          </p:cNvPr>
          <p:cNvSpPr txBox="1"/>
          <p:nvPr/>
        </p:nvSpPr>
        <p:spPr>
          <a:xfrm>
            <a:off x="269441" y="586379"/>
            <a:ext cx="90929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Dynamic effect of imposing $40 carbon (covering 30% of emissions): GDP</a:t>
            </a:r>
          </a:p>
          <a:p>
            <a:pPr lvl="1"/>
            <a:r>
              <a:rPr lang="en-US" sz="1600" dirty="0"/>
              <a:t>Sample: 	 EU+ </a:t>
            </a:r>
          </a:p>
          <a:p>
            <a:pPr lvl="1"/>
            <a:r>
              <a:rPr lang="en-US" sz="1600" dirty="0"/>
              <a:t>Method:	 Panel Linear Projection</a:t>
            </a:r>
          </a:p>
          <a:p>
            <a:pPr lvl="1"/>
            <a:r>
              <a:rPr lang="en-US" sz="1600" dirty="0"/>
              <a:t>		 Restricted (i.e., parallel paths)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86F39-68A3-4EED-89AA-B3351786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8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DB02948-09D2-439B-8AAA-97C78B8E837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Results: GDP</a:t>
            </a:r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62D91C72-0F28-474F-9AF7-7B2717269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420471"/>
            <a:ext cx="6098663" cy="4437530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FA7BD323-83C7-46DA-B417-AAE9EE37D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337" y="2420471"/>
            <a:ext cx="6098663" cy="44375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75B675-C2C6-41C8-B57D-BEF072364C0E}"/>
              </a:ext>
            </a:extLst>
          </p:cNvPr>
          <p:cNvSpPr txBox="1"/>
          <p:nvPr/>
        </p:nvSpPr>
        <p:spPr>
          <a:xfrm>
            <a:off x="2606034" y="1974074"/>
            <a:ext cx="165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(a) Growth rate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8FE0B7-F246-475B-B59C-9BBCD8304A1E}"/>
              </a:ext>
            </a:extLst>
          </p:cNvPr>
          <p:cNvSpPr txBox="1"/>
          <p:nvPr/>
        </p:nvSpPr>
        <p:spPr>
          <a:xfrm>
            <a:off x="8248805" y="1974074"/>
            <a:ext cx="1337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(b) Log level</a:t>
            </a:r>
          </a:p>
        </p:txBody>
      </p:sp>
    </p:spTree>
    <p:extLst>
      <p:ext uri="{BB962C8B-B14F-4D97-AF65-F5344CB8AC3E}">
        <p14:creationId xmlns:p14="http://schemas.microsoft.com/office/powerpoint/2010/main" val="2685640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86F39-68A3-4EED-89AA-B3351786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9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DB02948-09D2-439B-8AAA-97C78B8E837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Results: Total employment</a:t>
            </a:r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C67A81DE-193F-4144-805F-DCBC15EC6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422407"/>
            <a:ext cx="6096001" cy="4435593"/>
          </a:xfrm>
          <a:prstGeom prst="rect">
            <a:avLst/>
          </a:prstGeom>
        </p:spPr>
      </p:pic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18002A7E-1287-4E62-9B82-E27AD6968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422405"/>
            <a:ext cx="6096002" cy="44355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61760C-EC7C-47C9-847E-0ADFDDE7049F}"/>
              </a:ext>
            </a:extLst>
          </p:cNvPr>
          <p:cNvSpPr txBox="1"/>
          <p:nvPr/>
        </p:nvSpPr>
        <p:spPr>
          <a:xfrm>
            <a:off x="269441" y="586379"/>
            <a:ext cx="90929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Dynamic effect of imposing $40 carbon (covering 30% of emissions): Employment</a:t>
            </a:r>
          </a:p>
          <a:p>
            <a:pPr lvl="1"/>
            <a:r>
              <a:rPr lang="en-US" sz="1600" dirty="0"/>
              <a:t>Sample: 	 EU+ </a:t>
            </a:r>
          </a:p>
          <a:p>
            <a:pPr lvl="1"/>
            <a:r>
              <a:rPr lang="en-US" sz="1600" dirty="0"/>
              <a:t>Method:	 Panel Linear Projection</a:t>
            </a:r>
          </a:p>
          <a:p>
            <a:pPr lvl="1"/>
            <a:r>
              <a:rPr lang="en-US" sz="1600" dirty="0"/>
              <a:t>		 Restricted (i.e., parallel paths)	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7FA000-83C7-4E45-8FF9-515A808F7CB6}"/>
              </a:ext>
            </a:extLst>
          </p:cNvPr>
          <p:cNvSpPr txBox="1"/>
          <p:nvPr/>
        </p:nvSpPr>
        <p:spPr>
          <a:xfrm>
            <a:off x="2606034" y="1974074"/>
            <a:ext cx="165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(a) Growth rate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22999B-E9CC-421F-88AD-EA3EEBA75758}"/>
              </a:ext>
            </a:extLst>
          </p:cNvPr>
          <p:cNvSpPr txBox="1"/>
          <p:nvPr/>
        </p:nvSpPr>
        <p:spPr>
          <a:xfrm>
            <a:off x="8248805" y="1974074"/>
            <a:ext cx="1337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(b) Log level</a:t>
            </a:r>
          </a:p>
        </p:txBody>
      </p:sp>
    </p:spTree>
    <p:extLst>
      <p:ext uri="{BB962C8B-B14F-4D97-AF65-F5344CB8AC3E}">
        <p14:creationId xmlns:p14="http://schemas.microsoft.com/office/powerpoint/2010/main" val="600292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4706</TotalTime>
  <Words>2255</Words>
  <Application>Microsoft Office PowerPoint</Application>
  <PresentationFormat>Widescreen</PresentationFormat>
  <Paragraphs>291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Stock, James H.</dc:creator>
  <cp:lastModifiedBy>Stock, James H.</cp:lastModifiedBy>
  <cp:revision>752</cp:revision>
  <dcterms:created xsi:type="dcterms:W3CDTF">2019-12-01T20:26:42Z</dcterms:created>
  <dcterms:modified xsi:type="dcterms:W3CDTF">2022-05-04T14:25:14Z</dcterms:modified>
</cp:coreProperties>
</file>