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10" r:id="rId2"/>
    <p:sldId id="551" r:id="rId3"/>
    <p:sldId id="554" r:id="rId4"/>
    <p:sldId id="598" r:id="rId5"/>
    <p:sldId id="605" r:id="rId6"/>
    <p:sldId id="748" r:id="rId7"/>
    <p:sldId id="606" r:id="rId8"/>
    <p:sldId id="608" r:id="rId9"/>
    <p:sldId id="610" r:id="rId10"/>
    <p:sldId id="624" r:id="rId11"/>
    <p:sldId id="609" r:id="rId12"/>
    <p:sldId id="611" r:id="rId13"/>
    <p:sldId id="596" r:id="rId14"/>
    <p:sldId id="615" r:id="rId15"/>
    <p:sldId id="616" r:id="rId16"/>
    <p:sldId id="617" r:id="rId17"/>
    <p:sldId id="612" r:id="rId18"/>
    <p:sldId id="607" r:id="rId19"/>
    <p:sldId id="451" r:id="rId20"/>
    <p:sldId id="597" r:id="rId21"/>
    <p:sldId id="628" r:id="rId22"/>
    <p:sldId id="627" r:id="rId23"/>
    <p:sldId id="749" r:id="rId24"/>
    <p:sldId id="437" r:id="rId25"/>
    <p:sldId id="441" r:id="rId26"/>
    <p:sldId id="442" r:id="rId27"/>
    <p:sldId id="443" r:id="rId28"/>
    <p:sldId id="444" r:id="rId29"/>
    <p:sldId id="720" r:id="rId30"/>
    <p:sldId id="688" r:id="rId31"/>
    <p:sldId id="757" r:id="rId32"/>
    <p:sldId id="722" r:id="rId33"/>
    <p:sldId id="724" r:id="rId34"/>
    <p:sldId id="735" r:id="rId35"/>
    <p:sldId id="729" r:id="rId36"/>
    <p:sldId id="726" r:id="rId37"/>
    <p:sldId id="728" r:id="rId38"/>
    <p:sldId id="730" r:id="rId39"/>
    <p:sldId id="747" r:id="rId40"/>
    <p:sldId id="731" r:id="rId41"/>
    <p:sldId id="732" r:id="rId42"/>
    <p:sldId id="734" r:id="rId43"/>
    <p:sldId id="736" r:id="rId44"/>
    <p:sldId id="737" r:id="rId45"/>
    <p:sldId id="738" r:id="rId46"/>
    <p:sldId id="739" r:id="rId47"/>
    <p:sldId id="740" r:id="rId48"/>
    <p:sldId id="744" r:id="rId49"/>
    <p:sldId id="746" r:id="rId50"/>
    <p:sldId id="758" r:id="rId51"/>
    <p:sldId id="600" r:id="rId52"/>
    <p:sldId id="623" r:id="rId53"/>
    <p:sldId id="601" r:id="rId54"/>
    <p:sldId id="602" r:id="rId55"/>
    <p:sldId id="619" r:id="rId56"/>
    <p:sldId id="621" r:id="rId57"/>
    <p:sldId id="622" r:id="rId58"/>
    <p:sldId id="620" r:id="rId59"/>
    <p:sldId id="603" r:id="rId60"/>
    <p:sldId id="60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initials="M" lastIdx="2" clrIdx="0">
    <p:extLst>
      <p:ext uri="{19B8F6BF-5375-455C-9EA6-DF929625EA0E}">
        <p15:presenceInfo xmlns:p15="http://schemas.microsoft.com/office/powerpoint/2012/main" userId="Mich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DEEB"/>
    <a:srgbClr val="E5FED2"/>
    <a:srgbClr val="B00000"/>
    <a:srgbClr val="339933"/>
    <a:srgbClr val="B0003C"/>
    <a:srgbClr val="669900"/>
    <a:srgbClr val="33889F"/>
    <a:srgbClr val="339966"/>
    <a:srgbClr val="4BACC6"/>
    <a:srgbClr val="3792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65" autoAdjust="0"/>
    <p:restoredTop sz="94660"/>
  </p:normalViewPr>
  <p:slideViewPr>
    <p:cSldViewPr snapToGrid="0">
      <p:cViewPr varScale="1">
        <p:scale>
          <a:sx n="76" d="100"/>
          <a:sy n="76"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1045B-9979-44F0-8923-AEC5B9895EE0}"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9E448-04D3-4E26-927D-F918AEC9FCB2}" type="slidenum">
              <a:rPr lang="en-US" smtClean="0"/>
              <a:t>‹#›</a:t>
            </a:fld>
            <a:endParaRPr lang="en-US"/>
          </a:p>
        </p:txBody>
      </p:sp>
    </p:spTree>
    <p:extLst>
      <p:ext uri="{BB962C8B-B14F-4D97-AF65-F5344CB8AC3E}">
        <p14:creationId xmlns:p14="http://schemas.microsoft.com/office/powerpoint/2010/main" val="195638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A26DEB-5A9D-45EA-8092-17D99A358912}" type="datetime1">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3207677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B4D7F-4B0C-4ED2-B007-ED064103FFBF}" type="datetime1">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229890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384D9A-5A62-49C6-9954-47CB8B558093}" type="datetime1">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410157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331647-7AA2-4403-84A0-21C7F346F8E7}" type="datetime1">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170154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A9004B-D8C8-483F-8626-8D1D243B7BDC}" type="datetime1">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170518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A4DF12-52C3-4068-BBAF-0A899C1A8638}" type="datetime1">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602191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CC08AE-9607-453D-B9EF-140DC277ADC1}" type="datetime1">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106032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75DE9E-2DC9-43EC-A847-1EEBC3045BD0}" type="datetime1">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450281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AD8EF-E03A-4915-B408-C359E77AE06F}" type="datetime1">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371607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967EAD-D24C-4271-A7CD-F2EACEFA570F}" type="datetime1">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268865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834946-12BA-4F8F-AE30-667F0CD6E21B}" type="datetime1">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0DD09-F61C-493C-8818-4311C754F91E}" type="slidenum">
              <a:rPr lang="en-US" smtClean="0"/>
              <a:t>‹#›</a:t>
            </a:fld>
            <a:endParaRPr lang="en-US"/>
          </a:p>
        </p:txBody>
      </p:sp>
    </p:spTree>
    <p:extLst>
      <p:ext uri="{BB962C8B-B14F-4D97-AF65-F5344CB8AC3E}">
        <p14:creationId xmlns:p14="http://schemas.microsoft.com/office/powerpoint/2010/main" val="349983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2E0D9-3722-4D68-93E6-0D126190DB87}" type="datetime1">
              <a:rPr lang="en-US" smtClean="0"/>
              <a:t>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0DD09-F61C-493C-8818-4311C754F91E}" type="slidenum">
              <a:rPr lang="en-US" smtClean="0"/>
              <a:t>‹#›</a:t>
            </a:fld>
            <a:endParaRPr lang="en-US"/>
          </a:p>
        </p:txBody>
      </p:sp>
    </p:spTree>
    <p:extLst>
      <p:ext uri="{BB962C8B-B14F-4D97-AF65-F5344CB8AC3E}">
        <p14:creationId xmlns:p14="http://schemas.microsoft.com/office/powerpoint/2010/main" val="1536882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2" Type="http://schemas.openxmlformats.org/officeDocument/2006/relationships/hyperlink" Target="http://www.climateeconometrics.org/conference2021/"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nrel.gov/news/program/2021/documenting-a-decade-of-cost-declines-for-pv-systems.html" TargetMode="Externa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hyperlink" Target="https://emp.lbl.gov/news/are-we-underestimating-potential-wind-energ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mp.lbl.gov/news/are-we-underestimating-potential-wind-energy" TargetMode="External"/><Relationship Id="rId2" Type="http://schemas.openxmlformats.org/officeDocument/2006/relationships/hyperlink" Target="https://mackinstitute.wharton.upenn.edu/2020/electric-vehicle-battery-costs-decline/" TargetMode="Externa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3.bin"/><Relationship Id="rId4" Type="http://schemas.openxmlformats.org/officeDocument/2006/relationships/image" Target="../media/image29.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cclapp.github.io/ChrisClapp.org/Files/Manuscripts/Brandon,%20Clapp,%20List,%20Metcalfe%20&amp;%20Price%20-%20Smart%20Tech,%20Dumb%20Humans-The%20Perils%20of%20Scaling%20Household%20Technologies.pdf"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3.wmf"/></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121B9F-7A05-4C12-A5F0-A52C27EA7D8F}"/>
              </a:ext>
            </a:extLst>
          </p:cNvPr>
          <p:cNvSpPr txBox="1"/>
          <p:nvPr/>
        </p:nvSpPr>
        <p:spPr>
          <a:xfrm>
            <a:off x="1741448" y="1127148"/>
            <a:ext cx="8709103" cy="4585871"/>
          </a:xfrm>
          <a:prstGeom prst="rect">
            <a:avLst/>
          </a:prstGeom>
          <a:noFill/>
        </p:spPr>
        <p:txBody>
          <a:bodyPr wrap="square" rtlCol="0">
            <a:spAutoFit/>
          </a:bodyPr>
          <a:lstStyle/>
          <a:p>
            <a:pPr algn="ctr"/>
            <a:r>
              <a:rPr lang="en-US" sz="4000" b="1" dirty="0">
                <a:solidFill>
                  <a:srgbClr val="B00000"/>
                </a:solidFill>
              </a:rPr>
              <a:t>The Economics and Econometrics of Climate Change Policy:</a:t>
            </a:r>
          </a:p>
          <a:p>
            <a:pPr algn="ctr"/>
            <a:endParaRPr lang="en-US" sz="4000" b="1" i="1" dirty="0">
              <a:solidFill>
                <a:srgbClr val="B00000"/>
              </a:solidFill>
            </a:endParaRPr>
          </a:p>
          <a:p>
            <a:pPr algn="ctr"/>
            <a:r>
              <a:rPr lang="en-US" sz="4000" b="1" dirty="0">
                <a:solidFill>
                  <a:srgbClr val="B00000"/>
                </a:solidFill>
              </a:rPr>
              <a:t>A. </a:t>
            </a:r>
            <a:r>
              <a:rPr lang="en-US" sz="4000" b="1" i="1" dirty="0">
                <a:solidFill>
                  <a:srgbClr val="B00000"/>
                </a:solidFill>
              </a:rPr>
              <a:t>Introduction and Overview</a:t>
            </a:r>
            <a:endParaRPr lang="en-US" sz="2000" i="1" dirty="0"/>
          </a:p>
          <a:p>
            <a:pPr algn="ctr"/>
            <a:endParaRPr lang="en-US" sz="2000" i="1" dirty="0"/>
          </a:p>
          <a:p>
            <a:pPr algn="ctr"/>
            <a:endParaRPr lang="en-US" sz="2800" dirty="0"/>
          </a:p>
          <a:p>
            <a:pPr algn="ctr"/>
            <a:r>
              <a:rPr lang="en-US" sz="3200" dirty="0"/>
              <a:t>James H. Stock </a:t>
            </a:r>
          </a:p>
          <a:p>
            <a:pPr algn="ctr"/>
            <a:r>
              <a:rPr lang="en-US" sz="2600" dirty="0"/>
              <a:t>Economics Department and Harvard Kennedy School,</a:t>
            </a:r>
          </a:p>
          <a:p>
            <a:pPr algn="ctr"/>
            <a:r>
              <a:rPr lang="en-US" sz="2600" dirty="0"/>
              <a:t>Harvard University</a:t>
            </a:r>
          </a:p>
        </p:txBody>
      </p:sp>
      <p:sp>
        <p:nvSpPr>
          <p:cNvPr id="10" name="Title 3">
            <a:extLst>
              <a:ext uri="{FF2B5EF4-FFF2-40B4-BE49-F238E27FC236}">
                <a16:creationId xmlns:a16="http://schemas.microsoft.com/office/drawing/2014/main" id="{DC90A274-3161-4C74-B269-0FAF7144F65E}"/>
              </a:ext>
            </a:extLst>
          </p:cNvPr>
          <p:cNvSpPr txBox="1">
            <a:spLocks/>
          </p:cNvSpPr>
          <p:nvPr/>
        </p:nvSpPr>
        <p:spPr bwMode="auto">
          <a:xfrm>
            <a:off x="0" y="-133379"/>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dirty="0">
                <a:solidFill>
                  <a:srgbClr val="0033CC"/>
                </a:solidFill>
              </a:rPr>
              <a:t>	</a:t>
            </a:r>
            <a:r>
              <a:rPr lang="en-US" sz="2000" dirty="0">
                <a:solidFill>
                  <a:schemeClr val="bg1"/>
                </a:solidFill>
              </a:rPr>
              <a:t> Study Center </a:t>
            </a:r>
            <a:r>
              <a:rPr lang="en-US" sz="2000" dirty="0" err="1">
                <a:solidFill>
                  <a:schemeClr val="bg1"/>
                </a:solidFill>
              </a:rPr>
              <a:t>Gerzensse</a:t>
            </a:r>
            <a:r>
              <a:rPr lang="en-US" sz="2000" dirty="0">
                <a:solidFill>
                  <a:schemeClr val="bg1"/>
                </a:solidFill>
              </a:rPr>
              <a:t>: Advanced Courses in Economics</a:t>
            </a:r>
            <a:endParaRPr lang="en-US" sz="2000" i="1" dirty="0">
              <a:solidFill>
                <a:schemeClr val="bg1"/>
              </a:solidFill>
            </a:endParaRPr>
          </a:p>
        </p:txBody>
      </p:sp>
      <p:sp>
        <p:nvSpPr>
          <p:cNvPr id="5" name="Title 3">
            <a:extLst>
              <a:ext uri="{FF2B5EF4-FFF2-40B4-BE49-F238E27FC236}">
                <a16:creationId xmlns:a16="http://schemas.microsoft.com/office/drawing/2014/main" id="{A9DE5B01-F9F6-4780-8B5F-09EB13E3C371}"/>
              </a:ext>
            </a:extLst>
          </p:cNvPr>
          <p:cNvSpPr txBox="1">
            <a:spLocks/>
          </p:cNvSpPr>
          <p:nvPr/>
        </p:nvSpPr>
        <p:spPr bwMode="auto">
          <a:xfrm>
            <a:off x="0" y="6427114"/>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dirty="0">
                <a:solidFill>
                  <a:srgbClr val="0033CC"/>
                </a:solidFill>
              </a:rPr>
              <a:t>	</a:t>
            </a:r>
            <a:r>
              <a:rPr lang="en-US" sz="2000" dirty="0">
                <a:solidFill>
                  <a:schemeClr val="bg1"/>
                </a:solidFill>
              </a:rPr>
              <a:t> May 30 </a:t>
            </a:r>
            <a:r>
              <a:rPr lang="en-US" sz="2000">
                <a:solidFill>
                  <a:schemeClr val="bg1"/>
                </a:solidFill>
              </a:rPr>
              <a:t>– June 3, 2022</a:t>
            </a:r>
            <a:endParaRPr lang="en-US" sz="2000" dirty="0">
              <a:solidFill>
                <a:schemeClr val="bg1"/>
              </a:solidFill>
            </a:endParaRPr>
          </a:p>
        </p:txBody>
      </p:sp>
      <p:pic>
        <p:nvPicPr>
          <p:cNvPr id="1026" name="Picture 4" descr="GZLogo_E_b_1200dpi">
            <a:extLst>
              <a:ext uri="{FF2B5EF4-FFF2-40B4-BE49-F238E27FC236}">
                <a16:creationId xmlns:a16="http://schemas.microsoft.com/office/drawing/2014/main" id="{5FDF1320-F3DD-428D-8894-DE8110869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87" y="4910251"/>
            <a:ext cx="1436761" cy="12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958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short-term response (short-term TCR)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10</a:t>
            </a:fld>
            <a:endParaRPr lang="en-US" sz="16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9982201" y="5699020"/>
            <a:ext cx="2086718" cy="738664"/>
          </a:xfrm>
          <a:prstGeom prst="rect">
            <a:avLst/>
          </a:prstGeom>
          <a:noFill/>
        </p:spPr>
        <p:txBody>
          <a:bodyPr wrap="square" rtlCol="0">
            <a:spAutoFit/>
          </a:bodyPr>
          <a:lstStyle/>
          <a:p>
            <a:r>
              <a:rPr lang="en-US" sz="1400" dirty="0"/>
              <a:t>Source: Montamat &amp; Stock (</a:t>
            </a:r>
            <a:r>
              <a:rPr lang="en-US" sz="1400" i="1" dirty="0"/>
              <a:t>Climatic Change</a:t>
            </a:r>
            <a:r>
              <a:rPr lang="en-US" sz="1400" dirty="0"/>
              <a:t> 2020)</a:t>
            </a:r>
          </a:p>
        </p:txBody>
      </p:sp>
      <p:pic>
        <p:nvPicPr>
          <p:cNvPr id="6" name="Picture 5" descr="Text&#10;&#10;Description automatically generated">
            <a:extLst>
              <a:ext uri="{FF2B5EF4-FFF2-40B4-BE49-F238E27FC236}">
                <a16:creationId xmlns:a16="http://schemas.microsoft.com/office/drawing/2014/main" id="{C87C57AE-35E7-4BF9-A3F8-B417A40BB6C9}"/>
              </a:ext>
            </a:extLst>
          </p:cNvPr>
          <p:cNvPicPr>
            <a:picLocks noChangeAspect="1"/>
          </p:cNvPicPr>
          <p:nvPr/>
        </p:nvPicPr>
        <p:blipFill rotWithShape="1">
          <a:blip r:embed="rId2">
            <a:extLst>
              <a:ext uri="{28A0092B-C50C-407E-A947-70E740481C1C}">
                <a14:useLocalDpi xmlns:a14="http://schemas.microsoft.com/office/drawing/2010/main" val="0"/>
              </a:ext>
            </a:extLst>
          </a:blip>
          <a:srcRect l="8732" t="7668" r="8394" b="47833"/>
          <a:stretch/>
        </p:blipFill>
        <p:spPr>
          <a:xfrm>
            <a:off x="1882322" y="430886"/>
            <a:ext cx="7895482" cy="6427114"/>
          </a:xfrm>
          <a:prstGeom prst="rect">
            <a:avLst/>
          </a:prstGeom>
        </p:spPr>
      </p:pic>
    </p:spTree>
    <p:extLst>
      <p:ext uri="{BB962C8B-B14F-4D97-AF65-F5344CB8AC3E}">
        <p14:creationId xmlns:p14="http://schemas.microsoft.com/office/powerpoint/2010/main" val="2188388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short-term response (short-term TCR)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11</a:t>
            </a:fld>
            <a:endParaRPr lang="en-US" sz="1600">
              <a:solidFill>
                <a:schemeClr val="tx1"/>
              </a:solidFill>
            </a:endParaRPr>
          </a:p>
        </p:txBody>
      </p:sp>
      <p:sp>
        <p:nvSpPr>
          <p:cNvPr id="2" name="TextBox 1">
            <a:extLst>
              <a:ext uri="{FF2B5EF4-FFF2-40B4-BE49-F238E27FC236}">
                <a16:creationId xmlns:a16="http://schemas.microsoft.com/office/drawing/2014/main" id="{2E812B27-5961-4463-BE67-9F78E21D3FA4}"/>
              </a:ext>
            </a:extLst>
          </p:cNvPr>
          <p:cNvSpPr txBox="1"/>
          <p:nvPr/>
        </p:nvSpPr>
        <p:spPr>
          <a:xfrm>
            <a:off x="315372" y="496025"/>
            <a:ext cx="7788498" cy="369332"/>
          </a:xfrm>
          <a:prstGeom prst="rect">
            <a:avLst/>
          </a:prstGeom>
          <a:noFill/>
        </p:spPr>
        <p:txBody>
          <a:bodyPr wrap="square" rtlCol="0">
            <a:spAutoFit/>
          </a:bodyPr>
          <a:lstStyle/>
          <a:p>
            <a:r>
              <a:rPr lang="en-US" b="1" dirty="0">
                <a:solidFill>
                  <a:srgbClr val="C00000"/>
                </a:solidFill>
              </a:rPr>
              <a:t>What are the short-run dynamics of temperature in response to a pulse of CO2?</a:t>
            </a:r>
          </a:p>
        </p:txBody>
      </p:sp>
      <p:pic>
        <p:nvPicPr>
          <p:cNvPr id="6" name="Picture 5" descr="Text&#10;&#10;Description automatically generated">
            <a:extLst>
              <a:ext uri="{FF2B5EF4-FFF2-40B4-BE49-F238E27FC236}">
                <a16:creationId xmlns:a16="http://schemas.microsoft.com/office/drawing/2014/main" id="{07D45043-9FFA-483C-99D1-ABBD2D5DC11F}"/>
              </a:ext>
            </a:extLst>
          </p:cNvPr>
          <p:cNvPicPr>
            <a:picLocks noChangeAspect="1"/>
          </p:cNvPicPr>
          <p:nvPr/>
        </p:nvPicPr>
        <p:blipFill rotWithShape="1">
          <a:blip r:embed="rId2">
            <a:extLst>
              <a:ext uri="{28A0092B-C50C-407E-A947-70E740481C1C}">
                <a14:useLocalDpi xmlns:a14="http://schemas.microsoft.com/office/drawing/2010/main" val="0"/>
              </a:ext>
            </a:extLst>
          </a:blip>
          <a:srcRect l="14990" t="12333" r="15138" b="41167"/>
          <a:stretch/>
        </p:blipFill>
        <p:spPr>
          <a:xfrm>
            <a:off x="6560407" y="908910"/>
            <a:ext cx="5631593" cy="5456632"/>
          </a:xfrm>
          <a:prstGeom prst="rect">
            <a:avLst/>
          </a:prstGeom>
        </p:spPr>
      </p:pic>
      <p:pic>
        <p:nvPicPr>
          <p:cNvPr id="7" name="Picture 6" descr="Chart&#10;&#10;Description automatically generated with medium confidence">
            <a:extLst>
              <a:ext uri="{FF2B5EF4-FFF2-40B4-BE49-F238E27FC236}">
                <a16:creationId xmlns:a16="http://schemas.microsoft.com/office/drawing/2014/main" id="{78847D5E-D67D-4140-8D30-561958668C03}"/>
              </a:ext>
            </a:extLst>
          </p:cNvPr>
          <p:cNvPicPr>
            <a:picLocks noChangeAspect="1"/>
          </p:cNvPicPr>
          <p:nvPr/>
        </p:nvPicPr>
        <p:blipFill rotWithShape="1">
          <a:blip r:embed="rId3">
            <a:extLst>
              <a:ext uri="{28A0092B-C50C-407E-A947-70E740481C1C}">
                <a14:useLocalDpi xmlns:a14="http://schemas.microsoft.com/office/drawing/2010/main" val="0"/>
              </a:ext>
            </a:extLst>
          </a:blip>
          <a:srcRect l="9490" t="55500" r="9658" b="7315"/>
          <a:stretch/>
        </p:blipFill>
        <p:spPr>
          <a:xfrm>
            <a:off x="448906" y="816443"/>
            <a:ext cx="5458497" cy="3805785"/>
          </a:xfrm>
          <a:prstGeom prst="rect">
            <a:avLst/>
          </a:prstGeom>
        </p:spPr>
      </p:pic>
      <p:sp>
        <p:nvSpPr>
          <p:cNvPr id="9" name="TextBox 8">
            <a:extLst>
              <a:ext uri="{FF2B5EF4-FFF2-40B4-BE49-F238E27FC236}">
                <a16:creationId xmlns:a16="http://schemas.microsoft.com/office/drawing/2014/main" id="{CF427999-140D-49C1-AC31-497FF8373B3F}"/>
              </a:ext>
            </a:extLst>
          </p:cNvPr>
          <p:cNvSpPr txBox="1"/>
          <p:nvPr/>
        </p:nvSpPr>
        <p:spPr>
          <a:xfrm>
            <a:off x="1778294" y="1057577"/>
            <a:ext cx="4129109" cy="307777"/>
          </a:xfrm>
          <a:prstGeom prst="rect">
            <a:avLst/>
          </a:prstGeom>
          <a:noFill/>
        </p:spPr>
        <p:txBody>
          <a:bodyPr wrap="square" rtlCol="0">
            <a:spAutoFit/>
          </a:bodyPr>
          <a:lstStyle/>
          <a:p>
            <a:r>
              <a:rPr lang="en-US" sz="1400" dirty="0"/>
              <a:t>Source: Montamat &amp; Stock (</a:t>
            </a:r>
            <a:r>
              <a:rPr lang="en-US" sz="1400" i="1" dirty="0"/>
              <a:t>Climatic Change</a:t>
            </a:r>
            <a:r>
              <a:rPr lang="en-US" sz="1400" dirty="0"/>
              <a:t> 2020)</a:t>
            </a:r>
          </a:p>
        </p:txBody>
      </p:sp>
      <p:pic>
        <p:nvPicPr>
          <p:cNvPr id="11" name="Picture 10">
            <a:extLst>
              <a:ext uri="{FF2B5EF4-FFF2-40B4-BE49-F238E27FC236}">
                <a16:creationId xmlns:a16="http://schemas.microsoft.com/office/drawing/2014/main" id="{91E6F2D4-3FA2-47C6-8DA8-F105C4DFF06B}"/>
              </a:ext>
            </a:extLst>
          </p:cNvPr>
          <p:cNvPicPr>
            <a:picLocks noChangeAspect="1"/>
          </p:cNvPicPr>
          <p:nvPr/>
        </p:nvPicPr>
        <p:blipFill rotWithShape="1">
          <a:blip r:embed="rId4">
            <a:extLst>
              <a:ext uri="{28A0092B-C50C-407E-A947-70E740481C1C}">
                <a14:useLocalDpi xmlns:a14="http://schemas.microsoft.com/office/drawing/2010/main" val="0"/>
              </a:ext>
            </a:extLst>
          </a:blip>
          <a:srcRect l="23064" t="18249" r="22250" b="64125"/>
          <a:stretch/>
        </p:blipFill>
        <p:spPr>
          <a:xfrm>
            <a:off x="2175251" y="4838396"/>
            <a:ext cx="4129109" cy="1883080"/>
          </a:xfrm>
          <a:prstGeom prst="rect">
            <a:avLst/>
          </a:prstGeom>
        </p:spPr>
      </p:pic>
      <p:sp>
        <p:nvSpPr>
          <p:cNvPr id="3" name="TextBox 2">
            <a:extLst>
              <a:ext uri="{FF2B5EF4-FFF2-40B4-BE49-F238E27FC236}">
                <a16:creationId xmlns:a16="http://schemas.microsoft.com/office/drawing/2014/main" id="{B2515155-5E60-4ABC-9BD9-B9A72BBCD987}"/>
              </a:ext>
            </a:extLst>
          </p:cNvPr>
          <p:cNvSpPr txBox="1"/>
          <p:nvPr/>
        </p:nvSpPr>
        <p:spPr>
          <a:xfrm>
            <a:off x="7667207" y="6327641"/>
            <a:ext cx="3048858" cy="307777"/>
          </a:xfrm>
          <a:prstGeom prst="rect">
            <a:avLst/>
          </a:prstGeom>
          <a:noFill/>
        </p:spPr>
        <p:txBody>
          <a:bodyPr wrap="square" rtlCol="0">
            <a:spAutoFit/>
          </a:bodyPr>
          <a:lstStyle/>
          <a:p>
            <a:r>
              <a:rPr lang="en-US" sz="1400" dirty="0"/>
              <a:t>Source: Dietz et al (</a:t>
            </a:r>
            <a:r>
              <a:rPr lang="en-US" sz="1400" i="1" dirty="0"/>
              <a:t>JAERE</a:t>
            </a:r>
            <a:r>
              <a:rPr lang="en-US" sz="1400" dirty="0"/>
              <a:t> 2021)</a:t>
            </a:r>
          </a:p>
        </p:txBody>
      </p:sp>
      <p:sp>
        <p:nvSpPr>
          <p:cNvPr id="12" name="TextBox 11">
            <a:extLst>
              <a:ext uri="{FF2B5EF4-FFF2-40B4-BE49-F238E27FC236}">
                <a16:creationId xmlns:a16="http://schemas.microsoft.com/office/drawing/2014/main" id="{22444EBF-6C46-4E3A-887D-38DC38E2A0FB}"/>
              </a:ext>
            </a:extLst>
          </p:cNvPr>
          <p:cNvSpPr txBox="1"/>
          <p:nvPr/>
        </p:nvSpPr>
        <p:spPr>
          <a:xfrm>
            <a:off x="-16216" y="4942646"/>
            <a:ext cx="2137410" cy="1384995"/>
          </a:xfrm>
          <a:prstGeom prst="rect">
            <a:avLst/>
          </a:prstGeom>
          <a:noFill/>
        </p:spPr>
        <p:txBody>
          <a:bodyPr wrap="square" rtlCol="0">
            <a:spAutoFit/>
          </a:bodyPr>
          <a:lstStyle/>
          <a:p>
            <a:r>
              <a:rPr lang="en-US" sz="1600" b="1" dirty="0"/>
              <a:t>Table 7.14: Summary of TCR assessment</a:t>
            </a:r>
          </a:p>
          <a:p>
            <a:endParaRPr lang="en-US" sz="1400" dirty="0"/>
          </a:p>
          <a:p>
            <a:endParaRPr lang="en-US" sz="1400" dirty="0"/>
          </a:p>
          <a:p>
            <a:r>
              <a:rPr lang="en-US" sz="1200" dirty="0"/>
              <a:t>Source: IPCC AR6 WG1 </a:t>
            </a:r>
            <a:r>
              <a:rPr lang="en-US" sz="1200" dirty="0" err="1"/>
              <a:t>ch.</a:t>
            </a:r>
            <a:r>
              <a:rPr lang="en-US" sz="1200" dirty="0"/>
              <a:t> 7 (2021)</a:t>
            </a:r>
          </a:p>
        </p:txBody>
      </p:sp>
    </p:spTree>
    <p:extLst>
      <p:ext uri="{BB962C8B-B14F-4D97-AF65-F5344CB8AC3E}">
        <p14:creationId xmlns:p14="http://schemas.microsoft.com/office/powerpoint/2010/main" val="346112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some references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12</a:t>
            </a:fld>
            <a:endParaRPr lang="en-US" sz="1600">
              <a:solidFill>
                <a:schemeClr val="tx1"/>
              </a:solidFill>
            </a:endParaRPr>
          </a:p>
        </p:txBody>
      </p:sp>
      <p:sp>
        <p:nvSpPr>
          <p:cNvPr id="2" name="TextBox 1">
            <a:extLst>
              <a:ext uri="{FF2B5EF4-FFF2-40B4-BE49-F238E27FC236}">
                <a16:creationId xmlns:a16="http://schemas.microsoft.com/office/drawing/2014/main" id="{2E812B27-5961-4463-BE67-9F78E21D3FA4}"/>
              </a:ext>
            </a:extLst>
          </p:cNvPr>
          <p:cNvSpPr txBox="1"/>
          <p:nvPr/>
        </p:nvSpPr>
        <p:spPr>
          <a:xfrm>
            <a:off x="349662" y="930365"/>
            <a:ext cx="9342978" cy="4770537"/>
          </a:xfrm>
          <a:prstGeom prst="rect">
            <a:avLst/>
          </a:prstGeom>
          <a:noFill/>
        </p:spPr>
        <p:txBody>
          <a:bodyPr wrap="square" rtlCol="0">
            <a:spAutoFit/>
          </a:bodyPr>
          <a:lstStyle/>
          <a:p>
            <a:r>
              <a:rPr lang="en-US" sz="1600" b="1" dirty="0">
                <a:solidFill>
                  <a:srgbClr val="0000FF"/>
                </a:solidFill>
              </a:rPr>
              <a:t>Current research:</a:t>
            </a:r>
          </a:p>
          <a:p>
            <a:pPr lvl="1"/>
            <a:r>
              <a:rPr lang="en-US" sz="1600" dirty="0">
                <a:hlinkClick r:id="rId2"/>
              </a:rPr>
              <a:t>http://www.climateeconometrics.org/conference2021/</a:t>
            </a:r>
            <a:endParaRPr lang="en-US" sz="1600" dirty="0"/>
          </a:p>
          <a:p>
            <a:endParaRPr lang="en-US" sz="1600" dirty="0"/>
          </a:p>
          <a:p>
            <a:r>
              <a:rPr lang="en-US" sz="1600" b="1" dirty="0">
                <a:solidFill>
                  <a:srgbClr val="0000FF"/>
                </a:solidFill>
              </a:rPr>
              <a:t>Spatial-temporal</a:t>
            </a:r>
          </a:p>
          <a:p>
            <a:pPr lvl="1"/>
            <a:r>
              <a:rPr lang="en-US" sz="1600" dirty="0" err="1"/>
              <a:t>Atak</a:t>
            </a:r>
            <a:r>
              <a:rPr lang="en-US" sz="1600" dirty="0"/>
              <a:t>, Linton, and Xiao, </a:t>
            </a:r>
            <a:r>
              <a:rPr lang="en-US" sz="1600" i="1" dirty="0"/>
              <a:t>J. Econometrics</a:t>
            </a:r>
            <a:r>
              <a:rPr lang="en-US" sz="1600" dirty="0"/>
              <a:t> (2011)</a:t>
            </a:r>
          </a:p>
          <a:p>
            <a:pPr lvl="1"/>
            <a:r>
              <a:rPr lang="en-US" sz="1600" dirty="0" err="1"/>
              <a:t>Bau</a:t>
            </a:r>
            <a:r>
              <a:rPr lang="en-US" sz="1600" dirty="0"/>
              <a:t>, McInerny, and Stein, </a:t>
            </a:r>
            <a:r>
              <a:rPr lang="en-US" sz="1600" i="1" dirty="0" err="1"/>
              <a:t>Environmetrics</a:t>
            </a:r>
            <a:r>
              <a:rPr lang="en-US" sz="1600" dirty="0"/>
              <a:t> (2016)</a:t>
            </a:r>
          </a:p>
          <a:p>
            <a:pPr lvl="1"/>
            <a:r>
              <a:rPr lang="en-US" sz="1600" dirty="0" err="1"/>
              <a:t>Castruccio</a:t>
            </a:r>
            <a:r>
              <a:rPr lang="en-US" sz="1600" dirty="0"/>
              <a:t> and Stein, </a:t>
            </a:r>
            <a:r>
              <a:rPr lang="en-US" sz="1600" i="1" dirty="0"/>
              <a:t>Ann. Appl. Stat. </a:t>
            </a:r>
            <a:r>
              <a:rPr lang="en-US" sz="1600" dirty="0"/>
              <a:t> (2013)</a:t>
            </a:r>
          </a:p>
          <a:p>
            <a:pPr lvl="1"/>
            <a:r>
              <a:rPr lang="en-US" sz="1600" dirty="0"/>
              <a:t>Chang et. al. (2016)</a:t>
            </a:r>
          </a:p>
          <a:p>
            <a:endParaRPr lang="en-US" sz="1600" dirty="0"/>
          </a:p>
          <a:p>
            <a:r>
              <a:rPr lang="en-US" sz="1600" b="1" dirty="0">
                <a:solidFill>
                  <a:srgbClr val="0000FF"/>
                </a:solidFill>
              </a:rPr>
              <a:t>Longer data sets (500 year; paleo)</a:t>
            </a:r>
          </a:p>
          <a:p>
            <a:pPr lvl="1"/>
            <a:r>
              <a:rPr lang="en-US" sz="1600" dirty="0" err="1">
                <a:solidFill>
                  <a:prstClr val="black"/>
                </a:solidFill>
              </a:rPr>
              <a:t>Dergiades</a:t>
            </a:r>
            <a:r>
              <a:rPr lang="en-US" sz="1600" dirty="0">
                <a:solidFill>
                  <a:prstClr val="black"/>
                </a:solidFill>
              </a:rPr>
              <a:t> and Kaufmann, </a:t>
            </a:r>
            <a:r>
              <a:rPr lang="en-US" sz="1600" i="1" dirty="0">
                <a:solidFill>
                  <a:prstClr val="black"/>
                </a:solidFill>
              </a:rPr>
              <a:t>J Env Econ Mgt</a:t>
            </a:r>
            <a:r>
              <a:rPr lang="en-US" sz="1600" dirty="0">
                <a:solidFill>
                  <a:prstClr val="black"/>
                </a:solidFill>
              </a:rPr>
              <a:t> (2016)</a:t>
            </a:r>
          </a:p>
          <a:p>
            <a:pPr lvl="1"/>
            <a:r>
              <a:rPr lang="en-US" sz="1600" dirty="0" err="1">
                <a:solidFill>
                  <a:prstClr val="black"/>
                </a:solidFill>
              </a:rPr>
              <a:t>Davidsonm</a:t>
            </a:r>
            <a:r>
              <a:rPr lang="en-US" sz="1600" dirty="0">
                <a:solidFill>
                  <a:prstClr val="black"/>
                </a:solidFill>
              </a:rPr>
              <a:t>, Stephenson, </a:t>
            </a:r>
            <a:r>
              <a:rPr lang="en-US" sz="1600" dirty="0" err="1">
                <a:solidFill>
                  <a:prstClr val="black"/>
                </a:solidFill>
              </a:rPr>
              <a:t>Turasie</a:t>
            </a:r>
            <a:r>
              <a:rPr lang="en-US" sz="1600" dirty="0">
                <a:solidFill>
                  <a:prstClr val="black"/>
                </a:solidFill>
              </a:rPr>
              <a:t>, </a:t>
            </a:r>
            <a:r>
              <a:rPr lang="en-US" sz="1600" i="1" dirty="0" err="1">
                <a:solidFill>
                  <a:prstClr val="black"/>
                </a:solidFill>
              </a:rPr>
              <a:t>Environmetrics</a:t>
            </a:r>
            <a:r>
              <a:rPr lang="en-US" sz="1600" dirty="0">
                <a:solidFill>
                  <a:prstClr val="black"/>
                </a:solidFill>
              </a:rPr>
              <a:t> (2016)</a:t>
            </a:r>
          </a:p>
          <a:p>
            <a:pPr lvl="1"/>
            <a:r>
              <a:rPr lang="en-US" sz="1600" dirty="0">
                <a:solidFill>
                  <a:prstClr val="black"/>
                </a:solidFill>
              </a:rPr>
              <a:t>Kaufmann and Pretis, </a:t>
            </a:r>
            <a:r>
              <a:rPr lang="en-US" sz="1600" i="1" dirty="0">
                <a:solidFill>
                  <a:prstClr val="black"/>
                </a:solidFill>
              </a:rPr>
              <a:t>Climate of the Past </a:t>
            </a:r>
            <a:r>
              <a:rPr lang="en-US" sz="1600" i="1" dirty="0" err="1">
                <a:solidFill>
                  <a:prstClr val="black"/>
                </a:solidFill>
              </a:rPr>
              <a:t>DIscussions</a:t>
            </a:r>
            <a:r>
              <a:rPr lang="en-US" sz="1600" dirty="0">
                <a:solidFill>
                  <a:prstClr val="black"/>
                </a:solidFill>
              </a:rPr>
              <a:t> (2020)</a:t>
            </a:r>
          </a:p>
          <a:p>
            <a:endParaRPr lang="en-US" sz="1600" dirty="0">
              <a:solidFill>
                <a:prstClr val="black"/>
              </a:solidFill>
            </a:endParaRPr>
          </a:p>
          <a:p>
            <a:r>
              <a:rPr lang="en-US" sz="1600" b="1" dirty="0">
                <a:solidFill>
                  <a:srgbClr val="0000FF"/>
                </a:solidFill>
              </a:rPr>
              <a:t>ECS/TCR</a:t>
            </a:r>
          </a:p>
          <a:p>
            <a:pPr lvl="1"/>
            <a:r>
              <a:rPr lang="en-US" sz="1600" dirty="0">
                <a:solidFill>
                  <a:prstClr val="black"/>
                </a:solidFill>
              </a:rPr>
              <a:t>Kaufmann, Kauppi, Stock, </a:t>
            </a:r>
            <a:r>
              <a:rPr lang="en-US" sz="1600" i="1" dirty="0">
                <a:solidFill>
                  <a:prstClr val="black"/>
                </a:solidFill>
              </a:rPr>
              <a:t>Climatic Change</a:t>
            </a:r>
            <a:r>
              <a:rPr lang="en-US" sz="1600" dirty="0">
                <a:solidFill>
                  <a:prstClr val="black"/>
                </a:solidFill>
              </a:rPr>
              <a:t> (2006) </a:t>
            </a:r>
          </a:p>
          <a:p>
            <a:pPr lvl="1"/>
            <a:r>
              <a:rPr lang="en-US" sz="1600" dirty="0">
                <a:solidFill>
                  <a:prstClr val="black"/>
                </a:solidFill>
              </a:rPr>
              <a:t>Montamat &amp; Stock, </a:t>
            </a:r>
            <a:r>
              <a:rPr lang="en-US" sz="1600" i="1" dirty="0">
                <a:solidFill>
                  <a:prstClr val="black"/>
                </a:solidFill>
              </a:rPr>
              <a:t>Climatic Change</a:t>
            </a:r>
            <a:r>
              <a:rPr lang="en-US" sz="1600" dirty="0">
                <a:solidFill>
                  <a:prstClr val="black"/>
                </a:solidFill>
              </a:rPr>
              <a:t> (2020)</a:t>
            </a:r>
          </a:p>
          <a:p>
            <a:pPr lvl="1"/>
            <a:r>
              <a:rPr lang="en-US" sz="1600" dirty="0">
                <a:solidFill>
                  <a:prstClr val="black"/>
                </a:solidFill>
              </a:rPr>
              <a:t>Pretis, </a:t>
            </a:r>
            <a:r>
              <a:rPr lang="en-US" sz="1600" i="1" dirty="0">
                <a:solidFill>
                  <a:prstClr val="black"/>
                </a:solidFill>
              </a:rPr>
              <a:t>J. Econometrics</a:t>
            </a:r>
            <a:r>
              <a:rPr lang="en-US" sz="1600" dirty="0">
                <a:solidFill>
                  <a:prstClr val="black"/>
                </a:solidFill>
              </a:rPr>
              <a:t> (2020)</a:t>
            </a:r>
            <a:endParaRPr lang="en-US" sz="1600" dirty="0"/>
          </a:p>
          <a:p>
            <a:pPr lvl="1"/>
            <a:r>
              <a:rPr lang="en-US" sz="1600" dirty="0" err="1">
                <a:solidFill>
                  <a:prstClr val="black"/>
                </a:solidFill>
              </a:rPr>
              <a:t>Storelvmo</a:t>
            </a:r>
            <a:r>
              <a:rPr lang="en-US" sz="1600" dirty="0">
                <a:solidFill>
                  <a:prstClr val="black"/>
                </a:solidFill>
              </a:rPr>
              <a:t>, </a:t>
            </a:r>
            <a:r>
              <a:rPr lang="en-US" sz="1600" dirty="0" err="1">
                <a:solidFill>
                  <a:prstClr val="black"/>
                </a:solidFill>
              </a:rPr>
              <a:t>Leirvik</a:t>
            </a:r>
            <a:r>
              <a:rPr lang="en-US" sz="1600" dirty="0">
                <a:solidFill>
                  <a:prstClr val="black"/>
                </a:solidFill>
              </a:rPr>
              <a:t>, </a:t>
            </a:r>
            <a:r>
              <a:rPr lang="en-US" sz="1600" dirty="0" err="1">
                <a:solidFill>
                  <a:prstClr val="black"/>
                </a:solidFill>
              </a:rPr>
              <a:t>Johmann</a:t>
            </a:r>
            <a:r>
              <a:rPr lang="en-US" sz="1600" dirty="0">
                <a:solidFill>
                  <a:prstClr val="black"/>
                </a:solidFill>
              </a:rPr>
              <a:t>, Phillips, </a:t>
            </a:r>
            <a:r>
              <a:rPr lang="en-US" sz="1600" i="1" dirty="0">
                <a:solidFill>
                  <a:prstClr val="black"/>
                </a:solidFill>
              </a:rPr>
              <a:t>Nature Geoscience</a:t>
            </a:r>
            <a:r>
              <a:rPr lang="en-US" sz="1600" dirty="0">
                <a:solidFill>
                  <a:prstClr val="black"/>
                </a:solidFill>
              </a:rPr>
              <a:t> (2016)</a:t>
            </a:r>
          </a:p>
        </p:txBody>
      </p:sp>
    </p:spTree>
    <p:extLst>
      <p:ext uri="{BB962C8B-B14F-4D97-AF65-F5344CB8AC3E}">
        <p14:creationId xmlns:p14="http://schemas.microsoft.com/office/powerpoint/2010/main" val="318273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5DD0BA4-61AF-4A07-9B55-C3357080724E}"/>
              </a:ext>
            </a:extLst>
          </p:cNvPr>
          <p:cNvPicPr>
            <a:picLocks noChangeAspect="1"/>
          </p:cNvPicPr>
          <p:nvPr/>
        </p:nvPicPr>
        <p:blipFill rotWithShape="1">
          <a:blip r:embed="rId2"/>
          <a:srcRect l="19246" t="3653" r="25035" b="10189"/>
          <a:stretch/>
        </p:blipFill>
        <p:spPr>
          <a:xfrm>
            <a:off x="7374168" y="1691669"/>
            <a:ext cx="4321943" cy="4009711"/>
          </a:xfrm>
          <a:prstGeom prst="rect">
            <a:avLst/>
          </a:prstGeom>
        </p:spPr>
      </p:pic>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2. Framework concepts: (i) US CO2 Emissions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13</a:t>
            </a:fld>
            <a:endParaRPr lang="en-US"/>
          </a:p>
        </p:txBody>
      </p:sp>
      <p:sp>
        <p:nvSpPr>
          <p:cNvPr id="16" name="TextBox 15">
            <a:extLst>
              <a:ext uri="{FF2B5EF4-FFF2-40B4-BE49-F238E27FC236}">
                <a16:creationId xmlns:a16="http://schemas.microsoft.com/office/drawing/2014/main" id="{43328ADB-FFB6-4255-9F5C-25332BA09762}"/>
              </a:ext>
            </a:extLst>
          </p:cNvPr>
          <p:cNvSpPr txBox="1"/>
          <p:nvPr/>
        </p:nvSpPr>
        <p:spPr>
          <a:xfrm>
            <a:off x="7054090" y="934293"/>
            <a:ext cx="4106855" cy="369332"/>
          </a:xfrm>
          <a:prstGeom prst="rect">
            <a:avLst/>
          </a:prstGeom>
          <a:noFill/>
        </p:spPr>
        <p:txBody>
          <a:bodyPr wrap="square" rtlCol="0">
            <a:spAutoFit/>
          </a:bodyPr>
          <a:lstStyle/>
          <a:p>
            <a:pPr algn="ctr"/>
            <a:r>
              <a:rPr lang="en-US" b="1" dirty="0">
                <a:solidFill>
                  <a:srgbClr val="C00000"/>
                </a:solidFill>
              </a:rPr>
              <a:t>US GHG Emissions by Sector, 2019</a:t>
            </a:r>
          </a:p>
        </p:txBody>
      </p:sp>
      <p:sp>
        <p:nvSpPr>
          <p:cNvPr id="18" name="TextBox 17">
            <a:extLst>
              <a:ext uri="{FF2B5EF4-FFF2-40B4-BE49-F238E27FC236}">
                <a16:creationId xmlns:a16="http://schemas.microsoft.com/office/drawing/2014/main" id="{99BD3764-29A7-43E8-8237-B8E2341A12B0}"/>
              </a:ext>
            </a:extLst>
          </p:cNvPr>
          <p:cNvSpPr txBox="1"/>
          <p:nvPr/>
        </p:nvSpPr>
        <p:spPr>
          <a:xfrm>
            <a:off x="856734" y="818930"/>
            <a:ext cx="5713120" cy="646331"/>
          </a:xfrm>
          <a:prstGeom prst="rect">
            <a:avLst/>
          </a:prstGeom>
          <a:noFill/>
        </p:spPr>
        <p:txBody>
          <a:bodyPr wrap="square" rtlCol="0">
            <a:spAutoFit/>
          </a:bodyPr>
          <a:lstStyle/>
          <a:p>
            <a:pPr algn="ctr"/>
            <a:r>
              <a:rPr lang="en-US" b="1" dirty="0">
                <a:solidFill>
                  <a:srgbClr val="C00000"/>
                </a:solidFill>
              </a:rPr>
              <a:t>US CO2 emissions from energy: historical and projected (US EIA, </a:t>
            </a:r>
            <a:r>
              <a:rPr lang="en-US" b="1" i="1" dirty="0">
                <a:solidFill>
                  <a:srgbClr val="C00000"/>
                </a:solidFill>
              </a:rPr>
              <a:t>Annual Energy Outlook</a:t>
            </a:r>
            <a:r>
              <a:rPr lang="en-US" b="1" dirty="0">
                <a:solidFill>
                  <a:srgbClr val="C00000"/>
                </a:solidFill>
              </a:rPr>
              <a:t> 2021)</a:t>
            </a:r>
          </a:p>
        </p:txBody>
      </p:sp>
      <p:sp>
        <p:nvSpPr>
          <p:cNvPr id="15" name="TextBox 14">
            <a:extLst>
              <a:ext uri="{FF2B5EF4-FFF2-40B4-BE49-F238E27FC236}">
                <a16:creationId xmlns:a16="http://schemas.microsoft.com/office/drawing/2014/main" id="{DC57C463-20E7-4283-B58B-D1DC3047C4A5}"/>
              </a:ext>
            </a:extLst>
          </p:cNvPr>
          <p:cNvSpPr txBox="1"/>
          <p:nvPr/>
        </p:nvSpPr>
        <p:spPr>
          <a:xfrm>
            <a:off x="7811812" y="5723636"/>
            <a:ext cx="3818238" cy="276999"/>
          </a:xfrm>
          <a:prstGeom prst="rect">
            <a:avLst/>
          </a:prstGeom>
          <a:noFill/>
        </p:spPr>
        <p:txBody>
          <a:bodyPr wrap="square" rtlCol="0">
            <a:spAutoFit/>
          </a:bodyPr>
          <a:lstStyle/>
          <a:p>
            <a:r>
              <a:rPr lang="en-US" sz="1200" dirty="0"/>
              <a:t>Sources: EPA Greenhouse Gas Inventory, EIA AEO 2021</a:t>
            </a:r>
          </a:p>
        </p:txBody>
      </p:sp>
      <p:pic>
        <p:nvPicPr>
          <p:cNvPr id="12" name="Picture 11">
            <a:extLst>
              <a:ext uri="{FF2B5EF4-FFF2-40B4-BE49-F238E27FC236}">
                <a16:creationId xmlns:a16="http://schemas.microsoft.com/office/drawing/2014/main" id="{D4FFDACE-E967-44FC-9496-B347BD2E3BBC}"/>
              </a:ext>
            </a:extLst>
          </p:cNvPr>
          <p:cNvPicPr>
            <a:picLocks noChangeAspect="1"/>
          </p:cNvPicPr>
          <p:nvPr/>
        </p:nvPicPr>
        <p:blipFill>
          <a:blip r:embed="rId3">
            <a:alphaModFix amt="80000"/>
          </a:blip>
          <a:stretch>
            <a:fillRect/>
          </a:stretch>
        </p:blipFill>
        <p:spPr>
          <a:xfrm>
            <a:off x="129539" y="1691670"/>
            <a:ext cx="6924552" cy="4318626"/>
          </a:xfrm>
          <a:prstGeom prst="rect">
            <a:avLst/>
          </a:prstGeom>
        </p:spPr>
      </p:pic>
    </p:spTree>
    <p:extLst>
      <p:ext uri="{BB962C8B-B14F-4D97-AF65-F5344CB8AC3E}">
        <p14:creationId xmlns:p14="http://schemas.microsoft.com/office/powerpoint/2010/main" val="1570896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Framework concepts: (ii) Evolving cost landscape</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14</a:t>
            </a:fld>
            <a:endParaRPr lang="en-US" sz="1600">
              <a:solidFill>
                <a:schemeClr val="tx1"/>
              </a:solidFill>
            </a:endParaRPr>
          </a:p>
        </p:txBody>
      </p:sp>
      <p:sp>
        <p:nvSpPr>
          <p:cNvPr id="6" name="TextBox 5">
            <a:extLst>
              <a:ext uri="{FF2B5EF4-FFF2-40B4-BE49-F238E27FC236}">
                <a16:creationId xmlns:a16="http://schemas.microsoft.com/office/drawing/2014/main" id="{630CC404-9C2A-4F6D-B9C8-042CE3E66839}"/>
              </a:ext>
            </a:extLst>
          </p:cNvPr>
          <p:cNvSpPr txBox="1"/>
          <p:nvPr/>
        </p:nvSpPr>
        <p:spPr>
          <a:xfrm>
            <a:off x="150329" y="762538"/>
            <a:ext cx="5303447" cy="3416320"/>
          </a:xfrm>
          <a:prstGeom prst="rect">
            <a:avLst/>
          </a:prstGeom>
          <a:noFill/>
        </p:spPr>
        <p:txBody>
          <a:bodyPr wrap="square" rtlCol="0">
            <a:spAutoFit/>
          </a:bodyPr>
          <a:lstStyle/>
          <a:p>
            <a:r>
              <a:rPr lang="en-US" b="1" dirty="0">
                <a:solidFill>
                  <a:srgbClr val="C00000"/>
                </a:solidFill>
              </a:rPr>
              <a:t>The cost of US utility-scale solar farms fell 16% from 2010-2020</a:t>
            </a:r>
            <a:endParaRPr lang="en-US" dirty="0"/>
          </a:p>
          <a:p>
            <a:pPr marL="285750" indent="-285750">
              <a:buFont typeface="Arial" panose="020B0604020202020204" pitchFamily="34" charset="0"/>
              <a:buChar char="•"/>
            </a:pPr>
            <a:r>
              <a:rPr lang="en-US" dirty="0"/>
              <a:t>Costs are for a fully installed operational system, excluding financing costs</a:t>
            </a:r>
          </a:p>
          <a:p>
            <a:pPr marL="285750" indent="-285750">
              <a:buFont typeface="Arial" panose="020B0604020202020204" pitchFamily="34" charset="0"/>
              <a:buChar char="•"/>
            </a:pPr>
            <a:r>
              <a:rPr lang="en-US" dirty="0"/>
              <a:t>Cost declines were driven by module cost declines, which in turn were driven in large part by learning-by-doing (</a:t>
            </a:r>
            <a:r>
              <a:rPr lang="en-US" dirty="0" err="1"/>
              <a:t>Nemet</a:t>
            </a:r>
            <a:r>
              <a:rPr lang="en-US" dirty="0"/>
              <a:t> 2019, Gerarden 2019)</a:t>
            </a:r>
          </a:p>
          <a:p>
            <a:pPr marL="285750" indent="-285750">
              <a:buFont typeface="Arial" panose="020B0604020202020204" pitchFamily="34" charset="0"/>
              <a:buChar char="•"/>
            </a:pPr>
            <a:r>
              <a:rPr lang="en-US" dirty="0"/>
              <a:t>There were also some learning-by-doing cost reductions in residential solar installation (Bollinger &amp; Gillingham 2019)</a:t>
            </a:r>
          </a:p>
          <a:p>
            <a:endParaRPr lang="en-US" dirty="0"/>
          </a:p>
          <a:p>
            <a:r>
              <a:rPr lang="en-US" dirty="0"/>
              <a:t>Source: </a:t>
            </a:r>
            <a:r>
              <a:rPr lang="en-US" dirty="0">
                <a:hlinkClick r:id="rId2"/>
              </a:rPr>
              <a:t>NREL</a:t>
            </a:r>
            <a:r>
              <a:rPr lang="en-US" dirty="0"/>
              <a:t> (2021)</a:t>
            </a:r>
          </a:p>
        </p:txBody>
      </p:sp>
      <p:pic>
        <p:nvPicPr>
          <p:cNvPr id="10" name="Picture 9" descr="Chart, bar chart&#10;&#10;Description automatically generated">
            <a:extLst>
              <a:ext uri="{FF2B5EF4-FFF2-40B4-BE49-F238E27FC236}">
                <a16:creationId xmlns:a16="http://schemas.microsoft.com/office/drawing/2014/main" id="{DED10109-6D36-42A3-99C4-3B6BEDA6C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30886"/>
            <a:ext cx="6098071" cy="6393735"/>
          </a:xfrm>
          <a:prstGeom prst="rect">
            <a:avLst/>
          </a:prstGeom>
        </p:spPr>
      </p:pic>
      <p:pic>
        <p:nvPicPr>
          <p:cNvPr id="3" name="Picture 2" descr="A picture containing outdoor, solar cell&#10;&#10;Description automatically generated">
            <a:extLst>
              <a:ext uri="{FF2B5EF4-FFF2-40B4-BE49-F238E27FC236}">
                <a16:creationId xmlns:a16="http://schemas.microsoft.com/office/drawing/2014/main" id="{E64AF5A1-CF69-41BF-AD45-284CCE263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29" y="4617826"/>
            <a:ext cx="4034395" cy="2103649"/>
          </a:xfrm>
          <a:prstGeom prst="rect">
            <a:avLst/>
          </a:prstGeom>
        </p:spPr>
      </p:pic>
      <p:sp>
        <p:nvSpPr>
          <p:cNvPr id="4" name="TextBox 3">
            <a:extLst>
              <a:ext uri="{FF2B5EF4-FFF2-40B4-BE49-F238E27FC236}">
                <a16:creationId xmlns:a16="http://schemas.microsoft.com/office/drawing/2014/main" id="{B4A872C6-CF4C-4108-9C96-3D140955EB88}"/>
              </a:ext>
            </a:extLst>
          </p:cNvPr>
          <p:cNvSpPr txBox="1"/>
          <p:nvPr/>
        </p:nvSpPr>
        <p:spPr>
          <a:xfrm>
            <a:off x="4281821" y="5806841"/>
            <a:ext cx="1468418" cy="830997"/>
          </a:xfrm>
          <a:prstGeom prst="rect">
            <a:avLst/>
          </a:prstGeom>
          <a:noFill/>
        </p:spPr>
        <p:txBody>
          <a:bodyPr wrap="square" rtlCol="0">
            <a:spAutoFit/>
          </a:bodyPr>
          <a:lstStyle/>
          <a:p>
            <a:r>
              <a:rPr lang="en-US" sz="1600" dirty="0"/>
              <a:t>Solar Star, California (579 MW, 13 km</a:t>
            </a:r>
            <a:r>
              <a:rPr lang="en-US" sz="1600" baseline="30000" dirty="0"/>
              <a:t>2</a:t>
            </a:r>
            <a:r>
              <a:rPr lang="en-US" sz="1600" dirty="0"/>
              <a:t>)</a:t>
            </a:r>
            <a:endParaRPr lang="en-US" sz="1600" baseline="30000" dirty="0"/>
          </a:p>
        </p:txBody>
      </p:sp>
    </p:spTree>
    <p:extLst>
      <p:ext uri="{BB962C8B-B14F-4D97-AF65-F5344CB8AC3E}">
        <p14:creationId xmlns:p14="http://schemas.microsoft.com/office/powerpoint/2010/main" val="110809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15</a:t>
            </a:fld>
            <a:endParaRPr lang="en-US" sz="1600">
              <a:solidFill>
                <a:schemeClr val="tx1"/>
              </a:solidFill>
            </a:endParaRPr>
          </a:p>
        </p:txBody>
      </p:sp>
      <p:pic>
        <p:nvPicPr>
          <p:cNvPr id="13" name="Picture 12" descr="Chart, line chart&#10;&#10;Description automatically generated">
            <a:extLst>
              <a:ext uri="{FF2B5EF4-FFF2-40B4-BE49-F238E27FC236}">
                <a16:creationId xmlns:a16="http://schemas.microsoft.com/office/drawing/2014/main" id="{5B3AB9BB-BCE7-47F8-9E6E-586141217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7216" y="430886"/>
            <a:ext cx="5316207" cy="2861839"/>
          </a:xfrm>
          <a:prstGeom prst="rect">
            <a:avLst/>
          </a:prstGeom>
        </p:spPr>
      </p:pic>
      <p:pic>
        <p:nvPicPr>
          <p:cNvPr id="3" name="Picture 2" descr="Chart&#10;&#10;Description automatically generated">
            <a:extLst>
              <a:ext uri="{FF2B5EF4-FFF2-40B4-BE49-F238E27FC236}">
                <a16:creationId xmlns:a16="http://schemas.microsoft.com/office/drawing/2014/main" id="{26978F83-3617-4A02-86B8-C14C2D45D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364" y="3292725"/>
            <a:ext cx="5009348" cy="3442659"/>
          </a:xfrm>
          <a:prstGeom prst="rect">
            <a:avLst/>
          </a:prstGeom>
        </p:spPr>
      </p:pic>
      <p:sp>
        <p:nvSpPr>
          <p:cNvPr id="6" name="TextBox 5">
            <a:extLst>
              <a:ext uri="{FF2B5EF4-FFF2-40B4-BE49-F238E27FC236}">
                <a16:creationId xmlns:a16="http://schemas.microsoft.com/office/drawing/2014/main" id="{630CC404-9C2A-4F6D-B9C8-042CE3E66839}"/>
              </a:ext>
            </a:extLst>
          </p:cNvPr>
          <p:cNvSpPr txBox="1"/>
          <p:nvPr/>
        </p:nvSpPr>
        <p:spPr>
          <a:xfrm>
            <a:off x="523796" y="826123"/>
            <a:ext cx="5316207" cy="2092881"/>
          </a:xfrm>
          <a:prstGeom prst="rect">
            <a:avLst/>
          </a:prstGeom>
          <a:noFill/>
        </p:spPr>
        <p:txBody>
          <a:bodyPr wrap="square" rtlCol="0">
            <a:spAutoFit/>
          </a:bodyPr>
          <a:lstStyle/>
          <a:p>
            <a:r>
              <a:rPr lang="en-US" b="1" dirty="0">
                <a:solidFill>
                  <a:srgbClr val="C00000"/>
                </a:solidFill>
              </a:rPr>
              <a:t>Wind generation prices fell more than predicted</a:t>
            </a:r>
            <a:endParaRPr lang="en-US" dirty="0"/>
          </a:p>
          <a:p>
            <a:pPr lvl="1" indent="-457200"/>
            <a:r>
              <a:rPr lang="en-US" sz="1600" i="1" dirty="0"/>
              <a:t>Upper</a:t>
            </a:r>
            <a:r>
              <a:rPr lang="en-US" sz="1600" dirty="0"/>
              <a:t>: Average levelized cost of wind energy (2019 = $35/MWh)</a:t>
            </a:r>
          </a:p>
          <a:p>
            <a:pPr lvl="1" indent="-457200"/>
            <a:endParaRPr lang="en-US" sz="1600" dirty="0"/>
          </a:p>
          <a:p>
            <a:pPr lvl="1" indent="-457200"/>
            <a:r>
              <a:rPr lang="en-US" sz="1600" i="1" dirty="0"/>
              <a:t>Lower</a:t>
            </a:r>
            <a:r>
              <a:rPr lang="en-US" sz="1600" dirty="0"/>
              <a:t>: 2015 predicted declines and actuals</a:t>
            </a:r>
          </a:p>
          <a:p>
            <a:endParaRPr lang="en-US" sz="1600" dirty="0"/>
          </a:p>
          <a:p>
            <a:r>
              <a:rPr lang="en-US" sz="1600" dirty="0"/>
              <a:t>Source: </a:t>
            </a:r>
            <a:r>
              <a:rPr lang="en-US" sz="1600" dirty="0">
                <a:hlinkClick r:id="rId4"/>
              </a:rPr>
              <a:t>Lawrence Berkeley Lab</a:t>
            </a:r>
            <a:r>
              <a:rPr lang="en-US" sz="1600" dirty="0"/>
              <a:t> (2021); Wiser et al (</a:t>
            </a:r>
            <a:r>
              <a:rPr lang="en-US" sz="1600" i="1" dirty="0"/>
              <a:t>Nature Energy</a:t>
            </a:r>
            <a:r>
              <a:rPr lang="en-US" sz="1600" dirty="0"/>
              <a:t>, 2021)</a:t>
            </a:r>
          </a:p>
        </p:txBody>
      </p:sp>
      <p:pic>
        <p:nvPicPr>
          <p:cNvPr id="4" name="Picture 3" descr="A picture containing sky, outdoor, track, sunset&#10;&#10;Description automatically generated">
            <a:extLst>
              <a:ext uri="{FF2B5EF4-FFF2-40B4-BE49-F238E27FC236}">
                <a16:creationId xmlns:a16="http://schemas.microsoft.com/office/drawing/2014/main" id="{F2415A82-8C17-4CDF-B367-E28489972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07" y="3818413"/>
            <a:ext cx="5213873" cy="2520378"/>
          </a:xfrm>
          <a:prstGeom prst="rect">
            <a:avLst/>
          </a:prstGeom>
        </p:spPr>
      </p:pic>
      <p:sp>
        <p:nvSpPr>
          <p:cNvPr id="9" name="TextBox 8">
            <a:extLst>
              <a:ext uri="{FF2B5EF4-FFF2-40B4-BE49-F238E27FC236}">
                <a16:creationId xmlns:a16="http://schemas.microsoft.com/office/drawing/2014/main" id="{D623DAEC-84D9-4041-BC36-428926CD7812}"/>
              </a:ext>
            </a:extLst>
          </p:cNvPr>
          <p:cNvSpPr txBox="1"/>
          <p:nvPr/>
        </p:nvSpPr>
        <p:spPr>
          <a:xfrm>
            <a:off x="182962" y="6418208"/>
            <a:ext cx="5213873" cy="338554"/>
          </a:xfrm>
          <a:prstGeom prst="rect">
            <a:avLst/>
          </a:prstGeom>
          <a:noFill/>
        </p:spPr>
        <p:txBody>
          <a:bodyPr wrap="square" rtlCol="0">
            <a:spAutoFit/>
          </a:bodyPr>
          <a:lstStyle/>
          <a:p>
            <a:r>
              <a:rPr lang="en-US" sz="1600" dirty="0"/>
              <a:t>Aurora Wind Project, North Dakota (2999 MW, 71 turbines)</a:t>
            </a:r>
            <a:endParaRPr lang="en-US" sz="1600" baseline="30000" dirty="0"/>
          </a:p>
        </p:txBody>
      </p:sp>
      <p:sp>
        <p:nvSpPr>
          <p:cNvPr id="10" name="Title 3">
            <a:extLst>
              <a:ext uri="{FF2B5EF4-FFF2-40B4-BE49-F238E27FC236}">
                <a16:creationId xmlns:a16="http://schemas.microsoft.com/office/drawing/2014/main" id="{D1510C76-DD35-4A7E-B683-CB1AE6C534B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Framework concepts: (ii) Evolving cost landscape</a:t>
            </a:r>
          </a:p>
        </p:txBody>
      </p:sp>
    </p:spTree>
    <p:extLst>
      <p:ext uri="{BB962C8B-B14F-4D97-AF65-F5344CB8AC3E}">
        <p14:creationId xmlns:p14="http://schemas.microsoft.com/office/powerpoint/2010/main" val="198294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16</a:t>
            </a:fld>
            <a:endParaRPr lang="en-US" sz="1600">
              <a:solidFill>
                <a:schemeClr val="tx1"/>
              </a:solidFill>
            </a:endParaRPr>
          </a:p>
        </p:txBody>
      </p:sp>
      <p:sp>
        <p:nvSpPr>
          <p:cNvPr id="6" name="TextBox 5">
            <a:extLst>
              <a:ext uri="{FF2B5EF4-FFF2-40B4-BE49-F238E27FC236}">
                <a16:creationId xmlns:a16="http://schemas.microsoft.com/office/drawing/2014/main" id="{630CC404-9C2A-4F6D-B9C8-042CE3E66839}"/>
              </a:ext>
            </a:extLst>
          </p:cNvPr>
          <p:cNvSpPr txBox="1"/>
          <p:nvPr/>
        </p:nvSpPr>
        <p:spPr>
          <a:xfrm>
            <a:off x="452112" y="799218"/>
            <a:ext cx="5980670" cy="2585323"/>
          </a:xfrm>
          <a:prstGeom prst="rect">
            <a:avLst/>
          </a:prstGeom>
          <a:noFill/>
        </p:spPr>
        <p:txBody>
          <a:bodyPr wrap="square" rtlCol="0">
            <a:spAutoFit/>
          </a:bodyPr>
          <a:lstStyle/>
          <a:p>
            <a:r>
              <a:rPr lang="en-US" b="1" dirty="0">
                <a:solidFill>
                  <a:srgbClr val="C00000"/>
                </a:solidFill>
              </a:rPr>
              <a:t>And so have the costs of batteries &amp; EVs</a:t>
            </a:r>
            <a:endParaRPr lang="en-US" dirty="0"/>
          </a:p>
          <a:p>
            <a:pPr lvl="1" indent="-457200"/>
            <a:r>
              <a:rPr lang="en-US" sz="1600" i="1" dirty="0"/>
              <a:t>Upper</a:t>
            </a:r>
            <a:r>
              <a:rPr lang="en-US" sz="1600" dirty="0"/>
              <a:t>: Estimated battery pack costs for EVs, 2012-2019 (Kapoor et al </a:t>
            </a:r>
            <a:r>
              <a:rPr lang="en-US" sz="1600" i="1" dirty="0"/>
              <a:t>Nature Climate Change</a:t>
            </a:r>
            <a:r>
              <a:rPr lang="en-US" sz="1600" dirty="0"/>
              <a:t> 2015, </a:t>
            </a:r>
            <a:r>
              <a:rPr lang="en-US" sz="1600" dirty="0">
                <a:hlinkClick r:id="rId2"/>
              </a:rPr>
              <a:t>updated</a:t>
            </a:r>
            <a:r>
              <a:rPr lang="en-US" sz="1600" dirty="0"/>
              <a:t>). Annual price decline 14%/</a:t>
            </a:r>
            <a:r>
              <a:rPr lang="en-US" sz="1600" dirty="0" err="1"/>
              <a:t>yr</a:t>
            </a:r>
            <a:endParaRPr lang="en-US" sz="1600" dirty="0"/>
          </a:p>
          <a:p>
            <a:pPr lvl="1" indent="-457200"/>
            <a:endParaRPr lang="en-US" sz="1600" dirty="0"/>
          </a:p>
          <a:p>
            <a:pPr lvl="1" indent="-457200"/>
            <a:r>
              <a:rPr lang="en-US" sz="1600" i="1" dirty="0"/>
              <a:t>Lower</a:t>
            </a:r>
            <a:r>
              <a:rPr lang="en-US" sz="1600" dirty="0"/>
              <a:t>: MSRPs for EVs v. Range, 2011-2020. Rate of decline of slope is ~16%/yr.</a:t>
            </a:r>
          </a:p>
          <a:p>
            <a:endParaRPr lang="en-US" sz="1600" dirty="0"/>
          </a:p>
          <a:p>
            <a:r>
              <a:rPr lang="en-US" sz="1600" dirty="0"/>
              <a:t>Source: </a:t>
            </a:r>
            <a:r>
              <a:rPr lang="en-US" sz="1600" dirty="0">
                <a:hlinkClick r:id="rId3"/>
              </a:rPr>
              <a:t>Lawrence Berkeley Lab</a:t>
            </a:r>
            <a:r>
              <a:rPr lang="en-US" sz="1600" dirty="0"/>
              <a:t> (2021); Wiser et al (</a:t>
            </a:r>
            <a:r>
              <a:rPr lang="en-US" sz="1600" i="1" dirty="0"/>
              <a:t>Nature Energy</a:t>
            </a:r>
            <a:r>
              <a:rPr lang="en-US" sz="1600" dirty="0"/>
              <a:t>, 2021)</a:t>
            </a:r>
          </a:p>
        </p:txBody>
      </p:sp>
      <p:pic>
        <p:nvPicPr>
          <p:cNvPr id="10" name="Picture 9" descr="Chart, scatter chart&#10;&#10;Description automatically generated">
            <a:extLst>
              <a:ext uri="{FF2B5EF4-FFF2-40B4-BE49-F238E27FC236}">
                <a16:creationId xmlns:a16="http://schemas.microsoft.com/office/drawing/2014/main" id="{0FBF8EBB-BD60-435E-AAE7-D3E5277EC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308" y="3402695"/>
            <a:ext cx="4751045" cy="3455305"/>
          </a:xfrm>
          <a:prstGeom prst="rect">
            <a:avLst/>
          </a:prstGeom>
        </p:spPr>
      </p:pic>
      <p:pic>
        <p:nvPicPr>
          <p:cNvPr id="7" name="Picture 6">
            <a:extLst>
              <a:ext uri="{FF2B5EF4-FFF2-40B4-BE49-F238E27FC236}">
                <a16:creationId xmlns:a16="http://schemas.microsoft.com/office/drawing/2014/main" id="{0C68FDE8-0C3A-423D-9D1A-F4639C904DFD}"/>
              </a:ext>
            </a:extLst>
          </p:cNvPr>
          <p:cNvPicPr>
            <a:picLocks noChangeAspect="1"/>
          </p:cNvPicPr>
          <p:nvPr/>
        </p:nvPicPr>
        <p:blipFill>
          <a:blip r:embed="rId5"/>
          <a:stretch>
            <a:fillRect/>
          </a:stretch>
        </p:blipFill>
        <p:spPr>
          <a:xfrm>
            <a:off x="7277955" y="430886"/>
            <a:ext cx="4914045" cy="2953655"/>
          </a:xfrm>
          <a:prstGeom prst="rect">
            <a:avLst/>
          </a:prstGeom>
        </p:spPr>
      </p:pic>
      <p:sp>
        <p:nvSpPr>
          <p:cNvPr id="9" name="Title 3">
            <a:extLst>
              <a:ext uri="{FF2B5EF4-FFF2-40B4-BE49-F238E27FC236}">
                <a16:creationId xmlns:a16="http://schemas.microsoft.com/office/drawing/2014/main" id="{B3EFA48A-7F2B-4CDB-A9C4-3D9C7BC27BE8}"/>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Framework concepts: (ii) Evolving cost landscape</a:t>
            </a:r>
          </a:p>
        </p:txBody>
      </p:sp>
    </p:spTree>
    <p:extLst>
      <p:ext uri="{BB962C8B-B14F-4D97-AF65-F5344CB8AC3E}">
        <p14:creationId xmlns:p14="http://schemas.microsoft.com/office/powerpoint/2010/main" val="398570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Framework economic concepts: (iii) Optimal carbon pricing</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17</a:t>
            </a:fld>
            <a:endParaRPr lang="en-US" sz="1600">
              <a:solidFill>
                <a:schemeClr val="tx1"/>
              </a:solidFill>
            </a:endParaRPr>
          </a:p>
        </p:txBody>
      </p:sp>
      <p:sp>
        <p:nvSpPr>
          <p:cNvPr id="4" name="TextBox 3">
            <a:extLst>
              <a:ext uri="{FF2B5EF4-FFF2-40B4-BE49-F238E27FC236}">
                <a16:creationId xmlns:a16="http://schemas.microsoft.com/office/drawing/2014/main" id="{8E0DEEC1-B2CA-43C9-A402-5B2E5DCC0C1D}"/>
              </a:ext>
            </a:extLst>
          </p:cNvPr>
          <p:cNvSpPr txBox="1"/>
          <p:nvPr/>
        </p:nvSpPr>
        <p:spPr>
          <a:xfrm>
            <a:off x="268466" y="752713"/>
            <a:ext cx="10864972" cy="5786199"/>
          </a:xfrm>
          <a:prstGeom prst="rect">
            <a:avLst/>
          </a:prstGeom>
          <a:noFill/>
        </p:spPr>
        <p:txBody>
          <a:bodyPr wrap="square" rtlCol="0">
            <a:spAutoFit/>
          </a:bodyPr>
          <a:lstStyle/>
          <a:p>
            <a:r>
              <a:rPr lang="en-US" b="1" dirty="0">
                <a:solidFill>
                  <a:srgbClr val="C00000"/>
                </a:solidFill>
              </a:rPr>
              <a:t>Economic policy for mitigating emissions emerged when low-carbon energy was prohibitively expensive</a:t>
            </a:r>
            <a:endParaRPr lang="en-US" dirty="0">
              <a:solidFill>
                <a:srgbClr val="C00000"/>
              </a:solidFill>
            </a:endParaRPr>
          </a:p>
          <a:p>
            <a:endParaRPr lang="en-US" sz="1600" dirty="0"/>
          </a:p>
          <a:p>
            <a:r>
              <a:rPr lang="en-US" sz="1600" dirty="0"/>
              <a:t>Nordhaus (</a:t>
            </a:r>
            <a:r>
              <a:rPr lang="en-US" sz="1600" i="1" dirty="0"/>
              <a:t>AER</a:t>
            </a:r>
            <a:r>
              <a:rPr lang="en-US" sz="1600" dirty="0"/>
              <a:t> P&amp;P 1982):</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r>
              <a:rPr lang="en-US" sz="1600" dirty="0"/>
              <a:t>where </a:t>
            </a:r>
          </a:p>
          <a:p>
            <a:r>
              <a:rPr lang="en-US" sz="1600" i="1" dirty="0"/>
              <a:t>	f</a:t>
            </a:r>
            <a:r>
              <a:rPr lang="en-US" sz="1600" dirty="0"/>
              <a:t> = economy-wide production function assuming energy use is proportional to emissions</a:t>
            </a:r>
          </a:p>
          <a:p>
            <a:r>
              <a:rPr lang="en-US" sz="1600" dirty="0"/>
              <a:t>	</a:t>
            </a:r>
            <a:r>
              <a:rPr lang="en-US" sz="1600" i="1" dirty="0"/>
              <a:t>h</a:t>
            </a:r>
            <a:r>
              <a:rPr lang="en-US" sz="1600" dirty="0"/>
              <a:t> = damage function from cumulative CO2 emissions</a:t>
            </a:r>
          </a:p>
          <a:p>
            <a:r>
              <a:rPr lang="en-US" sz="1600" dirty="0"/>
              <a:t>	</a:t>
            </a:r>
            <a:r>
              <a:rPr lang="en-US" sz="1600" i="1" dirty="0"/>
              <a:t>b</a:t>
            </a:r>
            <a:r>
              <a:rPr lang="en-US" sz="1600" dirty="0"/>
              <a:t> = CO2 Earth uptake rate (close to zero – very long half-life in atmosphere)</a:t>
            </a:r>
          </a:p>
          <a:p>
            <a:endParaRPr lang="en-US" sz="1600" dirty="0"/>
          </a:p>
          <a:p>
            <a:r>
              <a:rPr lang="en-US" sz="1600" b="1" dirty="0">
                <a:solidFill>
                  <a:srgbClr val="B00000"/>
                </a:solidFill>
              </a:rPr>
              <a:t>Social planner optimal steady state</a:t>
            </a:r>
            <a:r>
              <a:rPr lang="en-US" sz="1600" dirty="0"/>
              <a:t>: Let </a:t>
            </a:r>
            <a:r>
              <a:rPr lang="en-US" sz="1600" i="1" dirty="0"/>
              <a:t>q</a:t>
            </a:r>
            <a:r>
              <a:rPr lang="en-US" sz="1600" dirty="0"/>
              <a:t>(</a:t>
            </a:r>
            <a:r>
              <a:rPr lang="en-US" sz="1600" i="1" dirty="0"/>
              <a:t>t</a:t>
            </a:r>
            <a:r>
              <a:rPr lang="en-US" sz="1600" dirty="0"/>
              <a:t>) = shadow value of carbon = incremental consumption cost from increment in emissions. In steady state,</a:t>
            </a:r>
          </a:p>
          <a:p>
            <a:endParaRPr lang="en-US" sz="1600" dirty="0"/>
          </a:p>
          <a:p>
            <a:endParaRPr lang="en-US" sz="1600" dirty="0"/>
          </a:p>
          <a:p>
            <a:endParaRPr lang="en-US" sz="1600" dirty="0"/>
          </a:p>
          <a:p>
            <a:r>
              <a:rPr lang="en-US" sz="1600" dirty="0"/>
              <a:t>In words:		Shadow cost of carbon = marginal cost of abatement = marginal NPV of damages</a:t>
            </a:r>
          </a:p>
          <a:p>
            <a:r>
              <a:rPr lang="en-US" sz="1600" dirty="0"/>
              <a:t>That is:		Carbon price = marginal cost of abatement = SCC (dynamic version of </a:t>
            </a:r>
            <a:r>
              <a:rPr lang="en-US" sz="1600" dirty="0" err="1"/>
              <a:t>Pigovian</a:t>
            </a:r>
            <a:r>
              <a:rPr lang="en-US" sz="1600" dirty="0"/>
              <a:t> taxation)</a:t>
            </a:r>
          </a:p>
          <a:p>
            <a:endParaRPr lang="en-US" sz="1600" dirty="0"/>
          </a:p>
          <a:p>
            <a:r>
              <a:rPr lang="en-US" sz="1600" b="1" dirty="0">
                <a:solidFill>
                  <a:srgbClr val="B00000"/>
                </a:solidFill>
              </a:rPr>
              <a:t>Key features</a:t>
            </a:r>
            <a:r>
              <a:rPr lang="en-US" sz="1600" dirty="0"/>
              <a:t>: 	=&gt; single energy source, single externality, single policy tool (carbon price) </a:t>
            </a:r>
          </a:p>
          <a:p>
            <a:r>
              <a:rPr lang="en-US" sz="1600" dirty="0"/>
              <a:t>			=&gt; Policy analysis as marginal cost = marginal benefit that is carbon price = SCC</a:t>
            </a:r>
          </a:p>
          <a:p>
            <a:r>
              <a:rPr lang="en-US" sz="1600" dirty="0"/>
              <a:t>			=&gt; economics of self-restraint</a:t>
            </a:r>
          </a:p>
        </p:txBody>
      </p:sp>
      <p:graphicFrame>
        <p:nvGraphicFramePr>
          <p:cNvPr id="6" name="Object 5">
            <a:extLst>
              <a:ext uri="{FF2B5EF4-FFF2-40B4-BE49-F238E27FC236}">
                <a16:creationId xmlns:a16="http://schemas.microsoft.com/office/drawing/2014/main" id="{3A6FD016-7945-4FD1-902F-47BCBA7D437D}"/>
              </a:ext>
            </a:extLst>
          </p:cNvPr>
          <p:cNvGraphicFramePr>
            <a:graphicFrameLocks noChangeAspect="1"/>
          </p:cNvGraphicFramePr>
          <p:nvPr>
            <p:extLst>
              <p:ext uri="{D42A27DB-BD31-4B8C-83A1-F6EECF244321}">
                <p14:modId xmlns:p14="http://schemas.microsoft.com/office/powerpoint/2010/main" val="3133587700"/>
              </p:ext>
            </p:extLst>
          </p:nvPr>
        </p:nvGraphicFramePr>
        <p:xfrm>
          <a:off x="2979738" y="1152525"/>
          <a:ext cx="5219700" cy="1282700"/>
        </p:xfrm>
        <a:graphic>
          <a:graphicData uri="http://schemas.openxmlformats.org/presentationml/2006/ole">
            <mc:AlternateContent xmlns:mc="http://schemas.openxmlformats.org/markup-compatibility/2006">
              <mc:Choice xmlns:v="urn:schemas-microsoft-com:vml" Requires="v">
                <p:oleObj spid="_x0000_s3274" name="Equation" r:id="rId3" imgW="5219640" imgH="1282680" progId="Equation.DSMT4">
                  <p:embed/>
                </p:oleObj>
              </mc:Choice>
              <mc:Fallback>
                <p:oleObj name="Equation" r:id="rId3" imgW="5219640" imgH="1282680" progId="Equation.DSMT4">
                  <p:embed/>
                  <p:pic>
                    <p:nvPicPr>
                      <p:cNvPr id="0" name=""/>
                      <p:cNvPicPr/>
                      <p:nvPr/>
                    </p:nvPicPr>
                    <p:blipFill>
                      <a:blip r:embed="rId4"/>
                      <a:stretch>
                        <a:fillRect/>
                      </a:stretch>
                    </p:blipFill>
                    <p:spPr>
                      <a:xfrm>
                        <a:off x="2979738" y="1152525"/>
                        <a:ext cx="5219700" cy="12827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40DF278-F6F2-4F85-933E-858D574A3B3B}"/>
              </a:ext>
            </a:extLst>
          </p:cNvPr>
          <p:cNvGraphicFramePr>
            <a:graphicFrameLocks noChangeAspect="1"/>
          </p:cNvGraphicFramePr>
          <p:nvPr>
            <p:extLst>
              <p:ext uri="{D42A27DB-BD31-4B8C-83A1-F6EECF244321}">
                <p14:modId xmlns:p14="http://schemas.microsoft.com/office/powerpoint/2010/main" val="2400350641"/>
              </p:ext>
            </p:extLst>
          </p:nvPr>
        </p:nvGraphicFramePr>
        <p:xfrm>
          <a:off x="2846515" y="4205952"/>
          <a:ext cx="2425700" cy="562999"/>
        </p:xfrm>
        <a:graphic>
          <a:graphicData uri="http://schemas.openxmlformats.org/presentationml/2006/ole">
            <mc:AlternateContent xmlns:mc="http://schemas.openxmlformats.org/markup-compatibility/2006">
              <mc:Choice xmlns:v="urn:schemas-microsoft-com:vml" Requires="v">
                <p:oleObj spid="_x0000_s3275" name="Equation" r:id="rId5" imgW="2425680" imgH="558720" progId="Equation.DSMT4">
                  <p:embed/>
                </p:oleObj>
              </mc:Choice>
              <mc:Fallback>
                <p:oleObj name="Equation" r:id="rId5" imgW="2425680" imgH="558720" progId="Equation.DSMT4">
                  <p:embed/>
                  <p:pic>
                    <p:nvPicPr>
                      <p:cNvPr id="0" name=""/>
                      <p:cNvPicPr/>
                      <p:nvPr/>
                    </p:nvPicPr>
                    <p:blipFill>
                      <a:blip r:embed="rId6"/>
                      <a:stretch>
                        <a:fillRect/>
                      </a:stretch>
                    </p:blipFill>
                    <p:spPr>
                      <a:xfrm>
                        <a:off x="2846515" y="4205952"/>
                        <a:ext cx="2425700" cy="562999"/>
                      </a:xfrm>
                      <a:prstGeom prst="rect">
                        <a:avLst/>
                      </a:prstGeom>
                    </p:spPr>
                  </p:pic>
                </p:oleObj>
              </mc:Fallback>
            </mc:AlternateContent>
          </a:graphicData>
        </a:graphic>
      </p:graphicFrame>
    </p:spTree>
    <p:extLst>
      <p:ext uri="{BB962C8B-B14F-4D97-AF65-F5344CB8AC3E}">
        <p14:creationId xmlns:p14="http://schemas.microsoft.com/office/powerpoint/2010/main" val="360854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Framework concepts: (iv) Multiple externalities, multiple policies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18</a:t>
            </a:fld>
            <a:endParaRPr lang="en-US" sz="1600">
              <a:solidFill>
                <a:schemeClr val="tx1"/>
              </a:solidFill>
            </a:endParaRPr>
          </a:p>
        </p:txBody>
      </p:sp>
      <p:sp>
        <p:nvSpPr>
          <p:cNvPr id="4" name="TextBox 3">
            <a:extLst>
              <a:ext uri="{FF2B5EF4-FFF2-40B4-BE49-F238E27FC236}">
                <a16:creationId xmlns:a16="http://schemas.microsoft.com/office/drawing/2014/main" id="{8E0DEEC1-B2CA-43C9-A402-5B2E5DCC0C1D}"/>
              </a:ext>
            </a:extLst>
          </p:cNvPr>
          <p:cNvSpPr txBox="1"/>
          <p:nvPr/>
        </p:nvSpPr>
        <p:spPr>
          <a:xfrm>
            <a:off x="404391" y="660380"/>
            <a:ext cx="9713734" cy="6124754"/>
          </a:xfrm>
          <a:prstGeom prst="rect">
            <a:avLst/>
          </a:prstGeom>
          <a:noFill/>
        </p:spPr>
        <p:txBody>
          <a:bodyPr wrap="square" rtlCol="0">
            <a:spAutoFit/>
          </a:bodyPr>
          <a:lstStyle/>
          <a:p>
            <a:r>
              <a:rPr lang="en-US" b="1" dirty="0">
                <a:solidFill>
                  <a:srgbClr val="C00000"/>
                </a:solidFill>
              </a:rPr>
              <a:t>Externalities/market failures</a:t>
            </a:r>
            <a:endParaRPr lang="en-US" dirty="0">
              <a:solidFill>
                <a:srgbClr val="C00000"/>
              </a:solidFill>
            </a:endParaRPr>
          </a:p>
          <a:p>
            <a:pPr marL="342900" indent="-342900">
              <a:buFont typeface="+mj-lt"/>
              <a:buAutoNum type="arabicPeriod"/>
            </a:pPr>
            <a:r>
              <a:rPr lang="en-US" sz="1600" dirty="0"/>
              <a:t>Greenhouse gas externality</a:t>
            </a:r>
          </a:p>
          <a:p>
            <a:pPr marL="342900" indent="-342900">
              <a:buFont typeface="+mj-lt"/>
              <a:buAutoNum type="arabicPeriod"/>
            </a:pPr>
            <a:r>
              <a:rPr lang="en-US" sz="1600" dirty="0"/>
              <a:t>Innovation externality</a:t>
            </a:r>
          </a:p>
          <a:p>
            <a:pPr marL="800100" lvl="1" indent="-342900">
              <a:buFont typeface="Arial" panose="020B0604020202020204" pitchFamily="34" charset="0"/>
              <a:buChar char="•"/>
            </a:pPr>
            <a:r>
              <a:rPr lang="en-US" sz="1600" dirty="0"/>
              <a:t>Any non-appropriable invention or idea: scientific/engineering invention, learning-by-doing, process &amp; management innovations</a:t>
            </a:r>
          </a:p>
          <a:p>
            <a:pPr marL="342900" indent="-342900">
              <a:buFont typeface="+mj-lt"/>
              <a:buAutoNum type="arabicPeriod"/>
            </a:pPr>
            <a:r>
              <a:rPr lang="en-US" sz="1600" dirty="0"/>
              <a:t>Network externalities (e.g., EV charging stations and chargers)</a:t>
            </a:r>
          </a:p>
          <a:p>
            <a:pPr marL="342900" indent="-342900">
              <a:buFont typeface="+mj-lt"/>
              <a:buAutoNum type="arabicPeriod"/>
            </a:pPr>
            <a:r>
              <a:rPr lang="en-US" sz="1600" i="1" dirty="0"/>
              <a:t>Other market failures</a:t>
            </a:r>
            <a:r>
              <a:rPr lang="en-US" sz="1600" dirty="0"/>
              <a:t>: market power, incomplete information, …</a:t>
            </a:r>
          </a:p>
          <a:p>
            <a:pPr marL="742950" lvl="1" indent="-285750">
              <a:buFont typeface="Courier New" panose="02070309020205020404" pitchFamily="49" charset="0"/>
              <a:buChar char="o"/>
            </a:pPr>
            <a:endParaRPr lang="en-US" dirty="0"/>
          </a:p>
          <a:p>
            <a:r>
              <a:rPr lang="en-US" b="1" dirty="0">
                <a:solidFill>
                  <a:srgbClr val="C00000"/>
                </a:solidFill>
              </a:rPr>
              <a:t>Policies</a:t>
            </a:r>
            <a:endParaRPr lang="en-US" dirty="0">
              <a:solidFill>
                <a:srgbClr val="C00000"/>
              </a:solidFill>
            </a:endParaRPr>
          </a:p>
          <a:p>
            <a:r>
              <a:rPr lang="en-US" sz="1600" dirty="0"/>
              <a:t>General principle: Need (at least) as many policy instruments as market failures</a:t>
            </a:r>
          </a:p>
          <a:p>
            <a:pPr marL="285750" indent="-285750">
              <a:buFont typeface="Arial" panose="020B0604020202020204" pitchFamily="34" charset="0"/>
              <a:buChar char="•"/>
            </a:pPr>
            <a:r>
              <a:rPr lang="en-US" sz="1600" dirty="0"/>
              <a:t>Carbon pricing</a:t>
            </a:r>
          </a:p>
          <a:p>
            <a:pPr marL="285750" indent="-285750">
              <a:buFont typeface="Arial" panose="020B0604020202020204" pitchFamily="34" charset="0"/>
              <a:buChar char="•"/>
            </a:pPr>
            <a:r>
              <a:rPr lang="en-US" sz="1600" dirty="0"/>
              <a:t>Subsidies for R&amp;D, commercialization</a:t>
            </a:r>
          </a:p>
          <a:p>
            <a:pPr marL="285750" indent="-285750">
              <a:buFont typeface="Arial" panose="020B0604020202020204" pitchFamily="34" charset="0"/>
              <a:buChar char="•"/>
            </a:pPr>
            <a:r>
              <a:rPr lang="en-US" sz="1600" dirty="0"/>
              <a:t>Network-specific policies such as charging station subsidies &amp; grid modernization</a:t>
            </a:r>
          </a:p>
          <a:p>
            <a:pPr marL="742950" lvl="1" indent="-285750">
              <a:buFont typeface="Courier New" panose="02070309020205020404" pitchFamily="49" charset="0"/>
              <a:buChar char="o"/>
            </a:pPr>
            <a:endParaRPr lang="en-US" sz="1600" dirty="0"/>
          </a:p>
          <a:p>
            <a:r>
              <a:rPr lang="en-US" b="1" dirty="0">
                <a:solidFill>
                  <a:srgbClr val="C00000"/>
                </a:solidFill>
              </a:rPr>
              <a:t>Policy analysis</a:t>
            </a:r>
            <a:endParaRPr lang="en-US" dirty="0">
              <a:solidFill>
                <a:srgbClr val="C00000"/>
              </a:solidFill>
            </a:endParaRPr>
          </a:p>
          <a:p>
            <a:pPr marL="285750" indent="-285750">
              <a:buFont typeface="Arial" panose="020B0604020202020204" pitchFamily="34" charset="0"/>
              <a:buChar char="•"/>
            </a:pPr>
            <a:r>
              <a:rPr lang="en-US" sz="1600" dirty="0"/>
              <a:t>Policy effects &amp; overlapping policies</a:t>
            </a:r>
          </a:p>
          <a:p>
            <a:pPr marL="285750" indent="-285750">
              <a:buFont typeface="Arial" panose="020B0604020202020204" pitchFamily="34" charset="0"/>
              <a:buChar char="•"/>
            </a:pPr>
            <a:r>
              <a:rPr lang="en-US" sz="1600" dirty="0"/>
              <a:t>Cost-benefit analysis</a:t>
            </a:r>
          </a:p>
          <a:p>
            <a:pPr marL="742950" lvl="1" indent="-285750">
              <a:buFont typeface="Courier New" panose="02070309020205020404" pitchFamily="49" charset="0"/>
              <a:buChar char="o"/>
            </a:pPr>
            <a:r>
              <a:rPr lang="en-US" sz="1600" dirty="0"/>
              <a:t>Climate benefits &amp; the Social Cost of Carbon (SCC)</a:t>
            </a:r>
          </a:p>
          <a:p>
            <a:pPr marL="285750" indent="-285750">
              <a:buFont typeface="Arial" panose="020B0604020202020204" pitchFamily="34" charset="0"/>
              <a:buChar char="•"/>
            </a:pPr>
            <a:r>
              <a:rPr lang="en-US" sz="1600" dirty="0"/>
              <a:t>Cost-effectiveness analysis</a:t>
            </a:r>
          </a:p>
          <a:p>
            <a:pPr marL="742950" lvl="1" indent="-285750">
              <a:buFont typeface="Courier New" panose="02070309020205020404" pitchFamily="49" charset="0"/>
              <a:buChar char="o"/>
            </a:pPr>
            <a:r>
              <a:rPr lang="en-US" sz="1600" dirty="0"/>
              <a:t>Carbon budget and target-consistent price</a:t>
            </a:r>
          </a:p>
          <a:p>
            <a:pPr marL="285750" indent="-285750">
              <a:buFont typeface="Arial" panose="020B0604020202020204" pitchFamily="34" charset="0"/>
              <a:buChar char="•"/>
            </a:pPr>
            <a:r>
              <a:rPr lang="en-US" sz="1600" dirty="0"/>
              <a:t>Retrospective v. prospective</a:t>
            </a:r>
          </a:p>
          <a:p>
            <a:pPr marL="742950" lvl="1" indent="-285750">
              <a:buFont typeface="Courier New" panose="02070309020205020404" pitchFamily="49" charset="0"/>
              <a:buChar char="o"/>
            </a:pPr>
            <a:r>
              <a:rPr lang="en-US" sz="1600" dirty="0"/>
              <a:t>How much did RPSs cost in hindsight?</a:t>
            </a:r>
          </a:p>
          <a:p>
            <a:pPr marL="742950" lvl="1" indent="-285750">
              <a:buFont typeface="Courier New" panose="02070309020205020404" pitchFamily="49" charset="0"/>
              <a:buChar char="o"/>
            </a:pPr>
            <a:r>
              <a:rPr lang="en-US" sz="1600" dirty="0"/>
              <a:t>How much will CES cost going forward?</a:t>
            </a:r>
          </a:p>
          <a:p>
            <a:pPr marL="285750" indent="-285750">
              <a:buFont typeface="Arial" panose="020B0604020202020204" pitchFamily="34" charset="0"/>
              <a:buChar char="•"/>
            </a:pPr>
            <a:r>
              <a:rPr lang="en-US" sz="1600" dirty="0"/>
              <a:t>Very important to recognize/address policy interactions &amp; overlapping policies</a:t>
            </a:r>
          </a:p>
        </p:txBody>
      </p:sp>
    </p:spTree>
    <p:extLst>
      <p:ext uri="{BB962C8B-B14F-4D97-AF65-F5344CB8AC3E}">
        <p14:creationId xmlns:p14="http://schemas.microsoft.com/office/powerpoint/2010/main" val="1114816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mountain, nature&#10;&#10;Description automatically generated">
            <a:extLst>
              <a:ext uri="{FF2B5EF4-FFF2-40B4-BE49-F238E27FC236}">
                <a16:creationId xmlns:a16="http://schemas.microsoft.com/office/drawing/2014/main" id="{3E88F38F-43B5-40FA-8A7D-7A2BBB9460A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b="17870"/>
          <a:stretch/>
        </p:blipFill>
        <p:spPr>
          <a:xfrm>
            <a:off x="0" y="97761"/>
            <a:ext cx="12191999" cy="6760239"/>
          </a:xfrm>
          <a:prstGeom prst="rect">
            <a:avLst/>
          </a:prstGeom>
        </p:spPr>
      </p:pic>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19</a:t>
            </a:fld>
            <a:endParaRPr lang="en-US"/>
          </a:p>
        </p:txBody>
      </p:sp>
      <p:sp>
        <p:nvSpPr>
          <p:cNvPr id="8" name="Title 3">
            <a:extLst>
              <a:ext uri="{FF2B5EF4-FFF2-40B4-BE49-F238E27FC236}">
                <a16:creationId xmlns:a16="http://schemas.microsoft.com/office/drawing/2014/main" id="{F5B08D5E-2B59-43FB-8F66-72A6D6574F5B}"/>
              </a:ext>
            </a:extLst>
          </p:cNvPr>
          <p:cNvSpPr txBox="1">
            <a:spLocks/>
          </p:cNvSpPr>
          <p:nvPr/>
        </p:nvSpPr>
        <p:spPr bwMode="auto">
          <a:xfrm>
            <a:off x="1" y="-2465"/>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Framework economic concepts: (v) Chaotic policy landscape</a:t>
            </a:r>
          </a:p>
        </p:txBody>
      </p:sp>
      <p:sp>
        <p:nvSpPr>
          <p:cNvPr id="3" name="TextBox 2">
            <a:extLst>
              <a:ext uri="{FF2B5EF4-FFF2-40B4-BE49-F238E27FC236}">
                <a16:creationId xmlns:a16="http://schemas.microsoft.com/office/drawing/2014/main" id="{64C74DFA-4B5F-4A1C-BA4E-59CF5D8D16B9}"/>
              </a:ext>
            </a:extLst>
          </p:cNvPr>
          <p:cNvSpPr txBox="1"/>
          <p:nvPr/>
        </p:nvSpPr>
        <p:spPr>
          <a:xfrm>
            <a:off x="95561" y="633648"/>
            <a:ext cx="3303856" cy="369332"/>
          </a:xfrm>
          <a:prstGeom prst="rect">
            <a:avLst/>
          </a:prstGeom>
          <a:solidFill>
            <a:schemeClr val="accent2">
              <a:lumMod val="20000"/>
              <a:lumOff val="80000"/>
              <a:alpha val="70000"/>
            </a:schemeClr>
          </a:solidFill>
        </p:spPr>
        <p:txBody>
          <a:bodyPr wrap="square" rtlCol="0">
            <a:spAutoFit/>
          </a:bodyPr>
          <a:lstStyle/>
          <a:p>
            <a:pPr algn="ctr"/>
            <a:r>
              <a:rPr lang="en-US" b="1" dirty="0">
                <a:solidFill>
                  <a:srgbClr val="C00000"/>
                </a:solidFill>
              </a:rPr>
              <a:t>Policy landscape</a:t>
            </a:r>
            <a:endParaRPr lang="en-US" sz="1600" dirty="0">
              <a:solidFill>
                <a:srgbClr val="C00000"/>
              </a:solidFill>
            </a:endParaRPr>
          </a:p>
        </p:txBody>
      </p:sp>
      <p:sp>
        <p:nvSpPr>
          <p:cNvPr id="10" name="TextBox 9">
            <a:extLst>
              <a:ext uri="{FF2B5EF4-FFF2-40B4-BE49-F238E27FC236}">
                <a16:creationId xmlns:a16="http://schemas.microsoft.com/office/drawing/2014/main" id="{18D4DEFE-240D-4292-8259-00F47A7FAA78}"/>
              </a:ext>
            </a:extLst>
          </p:cNvPr>
          <p:cNvSpPr txBox="1"/>
          <p:nvPr/>
        </p:nvSpPr>
        <p:spPr>
          <a:xfrm>
            <a:off x="2767778" y="4401825"/>
            <a:ext cx="2525115" cy="1846659"/>
          </a:xfrm>
          <a:prstGeom prst="rect">
            <a:avLst/>
          </a:prstGeom>
          <a:solidFill>
            <a:schemeClr val="bg1">
              <a:alpha val="70000"/>
            </a:schemeClr>
          </a:solidFill>
        </p:spPr>
        <p:txBody>
          <a:bodyPr wrap="none" rtlCol="0">
            <a:spAutoFit/>
          </a:bodyPr>
          <a:lstStyle/>
          <a:p>
            <a:r>
              <a:rPr lang="en-US" b="1" dirty="0">
                <a:solidFill>
                  <a:srgbClr val="C00000"/>
                </a:solidFill>
              </a:rPr>
              <a:t>Private contributions</a:t>
            </a:r>
          </a:p>
          <a:p>
            <a:pPr marL="285750" indent="-285750">
              <a:buFont typeface="Arial" panose="020B0604020202020204" pitchFamily="34" charset="0"/>
              <a:buChar char="•"/>
            </a:pPr>
            <a:r>
              <a:rPr lang="en-US" sz="1600" dirty="0"/>
              <a:t>Fly less</a:t>
            </a:r>
          </a:p>
          <a:p>
            <a:pPr marL="285750" indent="-285750">
              <a:buFont typeface="Arial" panose="020B0604020202020204" pitchFamily="34" charset="0"/>
              <a:buChar char="•"/>
            </a:pPr>
            <a:r>
              <a:rPr lang="en-US" sz="1600" dirty="0"/>
              <a:t>Eat vegetarian</a:t>
            </a:r>
          </a:p>
          <a:p>
            <a:pPr marL="285750" indent="-285750">
              <a:buFont typeface="Arial" panose="020B0604020202020204" pitchFamily="34" charset="0"/>
              <a:buChar char="•"/>
            </a:pPr>
            <a:r>
              <a:rPr lang="en-US" sz="1600" dirty="0"/>
              <a:t>Buy carbon offsets</a:t>
            </a:r>
          </a:p>
          <a:p>
            <a:pPr marL="285750" indent="-285750">
              <a:buFont typeface="Arial" panose="020B0604020202020204" pitchFamily="34" charset="0"/>
              <a:buChar char="•"/>
            </a:pPr>
            <a:r>
              <a:rPr lang="en-US" sz="1600" dirty="0"/>
              <a:t>Corporate green pledges</a:t>
            </a:r>
          </a:p>
          <a:p>
            <a:pPr marL="285750" indent="-285750">
              <a:buFont typeface="Arial" panose="020B0604020202020204" pitchFamily="34" charset="0"/>
              <a:buChar char="•"/>
            </a:pPr>
            <a:r>
              <a:rPr lang="en-US" sz="1600" dirty="0"/>
              <a:t>ESG</a:t>
            </a:r>
          </a:p>
          <a:p>
            <a:pPr marL="285750" indent="-285750">
              <a:buFont typeface="Arial" panose="020B0604020202020204" pitchFamily="34" charset="0"/>
              <a:buChar char="•"/>
            </a:pPr>
            <a:r>
              <a:rPr lang="en-US" sz="1600" dirty="0"/>
              <a:t>Activist investors</a:t>
            </a:r>
          </a:p>
        </p:txBody>
      </p:sp>
      <p:sp>
        <p:nvSpPr>
          <p:cNvPr id="11" name="TextBox 10">
            <a:extLst>
              <a:ext uri="{FF2B5EF4-FFF2-40B4-BE49-F238E27FC236}">
                <a16:creationId xmlns:a16="http://schemas.microsoft.com/office/drawing/2014/main" id="{F16B4A3D-6BBB-49A6-9086-DCDCBDA652BC}"/>
              </a:ext>
            </a:extLst>
          </p:cNvPr>
          <p:cNvSpPr txBox="1"/>
          <p:nvPr/>
        </p:nvSpPr>
        <p:spPr>
          <a:xfrm>
            <a:off x="7486148" y="1295084"/>
            <a:ext cx="3747390" cy="1846659"/>
          </a:xfrm>
          <a:prstGeom prst="rect">
            <a:avLst/>
          </a:prstGeom>
          <a:solidFill>
            <a:schemeClr val="bg1">
              <a:alpha val="70000"/>
            </a:schemeClr>
          </a:solidFill>
        </p:spPr>
        <p:txBody>
          <a:bodyPr wrap="square" rtlCol="0">
            <a:spAutoFit/>
          </a:bodyPr>
          <a:lstStyle/>
          <a:p>
            <a:r>
              <a:rPr lang="en-US" b="1" dirty="0">
                <a:solidFill>
                  <a:srgbClr val="C00000"/>
                </a:solidFill>
              </a:rPr>
              <a:t>Sectoral</a:t>
            </a:r>
          </a:p>
          <a:p>
            <a:pPr marL="285750" indent="-285750">
              <a:buFont typeface="Arial" panose="020B0604020202020204" pitchFamily="34" charset="0"/>
              <a:buChar char="•"/>
            </a:pPr>
            <a:r>
              <a:rPr lang="en-US" sz="1600" dirty="0"/>
              <a:t>Clean Electricity Standard</a:t>
            </a:r>
          </a:p>
          <a:p>
            <a:pPr marL="285750" indent="-285750">
              <a:buFont typeface="Arial" panose="020B0604020202020204" pitchFamily="34" charset="0"/>
              <a:buChar char="•"/>
            </a:pPr>
            <a:r>
              <a:rPr lang="en-US" sz="1600" dirty="0"/>
              <a:t>Fuel economy standards</a:t>
            </a:r>
          </a:p>
          <a:p>
            <a:pPr marL="285750" indent="-285750">
              <a:buFont typeface="Arial" panose="020B0604020202020204" pitchFamily="34" charset="0"/>
              <a:buChar char="•"/>
            </a:pPr>
            <a:r>
              <a:rPr lang="en-US" sz="1600" dirty="0"/>
              <a:t>EV subsidies</a:t>
            </a:r>
          </a:p>
          <a:p>
            <a:pPr marL="285750" indent="-285750">
              <a:buFont typeface="Arial" panose="020B0604020202020204" pitchFamily="34" charset="0"/>
              <a:buChar char="•"/>
            </a:pPr>
            <a:r>
              <a:rPr lang="en-US" sz="1600" dirty="0"/>
              <a:t>Fossil methane production regulations</a:t>
            </a:r>
          </a:p>
          <a:p>
            <a:pPr marL="285750" indent="-285750">
              <a:buFont typeface="Arial" panose="020B0604020202020204" pitchFamily="34" charset="0"/>
              <a:buChar char="•"/>
            </a:pPr>
            <a:r>
              <a:rPr lang="en-US" sz="1600" dirty="0"/>
              <a:t>Green (or brown) tax breaks – ITC, PTC, intangible drilling, CCS tax credit,…</a:t>
            </a:r>
          </a:p>
        </p:txBody>
      </p:sp>
      <p:sp>
        <p:nvSpPr>
          <p:cNvPr id="12" name="TextBox 11">
            <a:extLst>
              <a:ext uri="{FF2B5EF4-FFF2-40B4-BE49-F238E27FC236}">
                <a16:creationId xmlns:a16="http://schemas.microsoft.com/office/drawing/2014/main" id="{8F0B290F-DF0F-441A-9F98-01D051901E9C}"/>
              </a:ext>
            </a:extLst>
          </p:cNvPr>
          <p:cNvSpPr txBox="1"/>
          <p:nvPr/>
        </p:nvSpPr>
        <p:spPr>
          <a:xfrm>
            <a:off x="5977064" y="4966655"/>
            <a:ext cx="3142060" cy="1600438"/>
          </a:xfrm>
          <a:prstGeom prst="rect">
            <a:avLst/>
          </a:prstGeom>
          <a:solidFill>
            <a:schemeClr val="bg1">
              <a:alpha val="70000"/>
            </a:schemeClr>
          </a:solidFill>
        </p:spPr>
        <p:txBody>
          <a:bodyPr wrap="square" rtlCol="0">
            <a:spAutoFit/>
          </a:bodyPr>
          <a:lstStyle/>
          <a:p>
            <a:r>
              <a:rPr lang="en-US" b="1" dirty="0">
                <a:solidFill>
                  <a:srgbClr val="C00000"/>
                </a:solidFill>
              </a:rPr>
              <a:t>Financial/monetary</a:t>
            </a:r>
          </a:p>
          <a:p>
            <a:pPr marL="285750" indent="-285750">
              <a:buFont typeface="Arial" panose="020B0604020202020204" pitchFamily="34" charset="0"/>
              <a:buChar char="•"/>
            </a:pPr>
            <a:r>
              <a:rPr lang="en-US" sz="1600" dirty="0"/>
              <a:t>Carbon disclosures</a:t>
            </a:r>
          </a:p>
          <a:p>
            <a:pPr marL="285750" indent="-285750">
              <a:buFont typeface="Arial" panose="020B0604020202020204" pitchFamily="34" charset="0"/>
              <a:buChar char="•"/>
            </a:pPr>
            <a:r>
              <a:rPr lang="en-US" sz="1600" dirty="0"/>
              <a:t>Climate risk disclosures</a:t>
            </a:r>
          </a:p>
          <a:p>
            <a:pPr marL="285750" indent="-285750">
              <a:buFont typeface="Arial" panose="020B0604020202020204" pitchFamily="34" charset="0"/>
              <a:buChar char="•"/>
            </a:pPr>
            <a:r>
              <a:rPr lang="en-US" sz="1600" dirty="0"/>
              <a:t>Green bonds</a:t>
            </a:r>
          </a:p>
          <a:p>
            <a:pPr marL="285750" indent="-285750">
              <a:buFont typeface="Arial" panose="020B0604020202020204" pitchFamily="34" charset="0"/>
              <a:buChar char="•"/>
            </a:pPr>
            <a:r>
              <a:rPr lang="en-US" sz="1600" dirty="0"/>
              <a:t>Green infrastructure banks</a:t>
            </a:r>
          </a:p>
          <a:p>
            <a:pPr marL="285750" indent="-285750">
              <a:buFont typeface="Arial" panose="020B0604020202020204" pitchFamily="34" charset="0"/>
              <a:buChar char="•"/>
            </a:pPr>
            <a:r>
              <a:rPr lang="en-US" sz="1600" dirty="0"/>
              <a:t>Green monetary policy</a:t>
            </a:r>
          </a:p>
        </p:txBody>
      </p:sp>
      <p:sp>
        <p:nvSpPr>
          <p:cNvPr id="14" name="TextBox 13">
            <a:extLst>
              <a:ext uri="{FF2B5EF4-FFF2-40B4-BE49-F238E27FC236}">
                <a16:creationId xmlns:a16="http://schemas.microsoft.com/office/drawing/2014/main" id="{2C7CC503-4B7A-45F1-A051-DDB3016E9452}"/>
              </a:ext>
            </a:extLst>
          </p:cNvPr>
          <p:cNvSpPr txBox="1"/>
          <p:nvPr/>
        </p:nvSpPr>
        <p:spPr>
          <a:xfrm>
            <a:off x="1541474" y="1522263"/>
            <a:ext cx="2952731" cy="861774"/>
          </a:xfrm>
          <a:prstGeom prst="rect">
            <a:avLst/>
          </a:prstGeom>
          <a:solidFill>
            <a:schemeClr val="bg1">
              <a:alpha val="70000"/>
            </a:schemeClr>
          </a:solidFill>
        </p:spPr>
        <p:txBody>
          <a:bodyPr wrap="square" rtlCol="0">
            <a:spAutoFit/>
          </a:bodyPr>
          <a:lstStyle/>
          <a:p>
            <a:r>
              <a:rPr lang="en-US" b="1" dirty="0">
                <a:solidFill>
                  <a:srgbClr val="C00000"/>
                </a:solidFill>
              </a:rPr>
              <a:t>Economy-wide</a:t>
            </a:r>
          </a:p>
          <a:p>
            <a:pPr marL="285750" indent="-285750">
              <a:buFont typeface="Arial" panose="020B0604020202020204" pitchFamily="34" charset="0"/>
              <a:buChar char="•"/>
            </a:pPr>
            <a:r>
              <a:rPr lang="en-US" sz="1600" dirty="0"/>
              <a:t>Carbon tax</a:t>
            </a:r>
          </a:p>
          <a:p>
            <a:pPr marL="285750" indent="-285750">
              <a:buFont typeface="Arial" panose="020B0604020202020204" pitchFamily="34" charset="0"/>
              <a:buChar char="•"/>
            </a:pPr>
            <a:r>
              <a:rPr lang="en-US" sz="1600" dirty="0"/>
              <a:t>Border carbon adjustments</a:t>
            </a:r>
          </a:p>
        </p:txBody>
      </p:sp>
      <p:sp>
        <p:nvSpPr>
          <p:cNvPr id="16" name="TextBox 15">
            <a:extLst>
              <a:ext uri="{FF2B5EF4-FFF2-40B4-BE49-F238E27FC236}">
                <a16:creationId xmlns:a16="http://schemas.microsoft.com/office/drawing/2014/main" id="{D39F3B06-3F39-4F8E-B3B5-E5C555981447}"/>
              </a:ext>
            </a:extLst>
          </p:cNvPr>
          <p:cNvSpPr txBox="1"/>
          <p:nvPr/>
        </p:nvSpPr>
        <p:spPr>
          <a:xfrm>
            <a:off x="7930434" y="3477880"/>
            <a:ext cx="3611565" cy="1354217"/>
          </a:xfrm>
          <a:prstGeom prst="rect">
            <a:avLst/>
          </a:prstGeom>
          <a:solidFill>
            <a:schemeClr val="bg1">
              <a:alpha val="70000"/>
            </a:schemeClr>
          </a:solidFill>
        </p:spPr>
        <p:txBody>
          <a:bodyPr wrap="square" rtlCol="0">
            <a:spAutoFit/>
          </a:bodyPr>
          <a:lstStyle/>
          <a:p>
            <a:r>
              <a:rPr lang="en-US" b="1" dirty="0">
                <a:solidFill>
                  <a:srgbClr val="C00000"/>
                </a:solidFill>
              </a:rPr>
              <a:t>Subnational</a:t>
            </a:r>
          </a:p>
          <a:p>
            <a:pPr marL="285750" indent="-285750">
              <a:buFont typeface="Arial" panose="020B0604020202020204" pitchFamily="34" charset="0"/>
              <a:buChar char="•"/>
            </a:pPr>
            <a:r>
              <a:rPr lang="en-US" sz="1600" dirty="0"/>
              <a:t>Renewable portfolio standards</a:t>
            </a:r>
          </a:p>
          <a:p>
            <a:pPr marL="285750" indent="-285750">
              <a:buFont typeface="Arial" panose="020B0604020202020204" pitchFamily="34" charset="0"/>
              <a:buChar char="•"/>
            </a:pPr>
            <a:r>
              <a:rPr lang="en-US" sz="1600" dirty="0"/>
              <a:t>Natural gas mandates</a:t>
            </a:r>
          </a:p>
          <a:p>
            <a:pPr marL="285750" indent="-285750">
              <a:buFont typeface="Arial" panose="020B0604020202020204" pitchFamily="34" charset="0"/>
              <a:buChar char="•"/>
            </a:pPr>
            <a:r>
              <a:rPr lang="en-US" sz="1600" dirty="0"/>
              <a:t>Building codes, gas hookups,…</a:t>
            </a:r>
          </a:p>
          <a:p>
            <a:pPr marL="285750" indent="-285750">
              <a:buFont typeface="Arial" panose="020B0604020202020204" pitchFamily="34" charset="0"/>
              <a:buChar char="•"/>
            </a:pPr>
            <a:r>
              <a:rPr lang="en-US" sz="1600" dirty="0"/>
              <a:t>EV subsidies…</a:t>
            </a:r>
          </a:p>
        </p:txBody>
      </p:sp>
      <p:sp>
        <p:nvSpPr>
          <p:cNvPr id="18" name="TextBox 17">
            <a:extLst>
              <a:ext uri="{FF2B5EF4-FFF2-40B4-BE49-F238E27FC236}">
                <a16:creationId xmlns:a16="http://schemas.microsoft.com/office/drawing/2014/main" id="{C7136602-B4B2-48AA-ADC0-2E7BC71C0EB2}"/>
              </a:ext>
            </a:extLst>
          </p:cNvPr>
          <p:cNvSpPr txBox="1"/>
          <p:nvPr/>
        </p:nvSpPr>
        <p:spPr>
          <a:xfrm>
            <a:off x="3842951" y="2580056"/>
            <a:ext cx="3437484" cy="1600438"/>
          </a:xfrm>
          <a:prstGeom prst="rect">
            <a:avLst/>
          </a:prstGeom>
          <a:solidFill>
            <a:schemeClr val="bg1">
              <a:alpha val="70000"/>
            </a:schemeClr>
          </a:solidFill>
        </p:spPr>
        <p:txBody>
          <a:bodyPr wrap="square" rtlCol="0">
            <a:spAutoFit/>
          </a:bodyPr>
          <a:lstStyle/>
          <a:p>
            <a:r>
              <a:rPr lang="en-US" b="1" dirty="0">
                <a:solidFill>
                  <a:srgbClr val="C00000"/>
                </a:solidFill>
              </a:rPr>
              <a:t>Innovation policy</a:t>
            </a:r>
          </a:p>
          <a:p>
            <a:pPr marL="285750" indent="-285750">
              <a:buFont typeface="Arial" panose="020B0604020202020204" pitchFamily="34" charset="0"/>
              <a:buChar char="•"/>
            </a:pPr>
            <a:r>
              <a:rPr lang="en-US" sz="1600" dirty="0"/>
              <a:t>EU Hydrogen initiative</a:t>
            </a:r>
          </a:p>
          <a:p>
            <a:pPr marL="285750" indent="-285750">
              <a:buFont typeface="Arial" panose="020B0604020202020204" pitchFamily="34" charset="0"/>
              <a:buChar char="•"/>
            </a:pPr>
            <a:r>
              <a:rPr lang="en-US" sz="1600" dirty="0"/>
              <a:t>R&amp;D support</a:t>
            </a:r>
          </a:p>
          <a:p>
            <a:pPr marL="285750" indent="-285750">
              <a:buFont typeface="Arial" panose="020B0604020202020204" pitchFamily="34" charset="0"/>
              <a:buChar char="•"/>
            </a:pPr>
            <a:r>
              <a:rPr lang="en-US" sz="1600" dirty="0"/>
              <a:t>Nascent technology tax credits</a:t>
            </a:r>
          </a:p>
          <a:p>
            <a:pPr marL="285750" indent="-285750">
              <a:buFont typeface="Arial" panose="020B0604020202020204" pitchFamily="34" charset="0"/>
              <a:buChar char="•"/>
            </a:pPr>
            <a:r>
              <a:rPr lang="en-US" sz="1600" dirty="0"/>
              <a:t>Demonstration projects</a:t>
            </a:r>
          </a:p>
          <a:p>
            <a:pPr marL="285750" indent="-285750">
              <a:buFont typeface="Arial" panose="020B0604020202020204" pitchFamily="34" charset="0"/>
              <a:buChar char="•"/>
            </a:pPr>
            <a:r>
              <a:rPr lang="en-US" sz="1600" dirty="0"/>
              <a:t>Demand-pull programs (standards)</a:t>
            </a:r>
          </a:p>
        </p:txBody>
      </p:sp>
      <p:sp>
        <p:nvSpPr>
          <p:cNvPr id="20" name="TextBox 19">
            <a:extLst>
              <a:ext uri="{FF2B5EF4-FFF2-40B4-BE49-F238E27FC236}">
                <a16:creationId xmlns:a16="http://schemas.microsoft.com/office/drawing/2014/main" id="{3B092387-7D35-4883-955A-E19C37F2745C}"/>
              </a:ext>
            </a:extLst>
          </p:cNvPr>
          <p:cNvSpPr txBox="1"/>
          <p:nvPr/>
        </p:nvSpPr>
        <p:spPr>
          <a:xfrm>
            <a:off x="684507" y="2923882"/>
            <a:ext cx="2952731" cy="1107996"/>
          </a:xfrm>
          <a:prstGeom prst="rect">
            <a:avLst/>
          </a:prstGeom>
          <a:solidFill>
            <a:schemeClr val="bg1">
              <a:alpha val="70000"/>
            </a:schemeClr>
          </a:solidFill>
        </p:spPr>
        <p:txBody>
          <a:bodyPr wrap="square" rtlCol="0">
            <a:spAutoFit/>
          </a:bodyPr>
          <a:lstStyle/>
          <a:p>
            <a:r>
              <a:rPr lang="en-US" b="1" dirty="0">
                <a:solidFill>
                  <a:srgbClr val="C00000"/>
                </a:solidFill>
              </a:rPr>
              <a:t>Supply side</a:t>
            </a:r>
          </a:p>
          <a:p>
            <a:pPr marL="285750" indent="-285750">
              <a:buFont typeface="Arial" panose="020B0604020202020204" pitchFamily="34" charset="0"/>
              <a:buChar char="•"/>
            </a:pPr>
            <a:r>
              <a:rPr lang="en-US" sz="1600" dirty="0"/>
              <a:t>Pipelines</a:t>
            </a:r>
          </a:p>
          <a:p>
            <a:pPr marL="285750" indent="-285750">
              <a:buFont typeface="Arial" panose="020B0604020202020204" pitchFamily="34" charset="0"/>
              <a:buChar char="•"/>
            </a:pPr>
            <a:r>
              <a:rPr lang="en-US" sz="1600" dirty="0"/>
              <a:t>Transmission lines</a:t>
            </a:r>
          </a:p>
          <a:p>
            <a:pPr marL="285750" indent="-285750">
              <a:buFont typeface="Arial" panose="020B0604020202020204" pitchFamily="34" charset="0"/>
              <a:buChar char="•"/>
            </a:pPr>
            <a:r>
              <a:rPr lang="en-US" sz="1600" dirty="0"/>
              <a:t>Keep-it-in-the-ground</a:t>
            </a:r>
          </a:p>
        </p:txBody>
      </p:sp>
    </p:spTree>
    <p:extLst>
      <p:ext uri="{BB962C8B-B14F-4D97-AF65-F5344CB8AC3E}">
        <p14:creationId xmlns:p14="http://schemas.microsoft.com/office/powerpoint/2010/main" val="373670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sky, mountain, nature&#10;&#10;Description automatically generated">
            <a:extLst>
              <a:ext uri="{FF2B5EF4-FFF2-40B4-BE49-F238E27FC236}">
                <a16:creationId xmlns:a16="http://schemas.microsoft.com/office/drawing/2014/main" id="{A5EB515F-94C9-469A-9945-7EC5E704F19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 b="17118"/>
          <a:stretch/>
        </p:blipFill>
        <p:spPr>
          <a:xfrm>
            <a:off x="1738651" y="2080316"/>
            <a:ext cx="4563295" cy="2566854"/>
          </a:xfrm>
          <a:prstGeom prst="rect">
            <a:avLst/>
          </a:prstGeom>
        </p:spPr>
      </p:pic>
      <p:pic>
        <p:nvPicPr>
          <p:cNvPr id="1026" name="Picture 2" descr="Alaska Glacier Photo - Hubbard glacier calving in Disenchantment Bay  Photograph by Don Mennig">
            <a:extLst>
              <a:ext uri="{FF2B5EF4-FFF2-40B4-BE49-F238E27FC236}">
                <a16:creationId xmlns:a16="http://schemas.microsoft.com/office/drawing/2014/main" id="{3C3A37E0-5A11-4657-925F-A8776043E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0295"/>
            <a:ext cx="2705967" cy="181053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Why study climate economics?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a:t>
            </a:fld>
            <a:endParaRPr lang="en-US"/>
          </a:p>
        </p:txBody>
      </p:sp>
      <p:sp>
        <p:nvSpPr>
          <p:cNvPr id="10" name="TextBox 9">
            <a:extLst>
              <a:ext uri="{FF2B5EF4-FFF2-40B4-BE49-F238E27FC236}">
                <a16:creationId xmlns:a16="http://schemas.microsoft.com/office/drawing/2014/main" id="{F7053EF3-A96E-4604-814E-2F1E3A66231C}"/>
              </a:ext>
            </a:extLst>
          </p:cNvPr>
          <p:cNvSpPr txBox="1"/>
          <p:nvPr/>
        </p:nvSpPr>
        <p:spPr>
          <a:xfrm>
            <a:off x="148590" y="689845"/>
            <a:ext cx="4906257" cy="923330"/>
          </a:xfrm>
          <a:prstGeom prst="rect">
            <a:avLst/>
          </a:prstGeom>
          <a:noFill/>
        </p:spPr>
        <p:txBody>
          <a:bodyPr wrap="square" rtlCol="0">
            <a:spAutoFit/>
          </a:bodyPr>
          <a:lstStyle/>
          <a:p>
            <a:r>
              <a:rPr lang="en-US" b="1" dirty="0">
                <a:solidFill>
                  <a:srgbClr val="B00000"/>
                </a:solidFill>
              </a:rPr>
              <a:t>Economists have a critical role in understanding the economic impacts of climate change and in shaping climate change policy.</a:t>
            </a:r>
          </a:p>
        </p:txBody>
      </p:sp>
      <p:pic>
        <p:nvPicPr>
          <p:cNvPr id="7" name="Picture 6" descr="A group of people protesting&#10;&#10;Description automatically generated with low confidence">
            <a:extLst>
              <a:ext uri="{FF2B5EF4-FFF2-40B4-BE49-F238E27FC236}">
                <a16:creationId xmlns:a16="http://schemas.microsoft.com/office/drawing/2014/main" id="{B72EFCF7-8292-4ABA-8F8C-58C39F80D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300" y="3941906"/>
            <a:ext cx="3912303" cy="2934227"/>
          </a:xfrm>
          <a:prstGeom prst="rect">
            <a:avLst/>
          </a:prstGeom>
        </p:spPr>
      </p:pic>
      <p:pic>
        <p:nvPicPr>
          <p:cNvPr id="9" name="Picture 8" descr="A picture containing outdoor, scene, road, way&#10;&#10;Description automatically generated">
            <a:extLst>
              <a:ext uri="{FF2B5EF4-FFF2-40B4-BE49-F238E27FC236}">
                <a16:creationId xmlns:a16="http://schemas.microsoft.com/office/drawing/2014/main" id="{FD0F2160-790E-449D-A58D-18F56B441E30}"/>
              </a:ext>
            </a:extLst>
          </p:cNvPr>
          <p:cNvPicPr>
            <a:picLocks noChangeAspect="1"/>
          </p:cNvPicPr>
          <p:nvPr/>
        </p:nvPicPr>
        <p:blipFill rotWithShape="1">
          <a:blip r:embed="rId5">
            <a:extLst>
              <a:ext uri="{28A0092B-C50C-407E-A947-70E740481C1C}">
                <a14:useLocalDpi xmlns:a14="http://schemas.microsoft.com/office/drawing/2010/main" val="0"/>
              </a:ext>
            </a:extLst>
          </a:blip>
          <a:srcRect b="18956"/>
          <a:stretch/>
        </p:blipFill>
        <p:spPr>
          <a:xfrm>
            <a:off x="7963766" y="2600655"/>
            <a:ext cx="4235369" cy="2463115"/>
          </a:xfrm>
          <a:prstGeom prst="rect">
            <a:avLst/>
          </a:prstGeom>
        </p:spPr>
      </p:pic>
      <p:pic>
        <p:nvPicPr>
          <p:cNvPr id="11" name="Picture 10" descr="A forest fire at night&#10;&#10;Description automatically generated with low confidence">
            <a:extLst>
              <a:ext uri="{FF2B5EF4-FFF2-40B4-BE49-F238E27FC236}">
                <a16:creationId xmlns:a16="http://schemas.microsoft.com/office/drawing/2014/main" id="{46B5BB3A-E0CB-4614-8629-988C9F253B66}"/>
              </a:ext>
            </a:extLst>
          </p:cNvPr>
          <p:cNvPicPr>
            <a:picLocks noChangeAspect="1"/>
          </p:cNvPicPr>
          <p:nvPr/>
        </p:nvPicPr>
        <p:blipFill rotWithShape="1">
          <a:blip r:embed="rId6">
            <a:extLst>
              <a:ext uri="{28A0092B-C50C-407E-A947-70E740481C1C}">
                <a14:useLocalDpi xmlns:a14="http://schemas.microsoft.com/office/drawing/2010/main" val="0"/>
              </a:ext>
            </a:extLst>
          </a:blip>
          <a:srcRect r="3335"/>
          <a:stretch/>
        </p:blipFill>
        <p:spPr>
          <a:xfrm>
            <a:off x="7963766" y="396596"/>
            <a:ext cx="4235369" cy="2466975"/>
          </a:xfrm>
          <a:prstGeom prst="rect">
            <a:avLst/>
          </a:prstGeom>
        </p:spPr>
      </p:pic>
      <p:pic>
        <p:nvPicPr>
          <p:cNvPr id="12" name="Picture 11" descr="A picture containing text, sky, outdoor, nature&#10;&#10;Description automatically generated">
            <a:extLst>
              <a:ext uri="{FF2B5EF4-FFF2-40B4-BE49-F238E27FC236}">
                <a16:creationId xmlns:a16="http://schemas.microsoft.com/office/drawing/2014/main" id="{A7192D0E-0BA6-4F57-956C-11DFA5C076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548851"/>
            <a:ext cx="4123482" cy="2309149"/>
          </a:xfrm>
          <a:prstGeom prst="rect">
            <a:avLst/>
          </a:prstGeom>
        </p:spPr>
      </p:pic>
      <p:pic>
        <p:nvPicPr>
          <p:cNvPr id="13" name="Picture 12" descr="Map&#10;&#10;Description automatically generated">
            <a:extLst>
              <a:ext uri="{FF2B5EF4-FFF2-40B4-BE49-F238E27FC236}">
                <a16:creationId xmlns:a16="http://schemas.microsoft.com/office/drawing/2014/main" id="{2A2BBDF8-59D3-4712-86F8-9FD59031E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4848" y="2167481"/>
            <a:ext cx="3111870" cy="1750426"/>
          </a:xfrm>
          <a:prstGeom prst="rect">
            <a:avLst/>
          </a:prstGeom>
        </p:spPr>
      </p:pic>
      <p:pic>
        <p:nvPicPr>
          <p:cNvPr id="3" name="Picture 2" descr="A picture containing sky, outdoor, tree, house&#10;&#10;Description automatically generated">
            <a:extLst>
              <a:ext uri="{FF2B5EF4-FFF2-40B4-BE49-F238E27FC236}">
                <a16:creationId xmlns:a16="http://schemas.microsoft.com/office/drawing/2014/main" id="{CC17DB4F-C622-4260-B176-A7B8FA488880}"/>
              </a:ext>
            </a:extLst>
          </p:cNvPr>
          <p:cNvPicPr>
            <a:picLocks noChangeAspect="1"/>
          </p:cNvPicPr>
          <p:nvPr/>
        </p:nvPicPr>
        <p:blipFill rotWithShape="1">
          <a:blip r:embed="rId9">
            <a:extLst>
              <a:ext uri="{28A0092B-C50C-407E-A947-70E740481C1C}">
                <a14:useLocalDpi xmlns:a14="http://schemas.microsoft.com/office/drawing/2010/main" val="0"/>
              </a:ext>
            </a:extLst>
          </a:blip>
          <a:srcRect t="9048" b="21732"/>
          <a:stretch/>
        </p:blipFill>
        <p:spPr>
          <a:xfrm>
            <a:off x="7958577" y="4903471"/>
            <a:ext cx="4233423" cy="1954530"/>
          </a:xfrm>
          <a:prstGeom prst="rect">
            <a:avLst/>
          </a:prstGeom>
        </p:spPr>
      </p:pic>
      <p:pic>
        <p:nvPicPr>
          <p:cNvPr id="14" name="Picture 13" descr="Text, letter&#10;&#10;Description automatically generated">
            <a:extLst>
              <a:ext uri="{FF2B5EF4-FFF2-40B4-BE49-F238E27FC236}">
                <a16:creationId xmlns:a16="http://schemas.microsoft.com/office/drawing/2014/main" id="{315C74F0-F10D-4E3E-BA0F-C46FE11784FF}"/>
              </a:ext>
            </a:extLst>
          </p:cNvPr>
          <p:cNvPicPr>
            <a:picLocks noChangeAspect="1"/>
          </p:cNvPicPr>
          <p:nvPr/>
        </p:nvPicPr>
        <p:blipFill rotWithShape="1">
          <a:blip r:embed="rId10">
            <a:extLst>
              <a:ext uri="{28A0092B-C50C-407E-A947-70E740481C1C}">
                <a14:useLocalDpi xmlns:a14="http://schemas.microsoft.com/office/drawing/2010/main" val="0"/>
              </a:ext>
            </a:extLst>
          </a:blip>
          <a:srcRect l="47278" t="17857" r="10701" b="58419"/>
          <a:stretch/>
        </p:blipFill>
        <p:spPr>
          <a:xfrm>
            <a:off x="1" y="2397210"/>
            <a:ext cx="2672232" cy="2133507"/>
          </a:xfrm>
          <a:prstGeom prst="rect">
            <a:avLst/>
          </a:prstGeom>
        </p:spPr>
      </p:pic>
    </p:spTree>
    <p:extLst>
      <p:ext uri="{BB962C8B-B14F-4D97-AF65-F5344CB8AC3E}">
        <p14:creationId xmlns:p14="http://schemas.microsoft.com/office/powerpoint/2010/main" val="386246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 3. Cost-benefit &amp; cost-effectiveness analysis: the SCC &amp; the TCP</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20</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357315" y="546428"/>
            <a:ext cx="11433066" cy="2031325"/>
          </a:xfrm>
          <a:prstGeom prst="rect">
            <a:avLst/>
          </a:prstGeom>
          <a:noFill/>
        </p:spPr>
        <p:txBody>
          <a:bodyPr wrap="square" rtlCol="0">
            <a:spAutoFit/>
          </a:bodyPr>
          <a:lstStyle/>
          <a:p>
            <a:r>
              <a:rPr lang="en-US" b="1" dirty="0">
                <a:solidFill>
                  <a:srgbClr val="C00000"/>
                </a:solidFill>
              </a:rPr>
              <a:t>Three views on decarbonization policy:</a:t>
            </a:r>
          </a:p>
          <a:p>
            <a:endParaRPr lang="en-US" b="1" dirty="0">
              <a:solidFill>
                <a:srgbClr val="C00000"/>
              </a:solidFill>
            </a:endParaRPr>
          </a:p>
          <a:p>
            <a:pPr marL="342900" indent="-342900">
              <a:buFont typeface="+mj-lt"/>
              <a:buAutoNum type="arabicPeriod"/>
            </a:pPr>
            <a:r>
              <a:rPr lang="en-US" dirty="0"/>
              <a:t>Adopt a policy if the benefits exceed the costs (CBA)</a:t>
            </a:r>
          </a:p>
          <a:p>
            <a:pPr marL="342900" indent="-342900">
              <a:buFont typeface="+mj-lt"/>
              <a:buAutoNum type="arabicPeriod"/>
            </a:pPr>
            <a:endParaRPr lang="en-US" dirty="0"/>
          </a:p>
          <a:p>
            <a:pPr marL="342900" indent="-342900">
              <a:buFont typeface="+mj-lt"/>
              <a:buAutoNum type="arabicPeriod"/>
            </a:pPr>
            <a:r>
              <a:rPr lang="en-US" dirty="0"/>
              <a:t>Adopt the lowest-cost projects &amp; policies that keep below (say) +2</a:t>
            </a:r>
            <a:r>
              <a:rPr lang="en-US" baseline="30000" dirty="0"/>
              <a:t>o</a:t>
            </a:r>
            <a:r>
              <a:rPr lang="en-US" dirty="0"/>
              <a:t>C</a:t>
            </a:r>
          </a:p>
          <a:p>
            <a:pPr marL="342900" indent="-342900">
              <a:buFont typeface="+mj-lt"/>
              <a:buAutoNum type="arabicPeriod"/>
            </a:pPr>
            <a:endParaRPr lang="en-US" dirty="0"/>
          </a:p>
          <a:p>
            <a:pPr marL="342900" indent="-342900">
              <a:buFont typeface="+mj-lt"/>
              <a:buAutoNum type="arabicPeriod"/>
            </a:pPr>
            <a:r>
              <a:rPr lang="en-US" dirty="0"/>
              <a:t>We are in a climate emergency: do everything, whatever it takes, to decarbonize</a:t>
            </a:r>
          </a:p>
        </p:txBody>
      </p:sp>
    </p:spTree>
    <p:extLst>
      <p:ext uri="{BB962C8B-B14F-4D97-AF65-F5344CB8AC3E}">
        <p14:creationId xmlns:p14="http://schemas.microsoft.com/office/powerpoint/2010/main" val="3515684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 Cost-benefit &amp; cost-effectiveness analysis: the SCC &amp; the TCP</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21</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357315" y="546428"/>
            <a:ext cx="11433066" cy="6112186"/>
          </a:xfrm>
          <a:prstGeom prst="rect">
            <a:avLst/>
          </a:prstGeom>
          <a:noFill/>
        </p:spPr>
        <p:txBody>
          <a:bodyPr wrap="square" rtlCol="0">
            <a:spAutoFit/>
          </a:bodyPr>
          <a:lstStyle/>
          <a:p>
            <a:r>
              <a:rPr lang="en-US" b="1" dirty="0">
                <a:solidFill>
                  <a:srgbClr val="C00000"/>
                </a:solidFill>
              </a:rPr>
              <a:t>Three views on decarbonization policy:</a:t>
            </a:r>
          </a:p>
          <a:p>
            <a:endParaRPr lang="en-US" b="1" dirty="0">
              <a:solidFill>
                <a:srgbClr val="C00000"/>
              </a:solidFill>
            </a:endParaRPr>
          </a:p>
          <a:p>
            <a:pPr marL="342900" indent="-342900">
              <a:buFont typeface="+mj-lt"/>
              <a:buAutoNum type="arabicPeriod"/>
            </a:pPr>
            <a:r>
              <a:rPr lang="en-US" b="1" dirty="0">
                <a:solidFill>
                  <a:srgbClr val="C00000"/>
                </a:solidFill>
              </a:rPr>
              <a:t>Adopt a policy if the benefits exceed the costs (CBA)</a:t>
            </a:r>
          </a:p>
          <a:p>
            <a:pPr marL="342900" indent="-342900">
              <a:buFont typeface="+mj-lt"/>
              <a:buAutoNum type="arabicPeriod"/>
            </a:pPr>
            <a:endParaRPr lang="en-US" dirty="0"/>
          </a:p>
          <a:p>
            <a:pPr marL="342900" indent="-342900">
              <a:buFont typeface="+mj-lt"/>
              <a:buAutoNum type="arabicPeriod"/>
            </a:pPr>
            <a:r>
              <a:rPr lang="en-US" dirty="0"/>
              <a:t>Adopt the lowest-cost projects &amp; policies that keep below (say) +2</a:t>
            </a:r>
            <a:r>
              <a:rPr lang="en-US" baseline="30000" dirty="0"/>
              <a:t>o</a:t>
            </a:r>
            <a:r>
              <a:rPr lang="en-US" dirty="0"/>
              <a:t>C</a:t>
            </a:r>
          </a:p>
          <a:p>
            <a:pPr marL="342900" indent="-342900">
              <a:buFont typeface="+mj-lt"/>
              <a:buAutoNum type="arabicPeriod"/>
            </a:pPr>
            <a:endParaRPr lang="en-US" dirty="0"/>
          </a:p>
          <a:p>
            <a:pPr marL="342900" indent="-342900">
              <a:buFont typeface="+mj-lt"/>
              <a:buAutoNum type="arabicPeriod"/>
            </a:pPr>
            <a:r>
              <a:rPr lang="en-US" dirty="0"/>
              <a:t>We are in a climate emergency: do everything, whatever it takes, to decarbonize</a:t>
            </a:r>
          </a:p>
          <a:p>
            <a:pPr marR="0" lvl="0">
              <a:lnSpc>
                <a:spcPct val="115000"/>
              </a:lnSpc>
              <a:spcBef>
                <a:spcPts val="0"/>
              </a:spcBef>
              <a:spcAft>
                <a:spcPts val="0"/>
              </a:spcAft>
            </a:pPr>
            <a:endParaRPr lang="en-US" b="1" dirty="0">
              <a:solidFill>
                <a:srgbClr val="C00000"/>
              </a:solidFill>
            </a:endParaRPr>
          </a:p>
          <a:p>
            <a:pPr marR="0" lvl="0">
              <a:lnSpc>
                <a:spcPct val="115000"/>
              </a:lnSpc>
              <a:spcBef>
                <a:spcPts val="0"/>
              </a:spcBef>
              <a:spcAft>
                <a:spcPts val="0"/>
              </a:spcAft>
            </a:pPr>
            <a:r>
              <a:rPr lang="en-US" b="1" i="1" dirty="0">
                <a:solidFill>
                  <a:srgbClr val="C00000"/>
                </a:solidFill>
              </a:rPr>
              <a:t>Cost-benefit analysis</a:t>
            </a:r>
            <a:r>
              <a:rPr lang="en-US" b="1" dirty="0">
                <a:solidFill>
                  <a:srgbClr val="C00000"/>
                </a:solidFill>
              </a:rPr>
              <a:t> </a:t>
            </a:r>
            <a:r>
              <a:rPr lang="en-US" dirty="0"/>
              <a:t>is the estimation the costs and benefits of a policy, and the comparison of costs and benefits.</a:t>
            </a:r>
          </a:p>
          <a:p>
            <a:pPr marL="285750" marR="0" lvl="0" indent="-285750">
              <a:lnSpc>
                <a:spcPct val="115000"/>
              </a:lnSpc>
              <a:spcBef>
                <a:spcPts val="0"/>
              </a:spcBef>
              <a:spcAft>
                <a:spcPts val="0"/>
              </a:spcAft>
              <a:buFont typeface="Arial" panose="020B0604020202020204" pitchFamily="34" charset="0"/>
              <a:buChar char="•"/>
            </a:pPr>
            <a:r>
              <a:rPr lang="en-US" dirty="0"/>
              <a:t>For an emissions mitigation policy, the costs are the abatement costs of reducing CO2 emissions by one ton.</a:t>
            </a:r>
          </a:p>
          <a:p>
            <a:pPr marL="285750" marR="0" lvl="0" indent="-285750">
              <a:lnSpc>
                <a:spcPct val="115000"/>
              </a:lnSpc>
              <a:spcBef>
                <a:spcPts val="0"/>
              </a:spcBef>
              <a:spcAft>
                <a:spcPts val="0"/>
              </a:spcAft>
              <a:buFont typeface="Arial" panose="020B0604020202020204" pitchFamily="34" charset="0"/>
              <a:buChar char="•"/>
            </a:pPr>
            <a:r>
              <a:rPr lang="en-US" dirty="0"/>
              <a:t>Costs can be static or dynamic, and in any event are measured over a discrete time period.</a:t>
            </a:r>
          </a:p>
          <a:p>
            <a:pPr marL="285750" marR="0" lvl="0" indent="-285750">
              <a:lnSpc>
                <a:spcPct val="115000"/>
              </a:lnSpc>
              <a:spcBef>
                <a:spcPts val="0"/>
              </a:spcBef>
              <a:spcAft>
                <a:spcPts val="0"/>
              </a:spcAft>
              <a:buFont typeface="Arial" panose="020B0604020202020204" pitchFamily="34" charset="0"/>
              <a:buChar char="•"/>
            </a:pPr>
            <a:r>
              <a:rPr lang="en-US" dirty="0"/>
              <a:t>A “small” policy is cost-beneficial if its abatement cost &lt; SCC (marginal cost &lt; marginal benefit)</a:t>
            </a:r>
          </a:p>
          <a:p>
            <a:endParaRPr lang="en-US" dirty="0"/>
          </a:p>
          <a:p>
            <a:pPr marL="0" marR="0">
              <a:lnSpc>
                <a:spcPct val="115000"/>
              </a:lnSpc>
              <a:spcBef>
                <a:spcPts val="0"/>
              </a:spcBef>
              <a:spcAft>
                <a:spcPts val="0"/>
              </a:spcAft>
            </a:pPr>
            <a:r>
              <a:rPr lang="en-US" dirty="0">
                <a:effectLst/>
                <a:ea typeface="Times New Roman" panose="02020603050405020304" pitchFamily="18" charset="0"/>
              </a:rPr>
              <a:t>The </a:t>
            </a:r>
            <a:r>
              <a:rPr lang="en-US" b="1" i="1" dirty="0">
                <a:solidFill>
                  <a:srgbClr val="C00000"/>
                </a:solidFill>
                <a:effectLst/>
                <a:ea typeface="Times New Roman" panose="02020603050405020304" pitchFamily="18" charset="0"/>
              </a:rPr>
              <a:t>Social Cost of Carbon</a:t>
            </a:r>
            <a:r>
              <a:rPr lang="en-US" b="1" dirty="0">
                <a:solidFill>
                  <a:srgbClr val="C00000"/>
                </a:solidFill>
                <a:effectLst/>
                <a:ea typeface="Times New Roman" panose="02020603050405020304" pitchFamily="18" charset="0"/>
              </a:rPr>
              <a:t> (SCC)</a:t>
            </a:r>
            <a:r>
              <a:rPr lang="en-US" dirty="0">
                <a:solidFill>
                  <a:srgbClr val="C00000"/>
                </a:solidFill>
                <a:effectLst/>
                <a:ea typeface="Times New Roman" panose="02020603050405020304" pitchFamily="18" charset="0"/>
              </a:rPr>
              <a:t> </a:t>
            </a:r>
            <a:r>
              <a:rPr lang="en-US" dirty="0">
                <a:effectLst/>
                <a:ea typeface="Times New Roman" panose="02020603050405020304" pitchFamily="18" charset="0"/>
              </a:rPr>
              <a:t>is the monetized net present value of the damages arising from emitting 1 extra (metric) ton of CO2 in a given year.</a:t>
            </a:r>
            <a:endParaRPr lang="en-US" dirty="0">
              <a:effectLst/>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dirty="0">
                <a:effectLst/>
                <a:ea typeface="Times New Roman" panose="02020603050405020304" pitchFamily="18" charset="0"/>
              </a:rPr>
              <a:t>The SCC is a schedule and varies by year, mainly because marginal damages are increasing in CO2 concentrations</a:t>
            </a:r>
            <a:endParaRPr lang="en-US" dirty="0">
              <a:effectLst/>
              <a:ea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dirty="0">
                <a:effectLst/>
                <a:ea typeface="Times New Roman" panose="02020603050405020304" pitchFamily="18" charset="0"/>
              </a:rPr>
              <a:t>The SCC is a general economic concept (“estimand”) which is estimated using a combination of theoretical models, calibrated structural models, and econometric estimates.</a:t>
            </a:r>
          </a:p>
          <a:p>
            <a:pPr marL="342900" marR="0" lvl="0" indent="-342900">
              <a:lnSpc>
                <a:spcPct val="115000"/>
              </a:lnSpc>
              <a:spcBef>
                <a:spcPts val="0"/>
              </a:spcBef>
              <a:spcAft>
                <a:spcPts val="0"/>
              </a:spcAft>
              <a:buFont typeface="Arial" panose="020B0604020202020204" pitchFamily="34" charset="0"/>
              <a:buChar char="•"/>
            </a:pPr>
            <a:r>
              <a:rPr lang="en-US" dirty="0">
                <a:ea typeface="Times New Roman" panose="02020603050405020304" pitchFamily="18" charset="0"/>
              </a:rPr>
              <a:t>The estimates are very sensitive to the discount rate or method.</a:t>
            </a:r>
            <a:endParaRPr lang="en-US" dirty="0">
              <a:effectLst/>
              <a:ea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dirty="0">
                <a:ea typeface="Times New Roman" panose="02020603050405020304" pitchFamily="18" charset="0"/>
              </a:rPr>
              <a:t>Current USG estimate $51/</a:t>
            </a:r>
            <a:r>
              <a:rPr lang="en-US" dirty="0" err="1">
                <a:ea typeface="Times New Roman" panose="02020603050405020304" pitchFamily="18" charset="0"/>
              </a:rPr>
              <a:t>mton</a:t>
            </a:r>
            <a:r>
              <a:rPr lang="en-US" dirty="0">
                <a:ea typeface="Times New Roman" panose="02020603050405020304" pitchFamily="18" charset="0"/>
              </a:rPr>
              <a:t>. Two leading US teams have estimates in the $150-$200/ton (more later, perhaps).</a:t>
            </a:r>
            <a:endParaRPr lang="en-US" dirty="0">
              <a:effectLst/>
              <a:ea typeface="Times New Roman" panose="02020603050405020304" pitchFamily="18" charset="0"/>
            </a:endParaRPr>
          </a:p>
        </p:txBody>
      </p:sp>
    </p:spTree>
    <p:extLst>
      <p:ext uri="{BB962C8B-B14F-4D97-AF65-F5344CB8AC3E}">
        <p14:creationId xmlns:p14="http://schemas.microsoft.com/office/powerpoint/2010/main" val="112870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 Cost-benefit &amp; cost-effectiveness analysis: the SCC &amp; the TCP</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22</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357315" y="546428"/>
            <a:ext cx="11433066" cy="6153736"/>
          </a:xfrm>
          <a:prstGeom prst="rect">
            <a:avLst/>
          </a:prstGeom>
          <a:noFill/>
        </p:spPr>
        <p:txBody>
          <a:bodyPr wrap="square" rtlCol="0">
            <a:spAutoFit/>
          </a:bodyPr>
          <a:lstStyle/>
          <a:p>
            <a:r>
              <a:rPr lang="en-US" b="1" dirty="0">
                <a:solidFill>
                  <a:srgbClr val="C00000"/>
                </a:solidFill>
              </a:rPr>
              <a:t>Three views on decarbonization policy:</a:t>
            </a:r>
          </a:p>
          <a:p>
            <a:endParaRPr lang="en-US" b="1" dirty="0">
              <a:solidFill>
                <a:srgbClr val="C00000"/>
              </a:solidFill>
            </a:endParaRPr>
          </a:p>
          <a:p>
            <a:pPr marL="342900" indent="-342900">
              <a:buFont typeface="+mj-lt"/>
              <a:buAutoNum type="arabicPeriod"/>
            </a:pPr>
            <a:r>
              <a:rPr lang="en-US" dirty="0"/>
              <a:t>Adopt a policy if the benefits exceed the costs (CBA)</a:t>
            </a:r>
          </a:p>
          <a:p>
            <a:pPr marL="342900" indent="-342900">
              <a:buFont typeface="+mj-lt"/>
              <a:buAutoNum type="arabicPeriod"/>
            </a:pPr>
            <a:endParaRPr lang="en-US" dirty="0"/>
          </a:p>
          <a:p>
            <a:pPr marL="342900" indent="-342900">
              <a:buFont typeface="+mj-lt"/>
              <a:buAutoNum type="arabicPeriod"/>
            </a:pPr>
            <a:r>
              <a:rPr lang="en-US" b="1" dirty="0">
                <a:solidFill>
                  <a:srgbClr val="C00000"/>
                </a:solidFill>
              </a:rPr>
              <a:t>Adopt the lowest-cost projects &amp; policies that keep below (say) +2</a:t>
            </a:r>
            <a:r>
              <a:rPr lang="en-US" b="1" baseline="30000" dirty="0">
                <a:solidFill>
                  <a:srgbClr val="C00000"/>
                </a:solidFill>
              </a:rPr>
              <a:t>o</a:t>
            </a:r>
            <a:r>
              <a:rPr lang="en-US" b="1" dirty="0">
                <a:solidFill>
                  <a:srgbClr val="C00000"/>
                </a:solidFill>
              </a:rPr>
              <a:t>C</a:t>
            </a:r>
          </a:p>
          <a:p>
            <a:pPr marL="342900" indent="-342900">
              <a:buFont typeface="+mj-lt"/>
              <a:buAutoNum type="arabicPeriod"/>
            </a:pPr>
            <a:endParaRPr lang="en-US" dirty="0"/>
          </a:p>
          <a:p>
            <a:pPr marL="342900" indent="-342900">
              <a:buFont typeface="+mj-lt"/>
              <a:buAutoNum type="arabicPeriod"/>
            </a:pPr>
            <a:r>
              <a:rPr lang="en-US" dirty="0"/>
              <a:t>We are in a climate emergency: do everything, whatever it takes, to decarbonize</a:t>
            </a:r>
          </a:p>
          <a:p>
            <a:pPr marR="0" lvl="0">
              <a:lnSpc>
                <a:spcPct val="115000"/>
              </a:lnSpc>
              <a:spcBef>
                <a:spcPts val="0"/>
              </a:spcBef>
              <a:spcAft>
                <a:spcPts val="0"/>
              </a:spcAft>
            </a:pPr>
            <a:endParaRPr lang="en-US" b="1" dirty="0">
              <a:solidFill>
                <a:srgbClr val="C00000"/>
              </a:solidFill>
            </a:endParaRPr>
          </a:p>
          <a:p>
            <a:pPr marR="0" lvl="0">
              <a:lnSpc>
                <a:spcPct val="115000"/>
              </a:lnSpc>
              <a:spcBef>
                <a:spcPts val="0"/>
              </a:spcBef>
              <a:spcAft>
                <a:spcPts val="0"/>
              </a:spcAft>
            </a:pPr>
            <a:r>
              <a:rPr lang="en-US" b="1" i="1" dirty="0">
                <a:solidFill>
                  <a:srgbClr val="C00000"/>
                </a:solidFill>
              </a:rPr>
              <a:t>Cost-effectiveness analysis</a:t>
            </a:r>
            <a:r>
              <a:rPr lang="en-US" b="1" dirty="0">
                <a:solidFill>
                  <a:srgbClr val="C00000"/>
                </a:solidFill>
              </a:rPr>
              <a:t> </a:t>
            </a:r>
            <a:r>
              <a:rPr lang="en-US" dirty="0"/>
              <a:t>is the estimation of costs of competing policies that achieve the same (narrowly-defined) goal and comparing costs across policies to find the least-coast (most cost-effective) way to achieve that goal.</a:t>
            </a:r>
          </a:p>
          <a:p>
            <a:pPr marL="285750" marR="0" lvl="0" indent="-285750">
              <a:lnSpc>
                <a:spcPct val="115000"/>
              </a:lnSpc>
              <a:spcBef>
                <a:spcPts val="0"/>
              </a:spcBef>
              <a:spcAft>
                <a:spcPts val="0"/>
              </a:spcAft>
              <a:buFont typeface="Arial" panose="020B0604020202020204" pitchFamily="34" charset="0"/>
              <a:buChar char="•"/>
            </a:pPr>
            <a:r>
              <a:rPr lang="en-US" dirty="0"/>
              <a:t>For example, among 3 policies that achieve the same goal, the policy with the lowest cost is the most cost-effective.</a:t>
            </a:r>
          </a:p>
          <a:p>
            <a:pPr marL="285750" marR="0" lvl="0" indent="-285750">
              <a:lnSpc>
                <a:spcPct val="115000"/>
              </a:lnSpc>
              <a:spcBef>
                <a:spcPts val="0"/>
              </a:spcBef>
              <a:spcAft>
                <a:spcPts val="0"/>
              </a:spcAft>
              <a:buFont typeface="Arial" panose="020B0604020202020204" pitchFamily="34" charset="0"/>
              <a:buChar char="•"/>
            </a:pPr>
            <a:r>
              <a:rPr lang="en-US" dirty="0"/>
              <a:t>In climate policy, CEA arises from an exogenously-determined carbon budget or temperature target.</a:t>
            </a:r>
          </a:p>
          <a:p>
            <a:pPr marL="285750" marR="0" lvl="0" indent="-285750">
              <a:lnSpc>
                <a:spcPct val="115000"/>
              </a:lnSpc>
              <a:spcBef>
                <a:spcPts val="0"/>
              </a:spcBef>
              <a:spcAft>
                <a:spcPts val="0"/>
              </a:spcAft>
              <a:buFont typeface="Arial" panose="020B0604020202020204" pitchFamily="34" charset="0"/>
              <a:buChar char="•"/>
            </a:pPr>
            <a:endParaRPr lang="en-US" dirty="0"/>
          </a:p>
          <a:p>
            <a:pPr marR="0" lvl="0">
              <a:lnSpc>
                <a:spcPct val="115000"/>
              </a:lnSpc>
              <a:spcBef>
                <a:spcPts val="0"/>
              </a:spcBef>
              <a:spcAft>
                <a:spcPts val="0"/>
              </a:spcAft>
            </a:pPr>
            <a:r>
              <a:rPr lang="en-US" dirty="0">
                <a:effectLst/>
                <a:ea typeface="Times New Roman" panose="02020603050405020304" pitchFamily="18" charset="0"/>
              </a:rPr>
              <a:t>The </a:t>
            </a:r>
            <a:r>
              <a:rPr lang="en-US" b="1" i="1" dirty="0">
                <a:solidFill>
                  <a:srgbClr val="C00000"/>
                </a:solidFill>
                <a:ea typeface="Times New Roman" panose="02020603050405020304" pitchFamily="18" charset="0"/>
              </a:rPr>
              <a:t>Target-consistent price </a:t>
            </a:r>
            <a:r>
              <a:rPr lang="en-US" b="1" dirty="0">
                <a:solidFill>
                  <a:srgbClr val="C00000"/>
                </a:solidFill>
                <a:effectLst/>
                <a:ea typeface="Times New Roman" panose="02020603050405020304" pitchFamily="18" charset="0"/>
              </a:rPr>
              <a:t>(TCP)</a:t>
            </a:r>
            <a:r>
              <a:rPr lang="en-US" dirty="0">
                <a:solidFill>
                  <a:srgbClr val="C00000"/>
                </a:solidFill>
                <a:effectLst/>
                <a:ea typeface="Times New Roman" panose="02020603050405020304" pitchFamily="18" charset="0"/>
              </a:rPr>
              <a:t> </a:t>
            </a:r>
            <a:r>
              <a:rPr lang="en-US" dirty="0">
                <a:effectLst/>
                <a:ea typeface="Times New Roman" panose="02020603050405020304" pitchFamily="18" charset="0"/>
              </a:rPr>
              <a:t>is least-cost price (</a:t>
            </a:r>
            <a:r>
              <a:rPr lang="en-US" dirty="0">
                <a:ea typeface="Times New Roman" panose="02020603050405020304" pitchFamily="18" charset="0"/>
              </a:rPr>
              <a:t>path) for a suite of policies and projects to achieve the target</a:t>
            </a:r>
            <a:r>
              <a:rPr lang="en-US" dirty="0">
                <a:effectLst/>
                <a:ea typeface="Times New Roman" panose="02020603050405020304" pitchFamily="18" charset="0"/>
              </a:rPr>
              <a:t>.</a:t>
            </a:r>
          </a:p>
          <a:p>
            <a:pPr marL="285750" marR="0" lvl="0" indent="-285750">
              <a:lnSpc>
                <a:spcPct val="115000"/>
              </a:lnSpc>
              <a:spcBef>
                <a:spcPts val="0"/>
              </a:spcBef>
              <a:spcAft>
                <a:spcPts val="0"/>
              </a:spcAft>
              <a:buFont typeface="Arial" panose="020B0604020202020204" pitchFamily="34" charset="0"/>
              <a:buChar char="•"/>
            </a:pPr>
            <a:r>
              <a:rPr lang="en-US" dirty="0"/>
              <a:t>Project evaluation no longer requires comparing costs to benefits – just choosing projects with a price ~≤ TCP</a:t>
            </a:r>
          </a:p>
          <a:p>
            <a:pPr marL="285750" marR="0" lvl="0" indent="-285750">
              <a:lnSpc>
                <a:spcPct val="115000"/>
              </a:lnSpc>
              <a:spcBef>
                <a:spcPts val="0"/>
              </a:spcBef>
              <a:spcAft>
                <a:spcPts val="0"/>
              </a:spcAft>
              <a:buFont typeface="Arial" panose="020B0604020202020204" pitchFamily="34" charset="0"/>
              <a:buChar char="•"/>
            </a:pPr>
            <a:r>
              <a:rPr lang="en-US" dirty="0"/>
              <a:t>The TCP is very hard to calculate – it depends on future technologies.</a:t>
            </a:r>
          </a:p>
          <a:p>
            <a:pPr marR="0" lvl="0">
              <a:lnSpc>
                <a:spcPct val="115000"/>
              </a:lnSpc>
              <a:spcBef>
                <a:spcPts val="0"/>
              </a:spcBef>
              <a:spcAft>
                <a:spcPts val="0"/>
              </a:spcAft>
            </a:pPr>
            <a:endParaRPr lang="en-US" dirty="0"/>
          </a:p>
          <a:p>
            <a:pPr marR="0" lvl="0">
              <a:lnSpc>
                <a:spcPct val="115000"/>
              </a:lnSpc>
              <a:spcBef>
                <a:spcPts val="0"/>
              </a:spcBef>
              <a:spcAft>
                <a:spcPts val="0"/>
              </a:spcAft>
            </a:pPr>
            <a:r>
              <a:rPr lang="en-US" b="1" dirty="0">
                <a:solidFill>
                  <a:srgbClr val="C00000"/>
                </a:solidFill>
              </a:rPr>
              <a:t>Comments</a:t>
            </a:r>
          </a:p>
          <a:p>
            <a:pPr marL="285750" marR="0" lvl="0" indent="-285750">
              <a:lnSpc>
                <a:spcPct val="115000"/>
              </a:lnSpc>
              <a:spcBef>
                <a:spcPts val="0"/>
              </a:spcBef>
              <a:spcAft>
                <a:spcPts val="0"/>
              </a:spcAft>
              <a:buFont typeface="Arial" panose="020B0604020202020204" pitchFamily="34" charset="0"/>
              <a:buChar char="•"/>
            </a:pPr>
            <a:r>
              <a:rPr lang="en-US" dirty="0"/>
              <a:t>View #3 won’t lead to durable, or even necessarily effective, decarbonization policy. Optimize </a:t>
            </a:r>
            <a:r>
              <a:rPr lang="en-US" dirty="0" err="1"/>
              <a:t>s.t.</a:t>
            </a:r>
            <a:r>
              <a:rPr lang="en-US" dirty="0"/>
              <a:t> budget constraint.</a:t>
            </a:r>
          </a:p>
          <a:p>
            <a:pPr marL="285750" indent="-285750">
              <a:lnSpc>
                <a:spcPct val="115000"/>
              </a:lnSpc>
              <a:buFont typeface="Arial" panose="020B0604020202020204" pitchFamily="34" charset="0"/>
              <a:buChar char="•"/>
            </a:pPr>
            <a:r>
              <a:rPr lang="en-US" dirty="0"/>
              <a:t>CBA and CEA are related but fundamentally different. A policy could pass a CEA test but not a CBA test &amp; vice versa.</a:t>
            </a:r>
          </a:p>
        </p:txBody>
      </p:sp>
    </p:spTree>
    <p:extLst>
      <p:ext uri="{BB962C8B-B14F-4D97-AF65-F5344CB8AC3E}">
        <p14:creationId xmlns:p14="http://schemas.microsoft.com/office/powerpoint/2010/main" val="25924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4. Marginal abatement curve</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23</a:t>
            </a:fld>
            <a:endParaRPr lang="en-US"/>
          </a:p>
        </p:txBody>
      </p:sp>
      <p:sp>
        <p:nvSpPr>
          <p:cNvPr id="13" name="Arc 12">
            <a:extLst>
              <a:ext uri="{FF2B5EF4-FFF2-40B4-BE49-F238E27FC236}">
                <a16:creationId xmlns:a16="http://schemas.microsoft.com/office/drawing/2014/main" id="{767CAA43-183B-4546-A9E6-F82A18540A9E}"/>
              </a:ext>
            </a:extLst>
          </p:cNvPr>
          <p:cNvSpPr/>
          <p:nvPr/>
        </p:nvSpPr>
        <p:spPr>
          <a:xfrm rot="20097820">
            <a:off x="2120748" y="857228"/>
            <a:ext cx="6296837" cy="3398626"/>
          </a:xfrm>
          <a:prstGeom prst="arc">
            <a:avLst>
              <a:gd name="adj1" fmla="val 848166"/>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4A7D6405-1946-496B-886E-71D1F828A221}"/>
              </a:ext>
            </a:extLst>
          </p:cNvPr>
          <p:cNvGrpSpPr/>
          <p:nvPr/>
        </p:nvGrpSpPr>
        <p:grpSpPr>
          <a:xfrm>
            <a:off x="3329838" y="1289143"/>
            <a:ext cx="7046614" cy="3732065"/>
            <a:chOff x="3674395" y="626534"/>
            <a:chExt cx="7046614" cy="3732065"/>
          </a:xfrm>
        </p:grpSpPr>
        <p:sp>
          <p:nvSpPr>
            <p:cNvPr id="10" name="TextBox 9">
              <a:extLst>
                <a:ext uri="{FF2B5EF4-FFF2-40B4-BE49-F238E27FC236}">
                  <a16:creationId xmlns:a16="http://schemas.microsoft.com/office/drawing/2014/main" id="{F7053EF3-A96E-4604-814E-2F1E3A66231C}"/>
                </a:ext>
              </a:extLst>
            </p:cNvPr>
            <p:cNvSpPr txBox="1"/>
            <p:nvPr/>
          </p:nvSpPr>
          <p:spPr>
            <a:xfrm>
              <a:off x="7154791" y="863587"/>
              <a:ext cx="3537100" cy="369332"/>
            </a:xfrm>
            <a:prstGeom prst="rect">
              <a:avLst/>
            </a:prstGeom>
            <a:noFill/>
          </p:spPr>
          <p:txBody>
            <a:bodyPr wrap="square" rtlCol="0">
              <a:spAutoFit/>
            </a:bodyPr>
            <a:lstStyle/>
            <a:p>
              <a:r>
                <a:rPr lang="en-US" b="1" dirty="0">
                  <a:solidFill>
                    <a:schemeClr val="accent1">
                      <a:lumMod val="75000"/>
                    </a:schemeClr>
                  </a:solidFill>
                </a:rPr>
                <a:t>Marginal abatement curve</a:t>
              </a:r>
            </a:p>
          </p:txBody>
        </p:sp>
        <p:cxnSp>
          <p:nvCxnSpPr>
            <p:cNvPr id="3" name="Straight Connector 2">
              <a:extLst>
                <a:ext uri="{FF2B5EF4-FFF2-40B4-BE49-F238E27FC236}">
                  <a16:creationId xmlns:a16="http://schemas.microsoft.com/office/drawing/2014/main" id="{C80C2745-4173-4881-A0A6-BF0715B719D3}"/>
                </a:ext>
              </a:extLst>
            </p:cNvPr>
            <p:cNvCxnSpPr>
              <a:cxnSpLocks/>
            </p:cNvCxnSpPr>
            <p:nvPr/>
          </p:nvCxnSpPr>
          <p:spPr>
            <a:xfrm>
              <a:off x="4146223" y="993913"/>
              <a:ext cx="0" cy="30261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40FB20-B98B-4A80-ABF6-28E5C6A72392}"/>
                </a:ext>
              </a:extLst>
            </p:cNvPr>
            <p:cNvCxnSpPr>
              <a:cxnSpLocks/>
            </p:cNvCxnSpPr>
            <p:nvPr/>
          </p:nvCxnSpPr>
          <p:spPr>
            <a:xfrm flipH="1">
              <a:off x="4146223" y="4020045"/>
              <a:ext cx="50392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34413A-E044-4EDF-9B5E-34A5B80B7A8F}"/>
                </a:ext>
              </a:extLst>
            </p:cNvPr>
            <p:cNvSpPr txBox="1"/>
            <p:nvPr/>
          </p:nvSpPr>
          <p:spPr>
            <a:xfrm>
              <a:off x="7954847" y="4020045"/>
              <a:ext cx="2766162" cy="338554"/>
            </a:xfrm>
            <a:prstGeom prst="rect">
              <a:avLst/>
            </a:prstGeom>
            <a:noFill/>
          </p:spPr>
          <p:txBody>
            <a:bodyPr wrap="square" rtlCol="0">
              <a:spAutoFit/>
            </a:bodyPr>
            <a:lstStyle/>
            <a:p>
              <a:r>
                <a:rPr lang="en-US" sz="1600" dirty="0"/>
                <a:t>Tons of CO2 abated</a:t>
              </a:r>
            </a:p>
          </p:txBody>
        </p:sp>
        <p:sp>
          <p:nvSpPr>
            <p:cNvPr id="15" name="TextBox 14">
              <a:extLst>
                <a:ext uri="{FF2B5EF4-FFF2-40B4-BE49-F238E27FC236}">
                  <a16:creationId xmlns:a16="http://schemas.microsoft.com/office/drawing/2014/main" id="{DFF0981D-BDB4-4175-99A3-4A2DB338259D}"/>
                </a:ext>
              </a:extLst>
            </p:cNvPr>
            <p:cNvSpPr txBox="1"/>
            <p:nvPr/>
          </p:nvSpPr>
          <p:spPr>
            <a:xfrm>
              <a:off x="3674395" y="626534"/>
              <a:ext cx="2766162" cy="338554"/>
            </a:xfrm>
            <a:prstGeom prst="rect">
              <a:avLst/>
            </a:prstGeom>
            <a:noFill/>
          </p:spPr>
          <p:txBody>
            <a:bodyPr wrap="square" rtlCol="0">
              <a:spAutoFit/>
            </a:bodyPr>
            <a:lstStyle/>
            <a:p>
              <a:r>
                <a:rPr lang="en-US" sz="1600" dirty="0"/>
                <a:t>Price ($/metric ton CO2)</a:t>
              </a:r>
            </a:p>
          </p:txBody>
        </p:sp>
      </p:grpSp>
      <p:sp>
        <p:nvSpPr>
          <p:cNvPr id="29" name="TextBox 28">
            <a:extLst>
              <a:ext uri="{FF2B5EF4-FFF2-40B4-BE49-F238E27FC236}">
                <a16:creationId xmlns:a16="http://schemas.microsoft.com/office/drawing/2014/main" id="{FA962509-4D5C-48F1-9EB5-16FADE60C51F}"/>
              </a:ext>
            </a:extLst>
          </p:cNvPr>
          <p:cNvSpPr txBox="1"/>
          <p:nvPr/>
        </p:nvSpPr>
        <p:spPr>
          <a:xfrm>
            <a:off x="649358" y="2888974"/>
            <a:ext cx="2226361" cy="615553"/>
          </a:xfrm>
          <a:prstGeom prst="rect">
            <a:avLst/>
          </a:prstGeom>
          <a:noFill/>
        </p:spPr>
        <p:txBody>
          <a:bodyPr wrap="square" rtlCol="0">
            <a:spAutoFit/>
          </a:bodyPr>
          <a:lstStyle/>
          <a:p>
            <a:r>
              <a:rPr lang="en-US" dirty="0"/>
              <a:t>Inexpensive stuff – </a:t>
            </a:r>
            <a:r>
              <a:rPr lang="en-US" sz="1600" dirty="0"/>
              <a:t>like using LED light bulbs</a:t>
            </a:r>
          </a:p>
        </p:txBody>
      </p:sp>
      <p:cxnSp>
        <p:nvCxnSpPr>
          <p:cNvPr id="31" name="Straight Arrow Connector 30">
            <a:extLst>
              <a:ext uri="{FF2B5EF4-FFF2-40B4-BE49-F238E27FC236}">
                <a16:creationId xmlns:a16="http://schemas.microsoft.com/office/drawing/2014/main" id="{F1FB6C12-F0B4-4731-A9C5-2781B05F1736}"/>
              </a:ext>
            </a:extLst>
          </p:cNvPr>
          <p:cNvCxnSpPr>
            <a:cxnSpLocks/>
            <a:stCxn id="29" idx="3"/>
          </p:cNvCxnSpPr>
          <p:nvPr/>
        </p:nvCxnSpPr>
        <p:spPr>
          <a:xfrm>
            <a:off x="2875719" y="3196751"/>
            <a:ext cx="2372142" cy="1070449"/>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ECC9D8B-8B3E-4D5D-A616-76397357AAAF}"/>
              </a:ext>
            </a:extLst>
          </p:cNvPr>
          <p:cNvSpPr txBox="1"/>
          <p:nvPr/>
        </p:nvSpPr>
        <p:spPr>
          <a:xfrm>
            <a:off x="8610600" y="2610670"/>
            <a:ext cx="3288034" cy="1354217"/>
          </a:xfrm>
          <a:prstGeom prst="rect">
            <a:avLst/>
          </a:prstGeom>
          <a:noFill/>
        </p:spPr>
        <p:txBody>
          <a:bodyPr wrap="square" rtlCol="0">
            <a:spAutoFit/>
          </a:bodyPr>
          <a:lstStyle/>
          <a:p>
            <a:r>
              <a:rPr lang="en-US" dirty="0"/>
              <a:t>Expensive </a:t>
            </a:r>
            <a:r>
              <a:rPr lang="en-US" sz="1600" dirty="0"/>
              <a:t>stuff – </a:t>
            </a:r>
          </a:p>
          <a:p>
            <a:r>
              <a:rPr lang="en-US" sz="1600" dirty="0"/>
              <a:t>like removing CO2 from a power plant exhaust stream and injecting it permanently underground (carbon capture &amp; storage, or CCS)</a:t>
            </a:r>
          </a:p>
        </p:txBody>
      </p:sp>
      <p:cxnSp>
        <p:nvCxnSpPr>
          <p:cNvPr id="34" name="Straight Arrow Connector 33">
            <a:extLst>
              <a:ext uri="{FF2B5EF4-FFF2-40B4-BE49-F238E27FC236}">
                <a16:creationId xmlns:a16="http://schemas.microsoft.com/office/drawing/2014/main" id="{290D959C-EE02-4387-BB57-A1738E25117B}"/>
              </a:ext>
            </a:extLst>
          </p:cNvPr>
          <p:cNvCxnSpPr>
            <a:cxnSpLocks/>
          </p:cNvCxnSpPr>
          <p:nvPr/>
        </p:nvCxnSpPr>
        <p:spPr>
          <a:xfrm flipH="1" flipV="1">
            <a:off x="7977810" y="2621508"/>
            <a:ext cx="632789" cy="161449"/>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19D3423-A35D-4FAC-95E9-5B215826C2AC}"/>
              </a:ext>
            </a:extLst>
          </p:cNvPr>
          <p:cNvSpPr txBox="1"/>
          <p:nvPr/>
        </p:nvSpPr>
        <p:spPr>
          <a:xfrm>
            <a:off x="478019" y="662780"/>
            <a:ext cx="11235961" cy="369332"/>
          </a:xfrm>
          <a:prstGeom prst="rect">
            <a:avLst/>
          </a:prstGeom>
          <a:noFill/>
        </p:spPr>
        <p:txBody>
          <a:bodyPr wrap="none" rtlCol="0">
            <a:spAutoFit/>
          </a:bodyPr>
          <a:lstStyle/>
          <a:p>
            <a:r>
              <a:rPr lang="en-US" b="1" dirty="0">
                <a:solidFill>
                  <a:srgbClr val="B00000"/>
                </a:solidFill>
              </a:rPr>
              <a:t>The marginal abatement curve is a supply curve – but for less of a “bad” (greenhouse gas) instead of more of a good</a:t>
            </a:r>
          </a:p>
        </p:txBody>
      </p:sp>
      <p:sp>
        <p:nvSpPr>
          <p:cNvPr id="43" name="TextBox 42">
            <a:extLst>
              <a:ext uri="{FF2B5EF4-FFF2-40B4-BE49-F238E27FC236}">
                <a16:creationId xmlns:a16="http://schemas.microsoft.com/office/drawing/2014/main" id="{D26E2716-F34B-4638-9618-1D17C9445EE1}"/>
              </a:ext>
            </a:extLst>
          </p:cNvPr>
          <p:cNvSpPr txBox="1"/>
          <p:nvPr/>
        </p:nvSpPr>
        <p:spPr>
          <a:xfrm>
            <a:off x="703299" y="5293033"/>
            <a:ext cx="9076799" cy="923330"/>
          </a:xfrm>
          <a:prstGeom prst="rect">
            <a:avLst/>
          </a:prstGeom>
          <a:noFill/>
        </p:spPr>
        <p:txBody>
          <a:bodyPr wrap="square" rtlCol="0">
            <a:spAutoFit/>
          </a:bodyPr>
          <a:lstStyle/>
          <a:p>
            <a:r>
              <a:rPr lang="en-US" b="1" dirty="0">
                <a:solidFill>
                  <a:srgbClr val="B00000"/>
                </a:solidFill>
              </a:rPr>
              <a:t>The marginal abatement curve informs policy in two ways:</a:t>
            </a:r>
          </a:p>
          <a:p>
            <a:pPr marL="342900" indent="-342900">
              <a:buFont typeface="+mj-lt"/>
              <a:buAutoNum type="alphaLcParenR"/>
            </a:pPr>
            <a:r>
              <a:rPr lang="en-US" dirty="0"/>
              <a:t>Adopt policies up to some cutoff price – </a:t>
            </a:r>
            <a:r>
              <a:rPr lang="en-US" i="1" dirty="0"/>
              <a:t>but what is that price?</a:t>
            </a:r>
          </a:p>
          <a:p>
            <a:pPr marL="342900" indent="-342900">
              <a:buFont typeface="+mj-lt"/>
              <a:buAutoNum type="alphaLcParenR"/>
            </a:pPr>
            <a:r>
              <a:rPr lang="en-US" dirty="0"/>
              <a:t>Adopt policies that might make the marginal abatement curve more attractive over time</a:t>
            </a:r>
          </a:p>
        </p:txBody>
      </p:sp>
    </p:spTree>
    <p:extLst>
      <p:ext uri="{BB962C8B-B14F-4D97-AF65-F5344CB8AC3E}">
        <p14:creationId xmlns:p14="http://schemas.microsoft.com/office/powerpoint/2010/main" val="1786631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and SCC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24</a:t>
            </a:fld>
            <a:endParaRPr lang="en-US"/>
          </a:p>
        </p:txBody>
      </p:sp>
      <p:sp>
        <p:nvSpPr>
          <p:cNvPr id="13" name="Arc 12">
            <a:extLst>
              <a:ext uri="{FF2B5EF4-FFF2-40B4-BE49-F238E27FC236}">
                <a16:creationId xmlns:a16="http://schemas.microsoft.com/office/drawing/2014/main" id="{767CAA43-183B-4546-A9E6-F82A18540A9E}"/>
              </a:ext>
            </a:extLst>
          </p:cNvPr>
          <p:cNvSpPr/>
          <p:nvPr/>
        </p:nvSpPr>
        <p:spPr>
          <a:xfrm rot="20097820">
            <a:off x="2120748" y="857228"/>
            <a:ext cx="6296837" cy="3398626"/>
          </a:xfrm>
          <a:prstGeom prst="arc">
            <a:avLst>
              <a:gd name="adj1" fmla="val 848166"/>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4A7D6405-1946-496B-886E-71D1F828A221}"/>
              </a:ext>
            </a:extLst>
          </p:cNvPr>
          <p:cNvGrpSpPr/>
          <p:nvPr/>
        </p:nvGrpSpPr>
        <p:grpSpPr>
          <a:xfrm>
            <a:off x="3329838" y="1289143"/>
            <a:ext cx="7046614" cy="3732065"/>
            <a:chOff x="3674395" y="626534"/>
            <a:chExt cx="7046614" cy="3732065"/>
          </a:xfrm>
        </p:grpSpPr>
        <p:sp>
          <p:nvSpPr>
            <p:cNvPr id="10" name="TextBox 9">
              <a:extLst>
                <a:ext uri="{FF2B5EF4-FFF2-40B4-BE49-F238E27FC236}">
                  <a16:creationId xmlns:a16="http://schemas.microsoft.com/office/drawing/2014/main" id="{F7053EF3-A96E-4604-814E-2F1E3A66231C}"/>
                </a:ext>
              </a:extLst>
            </p:cNvPr>
            <p:cNvSpPr txBox="1"/>
            <p:nvPr/>
          </p:nvSpPr>
          <p:spPr>
            <a:xfrm>
              <a:off x="7154791" y="863587"/>
              <a:ext cx="3537100" cy="369332"/>
            </a:xfrm>
            <a:prstGeom prst="rect">
              <a:avLst/>
            </a:prstGeom>
            <a:noFill/>
          </p:spPr>
          <p:txBody>
            <a:bodyPr wrap="square" rtlCol="0">
              <a:spAutoFit/>
            </a:bodyPr>
            <a:lstStyle/>
            <a:p>
              <a:r>
                <a:rPr lang="en-US" b="1" dirty="0">
                  <a:solidFill>
                    <a:schemeClr val="accent1">
                      <a:lumMod val="75000"/>
                    </a:schemeClr>
                  </a:solidFill>
                </a:rPr>
                <a:t>Marginal abatement curve</a:t>
              </a:r>
            </a:p>
          </p:txBody>
        </p:sp>
        <p:cxnSp>
          <p:nvCxnSpPr>
            <p:cNvPr id="3" name="Straight Connector 2">
              <a:extLst>
                <a:ext uri="{FF2B5EF4-FFF2-40B4-BE49-F238E27FC236}">
                  <a16:creationId xmlns:a16="http://schemas.microsoft.com/office/drawing/2014/main" id="{C80C2745-4173-4881-A0A6-BF0715B719D3}"/>
                </a:ext>
              </a:extLst>
            </p:cNvPr>
            <p:cNvCxnSpPr>
              <a:cxnSpLocks/>
            </p:cNvCxnSpPr>
            <p:nvPr/>
          </p:nvCxnSpPr>
          <p:spPr>
            <a:xfrm>
              <a:off x="4146223" y="993913"/>
              <a:ext cx="0" cy="30261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40FB20-B98B-4A80-ABF6-28E5C6A72392}"/>
                </a:ext>
              </a:extLst>
            </p:cNvPr>
            <p:cNvCxnSpPr>
              <a:cxnSpLocks/>
            </p:cNvCxnSpPr>
            <p:nvPr/>
          </p:nvCxnSpPr>
          <p:spPr>
            <a:xfrm flipH="1">
              <a:off x="4146223" y="4020045"/>
              <a:ext cx="50392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34413A-E044-4EDF-9B5E-34A5B80B7A8F}"/>
                </a:ext>
              </a:extLst>
            </p:cNvPr>
            <p:cNvSpPr txBox="1"/>
            <p:nvPr/>
          </p:nvSpPr>
          <p:spPr>
            <a:xfrm>
              <a:off x="7954847" y="4020045"/>
              <a:ext cx="2766162" cy="338554"/>
            </a:xfrm>
            <a:prstGeom prst="rect">
              <a:avLst/>
            </a:prstGeom>
            <a:noFill/>
          </p:spPr>
          <p:txBody>
            <a:bodyPr wrap="square" rtlCol="0">
              <a:spAutoFit/>
            </a:bodyPr>
            <a:lstStyle/>
            <a:p>
              <a:r>
                <a:rPr lang="en-US" sz="1600" dirty="0"/>
                <a:t>Tons of CO2 abated</a:t>
              </a:r>
            </a:p>
          </p:txBody>
        </p:sp>
        <p:sp>
          <p:nvSpPr>
            <p:cNvPr id="15" name="TextBox 14">
              <a:extLst>
                <a:ext uri="{FF2B5EF4-FFF2-40B4-BE49-F238E27FC236}">
                  <a16:creationId xmlns:a16="http://schemas.microsoft.com/office/drawing/2014/main" id="{DFF0981D-BDB4-4175-99A3-4A2DB338259D}"/>
                </a:ext>
              </a:extLst>
            </p:cNvPr>
            <p:cNvSpPr txBox="1"/>
            <p:nvPr/>
          </p:nvSpPr>
          <p:spPr>
            <a:xfrm>
              <a:off x="3674395" y="626534"/>
              <a:ext cx="2766162" cy="338554"/>
            </a:xfrm>
            <a:prstGeom prst="rect">
              <a:avLst/>
            </a:prstGeom>
            <a:noFill/>
          </p:spPr>
          <p:txBody>
            <a:bodyPr wrap="square" rtlCol="0">
              <a:spAutoFit/>
            </a:bodyPr>
            <a:lstStyle/>
            <a:p>
              <a:r>
                <a:rPr lang="en-US" sz="1600" dirty="0"/>
                <a:t>Price ($/metric ton CO2)</a:t>
              </a:r>
            </a:p>
          </p:txBody>
        </p:sp>
      </p:grpSp>
      <p:sp>
        <p:nvSpPr>
          <p:cNvPr id="42" name="TextBox 41">
            <a:extLst>
              <a:ext uri="{FF2B5EF4-FFF2-40B4-BE49-F238E27FC236}">
                <a16:creationId xmlns:a16="http://schemas.microsoft.com/office/drawing/2014/main" id="{A19D3423-A35D-4FAC-95E9-5B215826C2AC}"/>
              </a:ext>
            </a:extLst>
          </p:cNvPr>
          <p:cNvSpPr txBox="1"/>
          <p:nvPr/>
        </p:nvSpPr>
        <p:spPr>
          <a:xfrm>
            <a:off x="478019" y="662780"/>
            <a:ext cx="5581656" cy="369332"/>
          </a:xfrm>
          <a:prstGeom prst="rect">
            <a:avLst/>
          </a:prstGeom>
          <a:noFill/>
        </p:spPr>
        <p:txBody>
          <a:bodyPr wrap="none" rtlCol="0">
            <a:spAutoFit/>
          </a:bodyPr>
          <a:lstStyle/>
          <a:p>
            <a:r>
              <a:rPr lang="en-US" b="1" dirty="0">
                <a:solidFill>
                  <a:srgbClr val="B00000"/>
                </a:solidFill>
              </a:rPr>
              <a:t>Maximization principle: Marginal cost = marginal benefit</a:t>
            </a:r>
          </a:p>
        </p:txBody>
      </p:sp>
      <p:cxnSp>
        <p:nvCxnSpPr>
          <p:cNvPr id="45" name="Straight Connector 44">
            <a:extLst>
              <a:ext uri="{FF2B5EF4-FFF2-40B4-BE49-F238E27FC236}">
                <a16:creationId xmlns:a16="http://schemas.microsoft.com/office/drawing/2014/main" id="{184CB638-B483-4A36-9EAF-D2C6CFA3DFA9}"/>
              </a:ext>
            </a:extLst>
          </p:cNvPr>
          <p:cNvCxnSpPr>
            <a:cxnSpLocks/>
          </p:cNvCxnSpPr>
          <p:nvPr/>
        </p:nvCxnSpPr>
        <p:spPr>
          <a:xfrm>
            <a:off x="5497158" y="3259567"/>
            <a:ext cx="3343738"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583C0B6-9367-4A20-A68A-5B3248F2AC74}"/>
              </a:ext>
            </a:extLst>
          </p:cNvPr>
          <p:cNvSpPr txBox="1"/>
          <p:nvPr/>
        </p:nvSpPr>
        <p:spPr>
          <a:xfrm>
            <a:off x="7935444" y="2800256"/>
            <a:ext cx="3537100" cy="369332"/>
          </a:xfrm>
          <a:prstGeom prst="rect">
            <a:avLst/>
          </a:prstGeom>
          <a:noFill/>
        </p:spPr>
        <p:txBody>
          <a:bodyPr wrap="square" rtlCol="0">
            <a:spAutoFit/>
          </a:bodyPr>
          <a:lstStyle/>
          <a:p>
            <a:r>
              <a:rPr lang="en-US" b="1" dirty="0">
                <a:solidFill>
                  <a:schemeClr val="accent3"/>
                </a:solidFill>
              </a:rPr>
              <a:t>Marginal benefit curve</a:t>
            </a:r>
          </a:p>
        </p:txBody>
      </p:sp>
      <p:sp>
        <p:nvSpPr>
          <p:cNvPr id="47" name="TextBox 46">
            <a:extLst>
              <a:ext uri="{FF2B5EF4-FFF2-40B4-BE49-F238E27FC236}">
                <a16:creationId xmlns:a16="http://schemas.microsoft.com/office/drawing/2014/main" id="{96D2D84C-986C-4D74-A936-424833877A2E}"/>
              </a:ext>
            </a:extLst>
          </p:cNvPr>
          <p:cNvSpPr txBox="1"/>
          <p:nvPr/>
        </p:nvSpPr>
        <p:spPr>
          <a:xfrm>
            <a:off x="478020" y="5088068"/>
            <a:ext cx="10694800" cy="1477328"/>
          </a:xfrm>
          <a:prstGeom prst="rect">
            <a:avLst/>
          </a:prstGeom>
          <a:noFill/>
        </p:spPr>
        <p:txBody>
          <a:bodyPr wrap="square" rtlCol="0">
            <a:spAutoFit/>
          </a:bodyPr>
          <a:lstStyle/>
          <a:p>
            <a:r>
              <a:rPr lang="en-US" b="1" dirty="0">
                <a:solidFill>
                  <a:srgbClr val="C00000"/>
                </a:solidFill>
              </a:rPr>
              <a:t>Benefits = benefits from avoided emissions = avoided damages</a:t>
            </a:r>
            <a:endParaRPr lang="en-US" dirty="0">
              <a:solidFill>
                <a:srgbClr val="C00000"/>
              </a:solidFill>
            </a:endParaRPr>
          </a:p>
          <a:p>
            <a:pPr marL="285750" indent="-285750">
              <a:buFont typeface="Arial" panose="020B0604020202020204" pitchFamily="34" charset="0"/>
              <a:buChar char="•"/>
            </a:pPr>
            <a:r>
              <a:rPr lang="en-US" dirty="0"/>
              <a:t>The monetized value of damages from emitting an additional ton of CO2 is called the Social Cost of Carbon</a:t>
            </a:r>
          </a:p>
          <a:p>
            <a:pPr marL="285750" indent="-285750">
              <a:buFont typeface="Arial" panose="020B0604020202020204" pitchFamily="34" charset="0"/>
              <a:buChar char="•"/>
            </a:pPr>
            <a:r>
              <a:rPr lang="en-US" dirty="0"/>
              <a:t>At a given point in time, we think the marginal benefits curve (marginal damages) is essentially constant, at the SCC</a:t>
            </a:r>
          </a:p>
          <a:p>
            <a:pPr marL="285750" indent="-285750">
              <a:buFont typeface="Arial" panose="020B0604020202020204" pitchFamily="34" charset="0"/>
              <a:buChar char="•"/>
            </a:pPr>
            <a:r>
              <a:rPr lang="en-US" dirty="0"/>
              <a:t>This delivers the rule, undertake abatement up to the point that its marginal cost = SCC</a:t>
            </a:r>
          </a:p>
        </p:txBody>
      </p:sp>
      <p:sp>
        <p:nvSpPr>
          <p:cNvPr id="20" name="TextBox 19">
            <a:extLst>
              <a:ext uri="{FF2B5EF4-FFF2-40B4-BE49-F238E27FC236}">
                <a16:creationId xmlns:a16="http://schemas.microsoft.com/office/drawing/2014/main" id="{9FD0EEEB-19D5-4F94-88C8-DB50C627ABA5}"/>
              </a:ext>
            </a:extLst>
          </p:cNvPr>
          <p:cNvSpPr txBox="1"/>
          <p:nvPr/>
        </p:nvSpPr>
        <p:spPr>
          <a:xfrm>
            <a:off x="2963597" y="2968052"/>
            <a:ext cx="732482" cy="369332"/>
          </a:xfrm>
          <a:prstGeom prst="rect">
            <a:avLst/>
          </a:prstGeom>
          <a:noFill/>
        </p:spPr>
        <p:txBody>
          <a:bodyPr wrap="square" rtlCol="0">
            <a:spAutoFit/>
          </a:bodyPr>
          <a:lstStyle/>
          <a:p>
            <a:r>
              <a:rPr lang="en-US" b="1" dirty="0">
                <a:solidFill>
                  <a:schemeClr val="accent3"/>
                </a:solidFill>
              </a:rPr>
              <a:t>SCC</a:t>
            </a:r>
          </a:p>
        </p:txBody>
      </p:sp>
    </p:spTree>
    <p:extLst>
      <p:ext uri="{BB962C8B-B14F-4D97-AF65-F5344CB8AC3E}">
        <p14:creationId xmlns:p14="http://schemas.microsoft.com/office/powerpoint/2010/main" val="3959186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and SCC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25</a:t>
            </a:fld>
            <a:endParaRPr lang="en-US"/>
          </a:p>
        </p:txBody>
      </p:sp>
      <p:sp>
        <p:nvSpPr>
          <p:cNvPr id="13" name="Arc 12">
            <a:extLst>
              <a:ext uri="{FF2B5EF4-FFF2-40B4-BE49-F238E27FC236}">
                <a16:creationId xmlns:a16="http://schemas.microsoft.com/office/drawing/2014/main" id="{767CAA43-183B-4546-A9E6-F82A18540A9E}"/>
              </a:ext>
            </a:extLst>
          </p:cNvPr>
          <p:cNvSpPr/>
          <p:nvPr/>
        </p:nvSpPr>
        <p:spPr>
          <a:xfrm rot="19787935">
            <a:off x="2569765" y="1885419"/>
            <a:ext cx="4442606" cy="2477272"/>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4A7D6405-1946-496B-886E-71D1F828A221}"/>
              </a:ext>
            </a:extLst>
          </p:cNvPr>
          <p:cNvGrpSpPr/>
          <p:nvPr/>
        </p:nvGrpSpPr>
        <p:grpSpPr>
          <a:xfrm>
            <a:off x="3329838" y="1289143"/>
            <a:ext cx="7046614" cy="3732065"/>
            <a:chOff x="3674395" y="626534"/>
            <a:chExt cx="7046614" cy="3732065"/>
          </a:xfrm>
        </p:grpSpPr>
        <p:sp>
          <p:nvSpPr>
            <p:cNvPr id="10" name="TextBox 9">
              <a:extLst>
                <a:ext uri="{FF2B5EF4-FFF2-40B4-BE49-F238E27FC236}">
                  <a16:creationId xmlns:a16="http://schemas.microsoft.com/office/drawing/2014/main" id="{F7053EF3-A96E-4604-814E-2F1E3A66231C}"/>
                </a:ext>
              </a:extLst>
            </p:cNvPr>
            <p:cNvSpPr txBox="1"/>
            <p:nvPr/>
          </p:nvSpPr>
          <p:spPr>
            <a:xfrm>
              <a:off x="6717823" y="887365"/>
              <a:ext cx="3537100" cy="369332"/>
            </a:xfrm>
            <a:prstGeom prst="rect">
              <a:avLst/>
            </a:prstGeom>
            <a:noFill/>
          </p:spPr>
          <p:txBody>
            <a:bodyPr wrap="square" rtlCol="0">
              <a:spAutoFit/>
            </a:bodyPr>
            <a:lstStyle/>
            <a:p>
              <a:r>
                <a:rPr lang="en-US" b="1" dirty="0">
                  <a:solidFill>
                    <a:schemeClr val="accent1">
                      <a:lumMod val="75000"/>
                    </a:schemeClr>
                  </a:solidFill>
                </a:rPr>
                <a:t>Marginal abatement curve</a:t>
              </a:r>
            </a:p>
          </p:txBody>
        </p:sp>
        <p:cxnSp>
          <p:nvCxnSpPr>
            <p:cNvPr id="3" name="Straight Connector 2">
              <a:extLst>
                <a:ext uri="{FF2B5EF4-FFF2-40B4-BE49-F238E27FC236}">
                  <a16:creationId xmlns:a16="http://schemas.microsoft.com/office/drawing/2014/main" id="{C80C2745-4173-4881-A0A6-BF0715B719D3}"/>
                </a:ext>
              </a:extLst>
            </p:cNvPr>
            <p:cNvCxnSpPr>
              <a:cxnSpLocks/>
            </p:cNvCxnSpPr>
            <p:nvPr/>
          </p:nvCxnSpPr>
          <p:spPr>
            <a:xfrm>
              <a:off x="4146223" y="993913"/>
              <a:ext cx="0" cy="30261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40FB20-B98B-4A80-ABF6-28E5C6A72392}"/>
                </a:ext>
              </a:extLst>
            </p:cNvPr>
            <p:cNvCxnSpPr>
              <a:cxnSpLocks/>
            </p:cNvCxnSpPr>
            <p:nvPr/>
          </p:nvCxnSpPr>
          <p:spPr>
            <a:xfrm flipH="1">
              <a:off x="4146223" y="4020045"/>
              <a:ext cx="50392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34413A-E044-4EDF-9B5E-34A5B80B7A8F}"/>
                </a:ext>
              </a:extLst>
            </p:cNvPr>
            <p:cNvSpPr txBox="1"/>
            <p:nvPr/>
          </p:nvSpPr>
          <p:spPr>
            <a:xfrm>
              <a:off x="7954847" y="4020045"/>
              <a:ext cx="2766162" cy="338554"/>
            </a:xfrm>
            <a:prstGeom prst="rect">
              <a:avLst/>
            </a:prstGeom>
            <a:noFill/>
          </p:spPr>
          <p:txBody>
            <a:bodyPr wrap="square" rtlCol="0">
              <a:spAutoFit/>
            </a:bodyPr>
            <a:lstStyle/>
            <a:p>
              <a:r>
                <a:rPr lang="en-US" sz="1600" dirty="0"/>
                <a:t>Tons of CO2 abated</a:t>
              </a:r>
            </a:p>
          </p:txBody>
        </p:sp>
        <p:sp>
          <p:nvSpPr>
            <p:cNvPr id="15" name="TextBox 14">
              <a:extLst>
                <a:ext uri="{FF2B5EF4-FFF2-40B4-BE49-F238E27FC236}">
                  <a16:creationId xmlns:a16="http://schemas.microsoft.com/office/drawing/2014/main" id="{DFF0981D-BDB4-4175-99A3-4A2DB338259D}"/>
                </a:ext>
              </a:extLst>
            </p:cNvPr>
            <p:cNvSpPr txBox="1"/>
            <p:nvPr/>
          </p:nvSpPr>
          <p:spPr>
            <a:xfrm>
              <a:off x="3674395" y="626534"/>
              <a:ext cx="2766162" cy="338554"/>
            </a:xfrm>
            <a:prstGeom prst="rect">
              <a:avLst/>
            </a:prstGeom>
            <a:noFill/>
          </p:spPr>
          <p:txBody>
            <a:bodyPr wrap="square" rtlCol="0">
              <a:spAutoFit/>
            </a:bodyPr>
            <a:lstStyle/>
            <a:p>
              <a:r>
                <a:rPr lang="en-US" sz="1600" dirty="0"/>
                <a:t>Price ($/metric ton CO2)</a:t>
              </a:r>
            </a:p>
          </p:txBody>
        </p:sp>
      </p:grpSp>
      <p:sp>
        <p:nvSpPr>
          <p:cNvPr id="42" name="TextBox 41">
            <a:extLst>
              <a:ext uri="{FF2B5EF4-FFF2-40B4-BE49-F238E27FC236}">
                <a16:creationId xmlns:a16="http://schemas.microsoft.com/office/drawing/2014/main" id="{A19D3423-A35D-4FAC-95E9-5B215826C2AC}"/>
              </a:ext>
            </a:extLst>
          </p:cNvPr>
          <p:cNvSpPr txBox="1"/>
          <p:nvPr/>
        </p:nvSpPr>
        <p:spPr>
          <a:xfrm>
            <a:off x="478020" y="561713"/>
            <a:ext cx="8752652" cy="646331"/>
          </a:xfrm>
          <a:prstGeom prst="rect">
            <a:avLst/>
          </a:prstGeom>
          <a:noFill/>
        </p:spPr>
        <p:txBody>
          <a:bodyPr wrap="none" rtlCol="0">
            <a:spAutoFit/>
          </a:bodyPr>
          <a:lstStyle/>
          <a:p>
            <a:r>
              <a:rPr lang="en-US" b="1" dirty="0">
                <a:solidFill>
                  <a:srgbClr val="B00000"/>
                </a:solidFill>
              </a:rPr>
              <a:t>An important criticism of the approach so far is that it ignores effects of policies over time</a:t>
            </a:r>
          </a:p>
          <a:p>
            <a:pPr marL="285750" indent="-285750">
              <a:buFont typeface="Wingdings" panose="05000000000000000000" pitchFamily="2" charset="2"/>
              <a:buChar char="Ø"/>
            </a:pPr>
            <a:r>
              <a:rPr lang="en-US" dirty="0"/>
              <a:t>Policies that drive technologies shift the marginal abatement curve</a:t>
            </a:r>
          </a:p>
        </p:txBody>
      </p:sp>
      <p:cxnSp>
        <p:nvCxnSpPr>
          <p:cNvPr id="45" name="Straight Connector 44">
            <a:extLst>
              <a:ext uri="{FF2B5EF4-FFF2-40B4-BE49-F238E27FC236}">
                <a16:creationId xmlns:a16="http://schemas.microsoft.com/office/drawing/2014/main" id="{184CB638-B483-4A36-9EAF-D2C6CFA3DFA9}"/>
              </a:ext>
            </a:extLst>
          </p:cNvPr>
          <p:cNvCxnSpPr>
            <a:cxnSpLocks/>
          </p:cNvCxnSpPr>
          <p:nvPr/>
        </p:nvCxnSpPr>
        <p:spPr>
          <a:xfrm>
            <a:off x="3801666" y="3236448"/>
            <a:ext cx="5039230"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6D2D84C-986C-4D74-A936-424833877A2E}"/>
              </a:ext>
            </a:extLst>
          </p:cNvPr>
          <p:cNvSpPr txBox="1"/>
          <p:nvPr/>
        </p:nvSpPr>
        <p:spPr>
          <a:xfrm>
            <a:off x="478020" y="5088068"/>
            <a:ext cx="10773076" cy="923330"/>
          </a:xfrm>
          <a:prstGeom prst="rect">
            <a:avLst/>
          </a:prstGeom>
          <a:noFill/>
        </p:spPr>
        <p:txBody>
          <a:bodyPr wrap="square" rtlCol="0">
            <a:spAutoFit/>
          </a:bodyPr>
          <a:lstStyle/>
          <a:p>
            <a:r>
              <a:rPr lang="en-US" b="1" dirty="0">
                <a:solidFill>
                  <a:srgbClr val="B00000"/>
                </a:solidFill>
              </a:rPr>
              <a:t>Technological innovations today reduce the cost of abatement in the future</a:t>
            </a:r>
            <a:endParaRPr lang="en-US" dirty="0">
              <a:solidFill>
                <a:srgbClr val="B00000"/>
              </a:solidFill>
            </a:endParaRPr>
          </a:p>
          <a:p>
            <a:pPr marL="285750" indent="-285750">
              <a:buFont typeface="Arial" panose="020B0604020202020204" pitchFamily="34" charset="0"/>
              <a:buChar char="•"/>
            </a:pPr>
            <a:r>
              <a:rPr lang="en-US" dirty="0"/>
              <a:t>Driving down costs of electric vehicles, wind, and solar</a:t>
            </a:r>
          </a:p>
          <a:p>
            <a:pPr marL="285750" indent="-285750">
              <a:buFont typeface="Arial" panose="020B0604020202020204" pitchFamily="34" charset="0"/>
              <a:buChar char="•"/>
            </a:pPr>
            <a:r>
              <a:rPr lang="en-US" dirty="0"/>
              <a:t>New technologies, such as hydrogen for long-haul trucking…</a:t>
            </a:r>
          </a:p>
        </p:txBody>
      </p:sp>
      <p:sp>
        <p:nvSpPr>
          <p:cNvPr id="20" name="TextBox 19">
            <a:extLst>
              <a:ext uri="{FF2B5EF4-FFF2-40B4-BE49-F238E27FC236}">
                <a16:creationId xmlns:a16="http://schemas.microsoft.com/office/drawing/2014/main" id="{9FD0EEEB-19D5-4F94-88C8-DB50C627ABA5}"/>
              </a:ext>
            </a:extLst>
          </p:cNvPr>
          <p:cNvSpPr txBox="1"/>
          <p:nvPr/>
        </p:nvSpPr>
        <p:spPr>
          <a:xfrm>
            <a:off x="2963597" y="2968052"/>
            <a:ext cx="732482" cy="369332"/>
          </a:xfrm>
          <a:prstGeom prst="rect">
            <a:avLst/>
          </a:prstGeom>
          <a:noFill/>
        </p:spPr>
        <p:txBody>
          <a:bodyPr wrap="square" rtlCol="0">
            <a:spAutoFit/>
          </a:bodyPr>
          <a:lstStyle/>
          <a:p>
            <a:r>
              <a:rPr lang="en-US" b="1" dirty="0">
                <a:solidFill>
                  <a:schemeClr val="accent3"/>
                </a:solidFill>
              </a:rPr>
              <a:t>SCC</a:t>
            </a:r>
          </a:p>
        </p:txBody>
      </p:sp>
      <p:sp>
        <p:nvSpPr>
          <p:cNvPr id="16" name="Arc 15">
            <a:extLst>
              <a:ext uri="{FF2B5EF4-FFF2-40B4-BE49-F238E27FC236}">
                <a16:creationId xmlns:a16="http://schemas.microsoft.com/office/drawing/2014/main" id="{9CA304CC-CF97-48C3-B0B7-87BB2B706F64}"/>
              </a:ext>
            </a:extLst>
          </p:cNvPr>
          <p:cNvSpPr/>
          <p:nvPr/>
        </p:nvSpPr>
        <p:spPr>
          <a:xfrm rot="20192867">
            <a:off x="1970691" y="804931"/>
            <a:ext cx="6853252" cy="3455040"/>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7BF3AF7E-237D-4118-AA7D-0D0E37A65EC9}"/>
              </a:ext>
            </a:extLst>
          </p:cNvPr>
          <p:cNvCxnSpPr>
            <a:cxnSpLocks/>
          </p:cNvCxnSpPr>
          <p:nvPr/>
        </p:nvCxnSpPr>
        <p:spPr>
          <a:xfrm>
            <a:off x="6838122" y="2654249"/>
            <a:ext cx="1152939"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598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and SCC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26</a:t>
            </a:fld>
            <a:endParaRPr lang="en-US"/>
          </a:p>
        </p:txBody>
      </p:sp>
      <p:sp>
        <p:nvSpPr>
          <p:cNvPr id="13" name="Arc 12">
            <a:extLst>
              <a:ext uri="{FF2B5EF4-FFF2-40B4-BE49-F238E27FC236}">
                <a16:creationId xmlns:a16="http://schemas.microsoft.com/office/drawing/2014/main" id="{767CAA43-183B-4546-A9E6-F82A18540A9E}"/>
              </a:ext>
            </a:extLst>
          </p:cNvPr>
          <p:cNvSpPr/>
          <p:nvPr/>
        </p:nvSpPr>
        <p:spPr>
          <a:xfrm rot="19787935">
            <a:off x="2569765" y="1885419"/>
            <a:ext cx="4442606" cy="2477272"/>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4A7D6405-1946-496B-886E-71D1F828A221}"/>
              </a:ext>
            </a:extLst>
          </p:cNvPr>
          <p:cNvGrpSpPr/>
          <p:nvPr/>
        </p:nvGrpSpPr>
        <p:grpSpPr>
          <a:xfrm>
            <a:off x="3329838" y="1289143"/>
            <a:ext cx="7046614" cy="3732065"/>
            <a:chOff x="3674395" y="626534"/>
            <a:chExt cx="7046614" cy="3732065"/>
          </a:xfrm>
        </p:grpSpPr>
        <p:sp>
          <p:nvSpPr>
            <p:cNvPr id="10" name="TextBox 9">
              <a:extLst>
                <a:ext uri="{FF2B5EF4-FFF2-40B4-BE49-F238E27FC236}">
                  <a16:creationId xmlns:a16="http://schemas.microsoft.com/office/drawing/2014/main" id="{F7053EF3-A96E-4604-814E-2F1E3A66231C}"/>
                </a:ext>
              </a:extLst>
            </p:cNvPr>
            <p:cNvSpPr txBox="1"/>
            <p:nvPr/>
          </p:nvSpPr>
          <p:spPr>
            <a:xfrm>
              <a:off x="6717823" y="887365"/>
              <a:ext cx="3537100" cy="369332"/>
            </a:xfrm>
            <a:prstGeom prst="rect">
              <a:avLst/>
            </a:prstGeom>
            <a:noFill/>
          </p:spPr>
          <p:txBody>
            <a:bodyPr wrap="square" rtlCol="0">
              <a:spAutoFit/>
            </a:bodyPr>
            <a:lstStyle/>
            <a:p>
              <a:r>
                <a:rPr lang="en-US" b="1" dirty="0">
                  <a:solidFill>
                    <a:schemeClr val="accent1">
                      <a:lumMod val="75000"/>
                    </a:schemeClr>
                  </a:solidFill>
                </a:rPr>
                <a:t>Marginal abatement curve</a:t>
              </a:r>
            </a:p>
          </p:txBody>
        </p:sp>
        <p:cxnSp>
          <p:nvCxnSpPr>
            <p:cNvPr id="3" name="Straight Connector 2">
              <a:extLst>
                <a:ext uri="{FF2B5EF4-FFF2-40B4-BE49-F238E27FC236}">
                  <a16:creationId xmlns:a16="http://schemas.microsoft.com/office/drawing/2014/main" id="{C80C2745-4173-4881-A0A6-BF0715B719D3}"/>
                </a:ext>
              </a:extLst>
            </p:cNvPr>
            <p:cNvCxnSpPr>
              <a:cxnSpLocks/>
            </p:cNvCxnSpPr>
            <p:nvPr/>
          </p:nvCxnSpPr>
          <p:spPr>
            <a:xfrm>
              <a:off x="4146223" y="993913"/>
              <a:ext cx="0" cy="30261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40FB20-B98B-4A80-ABF6-28E5C6A72392}"/>
                </a:ext>
              </a:extLst>
            </p:cNvPr>
            <p:cNvCxnSpPr>
              <a:cxnSpLocks/>
            </p:cNvCxnSpPr>
            <p:nvPr/>
          </p:nvCxnSpPr>
          <p:spPr>
            <a:xfrm flipH="1">
              <a:off x="4146223" y="4020045"/>
              <a:ext cx="50392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34413A-E044-4EDF-9B5E-34A5B80B7A8F}"/>
                </a:ext>
              </a:extLst>
            </p:cNvPr>
            <p:cNvSpPr txBox="1"/>
            <p:nvPr/>
          </p:nvSpPr>
          <p:spPr>
            <a:xfrm>
              <a:off x="7954847" y="4020045"/>
              <a:ext cx="2766162" cy="338554"/>
            </a:xfrm>
            <a:prstGeom prst="rect">
              <a:avLst/>
            </a:prstGeom>
            <a:noFill/>
          </p:spPr>
          <p:txBody>
            <a:bodyPr wrap="square" rtlCol="0">
              <a:spAutoFit/>
            </a:bodyPr>
            <a:lstStyle/>
            <a:p>
              <a:r>
                <a:rPr lang="en-US" sz="1600" dirty="0"/>
                <a:t>Tons of CO2 abated</a:t>
              </a:r>
            </a:p>
          </p:txBody>
        </p:sp>
        <p:sp>
          <p:nvSpPr>
            <p:cNvPr id="15" name="TextBox 14">
              <a:extLst>
                <a:ext uri="{FF2B5EF4-FFF2-40B4-BE49-F238E27FC236}">
                  <a16:creationId xmlns:a16="http://schemas.microsoft.com/office/drawing/2014/main" id="{DFF0981D-BDB4-4175-99A3-4A2DB338259D}"/>
                </a:ext>
              </a:extLst>
            </p:cNvPr>
            <p:cNvSpPr txBox="1"/>
            <p:nvPr/>
          </p:nvSpPr>
          <p:spPr>
            <a:xfrm>
              <a:off x="3674395" y="626534"/>
              <a:ext cx="2766162" cy="338554"/>
            </a:xfrm>
            <a:prstGeom prst="rect">
              <a:avLst/>
            </a:prstGeom>
            <a:noFill/>
          </p:spPr>
          <p:txBody>
            <a:bodyPr wrap="square" rtlCol="0">
              <a:spAutoFit/>
            </a:bodyPr>
            <a:lstStyle/>
            <a:p>
              <a:r>
                <a:rPr lang="en-US" sz="1600" dirty="0"/>
                <a:t>Price ($/metric ton CO2)</a:t>
              </a:r>
            </a:p>
          </p:txBody>
        </p:sp>
      </p:grpSp>
      <p:sp>
        <p:nvSpPr>
          <p:cNvPr id="42" name="TextBox 41">
            <a:extLst>
              <a:ext uri="{FF2B5EF4-FFF2-40B4-BE49-F238E27FC236}">
                <a16:creationId xmlns:a16="http://schemas.microsoft.com/office/drawing/2014/main" id="{A19D3423-A35D-4FAC-95E9-5B215826C2AC}"/>
              </a:ext>
            </a:extLst>
          </p:cNvPr>
          <p:cNvSpPr txBox="1"/>
          <p:nvPr/>
        </p:nvSpPr>
        <p:spPr>
          <a:xfrm>
            <a:off x="478020" y="561713"/>
            <a:ext cx="8752652" cy="646331"/>
          </a:xfrm>
          <a:prstGeom prst="rect">
            <a:avLst/>
          </a:prstGeom>
          <a:noFill/>
        </p:spPr>
        <p:txBody>
          <a:bodyPr wrap="none" rtlCol="0">
            <a:spAutoFit/>
          </a:bodyPr>
          <a:lstStyle/>
          <a:p>
            <a:r>
              <a:rPr lang="en-US" b="1" dirty="0">
                <a:solidFill>
                  <a:srgbClr val="B00000"/>
                </a:solidFill>
              </a:rPr>
              <a:t>An important criticism of the approach so far is that it ignores effects of policies over time</a:t>
            </a:r>
          </a:p>
          <a:p>
            <a:pPr marL="285750" indent="-285750">
              <a:buFont typeface="Wingdings" panose="05000000000000000000" pitchFamily="2" charset="2"/>
              <a:buChar char="Ø"/>
            </a:pPr>
            <a:r>
              <a:rPr lang="en-US" dirty="0"/>
              <a:t>Policies that drive technologies shift the marginal abatement curve</a:t>
            </a:r>
          </a:p>
        </p:txBody>
      </p:sp>
      <p:cxnSp>
        <p:nvCxnSpPr>
          <p:cNvPr id="45" name="Straight Connector 44">
            <a:extLst>
              <a:ext uri="{FF2B5EF4-FFF2-40B4-BE49-F238E27FC236}">
                <a16:creationId xmlns:a16="http://schemas.microsoft.com/office/drawing/2014/main" id="{184CB638-B483-4A36-9EAF-D2C6CFA3DFA9}"/>
              </a:ext>
            </a:extLst>
          </p:cNvPr>
          <p:cNvCxnSpPr>
            <a:cxnSpLocks/>
          </p:cNvCxnSpPr>
          <p:nvPr/>
        </p:nvCxnSpPr>
        <p:spPr>
          <a:xfrm>
            <a:off x="3801666" y="3236448"/>
            <a:ext cx="5039230"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6D2D84C-986C-4D74-A936-424833877A2E}"/>
              </a:ext>
            </a:extLst>
          </p:cNvPr>
          <p:cNvSpPr txBox="1"/>
          <p:nvPr/>
        </p:nvSpPr>
        <p:spPr>
          <a:xfrm>
            <a:off x="478020" y="5088068"/>
            <a:ext cx="10773076" cy="1200329"/>
          </a:xfrm>
          <a:prstGeom prst="rect">
            <a:avLst/>
          </a:prstGeom>
          <a:noFill/>
        </p:spPr>
        <p:txBody>
          <a:bodyPr wrap="square" rtlCol="0">
            <a:spAutoFit/>
          </a:bodyPr>
          <a:lstStyle/>
          <a:p>
            <a:r>
              <a:rPr lang="en-US" b="1" dirty="0">
                <a:solidFill>
                  <a:srgbClr val="B00000"/>
                </a:solidFill>
              </a:rPr>
              <a:t>Technological innovations today reduce the cost of abatement in the future</a:t>
            </a:r>
            <a:endParaRPr lang="en-US" dirty="0">
              <a:solidFill>
                <a:srgbClr val="B00000"/>
              </a:solidFill>
            </a:endParaRPr>
          </a:p>
          <a:p>
            <a:pPr marL="285750" indent="-285750">
              <a:buFont typeface="Arial" panose="020B0604020202020204" pitchFamily="34" charset="0"/>
              <a:buChar char="•"/>
            </a:pPr>
            <a:r>
              <a:rPr lang="en-US" dirty="0"/>
              <a:t>Driving down costs of electric vehicles, wind, and solar</a:t>
            </a:r>
          </a:p>
          <a:p>
            <a:pPr marL="285750" indent="-285750">
              <a:buFont typeface="Arial" panose="020B0604020202020204" pitchFamily="34" charset="0"/>
              <a:buChar char="•"/>
            </a:pPr>
            <a:r>
              <a:rPr lang="en-US" dirty="0"/>
              <a:t>New technologies, such as hydrogen for long-haul trucking…</a:t>
            </a:r>
          </a:p>
          <a:p>
            <a:pPr marL="285750" indent="-285750">
              <a:buFont typeface="Arial" panose="020B0604020202020204" pitchFamily="34" charset="0"/>
              <a:buChar char="•"/>
            </a:pPr>
            <a:r>
              <a:rPr lang="en-US" dirty="0"/>
              <a:t>And carbon removal technologies become a backstop</a:t>
            </a:r>
          </a:p>
        </p:txBody>
      </p:sp>
      <p:sp>
        <p:nvSpPr>
          <p:cNvPr id="20" name="TextBox 19">
            <a:extLst>
              <a:ext uri="{FF2B5EF4-FFF2-40B4-BE49-F238E27FC236}">
                <a16:creationId xmlns:a16="http://schemas.microsoft.com/office/drawing/2014/main" id="{9FD0EEEB-19D5-4F94-88C8-DB50C627ABA5}"/>
              </a:ext>
            </a:extLst>
          </p:cNvPr>
          <p:cNvSpPr txBox="1"/>
          <p:nvPr/>
        </p:nvSpPr>
        <p:spPr>
          <a:xfrm>
            <a:off x="2963597" y="2968052"/>
            <a:ext cx="732482" cy="369332"/>
          </a:xfrm>
          <a:prstGeom prst="rect">
            <a:avLst/>
          </a:prstGeom>
          <a:noFill/>
        </p:spPr>
        <p:txBody>
          <a:bodyPr wrap="square" rtlCol="0">
            <a:spAutoFit/>
          </a:bodyPr>
          <a:lstStyle/>
          <a:p>
            <a:r>
              <a:rPr lang="en-US" b="1" dirty="0">
                <a:solidFill>
                  <a:schemeClr val="accent3"/>
                </a:solidFill>
              </a:rPr>
              <a:t>SCC</a:t>
            </a:r>
          </a:p>
        </p:txBody>
      </p:sp>
      <p:sp>
        <p:nvSpPr>
          <p:cNvPr id="16" name="Arc 15">
            <a:extLst>
              <a:ext uri="{FF2B5EF4-FFF2-40B4-BE49-F238E27FC236}">
                <a16:creationId xmlns:a16="http://schemas.microsoft.com/office/drawing/2014/main" id="{9CA304CC-CF97-48C3-B0B7-87BB2B706F64}"/>
              </a:ext>
            </a:extLst>
          </p:cNvPr>
          <p:cNvSpPr/>
          <p:nvPr/>
        </p:nvSpPr>
        <p:spPr>
          <a:xfrm rot="20192867">
            <a:off x="2158227" y="1708439"/>
            <a:ext cx="6615887" cy="2561874"/>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7BF3AF7E-237D-4118-AA7D-0D0E37A65EC9}"/>
              </a:ext>
            </a:extLst>
          </p:cNvPr>
          <p:cNvCxnSpPr>
            <a:cxnSpLocks/>
          </p:cNvCxnSpPr>
          <p:nvPr/>
        </p:nvCxnSpPr>
        <p:spPr>
          <a:xfrm>
            <a:off x="6838122" y="2654249"/>
            <a:ext cx="1152939"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10A7618-36EE-4BF1-8521-3D79B864E530}"/>
              </a:ext>
            </a:extLst>
          </p:cNvPr>
          <p:cNvCxnSpPr>
            <a:cxnSpLocks/>
          </p:cNvCxnSpPr>
          <p:nvPr/>
        </p:nvCxnSpPr>
        <p:spPr>
          <a:xfrm flipH="1">
            <a:off x="8335617" y="2411896"/>
            <a:ext cx="892786"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B848A8E-974A-46C1-96DA-9E406B378385}"/>
              </a:ext>
            </a:extLst>
          </p:cNvPr>
          <p:cNvSpPr txBox="1"/>
          <p:nvPr/>
        </p:nvSpPr>
        <p:spPr>
          <a:xfrm>
            <a:off x="8691961" y="2431994"/>
            <a:ext cx="3356871" cy="369332"/>
          </a:xfrm>
          <a:prstGeom prst="rect">
            <a:avLst/>
          </a:prstGeom>
          <a:noFill/>
        </p:spPr>
        <p:txBody>
          <a:bodyPr wrap="square" rtlCol="0">
            <a:spAutoFit/>
          </a:bodyPr>
          <a:lstStyle/>
          <a:p>
            <a:r>
              <a:rPr lang="en-US" b="1" dirty="0">
                <a:solidFill>
                  <a:schemeClr val="accent1">
                    <a:lumMod val="75000"/>
                  </a:schemeClr>
                </a:solidFill>
              </a:rPr>
              <a:t>with carbon removal backstop?</a:t>
            </a:r>
          </a:p>
        </p:txBody>
      </p:sp>
    </p:spTree>
    <p:extLst>
      <p:ext uri="{BB962C8B-B14F-4D97-AF65-F5344CB8AC3E}">
        <p14:creationId xmlns:p14="http://schemas.microsoft.com/office/powerpoint/2010/main" val="718294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and SCC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27</a:t>
            </a:fld>
            <a:endParaRPr lang="en-US"/>
          </a:p>
        </p:txBody>
      </p:sp>
      <p:sp>
        <p:nvSpPr>
          <p:cNvPr id="42" name="TextBox 41">
            <a:extLst>
              <a:ext uri="{FF2B5EF4-FFF2-40B4-BE49-F238E27FC236}">
                <a16:creationId xmlns:a16="http://schemas.microsoft.com/office/drawing/2014/main" id="{A19D3423-A35D-4FAC-95E9-5B215826C2AC}"/>
              </a:ext>
            </a:extLst>
          </p:cNvPr>
          <p:cNvSpPr txBox="1"/>
          <p:nvPr/>
        </p:nvSpPr>
        <p:spPr>
          <a:xfrm>
            <a:off x="379907" y="851889"/>
            <a:ext cx="6640729" cy="1200329"/>
          </a:xfrm>
          <a:prstGeom prst="rect">
            <a:avLst/>
          </a:prstGeom>
          <a:noFill/>
        </p:spPr>
        <p:txBody>
          <a:bodyPr wrap="none" rtlCol="0">
            <a:spAutoFit/>
          </a:bodyPr>
          <a:lstStyle/>
          <a:p>
            <a:r>
              <a:rPr lang="en-US" b="1" dirty="0">
                <a:solidFill>
                  <a:srgbClr val="B00000"/>
                </a:solidFill>
              </a:rPr>
              <a:t>Digression – what is a carbon removal technology?</a:t>
            </a:r>
          </a:p>
          <a:p>
            <a:pPr marL="285750" indent="-285750">
              <a:buFont typeface="Wingdings" panose="05000000000000000000" pitchFamily="2" charset="2"/>
              <a:buChar char="Ø"/>
            </a:pPr>
            <a:r>
              <a:rPr lang="en-US" dirty="0"/>
              <a:t>Planting trees</a:t>
            </a:r>
          </a:p>
          <a:p>
            <a:pPr marL="285750" indent="-285750">
              <a:buFont typeface="Wingdings" panose="05000000000000000000" pitchFamily="2" charset="2"/>
              <a:buChar char="Ø"/>
            </a:pPr>
            <a:r>
              <a:rPr lang="en-US" dirty="0"/>
              <a:t>Planting trees, burning them, capturing the carbon, and burying it</a:t>
            </a:r>
          </a:p>
          <a:p>
            <a:pPr marL="285750" indent="-285750">
              <a:buFont typeface="Wingdings" panose="05000000000000000000" pitchFamily="2" charset="2"/>
              <a:buChar char="Ø"/>
            </a:pPr>
            <a:r>
              <a:rPr lang="en-US" dirty="0"/>
              <a:t>Direct air capture</a:t>
            </a:r>
          </a:p>
        </p:txBody>
      </p:sp>
      <p:pic>
        <p:nvPicPr>
          <p:cNvPr id="9" name="Picture 8" descr="A picture containing outdoor, building&#10;&#10;Description automatically generated">
            <a:extLst>
              <a:ext uri="{FF2B5EF4-FFF2-40B4-BE49-F238E27FC236}">
                <a16:creationId xmlns:a16="http://schemas.microsoft.com/office/drawing/2014/main" id="{A11C690D-7386-4931-B8C7-9C039919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728" y="2112281"/>
            <a:ext cx="6738842" cy="4184006"/>
          </a:xfrm>
          <a:prstGeom prst="rect">
            <a:avLst/>
          </a:prstGeom>
        </p:spPr>
      </p:pic>
    </p:spTree>
    <p:extLst>
      <p:ext uri="{BB962C8B-B14F-4D97-AF65-F5344CB8AC3E}">
        <p14:creationId xmlns:p14="http://schemas.microsoft.com/office/powerpoint/2010/main" val="224483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and SCC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28</a:t>
            </a:fld>
            <a:endParaRPr lang="en-US"/>
          </a:p>
        </p:txBody>
      </p:sp>
      <p:sp>
        <p:nvSpPr>
          <p:cNvPr id="13" name="Arc 12">
            <a:extLst>
              <a:ext uri="{FF2B5EF4-FFF2-40B4-BE49-F238E27FC236}">
                <a16:creationId xmlns:a16="http://schemas.microsoft.com/office/drawing/2014/main" id="{767CAA43-183B-4546-A9E6-F82A18540A9E}"/>
              </a:ext>
            </a:extLst>
          </p:cNvPr>
          <p:cNvSpPr/>
          <p:nvPr/>
        </p:nvSpPr>
        <p:spPr>
          <a:xfrm rot="19787935">
            <a:off x="2569765" y="1885419"/>
            <a:ext cx="4442606" cy="2477272"/>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4A7D6405-1946-496B-886E-71D1F828A221}"/>
              </a:ext>
            </a:extLst>
          </p:cNvPr>
          <p:cNvGrpSpPr/>
          <p:nvPr/>
        </p:nvGrpSpPr>
        <p:grpSpPr>
          <a:xfrm>
            <a:off x="3329838" y="1289143"/>
            <a:ext cx="7046614" cy="3732065"/>
            <a:chOff x="3674395" y="626534"/>
            <a:chExt cx="7046614" cy="3732065"/>
          </a:xfrm>
        </p:grpSpPr>
        <p:sp>
          <p:nvSpPr>
            <p:cNvPr id="10" name="TextBox 9">
              <a:extLst>
                <a:ext uri="{FF2B5EF4-FFF2-40B4-BE49-F238E27FC236}">
                  <a16:creationId xmlns:a16="http://schemas.microsoft.com/office/drawing/2014/main" id="{F7053EF3-A96E-4604-814E-2F1E3A66231C}"/>
                </a:ext>
              </a:extLst>
            </p:cNvPr>
            <p:cNvSpPr txBox="1"/>
            <p:nvPr/>
          </p:nvSpPr>
          <p:spPr>
            <a:xfrm>
              <a:off x="6870982" y="1255493"/>
              <a:ext cx="3537100" cy="369332"/>
            </a:xfrm>
            <a:prstGeom prst="rect">
              <a:avLst/>
            </a:prstGeom>
            <a:noFill/>
          </p:spPr>
          <p:txBody>
            <a:bodyPr wrap="square" rtlCol="0">
              <a:spAutoFit/>
            </a:bodyPr>
            <a:lstStyle/>
            <a:p>
              <a:r>
                <a:rPr lang="en-US" b="1" dirty="0">
                  <a:solidFill>
                    <a:schemeClr val="accent1">
                      <a:lumMod val="75000"/>
                    </a:schemeClr>
                  </a:solidFill>
                </a:rPr>
                <a:t>Marginal abatement curve</a:t>
              </a:r>
            </a:p>
          </p:txBody>
        </p:sp>
        <p:cxnSp>
          <p:nvCxnSpPr>
            <p:cNvPr id="3" name="Straight Connector 2">
              <a:extLst>
                <a:ext uri="{FF2B5EF4-FFF2-40B4-BE49-F238E27FC236}">
                  <a16:creationId xmlns:a16="http://schemas.microsoft.com/office/drawing/2014/main" id="{C80C2745-4173-4881-A0A6-BF0715B719D3}"/>
                </a:ext>
              </a:extLst>
            </p:cNvPr>
            <p:cNvCxnSpPr>
              <a:cxnSpLocks/>
            </p:cNvCxnSpPr>
            <p:nvPr/>
          </p:nvCxnSpPr>
          <p:spPr>
            <a:xfrm>
              <a:off x="4146223" y="993913"/>
              <a:ext cx="0" cy="30261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40FB20-B98B-4A80-ABF6-28E5C6A72392}"/>
                </a:ext>
              </a:extLst>
            </p:cNvPr>
            <p:cNvCxnSpPr>
              <a:cxnSpLocks/>
            </p:cNvCxnSpPr>
            <p:nvPr/>
          </p:nvCxnSpPr>
          <p:spPr>
            <a:xfrm flipH="1">
              <a:off x="4146223" y="4020045"/>
              <a:ext cx="50392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534413A-E044-4EDF-9B5E-34A5B80B7A8F}"/>
                </a:ext>
              </a:extLst>
            </p:cNvPr>
            <p:cNvSpPr txBox="1"/>
            <p:nvPr/>
          </p:nvSpPr>
          <p:spPr>
            <a:xfrm>
              <a:off x="7954847" y="4020045"/>
              <a:ext cx="2766162" cy="338554"/>
            </a:xfrm>
            <a:prstGeom prst="rect">
              <a:avLst/>
            </a:prstGeom>
            <a:noFill/>
          </p:spPr>
          <p:txBody>
            <a:bodyPr wrap="square" rtlCol="0">
              <a:spAutoFit/>
            </a:bodyPr>
            <a:lstStyle/>
            <a:p>
              <a:r>
                <a:rPr lang="en-US" sz="1600" dirty="0"/>
                <a:t>Tons of CO2 abated</a:t>
              </a:r>
            </a:p>
          </p:txBody>
        </p:sp>
        <p:sp>
          <p:nvSpPr>
            <p:cNvPr id="15" name="TextBox 14">
              <a:extLst>
                <a:ext uri="{FF2B5EF4-FFF2-40B4-BE49-F238E27FC236}">
                  <a16:creationId xmlns:a16="http://schemas.microsoft.com/office/drawing/2014/main" id="{DFF0981D-BDB4-4175-99A3-4A2DB338259D}"/>
                </a:ext>
              </a:extLst>
            </p:cNvPr>
            <p:cNvSpPr txBox="1"/>
            <p:nvPr/>
          </p:nvSpPr>
          <p:spPr>
            <a:xfrm>
              <a:off x="3674395" y="626534"/>
              <a:ext cx="2766162" cy="338554"/>
            </a:xfrm>
            <a:prstGeom prst="rect">
              <a:avLst/>
            </a:prstGeom>
            <a:noFill/>
          </p:spPr>
          <p:txBody>
            <a:bodyPr wrap="square" rtlCol="0">
              <a:spAutoFit/>
            </a:bodyPr>
            <a:lstStyle/>
            <a:p>
              <a:r>
                <a:rPr lang="en-US" sz="1600" dirty="0"/>
                <a:t>Price ($/metric ton CO2)</a:t>
              </a:r>
            </a:p>
          </p:txBody>
        </p:sp>
      </p:grpSp>
      <p:sp>
        <p:nvSpPr>
          <p:cNvPr id="42" name="TextBox 41">
            <a:extLst>
              <a:ext uri="{FF2B5EF4-FFF2-40B4-BE49-F238E27FC236}">
                <a16:creationId xmlns:a16="http://schemas.microsoft.com/office/drawing/2014/main" id="{A19D3423-A35D-4FAC-95E9-5B215826C2AC}"/>
              </a:ext>
            </a:extLst>
          </p:cNvPr>
          <p:cNvSpPr txBox="1"/>
          <p:nvPr/>
        </p:nvSpPr>
        <p:spPr>
          <a:xfrm>
            <a:off x="503912" y="751482"/>
            <a:ext cx="2935868" cy="369332"/>
          </a:xfrm>
          <a:prstGeom prst="rect">
            <a:avLst/>
          </a:prstGeom>
          <a:noFill/>
        </p:spPr>
        <p:txBody>
          <a:bodyPr wrap="none" rtlCol="0">
            <a:spAutoFit/>
          </a:bodyPr>
          <a:lstStyle/>
          <a:p>
            <a:r>
              <a:rPr lang="en-US" b="1" dirty="0">
                <a:solidFill>
                  <a:srgbClr val="B00000"/>
                </a:solidFill>
              </a:rPr>
              <a:t>A negative emissions future?</a:t>
            </a:r>
            <a:endParaRPr lang="en-US" dirty="0"/>
          </a:p>
        </p:txBody>
      </p:sp>
      <p:cxnSp>
        <p:nvCxnSpPr>
          <p:cNvPr id="45" name="Straight Connector 44">
            <a:extLst>
              <a:ext uri="{FF2B5EF4-FFF2-40B4-BE49-F238E27FC236}">
                <a16:creationId xmlns:a16="http://schemas.microsoft.com/office/drawing/2014/main" id="{184CB638-B483-4A36-9EAF-D2C6CFA3DFA9}"/>
              </a:ext>
            </a:extLst>
          </p:cNvPr>
          <p:cNvCxnSpPr>
            <a:cxnSpLocks/>
          </p:cNvCxnSpPr>
          <p:nvPr/>
        </p:nvCxnSpPr>
        <p:spPr>
          <a:xfrm>
            <a:off x="4399722" y="2248836"/>
            <a:ext cx="4828681" cy="1539094"/>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9CA304CC-CF97-48C3-B0B7-87BB2B706F64}"/>
              </a:ext>
            </a:extLst>
          </p:cNvPr>
          <p:cNvSpPr/>
          <p:nvPr/>
        </p:nvSpPr>
        <p:spPr>
          <a:xfrm rot="20561319">
            <a:off x="2274520" y="2927990"/>
            <a:ext cx="5773965" cy="1494105"/>
          </a:xfrm>
          <a:prstGeom prst="arc">
            <a:avLst>
              <a:gd name="adj1" fmla="val 721260"/>
              <a:gd name="adj2" fmla="val 9060014"/>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10A7618-36EE-4BF1-8521-3D79B864E530}"/>
              </a:ext>
            </a:extLst>
          </p:cNvPr>
          <p:cNvCxnSpPr>
            <a:cxnSpLocks/>
          </p:cNvCxnSpPr>
          <p:nvPr/>
        </p:nvCxnSpPr>
        <p:spPr>
          <a:xfrm flipH="1">
            <a:off x="7438652" y="3442252"/>
            <a:ext cx="1388992" cy="1325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37D6D59-9B69-4C8B-9283-AD3AE7D76D02}"/>
              </a:ext>
            </a:extLst>
          </p:cNvPr>
          <p:cNvSpPr txBox="1"/>
          <p:nvPr/>
        </p:nvSpPr>
        <p:spPr>
          <a:xfrm>
            <a:off x="8827644" y="3933998"/>
            <a:ext cx="3537100" cy="369332"/>
          </a:xfrm>
          <a:prstGeom prst="rect">
            <a:avLst/>
          </a:prstGeom>
          <a:noFill/>
        </p:spPr>
        <p:txBody>
          <a:bodyPr wrap="square" rtlCol="0">
            <a:spAutoFit/>
          </a:bodyPr>
          <a:lstStyle/>
          <a:p>
            <a:r>
              <a:rPr lang="en-US" b="1" dirty="0">
                <a:solidFill>
                  <a:schemeClr val="accent3"/>
                </a:solidFill>
              </a:rPr>
              <a:t>Marginal benefit curve</a:t>
            </a:r>
          </a:p>
        </p:txBody>
      </p:sp>
      <p:cxnSp>
        <p:nvCxnSpPr>
          <p:cNvPr id="17" name="Straight Arrow Connector 16">
            <a:extLst>
              <a:ext uri="{FF2B5EF4-FFF2-40B4-BE49-F238E27FC236}">
                <a16:creationId xmlns:a16="http://schemas.microsoft.com/office/drawing/2014/main" id="{1E2367FC-E1D9-4646-AC1B-22B8E049680D}"/>
              </a:ext>
            </a:extLst>
          </p:cNvPr>
          <p:cNvCxnSpPr>
            <a:cxnSpLocks/>
          </p:cNvCxnSpPr>
          <p:nvPr/>
        </p:nvCxnSpPr>
        <p:spPr>
          <a:xfrm>
            <a:off x="6485502" y="3298463"/>
            <a:ext cx="600530" cy="26107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43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id="{12B02DE3-D5B0-403E-B294-28A6CB87551E}"/>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29</a:t>
            </a:fld>
            <a:endParaRPr lang="en-US" dirty="0">
              <a:solidFill>
                <a:prstClr val="black">
                  <a:tint val="75000"/>
                </a:prstClr>
              </a:solidFill>
            </a:endParaRPr>
          </a:p>
        </p:txBody>
      </p:sp>
      <p:pic>
        <p:nvPicPr>
          <p:cNvPr id="7" name="Picture 6" descr="C:\Users\jstock\Dropbox\JEP_ClimateMitigation\Mckinsey Classic Abatement Cost Curve.png">
            <a:extLst>
              <a:ext uri="{FF2B5EF4-FFF2-40B4-BE49-F238E27FC236}">
                <a16:creationId xmlns:a16="http://schemas.microsoft.com/office/drawing/2014/main" id="{EC904957-6C44-47AF-8684-A4B0B92E8342}"/>
              </a:ext>
            </a:extLst>
          </p:cNvPr>
          <p:cNvPicPr/>
          <p:nvPr/>
        </p:nvPicPr>
        <p:blipFill rotWithShape="1">
          <a:blip r:embed="rId2">
            <a:extLst>
              <a:ext uri="{28A0092B-C50C-407E-A947-70E740481C1C}">
                <a14:useLocalDpi xmlns:a14="http://schemas.microsoft.com/office/drawing/2010/main" val="0"/>
              </a:ext>
            </a:extLst>
          </a:blip>
          <a:srcRect t="5981"/>
          <a:stretch/>
        </p:blipFill>
        <p:spPr bwMode="auto">
          <a:xfrm>
            <a:off x="4038600" y="609600"/>
            <a:ext cx="8001000" cy="624840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9A1C750F-D5D7-4BEA-8AA1-9DE5C53B263D}"/>
              </a:ext>
            </a:extLst>
          </p:cNvPr>
          <p:cNvSpPr txBox="1"/>
          <p:nvPr/>
        </p:nvSpPr>
        <p:spPr>
          <a:xfrm>
            <a:off x="152400" y="1674212"/>
            <a:ext cx="3886200" cy="5047536"/>
          </a:xfrm>
          <a:prstGeom prst="rect">
            <a:avLst/>
          </a:prstGeom>
          <a:noFill/>
        </p:spPr>
        <p:txBody>
          <a:bodyPr wrap="square" rtlCol="0">
            <a:spAutoFit/>
          </a:bodyPr>
          <a:lstStyle/>
          <a:p>
            <a:r>
              <a:rPr lang="en-US" b="1" dirty="0">
                <a:solidFill>
                  <a:srgbClr val="0000FF"/>
                </a:solidFill>
              </a:rPr>
              <a:t>Shortcomings/critiques</a:t>
            </a:r>
          </a:p>
          <a:p>
            <a:pPr marL="285750" indent="-285750">
              <a:buFont typeface="Arial" panose="020B0604020202020204" pitchFamily="34" charset="0"/>
              <a:buChar char="•"/>
            </a:pPr>
            <a:r>
              <a:rPr lang="en-US" sz="1600" dirty="0"/>
              <a:t>Out of date</a:t>
            </a:r>
          </a:p>
          <a:p>
            <a:pPr marL="285750" indent="-285750">
              <a:buFont typeface="Arial" panose="020B0604020202020204" pitchFamily="34" charset="0"/>
              <a:buChar char="•"/>
            </a:pPr>
            <a:r>
              <a:rPr lang="en-US" sz="1600" dirty="0"/>
              <a:t>Engineering estimates that might not be realized in practice</a:t>
            </a:r>
          </a:p>
          <a:p>
            <a:pPr marL="285750" indent="-285750">
              <a:buFont typeface="Arial" panose="020B0604020202020204" pitchFamily="34" charset="0"/>
              <a:buChar char="•"/>
            </a:pPr>
            <a:r>
              <a:rPr lang="en-US" sz="1600" dirty="0"/>
              <a:t>Doesn’t incorporate behavioral response (no rebound effect)</a:t>
            </a:r>
          </a:p>
          <a:p>
            <a:pPr marL="285750" indent="-285750">
              <a:buFont typeface="Arial" panose="020B0604020202020204" pitchFamily="34" charset="0"/>
              <a:buChar char="•"/>
            </a:pPr>
            <a:r>
              <a:rPr lang="en-US" sz="1600" dirty="0"/>
              <a:t>Average, not marginal, within block</a:t>
            </a:r>
          </a:p>
          <a:p>
            <a:pPr marL="285750" indent="-285750">
              <a:buFont typeface="Arial" panose="020B0604020202020204" pitchFamily="34" charset="0"/>
              <a:buChar char="•"/>
            </a:pPr>
            <a:r>
              <a:rPr lang="en-US" sz="1600" dirty="0"/>
              <a:t>Large “free” reductions!?</a:t>
            </a:r>
          </a:p>
          <a:p>
            <a:pPr marL="742950" lvl="1" indent="-285750">
              <a:buFont typeface="Courier New" panose="02070309020205020404" pitchFamily="49" charset="0"/>
              <a:buChar char="o"/>
            </a:pPr>
            <a:r>
              <a:rPr lang="en-US" sz="1600" dirty="0"/>
              <a:t>Energy efficiency paradox</a:t>
            </a:r>
          </a:p>
          <a:p>
            <a:pPr marL="742950" lvl="1" indent="-285750">
              <a:buFont typeface="Courier New" panose="02070309020205020404" pitchFamily="49" charset="0"/>
              <a:buChar char="o"/>
            </a:pPr>
            <a:r>
              <a:rPr lang="en-US" sz="1600" dirty="0"/>
              <a:t>Fowlie, Greenstone, &amp; Wolfram (</a:t>
            </a:r>
            <a:r>
              <a:rPr lang="en-US" sz="1600" i="1" dirty="0"/>
              <a:t>QJE</a:t>
            </a:r>
            <a:r>
              <a:rPr lang="en-US" sz="1600" dirty="0"/>
              <a:t> 2018)</a:t>
            </a:r>
          </a:p>
          <a:p>
            <a:pPr marL="742950" lvl="1" indent="-285750">
              <a:buFont typeface="Courier New" panose="02070309020205020404" pitchFamily="49" charset="0"/>
              <a:buChar char="o"/>
            </a:pPr>
            <a:r>
              <a:rPr lang="en-US" sz="1600" dirty="0">
                <a:hlinkClick r:id="rId3"/>
              </a:rPr>
              <a:t>Brandon et al, “Smart Tech, Dumb Humans”</a:t>
            </a:r>
            <a:r>
              <a:rPr lang="en-US" sz="1600" dirty="0"/>
              <a:t> (</a:t>
            </a:r>
            <a:r>
              <a:rPr lang="en-US" sz="1600" dirty="0" err="1"/>
              <a:t>ms</a:t>
            </a:r>
            <a:r>
              <a:rPr lang="en-US" sz="1600" dirty="0"/>
              <a:t> 2021)</a:t>
            </a:r>
          </a:p>
          <a:p>
            <a:pPr marL="742950" lvl="1" indent="-285750">
              <a:buFont typeface="Courier New" panose="02070309020205020404" pitchFamily="49" charset="0"/>
              <a:buChar char="o"/>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More importantly:</a:t>
            </a:r>
          </a:p>
          <a:p>
            <a:pPr marL="742950" lvl="1" indent="-285750">
              <a:buFont typeface="Courier New" panose="02070309020205020404" pitchFamily="49" charset="0"/>
              <a:buChar char="o"/>
            </a:pPr>
            <a:r>
              <a:rPr lang="en-US" sz="1600" dirty="0"/>
              <a:t>States and the USG generally don’t build these projects – they implement </a:t>
            </a:r>
            <a:r>
              <a:rPr lang="en-US" sz="1600" i="1" dirty="0"/>
              <a:t>policies </a:t>
            </a:r>
            <a:r>
              <a:rPr lang="en-US" sz="1600" dirty="0"/>
              <a:t>that incentive/mandate these projects.</a:t>
            </a:r>
          </a:p>
        </p:txBody>
      </p:sp>
      <p:sp>
        <p:nvSpPr>
          <p:cNvPr id="8" name="TextBox 7">
            <a:extLst>
              <a:ext uri="{FF2B5EF4-FFF2-40B4-BE49-F238E27FC236}">
                <a16:creationId xmlns:a16="http://schemas.microsoft.com/office/drawing/2014/main" id="{14102C89-D724-433B-814E-4E348E741693}"/>
              </a:ext>
            </a:extLst>
          </p:cNvPr>
          <p:cNvSpPr txBox="1"/>
          <p:nvPr/>
        </p:nvSpPr>
        <p:spPr>
          <a:xfrm>
            <a:off x="1295400" y="549664"/>
            <a:ext cx="2667000" cy="923330"/>
          </a:xfrm>
          <a:prstGeom prst="rect">
            <a:avLst/>
          </a:prstGeom>
          <a:noFill/>
        </p:spPr>
        <p:txBody>
          <a:bodyPr wrap="square" rtlCol="0">
            <a:spAutoFit/>
          </a:bodyPr>
          <a:lstStyle/>
          <a:p>
            <a:r>
              <a:rPr lang="en-US" b="1" dirty="0">
                <a:solidFill>
                  <a:srgbClr val="C00000"/>
                </a:solidFill>
              </a:rPr>
              <a:t>The McKinsey marginal abatement cost curve (McKinsey (2009))</a:t>
            </a:r>
          </a:p>
        </p:txBody>
      </p:sp>
      <p:sp>
        <p:nvSpPr>
          <p:cNvPr id="9" name="Title 3">
            <a:extLst>
              <a:ext uri="{FF2B5EF4-FFF2-40B4-BE49-F238E27FC236}">
                <a16:creationId xmlns:a16="http://schemas.microsoft.com/office/drawing/2014/main" id="{F064053A-F8A3-47B6-B3CC-BA8162BFF2B8}"/>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a:t>
            </a:r>
          </a:p>
        </p:txBody>
      </p:sp>
    </p:spTree>
    <p:extLst>
      <p:ext uri="{BB962C8B-B14F-4D97-AF65-F5344CB8AC3E}">
        <p14:creationId xmlns:p14="http://schemas.microsoft.com/office/powerpoint/2010/main" val="54344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Course outline</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3</a:t>
            </a:fld>
            <a:endParaRPr lang="en-US"/>
          </a:p>
        </p:txBody>
      </p:sp>
      <p:sp>
        <p:nvSpPr>
          <p:cNvPr id="16" name="TextBox 15">
            <a:extLst>
              <a:ext uri="{FF2B5EF4-FFF2-40B4-BE49-F238E27FC236}">
                <a16:creationId xmlns:a16="http://schemas.microsoft.com/office/drawing/2014/main" id="{43328ADB-FFB6-4255-9F5C-25332BA09762}"/>
              </a:ext>
            </a:extLst>
          </p:cNvPr>
          <p:cNvSpPr txBox="1"/>
          <p:nvPr/>
        </p:nvSpPr>
        <p:spPr>
          <a:xfrm>
            <a:off x="277587" y="706937"/>
            <a:ext cx="5956958" cy="1569660"/>
          </a:xfrm>
          <a:prstGeom prst="rect">
            <a:avLst/>
          </a:prstGeom>
          <a:solidFill>
            <a:schemeClr val="accent1">
              <a:lumMod val="20000"/>
              <a:lumOff val="80000"/>
            </a:schemeClr>
          </a:solidFill>
        </p:spPr>
        <p:txBody>
          <a:bodyPr wrap="square" rtlCol="0">
            <a:spAutoFit/>
          </a:bodyPr>
          <a:lstStyle/>
          <a:p>
            <a:pPr marL="0" marR="0">
              <a:spcBef>
                <a:spcPts val="0"/>
              </a:spcBef>
              <a:spcAft>
                <a:spcPts val="0"/>
              </a:spcAft>
            </a:pPr>
            <a:r>
              <a:rPr lang="de-CH" sz="1600" b="1" kern="1200" dirty="0">
                <a:solidFill>
                  <a:srgbClr val="B00000"/>
                </a:solidFill>
                <a:effectLst/>
                <a:latin typeface="Calibri" panose="020F0502020204030204" pitchFamily="34" charset="0"/>
                <a:ea typeface="Times New Roman" panose="02020603050405020304" pitchFamily="18" charset="0"/>
              </a:rPr>
              <a:t>I. Introduction </a:t>
            </a: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a:pPr>
            <a:r>
              <a:rPr lang="en-US" sz="1600" kern="1200" dirty="0">
                <a:effectLst/>
                <a:latin typeface="Calibri" panose="020F0502020204030204" pitchFamily="34" charset="0"/>
                <a:ea typeface="Times New Roman" panose="02020603050405020304" pitchFamily="18" charset="0"/>
              </a:rPr>
              <a:t>Introduction &amp; Overview</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effectLst/>
                <a:latin typeface="Calibri" panose="020F0502020204030204" pitchFamily="34" charset="0"/>
                <a:ea typeface="Times New Roman" panose="02020603050405020304" pitchFamily="18" charset="0"/>
              </a:rPr>
              <a:t>Climate change science and CC econometrics (brief)</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effectLst/>
                <a:latin typeface="Calibri" panose="020F0502020204030204" pitchFamily="34" charset="0"/>
                <a:ea typeface="Times New Roman" panose="02020603050405020304" pitchFamily="18" charset="0"/>
              </a:rPr>
              <a:t>Framework economic concepts</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effectLst/>
                <a:latin typeface="Calibri" panose="020F0502020204030204" pitchFamily="34" charset="0"/>
                <a:ea typeface="Times New Roman" panose="02020603050405020304" pitchFamily="18" charset="0"/>
              </a:rPr>
              <a:t>Cost-benefit </a:t>
            </a:r>
            <a:r>
              <a:rPr lang="de-CH" sz="1600" dirty="0">
                <a:latin typeface="Calibri" panose="020F0502020204030204" pitchFamily="34" charset="0"/>
                <a:ea typeface="Times New Roman" panose="02020603050405020304" pitchFamily="18" charset="0"/>
              </a:rPr>
              <a:t>analysis, cost effectiveness analysis, SCC &amp; TCP</a:t>
            </a:r>
          </a:p>
          <a:p>
            <a:pPr marL="742950" marR="0" lvl="1" indent="-285750">
              <a:spcBef>
                <a:spcPts val="0"/>
              </a:spcBef>
              <a:spcAft>
                <a:spcPts val="0"/>
              </a:spcAft>
              <a:buFont typeface="+mj-lt"/>
              <a:buAutoNum type="arabicPeriod"/>
            </a:pPr>
            <a:r>
              <a:rPr lang="de-CH" sz="1600" dirty="0">
                <a:effectLst/>
                <a:latin typeface="Calibri" panose="020F0502020204030204" pitchFamily="34" charset="0"/>
                <a:ea typeface="Times New Roman" panose="02020603050405020304" pitchFamily="18" charset="0"/>
              </a:rPr>
              <a:t>Marginal abatement curve</a:t>
            </a:r>
            <a:endParaRPr lang="en-US" sz="16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47794670-99DF-4F00-9448-69A13216E94E}"/>
              </a:ext>
            </a:extLst>
          </p:cNvPr>
          <p:cNvSpPr txBox="1"/>
          <p:nvPr/>
        </p:nvSpPr>
        <p:spPr>
          <a:xfrm>
            <a:off x="6473008" y="706937"/>
            <a:ext cx="5600239" cy="2800767"/>
          </a:xfrm>
          <a:prstGeom prst="rect">
            <a:avLst/>
          </a:prstGeom>
          <a:solidFill>
            <a:srgbClr val="F2DEEB"/>
          </a:solidFill>
        </p:spPr>
        <p:txBody>
          <a:bodyPr wrap="square" rtlCol="0">
            <a:spAutoFit/>
          </a:bodyPr>
          <a:lstStyle/>
          <a:p>
            <a:r>
              <a:rPr lang="de-CH" sz="1600" b="1" dirty="0">
                <a:solidFill>
                  <a:srgbClr val="C00000"/>
                </a:solidFill>
                <a:latin typeface="Calibri" panose="020F0502020204030204" pitchFamily="34" charset="0"/>
                <a:ea typeface="Times New Roman" panose="02020603050405020304" pitchFamily="18" charset="0"/>
              </a:rPr>
              <a:t>III. Damages</a:t>
            </a:r>
          </a:p>
          <a:p>
            <a:pPr marL="285750" indent="-285750">
              <a:buFont typeface="+mj-lt"/>
              <a:buAutoNum type="alphaUcPeriod" startAt="5"/>
            </a:pPr>
            <a:r>
              <a:rPr lang="de-CH" sz="1600" kern="1200" dirty="0">
                <a:effectLst/>
                <a:latin typeface="Calibri" panose="020F0502020204030204" pitchFamily="34" charset="0"/>
                <a:ea typeface="Times New Roman" panose="02020603050405020304" pitchFamily="18" charset="0"/>
              </a:rPr>
              <a:t> Macroeconomic implications of the energy transition</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Physical &amp; transition costs</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Physical costs: damage estimates </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Transition costs: policy</a:t>
            </a:r>
            <a:endParaRPr lang="en-US" sz="16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pPr>
            <a:r>
              <a:rPr lang="de-CH" sz="1600" kern="1200" dirty="0">
                <a:solidFill>
                  <a:srgbClr val="595959"/>
                </a:solidFill>
                <a:effectLst/>
                <a:latin typeface="Calibri" panose="020F0502020204030204" pitchFamily="34" charset="0"/>
                <a:ea typeface="Times New Roman" panose="02020603050405020304" pitchFamily="18" charset="0"/>
              </a:rPr>
              <a:t>Carbon tax</a:t>
            </a:r>
            <a:endParaRPr lang="en-US" sz="16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pPr>
            <a:r>
              <a:rPr lang="de-CH" sz="1600" kern="1200" dirty="0">
                <a:solidFill>
                  <a:srgbClr val="595959"/>
                </a:solidFill>
                <a:effectLst/>
                <a:latin typeface="Calibri" panose="020F0502020204030204" pitchFamily="34" charset="0"/>
                <a:ea typeface="Times New Roman" panose="02020603050405020304" pitchFamily="18" charset="0"/>
              </a:rPr>
              <a:t>Cap &amp; trade</a:t>
            </a:r>
            <a:endParaRPr lang="en-US" sz="16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mj-lt"/>
              <a:buAutoNum type="romanLcPeriod"/>
            </a:pPr>
            <a:r>
              <a:rPr lang="de-CH" sz="1600" kern="1200" dirty="0">
                <a:solidFill>
                  <a:srgbClr val="595959"/>
                </a:solidFill>
                <a:effectLst/>
                <a:latin typeface="Calibri" panose="020F0502020204030204" pitchFamily="34" charset="0"/>
                <a:ea typeface="Times New Roman" panose="02020603050405020304" pitchFamily="18" charset="0"/>
              </a:rPr>
              <a:t>Policy uncertainty</a:t>
            </a:r>
            <a:endParaRPr lang="en-US" sz="1600" dirty="0">
              <a:latin typeface="Times New Roman" panose="02020603050405020304" pitchFamily="18" charset="0"/>
              <a:ea typeface="Times New Roman" panose="02020603050405020304" pitchFamily="18" charset="0"/>
            </a:endParaRPr>
          </a:p>
          <a:p>
            <a:pPr marL="228600" indent="-228600">
              <a:buFont typeface="+mj-lt"/>
              <a:buAutoNum type="alphaUcPeriod" startAt="5"/>
            </a:pPr>
            <a:endParaRPr lang="de-CH" sz="1600" kern="1200" dirty="0">
              <a:solidFill>
                <a:srgbClr val="595959"/>
              </a:solidFill>
              <a:effectLst/>
              <a:latin typeface="Calibri" panose="020F0502020204030204" pitchFamily="34" charset="0"/>
              <a:ea typeface="Times New Roman" panose="02020603050405020304" pitchFamily="18" charset="0"/>
            </a:endParaRPr>
          </a:p>
          <a:p>
            <a:pPr marL="228600" indent="-228600">
              <a:buFont typeface="+mj-lt"/>
              <a:buAutoNum type="alphaUcPeriod" startAt="5"/>
            </a:pPr>
            <a:r>
              <a:rPr lang="de-CH" sz="1600" kern="1200" dirty="0">
                <a:solidFill>
                  <a:srgbClr val="595959"/>
                </a:solidFill>
                <a:effectLst/>
                <a:latin typeface="Calibri" panose="020F0502020204030204" pitchFamily="34" charset="0"/>
                <a:ea typeface="Times New Roman" panose="02020603050405020304" pitchFamily="18" charset="0"/>
              </a:rPr>
              <a:t>The Social Cost of Carbon: Recent developments (time permitting)</a:t>
            </a:r>
            <a:endParaRPr lang="en-US" sz="1600" dirty="0"/>
          </a:p>
        </p:txBody>
      </p:sp>
      <p:sp>
        <p:nvSpPr>
          <p:cNvPr id="9" name="TextBox 8">
            <a:extLst>
              <a:ext uri="{FF2B5EF4-FFF2-40B4-BE49-F238E27FC236}">
                <a16:creationId xmlns:a16="http://schemas.microsoft.com/office/drawing/2014/main" id="{D6538E79-732B-4014-B4D5-2009C4CAA072}"/>
              </a:ext>
            </a:extLst>
          </p:cNvPr>
          <p:cNvSpPr txBox="1"/>
          <p:nvPr/>
        </p:nvSpPr>
        <p:spPr>
          <a:xfrm>
            <a:off x="277588" y="2507039"/>
            <a:ext cx="5956957" cy="4031873"/>
          </a:xfrm>
          <a:prstGeom prst="rect">
            <a:avLst/>
          </a:prstGeom>
          <a:solidFill>
            <a:srgbClr val="E5FED2"/>
          </a:solidFill>
        </p:spPr>
        <p:txBody>
          <a:bodyPr wrap="square" rtlCol="0">
            <a:spAutoFit/>
          </a:bodyPr>
          <a:lstStyle/>
          <a:p>
            <a:pPr marL="0" marR="0">
              <a:spcBef>
                <a:spcPts val="0"/>
              </a:spcBef>
              <a:spcAft>
                <a:spcPts val="0"/>
              </a:spcAft>
            </a:pPr>
            <a:r>
              <a:rPr lang="en-US" sz="1600" b="1" kern="1200" dirty="0">
                <a:solidFill>
                  <a:srgbClr val="B00000"/>
                </a:solidFill>
                <a:effectLst/>
                <a:latin typeface="Calibri" panose="020F0502020204030204" pitchFamily="34" charset="0"/>
                <a:ea typeface="Times New Roman" panose="02020603050405020304" pitchFamily="18" charset="0"/>
              </a:rPr>
              <a:t>II. Emissions reduction (mitigation/decarbonization)</a:t>
            </a:r>
            <a:endParaRPr lang="en-US" sz="16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eriod" startAt="2"/>
            </a:pPr>
            <a:r>
              <a:rPr lang="de-CH" sz="1600" dirty="0">
                <a:solidFill>
                  <a:srgbClr val="595959"/>
                </a:solidFill>
                <a:latin typeface="Calibri" panose="020F0502020204030204" pitchFamily="34" charset="0"/>
                <a:ea typeface="Times New Roman" panose="02020603050405020304" pitchFamily="18" charset="0"/>
              </a:rPr>
              <a:t>Sectoral carbon policies – theory &amp; empirical evidence</a:t>
            </a:r>
            <a:endParaRPr lang="en-US" sz="1600" dirty="0">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dirty="0">
                <a:solidFill>
                  <a:srgbClr val="595959"/>
                </a:solidFill>
                <a:latin typeface="Calibri" panose="020F0502020204030204" pitchFamily="34" charset="0"/>
                <a:ea typeface="Times New Roman" panose="02020603050405020304" pitchFamily="18" charset="0"/>
              </a:rPr>
              <a:t>Carbon tax, cap &amp; trade</a:t>
            </a:r>
            <a:endParaRPr lang="en-US" sz="1600" dirty="0">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dirty="0">
                <a:solidFill>
                  <a:srgbClr val="595959"/>
                </a:solidFill>
                <a:latin typeface="Calibri" panose="020F0502020204030204" pitchFamily="34" charset="0"/>
                <a:ea typeface="Times New Roman" panose="02020603050405020304" pitchFamily="18" charset="0"/>
              </a:rPr>
              <a:t>Clean energy standards; investment &amp; production tax credits</a:t>
            </a:r>
            <a:endParaRPr lang="en-US" sz="1600" dirty="0">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dirty="0">
                <a:solidFill>
                  <a:srgbClr val="595959"/>
                </a:solidFill>
                <a:latin typeface="Calibri" panose="020F0502020204030204" pitchFamily="34" charset="0"/>
                <a:ea typeface="Times New Roman" panose="02020603050405020304" pitchFamily="18" charset="0"/>
              </a:rPr>
              <a:t>Policy simulations</a:t>
            </a:r>
          </a:p>
          <a:p>
            <a:pPr marL="742950" marR="0" lvl="1" indent="-285750">
              <a:spcBef>
                <a:spcPts val="0"/>
              </a:spcBef>
              <a:spcAft>
                <a:spcPts val="0"/>
              </a:spcAft>
              <a:buFont typeface="+mj-lt"/>
              <a:buAutoNum type="arabicPeriod"/>
            </a:pPr>
            <a:r>
              <a:rPr lang="de-CH" sz="1600" dirty="0">
                <a:solidFill>
                  <a:srgbClr val="595959"/>
                </a:solidFill>
                <a:latin typeface="Calibri" panose="020F0502020204030204" pitchFamily="34" charset="0"/>
                <a:ea typeface="Times New Roman" panose="02020603050405020304" pitchFamily="18" charset="0"/>
              </a:rPr>
              <a:t>Criticisms &amp; the case for sectoral standards</a:t>
            </a:r>
          </a:p>
          <a:p>
            <a:pPr marL="285750" indent="-285750">
              <a:buFont typeface="+mj-lt"/>
              <a:buAutoNum type="alphaUcPeriod" startAt="2"/>
            </a:pPr>
            <a:endParaRPr lang="de-CH" sz="1600" kern="1200" dirty="0">
              <a:solidFill>
                <a:srgbClr val="595959"/>
              </a:solidFill>
              <a:effectLst/>
              <a:latin typeface="Calibri" panose="020F0502020204030204" pitchFamily="34" charset="0"/>
              <a:ea typeface="Calibri" panose="020F0502020204030204" pitchFamily="34" charset="0"/>
            </a:endParaRPr>
          </a:p>
          <a:p>
            <a:pPr marL="285750" indent="-285750">
              <a:buFont typeface="+mj-lt"/>
              <a:buAutoNum type="alphaUcPeriod" startAt="2"/>
            </a:pPr>
            <a:r>
              <a:rPr lang="de-CH" sz="1600" kern="1200" dirty="0">
                <a:solidFill>
                  <a:srgbClr val="595959"/>
                </a:solidFill>
                <a:effectLst/>
                <a:latin typeface="Calibri" panose="020F0502020204030204" pitchFamily="34" charset="0"/>
                <a:ea typeface="Calibri" panose="020F0502020204030204" pitchFamily="34" charset="0"/>
              </a:rPr>
              <a:t>Carbon pricing with leakage: Supply side policies</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Supply side policies as carbon pricing with leakage</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Supply side policy with leakage: US O&amp;G royalties</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Extension to international trade &amp; BCA</a:t>
            </a:r>
          </a:p>
          <a:p>
            <a:pPr marL="285750" indent="-285750">
              <a:buFont typeface="+mj-lt"/>
              <a:buAutoNum type="alphaUcPeriod" startAt="2"/>
            </a:pPr>
            <a:endParaRPr lang="de-CH" sz="1600" kern="1200" dirty="0">
              <a:solidFill>
                <a:srgbClr val="595959"/>
              </a:solidFill>
              <a:effectLst/>
              <a:latin typeface="Calibri" panose="020F0502020204030204" pitchFamily="34" charset="0"/>
              <a:ea typeface="Times New Roman" panose="02020603050405020304" pitchFamily="18" charset="0"/>
            </a:endParaRPr>
          </a:p>
          <a:p>
            <a:pPr marL="285750" indent="-285750">
              <a:buFont typeface="+mj-lt"/>
              <a:buAutoNum type="alphaUcPeriod" startAt="2"/>
            </a:pPr>
            <a:r>
              <a:rPr lang="de-CH" sz="1600" kern="1200" dirty="0">
                <a:solidFill>
                  <a:srgbClr val="595959"/>
                </a:solidFill>
                <a:effectLst/>
                <a:latin typeface="Calibri" panose="020F0502020204030204" pitchFamily="34" charset="0"/>
                <a:ea typeface="Times New Roman" panose="02020603050405020304" pitchFamily="18" charset="0"/>
              </a:rPr>
              <a:t>The electric vehicle revolution</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Transport sector overview, EVs, &amp; literature review</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solidFill>
                  <a:srgbClr val="595959"/>
                </a:solidFill>
                <a:effectLst/>
                <a:latin typeface="Calibri" panose="020F0502020204030204" pitchFamily="34" charset="0"/>
                <a:ea typeface="Times New Roman" panose="02020603050405020304" pitchFamily="18" charset="0"/>
              </a:rPr>
              <a:t>Modeling charging station v. vehicle subsidies</a:t>
            </a:r>
            <a:endParaRPr lang="en-US" sz="16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mj-lt"/>
              <a:buAutoNum type="arabicPeriod"/>
            </a:pPr>
            <a:r>
              <a:rPr lang="de-CH" sz="1600" kern="1200" dirty="0">
                <a:effectLst/>
                <a:latin typeface="Calibri" panose="020F0502020204030204" pitchFamily="34" charset="0"/>
                <a:ea typeface="Times New Roman" panose="02020603050405020304" pitchFamily="18" charset="0"/>
              </a:rPr>
              <a:t>More on charging stations &amp; current research</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54063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4A11E3D-22EF-4694-B5C1-95A71109A9E1}"/>
              </a:ext>
            </a:extLst>
          </p:cNvPr>
          <p:cNvSpPr txBox="1"/>
          <p:nvPr/>
        </p:nvSpPr>
        <p:spPr>
          <a:xfrm>
            <a:off x="6604347" y="1175982"/>
            <a:ext cx="5562600" cy="4247317"/>
          </a:xfrm>
          <a:prstGeom prst="rect">
            <a:avLst/>
          </a:prstGeom>
          <a:noFill/>
        </p:spPr>
        <p:txBody>
          <a:bodyPr wrap="square" rtlCol="0">
            <a:spAutoFit/>
          </a:bodyPr>
          <a:lstStyle/>
          <a:p>
            <a:r>
              <a:rPr lang="en-US" b="1" u="sng" dirty="0">
                <a:solidFill>
                  <a:srgbClr val="0000FF"/>
                </a:solidFill>
              </a:rPr>
              <a:t>Methodology</a:t>
            </a:r>
          </a:p>
          <a:p>
            <a:pPr marL="285750" indent="-285750">
              <a:buFont typeface="Arial" panose="020B0604020202020204" pitchFamily="34" charset="0"/>
              <a:buChar char="•"/>
            </a:pPr>
            <a:r>
              <a:rPr lang="en-US" dirty="0">
                <a:solidFill>
                  <a:prstClr val="black"/>
                </a:solidFill>
              </a:rPr>
              <a:t>Methodology follows Clean Air Task Force (2013)</a:t>
            </a:r>
          </a:p>
          <a:p>
            <a:pPr marL="285750" indent="-285750">
              <a:buFont typeface="Arial" panose="020B0604020202020204" pitchFamily="34" charset="0"/>
              <a:buChar char="•"/>
            </a:pPr>
            <a:r>
              <a:rPr lang="en-US" dirty="0">
                <a:solidFill>
                  <a:prstClr val="black"/>
                </a:solidFill>
              </a:rPr>
              <a:t>LCOE from EIA AEO (2018)</a:t>
            </a:r>
          </a:p>
          <a:p>
            <a:pPr marL="285750" indent="-285750">
              <a:buFont typeface="Arial" panose="020B0604020202020204" pitchFamily="34" charset="0"/>
              <a:buChar char="•"/>
            </a:pPr>
            <a:r>
              <a:rPr lang="en-US" dirty="0">
                <a:solidFill>
                  <a:prstClr val="black"/>
                </a:solidFill>
              </a:rPr>
              <a:t>Coal costs are for plants “still standing”</a:t>
            </a:r>
          </a:p>
          <a:p>
            <a:pPr marL="285750" indent="-285750">
              <a:buFont typeface="Arial" panose="020B0604020202020204" pitchFamily="34" charset="0"/>
              <a:buChar char="•"/>
            </a:pPr>
            <a:r>
              <a:rPr lang="en-US" dirty="0">
                <a:solidFill>
                  <a:prstClr val="black"/>
                </a:solidFill>
              </a:rPr>
              <a:t>Displaced fuel: existing coal</a:t>
            </a:r>
          </a:p>
          <a:p>
            <a:pPr marL="285750" indent="-285750">
              <a:buFont typeface="Arial" panose="020B0604020202020204" pitchFamily="34" charset="0"/>
              <a:buChar char="•"/>
            </a:pPr>
            <a:r>
              <a:rPr lang="en-US" dirty="0">
                <a:solidFill>
                  <a:prstClr val="black"/>
                </a:solidFill>
              </a:rPr>
              <a:t>Cost/ton reduction computed as </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Facility comes online in 2022</a:t>
            </a:r>
          </a:p>
          <a:p>
            <a:pPr marL="285750" indent="-285750">
              <a:buFont typeface="Arial" panose="020B0604020202020204" pitchFamily="34" charset="0"/>
              <a:buChar char="•"/>
            </a:pPr>
            <a:r>
              <a:rPr lang="en-US" dirty="0">
                <a:solidFill>
                  <a:prstClr val="black"/>
                </a:solidFill>
              </a:rPr>
              <a:t>LCOEs:</a:t>
            </a:r>
          </a:p>
          <a:p>
            <a:pPr marL="742950" lvl="1" indent="-285750">
              <a:buFont typeface="Arial" panose="020B0604020202020204" pitchFamily="34" charset="0"/>
              <a:buChar char="•"/>
            </a:pPr>
            <a:r>
              <a:rPr lang="en-US" dirty="0">
                <a:solidFill>
                  <a:prstClr val="black"/>
                </a:solidFill>
              </a:rPr>
              <a:t>Exclude tax credits</a:t>
            </a:r>
          </a:p>
          <a:p>
            <a:pPr marL="742950" lvl="1" indent="-285750">
              <a:buFont typeface="Arial" panose="020B0604020202020204" pitchFamily="34" charset="0"/>
              <a:buChar char="•"/>
            </a:pPr>
            <a:r>
              <a:rPr lang="en-US" dirty="0">
                <a:solidFill>
                  <a:prstClr val="black"/>
                </a:solidFill>
              </a:rPr>
              <a:t>CCS, not CCSU (i.e. no recouping of costs for oil recovery)</a:t>
            </a:r>
          </a:p>
          <a:p>
            <a:pPr marL="742950" lvl="1" indent="-285750">
              <a:buFont typeface="Arial" panose="020B0604020202020204" pitchFamily="34" charset="0"/>
              <a:buChar char="•"/>
            </a:pPr>
            <a:r>
              <a:rPr lang="en-US" dirty="0">
                <a:solidFill>
                  <a:prstClr val="black"/>
                </a:solidFill>
              </a:rPr>
              <a:t>Renewables don’t include storage</a:t>
            </a:r>
          </a:p>
        </p:txBody>
      </p:sp>
      <p:sp>
        <p:nvSpPr>
          <p:cNvPr id="12" name="Slide Number Placeholder 9">
            <a:extLst>
              <a:ext uri="{FF2B5EF4-FFF2-40B4-BE49-F238E27FC236}">
                <a16:creationId xmlns:a16="http://schemas.microsoft.com/office/drawing/2014/main" id="{1CFF1BD7-894E-4858-A631-65D1B5F021C2}"/>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30</a:t>
            </a:fld>
            <a:endParaRPr lang="en-US" dirty="0">
              <a:solidFill>
                <a:prstClr val="black">
                  <a:tint val="75000"/>
                </a:prstClr>
              </a:solidFill>
            </a:endParaRPr>
          </a:p>
        </p:txBody>
      </p:sp>
      <p:graphicFrame>
        <p:nvGraphicFramePr>
          <p:cNvPr id="2" name="Table 1">
            <a:extLst>
              <a:ext uri="{FF2B5EF4-FFF2-40B4-BE49-F238E27FC236}">
                <a16:creationId xmlns:a16="http://schemas.microsoft.com/office/drawing/2014/main" id="{293FFC98-4799-4C5A-80D7-939746992666}"/>
              </a:ext>
            </a:extLst>
          </p:cNvPr>
          <p:cNvGraphicFramePr>
            <a:graphicFrameLocks noGrp="1"/>
          </p:cNvGraphicFramePr>
          <p:nvPr/>
        </p:nvGraphicFramePr>
        <p:xfrm>
          <a:off x="381000" y="813382"/>
          <a:ext cx="5410200" cy="3834819"/>
        </p:xfrm>
        <a:graphic>
          <a:graphicData uri="http://schemas.openxmlformats.org/drawingml/2006/table">
            <a:tbl>
              <a:tblPr firstRow="1" firstCol="1" bandRow="1">
                <a:tableStyleId>{68D230F3-CF80-4859-8CE7-A43EE81993B5}</a:tableStyleId>
              </a:tblPr>
              <a:tblGrid>
                <a:gridCol w="3442855">
                  <a:extLst>
                    <a:ext uri="{9D8B030D-6E8A-4147-A177-3AD203B41FA5}">
                      <a16:colId xmlns:a16="http://schemas.microsoft.com/office/drawing/2014/main" val="3468577463"/>
                    </a:ext>
                  </a:extLst>
                </a:gridCol>
                <a:gridCol w="1967345">
                  <a:extLst>
                    <a:ext uri="{9D8B030D-6E8A-4147-A177-3AD203B41FA5}">
                      <a16:colId xmlns:a16="http://schemas.microsoft.com/office/drawing/2014/main" val="3294659784"/>
                    </a:ext>
                  </a:extLst>
                </a:gridCol>
              </a:tblGrid>
              <a:tr h="619594">
                <a:tc>
                  <a:txBody>
                    <a:bodyPr/>
                    <a:lstStyle/>
                    <a:p>
                      <a:pPr marL="0" marR="0">
                        <a:spcBef>
                          <a:spcPts val="0"/>
                        </a:spcBef>
                        <a:spcAft>
                          <a:spcPts val="0"/>
                        </a:spcAft>
                      </a:pPr>
                      <a:r>
                        <a:rPr lang="en-US" sz="1800" dirty="0">
                          <a:effectLst/>
                        </a:rPr>
                        <a:t>Technology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Cost Estimate ($2017/ton CO</a:t>
                      </a:r>
                      <a:r>
                        <a:rPr lang="en-US" sz="1800" baseline="-25000" dirty="0">
                          <a:effectLst/>
                        </a:rPr>
                        <a:t>2</a:t>
                      </a:r>
                      <a:r>
                        <a:rPr lang="en-US" sz="18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2683654"/>
                  </a:ext>
                </a:extLst>
              </a:tr>
              <a:tr h="309798">
                <a:tc>
                  <a:txBody>
                    <a:bodyPr/>
                    <a:lstStyle/>
                    <a:p>
                      <a:pPr marL="0" marR="0">
                        <a:spcBef>
                          <a:spcPts val="0"/>
                        </a:spcBef>
                        <a:spcAft>
                          <a:spcPts val="0"/>
                        </a:spcAft>
                      </a:pPr>
                      <a:r>
                        <a:rPr lang="en-US" sz="1800" b="0" dirty="0">
                          <a:effectLst/>
                        </a:rPr>
                        <a:t>Onshore Wind</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4866905"/>
                  </a:ext>
                </a:extLst>
              </a:tr>
              <a:tr h="309798">
                <a:tc>
                  <a:txBody>
                    <a:bodyPr/>
                    <a:lstStyle/>
                    <a:p>
                      <a:pPr marL="0" marR="0">
                        <a:spcBef>
                          <a:spcPts val="0"/>
                        </a:spcBef>
                        <a:spcAft>
                          <a:spcPts val="0"/>
                        </a:spcAft>
                      </a:pPr>
                      <a:r>
                        <a:rPr lang="en-US" sz="1800" b="0" dirty="0">
                          <a:effectLst/>
                        </a:rPr>
                        <a:t>Natural Gas Combined Cycle</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0662456"/>
                  </a:ext>
                </a:extLst>
              </a:tr>
              <a:tr h="309798">
                <a:tc>
                  <a:txBody>
                    <a:bodyPr/>
                    <a:lstStyle/>
                    <a:p>
                      <a:pPr marL="0" marR="0">
                        <a:spcBef>
                          <a:spcPts val="0"/>
                        </a:spcBef>
                        <a:spcAft>
                          <a:spcPts val="0"/>
                        </a:spcAft>
                      </a:pPr>
                      <a:r>
                        <a:rPr lang="en-US" sz="1800" b="0" dirty="0">
                          <a:effectLst/>
                        </a:rPr>
                        <a:t>Utility-scale Solar Photovoltaic</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0198805"/>
                  </a:ext>
                </a:extLst>
              </a:tr>
              <a:tr h="309798">
                <a:tc>
                  <a:txBody>
                    <a:bodyPr/>
                    <a:lstStyle/>
                    <a:p>
                      <a:pPr marL="0" marR="0">
                        <a:spcBef>
                          <a:spcPts val="0"/>
                        </a:spcBef>
                        <a:spcAft>
                          <a:spcPts val="0"/>
                        </a:spcAft>
                      </a:pPr>
                      <a:r>
                        <a:rPr lang="en-US" sz="1800" b="0" dirty="0">
                          <a:effectLst/>
                        </a:rPr>
                        <a:t>New Natural Gas with 90% CCS</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43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7244379"/>
                  </a:ext>
                </a:extLst>
              </a:tr>
              <a:tr h="309798">
                <a:tc>
                  <a:txBody>
                    <a:bodyPr/>
                    <a:lstStyle/>
                    <a:p>
                      <a:pPr marL="0" marR="0">
                        <a:spcBef>
                          <a:spcPts val="0"/>
                        </a:spcBef>
                        <a:spcAft>
                          <a:spcPts val="0"/>
                        </a:spcAft>
                      </a:pPr>
                      <a:r>
                        <a:rPr lang="en-US" sz="1800" b="0" dirty="0">
                          <a:effectLst/>
                        </a:rPr>
                        <a:t>Advanced Nuclear</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59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7984142"/>
                  </a:ext>
                </a:extLst>
              </a:tr>
              <a:tr h="309798">
                <a:tc>
                  <a:txBody>
                    <a:bodyPr/>
                    <a:lstStyle/>
                    <a:p>
                      <a:pPr marL="0" marR="0">
                        <a:spcBef>
                          <a:spcPts val="0"/>
                        </a:spcBef>
                        <a:spcAft>
                          <a:spcPts val="0"/>
                        </a:spcAft>
                      </a:pPr>
                      <a:r>
                        <a:rPr lang="en-US" sz="1800" b="0" dirty="0">
                          <a:effectLst/>
                        </a:rPr>
                        <a:t>Coal Retrofit with 90% CCS</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85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8062080"/>
                  </a:ext>
                </a:extLst>
              </a:tr>
              <a:tr h="309798">
                <a:tc>
                  <a:txBody>
                    <a:bodyPr/>
                    <a:lstStyle/>
                    <a:p>
                      <a:pPr marL="0" marR="0">
                        <a:spcBef>
                          <a:spcPts val="0"/>
                        </a:spcBef>
                        <a:spcAft>
                          <a:spcPts val="0"/>
                        </a:spcAft>
                      </a:pPr>
                      <a:r>
                        <a:rPr lang="en-US" sz="1800" b="0" dirty="0">
                          <a:effectLst/>
                        </a:rPr>
                        <a:t>New Coal with 90% CCS</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95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4499194"/>
                  </a:ext>
                </a:extLst>
              </a:tr>
              <a:tr h="309798">
                <a:tc>
                  <a:txBody>
                    <a:bodyPr/>
                    <a:lstStyle/>
                    <a:p>
                      <a:pPr marL="0" marR="0">
                        <a:spcBef>
                          <a:spcPts val="0"/>
                        </a:spcBef>
                        <a:spcAft>
                          <a:spcPts val="0"/>
                        </a:spcAft>
                      </a:pPr>
                      <a:r>
                        <a:rPr lang="en-US" sz="1800" b="0" dirty="0">
                          <a:effectLst/>
                        </a:rPr>
                        <a:t>Offshore Wind</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105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48858515"/>
                  </a:ext>
                </a:extLst>
              </a:tr>
              <a:tr h="309798">
                <a:tc>
                  <a:txBody>
                    <a:bodyPr/>
                    <a:lstStyle/>
                    <a:p>
                      <a:pPr marL="0" marR="0">
                        <a:spcBef>
                          <a:spcPts val="0"/>
                        </a:spcBef>
                        <a:spcAft>
                          <a:spcPts val="0"/>
                        </a:spcAft>
                      </a:pPr>
                      <a:r>
                        <a:rPr lang="en-US" sz="1800" b="0" dirty="0">
                          <a:effectLst/>
                        </a:rPr>
                        <a:t>Solar Thermal</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133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5800089"/>
                  </a:ext>
                </a:extLst>
              </a:tr>
              <a:tr h="42704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dirty="0">
                          <a:effectLst/>
                        </a:rPr>
                        <a:t>Notes</a:t>
                      </a:r>
                      <a:r>
                        <a:rPr lang="en-US" sz="1400" b="0" dirty="0">
                          <a:effectLst/>
                        </a:rPr>
                        <a:t>: CCS = Carbon Capture &amp; Storage</a:t>
                      </a:r>
                    </a:p>
                  </a:txBody>
                  <a:tcPr marL="68580" marR="68580" marT="0" marB="0"/>
                </a:tc>
                <a:tc hMerge="1">
                  <a:txBody>
                    <a:bodyPr/>
                    <a:lstStyle/>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7037995"/>
                  </a:ext>
                </a:extLst>
              </a:tr>
            </a:tbl>
          </a:graphicData>
        </a:graphic>
      </p:graphicFrame>
      <p:sp>
        <p:nvSpPr>
          <p:cNvPr id="3" name="TextBox 2">
            <a:extLst>
              <a:ext uri="{FF2B5EF4-FFF2-40B4-BE49-F238E27FC236}">
                <a16:creationId xmlns:a16="http://schemas.microsoft.com/office/drawing/2014/main" id="{7F97EB32-49C8-43FF-8C57-3E0C987FD07E}"/>
              </a:ext>
            </a:extLst>
          </p:cNvPr>
          <p:cNvSpPr txBox="1"/>
          <p:nvPr/>
        </p:nvSpPr>
        <p:spPr>
          <a:xfrm>
            <a:off x="353860" y="5029200"/>
            <a:ext cx="6400535" cy="646331"/>
          </a:xfrm>
          <a:prstGeom prst="rect">
            <a:avLst/>
          </a:prstGeom>
          <a:noFill/>
        </p:spPr>
        <p:txBody>
          <a:bodyPr wrap="none" rtlCol="0">
            <a:spAutoFit/>
          </a:bodyPr>
          <a:lstStyle/>
          <a:p>
            <a:r>
              <a:rPr lang="en-US" b="1" dirty="0"/>
              <a:t>Comparison</a:t>
            </a:r>
          </a:p>
          <a:p>
            <a:r>
              <a:rPr lang="en-US" b="1" dirty="0"/>
              <a:t>USG SCC = $52/ton CO</a:t>
            </a:r>
            <a:r>
              <a:rPr lang="en-US" b="1" baseline="-25000" dirty="0"/>
              <a:t>2 </a:t>
            </a:r>
            <a:r>
              <a:rPr lang="en-US" dirty="0"/>
              <a:t>(Aug. 2016 update for emissions in 2022) </a:t>
            </a:r>
            <a:endParaRPr lang="en-US" b="1" baseline="-25000" dirty="0"/>
          </a:p>
        </p:txBody>
      </p:sp>
      <p:graphicFrame>
        <p:nvGraphicFramePr>
          <p:cNvPr id="5" name="Object 4">
            <a:extLst>
              <a:ext uri="{FF2B5EF4-FFF2-40B4-BE49-F238E27FC236}">
                <a16:creationId xmlns:a16="http://schemas.microsoft.com/office/drawing/2014/main" id="{36C202D7-2630-4CAD-A8AF-468A68EE8032}"/>
              </a:ext>
            </a:extLst>
          </p:cNvPr>
          <p:cNvGraphicFramePr>
            <a:graphicFrameLocks noChangeAspect="1"/>
          </p:cNvGraphicFramePr>
          <p:nvPr/>
        </p:nvGraphicFramePr>
        <p:xfrm>
          <a:off x="7848600" y="2895600"/>
          <a:ext cx="1765300" cy="622300"/>
        </p:xfrm>
        <a:graphic>
          <a:graphicData uri="http://schemas.openxmlformats.org/presentationml/2006/ole">
            <mc:AlternateContent xmlns:mc="http://schemas.openxmlformats.org/markup-compatibility/2006">
              <mc:Choice xmlns:v="urn:schemas-microsoft-com:vml" Requires="v">
                <p:oleObj spid="_x0000_s4133" name="Equation" r:id="rId3" imgW="1765080" imgH="622080" progId="Equation.DSMT4">
                  <p:embed/>
                </p:oleObj>
              </mc:Choice>
              <mc:Fallback>
                <p:oleObj name="Equation" r:id="rId3" imgW="1765080" imgH="622080" progId="Equation.DSMT4">
                  <p:embed/>
                  <p:pic>
                    <p:nvPicPr>
                      <p:cNvPr id="5" name="Object 4">
                        <a:extLst>
                          <a:ext uri="{FF2B5EF4-FFF2-40B4-BE49-F238E27FC236}">
                            <a16:creationId xmlns:a16="http://schemas.microsoft.com/office/drawing/2014/main" id="{36C202D7-2630-4CAD-A8AF-468A68EE8032}"/>
                          </a:ext>
                        </a:extLst>
                      </p:cNvPr>
                      <p:cNvPicPr/>
                      <p:nvPr/>
                    </p:nvPicPr>
                    <p:blipFill>
                      <a:blip r:embed="rId4"/>
                      <a:stretch>
                        <a:fillRect/>
                      </a:stretch>
                    </p:blipFill>
                    <p:spPr>
                      <a:xfrm>
                        <a:off x="7848600" y="2895600"/>
                        <a:ext cx="1765300" cy="6223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72A9A01-2F2B-47EC-88C7-B2097D716479}"/>
              </a:ext>
            </a:extLst>
          </p:cNvPr>
          <p:cNvSpPr txBox="1"/>
          <p:nvPr/>
        </p:nvSpPr>
        <p:spPr>
          <a:xfrm>
            <a:off x="353860" y="6016823"/>
            <a:ext cx="5289333" cy="307777"/>
          </a:xfrm>
          <a:prstGeom prst="rect">
            <a:avLst/>
          </a:prstGeom>
          <a:noFill/>
        </p:spPr>
        <p:txBody>
          <a:bodyPr wrap="none" rtlCol="0">
            <a:spAutoFit/>
          </a:bodyPr>
          <a:lstStyle/>
          <a:p>
            <a:r>
              <a:rPr lang="en-US" sz="1400" dirty="0"/>
              <a:t>Source: Gillingham and Stock (</a:t>
            </a:r>
            <a:r>
              <a:rPr lang="en-US" sz="1400" i="1" dirty="0"/>
              <a:t>Journal of Economic Perspectives, </a:t>
            </a:r>
            <a:r>
              <a:rPr lang="en-US" sz="1400" dirty="0"/>
              <a:t>2018)</a:t>
            </a:r>
          </a:p>
        </p:txBody>
      </p:sp>
      <p:sp>
        <p:nvSpPr>
          <p:cNvPr id="9" name="Title 3">
            <a:extLst>
              <a:ext uri="{FF2B5EF4-FFF2-40B4-BE49-F238E27FC236}">
                <a16:creationId xmlns:a16="http://schemas.microsoft.com/office/drawing/2014/main" id="{12CFF305-DD16-4D36-B4C0-4C106677E51A}"/>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Engineering approach</a:t>
            </a:r>
          </a:p>
        </p:txBody>
      </p:sp>
    </p:spTree>
    <p:extLst>
      <p:ext uri="{BB962C8B-B14F-4D97-AF65-F5344CB8AC3E}">
        <p14:creationId xmlns:p14="http://schemas.microsoft.com/office/powerpoint/2010/main" val="2416983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FDEE-E232-487A-9959-CD9764218767}"/>
              </a:ext>
            </a:extLst>
          </p:cNvPr>
          <p:cNvPicPr>
            <a:picLocks noChangeAspect="1"/>
          </p:cNvPicPr>
          <p:nvPr/>
        </p:nvPicPr>
        <p:blipFill>
          <a:blip r:embed="rId2"/>
          <a:stretch>
            <a:fillRect/>
          </a:stretch>
        </p:blipFill>
        <p:spPr>
          <a:xfrm>
            <a:off x="1549348" y="689110"/>
            <a:ext cx="10185451" cy="5826161"/>
          </a:xfrm>
          <a:prstGeom prst="rect">
            <a:avLst/>
          </a:prstGeom>
        </p:spPr>
      </p:pic>
      <p:sp>
        <p:nvSpPr>
          <p:cNvPr id="12" name="Slide Number Placeholder 9">
            <a:extLst>
              <a:ext uri="{FF2B5EF4-FFF2-40B4-BE49-F238E27FC236}">
                <a16:creationId xmlns:a16="http://schemas.microsoft.com/office/drawing/2014/main" id="{1CFF1BD7-894E-4858-A631-65D1B5F021C2}"/>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31</a:t>
            </a:fld>
            <a:endParaRPr lang="en-US" dirty="0">
              <a:solidFill>
                <a:prstClr val="black">
                  <a:tint val="75000"/>
                </a:prstClr>
              </a:solidFill>
            </a:endParaRPr>
          </a:p>
        </p:txBody>
      </p:sp>
      <p:sp>
        <p:nvSpPr>
          <p:cNvPr id="7" name="Oval 6">
            <a:extLst>
              <a:ext uri="{FF2B5EF4-FFF2-40B4-BE49-F238E27FC236}">
                <a16:creationId xmlns:a16="http://schemas.microsoft.com/office/drawing/2014/main" id="{67FBC69A-38FE-4D7F-B3F8-8BD74D092B45}"/>
              </a:ext>
            </a:extLst>
          </p:cNvPr>
          <p:cNvSpPr/>
          <p:nvPr/>
        </p:nvSpPr>
        <p:spPr>
          <a:xfrm>
            <a:off x="7620000" y="5470901"/>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F49D4C8-A031-45AF-B6DB-7901E685FB21}"/>
              </a:ext>
            </a:extLst>
          </p:cNvPr>
          <p:cNvSpPr/>
          <p:nvPr/>
        </p:nvSpPr>
        <p:spPr>
          <a:xfrm>
            <a:off x="7010400" y="5081253"/>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EA3171E-0DC6-4BD7-8E05-27C134FF2530}"/>
              </a:ext>
            </a:extLst>
          </p:cNvPr>
          <p:cNvSpPr/>
          <p:nvPr/>
        </p:nvSpPr>
        <p:spPr>
          <a:xfrm>
            <a:off x="5867400" y="5867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4330FF7-622C-44E3-9C48-44A03FA5F57F}"/>
              </a:ext>
            </a:extLst>
          </p:cNvPr>
          <p:cNvSpPr/>
          <p:nvPr/>
        </p:nvSpPr>
        <p:spPr>
          <a:xfrm>
            <a:off x="6165271" y="4403381"/>
            <a:ext cx="138545" cy="1385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A2F28F1-FE50-403E-A722-EC2BEEDE4BF5}"/>
              </a:ext>
            </a:extLst>
          </p:cNvPr>
          <p:cNvSpPr/>
          <p:nvPr/>
        </p:nvSpPr>
        <p:spPr>
          <a:xfrm>
            <a:off x="6182528" y="2805853"/>
            <a:ext cx="138545" cy="1385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a:extLst>
              <a:ext uri="{FF2B5EF4-FFF2-40B4-BE49-F238E27FC236}">
                <a16:creationId xmlns:a16="http://schemas.microsoft.com/office/drawing/2014/main" id="{21AA972F-63DD-438F-A6C1-DA776BE4127F}"/>
              </a:ext>
            </a:extLst>
          </p:cNvPr>
          <p:cNvSpPr/>
          <p:nvPr/>
        </p:nvSpPr>
        <p:spPr>
          <a:xfrm>
            <a:off x="8077200" y="4343400"/>
            <a:ext cx="138545" cy="138545"/>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8AFCAA8-61BE-4340-8C3A-5CC583EADB4A}"/>
              </a:ext>
            </a:extLst>
          </p:cNvPr>
          <p:cNvSpPr/>
          <p:nvPr/>
        </p:nvSpPr>
        <p:spPr>
          <a:xfrm>
            <a:off x="8721143" y="3675859"/>
            <a:ext cx="138545" cy="1246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554511B-9B09-495A-A728-FEA35FA7BDC9}"/>
              </a:ext>
            </a:extLst>
          </p:cNvPr>
          <p:cNvSpPr txBox="1"/>
          <p:nvPr/>
        </p:nvSpPr>
        <p:spPr>
          <a:xfrm>
            <a:off x="9152344" y="4263659"/>
            <a:ext cx="2362199" cy="276999"/>
          </a:xfrm>
          <a:prstGeom prst="rect">
            <a:avLst/>
          </a:prstGeom>
          <a:noFill/>
        </p:spPr>
        <p:txBody>
          <a:bodyPr wrap="square" rtlCol="0">
            <a:spAutoFit/>
          </a:bodyPr>
          <a:lstStyle/>
          <a:p>
            <a:r>
              <a:rPr lang="en-US" sz="1200" b="1" dirty="0">
                <a:solidFill>
                  <a:srgbClr val="FF0000"/>
                </a:solidFill>
              </a:rPr>
              <a:t>$60 (onshore)         $138 (offshore)</a:t>
            </a:r>
          </a:p>
        </p:txBody>
      </p:sp>
      <p:sp>
        <p:nvSpPr>
          <p:cNvPr id="20" name="TextBox 19">
            <a:extLst>
              <a:ext uri="{FF2B5EF4-FFF2-40B4-BE49-F238E27FC236}">
                <a16:creationId xmlns:a16="http://schemas.microsoft.com/office/drawing/2014/main" id="{5559C7D8-D61F-4C36-A191-E31CD6CD4A61}"/>
              </a:ext>
            </a:extLst>
          </p:cNvPr>
          <p:cNvSpPr txBox="1"/>
          <p:nvPr/>
        </p:nvSpPr>
        <p:spPr>
          <a:xfrm>
            <a:off x="10035838" y="2736625"/>
            <a:ext cx="420308" cy="276999"/>
          </a:xfrm>
          <a:prstGeom prst="rect">
            <a:avLst/>
          </a:prstGeom>
          <a:noFill/>
        </p:spPr>
        <p:txBody>
          <a:bodyPr wrap="none" rtlCol="0">
            <a:spAutoFit/>
          </a:bodyPr>
          <a:lstStyle/>
          <a:p>
            <a:r>
              <a:rPr lang="en-US" sz="1200" b="1" dirty="0">
                <a:solidFill>
                  <a:srgbClr val="FF0000"/>
                </a:solidFill>
              </a:rPr>
              <a:t>$63</a:t>
            </a:r>
          </a:p>
        </p:txBody>
      </p:sp>
      <p:sp>
        <p:nvSpPr>
          <p:cNvPr id="21" name="TextBox 20">
            <a:extLst>
              <a:ext uri="{FF2B5EF4-FFF2-40B4-BE49-F238E27FC236}">
                <a16:creationId xmlns:a16="http://schemas.microsoft.com/office/drawing/2014/main" id="{D2EFDBD8-62A8-44A7-AE91-1DFEF7F1A887}"/>
              </a:ext>
            </a:extLst>
          </p:cNvPr>
          <p:cNvSpPr txBox="1"/>
          <p:nvPr/>
        </p:nvSpPr>
        <p:spPr>
          <a:xfrm>
            <a:off x="10047816" y="3461202"/>
            <a:ext cx="498855" cy="276999"/>
          </a:xfrm>
          <a:prstGeom prst="rect">
            <a:avLst/>
          </a:prstGeom>
          <a:noFill/>
        </p:spPr>
        <p:txBody>
          <a:bodyPr wrap="none" rtlCol="0">
            <a:spAutoFit/>
          </a:bodyPr>
          <a:lstStyle/>
          <a:p>
            <a:r>
              <a:rPr lang="en-US" sz="1200" b="1" dirty="0">
                <a:solidFill>
                  <a:srgbClr val="FF0000"/>
                </a:solidFill>
              </a:rPr>
              <a:t>$165</a:t>
            </a:r>
          </a:p>
        </p:txBody>
      </p:sp>
      <p:sp>
        <p:nvSpPr>
          <p:cNvPr id="23" name="TextBox 22">
            <a:extLst>
              <a:ext uri="{FF2B5EF4-FFF2-40B4-BE49-F238E27FC236}">
                <a16:creationId xmlns:a16="http://schemas.microsoft.com/office/drawing/2014/main" id="{97151475-B56C-46C4-89CB-05C16F96780F}"/>
              </a:ext>
            </a:extLst>
          </p:cNvPr>
          <p:cNvSpPr txBox="1"/>
          <p:nvPr/>
        </p:nvSpPr>
        <p:spPr>
          <a:xfrm>
            <a:off x="10087090" y="5018954"/>
            <a:ext cx="420308" cy="276999"/>
          </a:xfrm>
          <a:prstGeom prst="rect">
            <a:avLst/>
          </a:prstGeom>
          <a:noFill/>
        </p:spPr>
        <p:txBody>
          <a:bodyPr wrap="none" rtlCol="0">
            <a:spAutoFit/>
          </a:bodyPr>
          <a:lstStyle/>
          <a:p>
            <a:r>
              <a:rPr lang="en-US" sz="1200" b="1" dirty="0">
                <a:solidFill>
                  <a:srgbClr val="FF0000"/>
                </a:solidFill>
              </a:rPr>
              <a:t>$93</a:t>
            </a:r>
          </a:p>
        </p:txBody>
      </p:sp>
      <p:sp>
        <p:nvSpPr>
          <p:cNvPr id="24" name="TextBox 23">
            <a:extLst>
              <a:ext uri="{FF2B5EF4-FFF2-40B4-BE49-F238E27FC236}">
                <a16:creationId xmlns:a16="http://schemas.microsoft.com/office/drawing/2014/main" id="{3B51A90A-5FD1-46B6-B376-483F85E8A536}"/>
              </a:ext>
            </a:extLst>
          </p:cNvPr>
          <p:cNvSpPr txBox="1"/>
          <p:nvPr/>
        </p:nvSpPr>
        <p:spPr>
          <a:xfrm>
            <a:off x="10074444" y="5408602"/>
            <a:ext cx="1170513" cy="276999"/>
          </a:xfrm>
          <a:prstGeom prst="rect">
            <a:avLst/>
          </a:prstGeom>
          <a:noFill/>
        </p:spPr>
        <p:txBody>
          <a:bodyPr wrap="none" rtlCol="0">
            <a:spAutoFit/>
          </a:bodyPr>
          <a:lstStyle/>
          <a:p>
            <a:r>
              <a:rPr lang="en-US" sz="1200" b="1" dirty="0">
                <a:solidFill>
                  <a:srgbClr val="FF0000"/>
                </a:solidFill>
              </a:rPr>
              <a:t>$120 (90% CCS)</a:t>
            </a:r>
          </a:p>
        </p:txBody>
      </p:sp>
      <p:sp>
        <p:nvSpPr>
          <p:cNvPr id="25" name="TextBox 24">
            <a:extLst>
              <a:ext uri="{FF2B5EF4-FFF2-40B4-BE49-F238E27FC236}">
                <a16:creationId xmlns:a16="http://schemas.microsoft.com/office/drawing/2014/main" id="{EF999EE5-3CE4-4EB5-9A9D-D7003EFD72F2}"/>
              </a:ext>
            </a:extLst>
          </p:cNvPr>
          <p:cNvSpPr txBox="1"/>
          <p:nvPr/>
        </p:nvSpPr>
        <p:spPr>
          <a:xfrm>
            <a:off x="10123290" y="5792969"/>
            <a:ext cx="420308" cy="276999"/>
          </a:xfrm>
          <a:prstGeom prst="rect">
            <a:avLst/>
          </a:prstGeom>
          <a:noFill/>
        </p:spPr>
        <p:txBody>
          <a:bodyPr wrap="none" rtlCol="0">
            <a:spAutoFit/>
          </a:bodyPr>
          <a:lstStyle/>
          <a:p>
            <a:r>
              <a:rPr lang="en-US" sz="1200" b="1" dirty="0">
                <a:solidFill>
                  <a:srgbClr val="FF0000"/>
                </a:solidFill>
              </a:rPr>
              <a:t>$49</a:t>
            </a:r>
          </a:p>
        </p:txBody>
      </p:sp>
      <p:sp>
        <p:nvSpPr>
          <p:cNvPr id="26" name="Rectangle 25">
            <a:extLst>
              <a:ext uri="{FF2B5EF4-FFF2-40B4-BE49-F238E27FC236}">
                <a16:creationId xmlns:a16="http://schemas.microsoft.com/office/drawing/2014/main" id="{1D3325D0-FFC4-44EB-B391-04533F4C0969}"/>
              </a:ext>
            </a:extLst>
          </p:cNvPr>
          <p:cNvSpPr/>
          <p:nvPr/>
        </p:nvSpPr>
        <p:spPr>
          <a:xfrm>
            <a:off x="4354" y="1786524"/>
            <a:ext cx="1438599" cy="1077218"/>
          </a:xfrm>
          <a:prstGeom prst="rect">
            <a:avLst/>
          </a:prstGeom>
        </p:spPr>
        <p:txBody>
          <a:bodyPr wrap="none">
            <a:spAutoFit/>
          </a:bodyPr>
          <a:lstStyle/>
          <a:p>
            <a:r>
              <a:rPr lang="en-US" sz="1600" dirty="0"/>
              <a:t>Source: Lazard </a:t>
            </a:r>
          </a:p>
          <a:p>
            <a:r>
              <a:rPr lang="en-US" sz="1600" dirty="0"/>
              <a:t>(2019)</a:t>
            </a:r>
          </a:p>
          <a:p>
            <a:endParaRPr lang="en-US" sz="1600" dirty="0"/>
          </a:p>
          <a:p>
            <a:r>
              <a:rPr lang="en-US" sz="1600" dirty="0"/>
              <a:t>Units: $/MWh</a:t>
            </a:r>
          </a:p>
        </p:txBody>
      </p:sp>
      <p:sp>
        <p:nvSpPr>
          <p:cNvPr id="22" name="TextBox 21">
            <a:extLst>
              <a:ext uri="{FF2B5EF4-FFF2-40B4-BE49-F238E27FC236}">
                <a16:creationId xmlns:a16="http://schemas.microsoft.com/office/drawing/2014/main" id="{DDAABB1B-26E7-4357-9EAC-521E214B01AA}"/>
              </a:ext>
            </a:extLst>
          </p:cNvPr>
          <p:cNvSpPr txBox="1"/>
          <p:nvPr/>
        </p:nvSpPr>
        <p:spPr>
          <a:xfrm>
            <a:off x="458319" y="6543194"/>
            <a:ext cx="11712256" cy="292388"/>
          </a:xfrm>
          <a:prstGeom prst="rect">
            <a:avLst/>
          </a:prstGeom>
          <a:noFill/>
        </p:spPr>
        <p:txBody>
          <a:bodyPr wrap="square" rtlCol="0">
            <a:spAutoFit/>
          </a:bodyPr>
          <a:lstStyle/>
          <a:p>
            <a:r>
              <a:rPr lang="en-US" sz="1300" dirty="0"/>
              <a:t>LCOE is the installed capital costs and ongoing operating costs of a power plant, converted to a level stream of payments over the plant’s assumed financial lifetime (EIA).</a:t>
            </a:r>
          </a:p>
        </p:txBody>
      </p:sp>
      <p:sp>
        <p:nvSpPr>
          <p:cNvPr id="27" name="Title 3">
            <a:extLst>
              <a:ext uri="{FF2B5EF4-FFF2-40B4-BE49-F238E27FC236}">
                <a16:creationId xmlns:a16="http://schemas.microsoft.com/office/drawing/2014/main" id="{700DEFA9-46CE-4F23-AA34-5CB523C9F9F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Engineering approach</a:t>
            </a:r>
          </a:p>
        </p:txBody>
      </p:sp>
    </p:spTree>
    <p:extLst>
      <p:ext uri="{BB962C8B-B14F-4D97-AF65-F5344CB8AC3E}">
        <p14:creationId xmlns:p14="http://schemas.microsoft.com/office/powerpoint/2010/main" val="2725061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9">
            <a:extLst>
              <a:ext uri="{FF2B5EF4-FFF2-40B4-BE49-F238E27FC236}">
                <a16:creationId xmlns:a16="http://schemas.microsoft.com/office/drawing/2014/main" id="{1CFF1BD7-894E-4858-A631-65D1B5F021C2}"/>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32</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AAFEED9D-0291-4831-AE1B-1AD948E0B501}"/>
              </a:ext>
            </a:extLst>
          </p:cNvPr>
          <p:cNvPicPr>
            <a:picLocks noChangeAspect="1"/>
          </p:cNvPicPr>
          <p:nvPr/>
        </p:nvPicPr>
        <p:blipFill rotWithShape="1">
          <a:blip r:embed="rId2">
            <a:extLst>
              <a:ext uri="{28A0092B-C50C-407E-A947-70E740481C1C}">
                <a14:useLocalDpi xmlns:a14="http://schemas.microsoft.com/office/drawing/2010/main" val="0"/>
              </a:ext>
            </a:extLst>
          </a:blip>
          <a:srcRect l="15528" t="23765" r="14141" b="12906"/>
          <a:stretch/>
        </p:blipFill>
        <p:spPr>
          <a:xfrm>
            <a:off x="6085744" y="685800"/>
            <a:ext cx="5980236" cy="4038600"/>
          </a:xfrm>
          <a:prstGeom prst="rect">
            <a:avLst/>
          </a:prstGeom>
        </p:spPr>
      </p:pic>
      <p:sp>
        <p:nvSpPr>
          <p:cNvPr id="7" name="TextBox 6">
            <a:extLst>
              <a:ext uri="{FF2B5EF4-FFF2-40B4-BE49-F238E27FC236}">
                <a16:creationId xmlns:a16="http://schemas.microsoft.com/office/drawing/2014/main" id="{CC197427-69A6-4780-B56A-6DA7110E516A}"/>
              </a:ext>
            </a:extLst>
          </p:cNvPr>
          <p:cNvSpPr txBox="1"/>
          <p:nvPr/>
        </p:nvSpPr>
        <p:spPr>
          <a:xfrm>
            <a:off x="6400800" y="4724400"/>
            <a:ext cx="3318537" cy="307777"/>
          </a:xfrm>
          <a:prstGeom prst="rect">
            <a:avLst/>
          </a:prstGeom>
          <a:noFill/>
        </p:spPr>
        <p:txBody>
          <a:bodyPr wrap="none" rtlCol="0">
            <a:spAutoFit/>
          </a:bodyPr>
          <a:lstStyle/>
          <a:p>
            <a:r>
              <a:rPr lang="en-US" sz="1400" dirty="0"/>
              <a:t>Source: DOE (2018), </a:t>
            </a:r>
            <a:r>
              <a:rPr lang="en-US" sz="1400" i="1" dirty="0"/>
              <a:t>Offshore Wind Update</a:t>
            </a:r>
            <a:endParaRPr lang="en-US" sz="1400" dirty="0"/>
          </a:p>
        </p:txBody>
      </p:sp>
      <p:sp>
        <p:nvSpPr>
          <p:cNvPr id="10" name="TextBox 9">
            <a:extLst>
              <a:ext uri="{FF2B5EF4-FFF2-40B4-BE49-F238E27FC236}">
                <a16:creationId xmlns:a16="http://schemas.microsoft.com/office/drawing/2014/main" id="{CC8371D0-4940-4D5C-BC49-AE0492ECA6AB}"/>
              </a:ext>
            </a:extLst>
          </p:cNvPr>
          <p:cNvSpPr txBox="1"/>
          <p:nvPr/>
        </p:nvSpPr>
        <p:spPr>
          <a:xfrm>
            <a:off x="224838" y="1536571"/>
            <a:ext cx="3737561" cy="338554"/>
          </a:xfrm>
          <a:prstGeom prst="rect">
            <a:avLst/>
          </a:prstGeom>
          <a:noFill/>
        </p:spPr>
        <p:txBody>
          <a:bodyPr wrap="square" rtlCol="0">
            <a:spAutoFit/>
          </a:bodyPr>
          <a:lstStyle/>
          <a:p>
            <a:r>
              <a:rPr lang="en-US" sz="1600" dirty="0"/>
              <a:t>Vineyard Wind bid (Aug 2018): $65/MWh</a:t>
            </a:r>
          </a:p>
        </p:txBody>
      </p:sp>
      <p:pic>
        <p:nvPicPr>
          <p:cNvPr id="2" name="Picture 1">
            <a:extLst>
              <a:ext uri="{FF2B5EF4-FFF2-40B4-BE49-F238E27FC236}">
                <a16:creationId xmlns:a16="http://schemas.microsoft.com/office/drawing/2014/main" id="{0120FEB6-1958-44B5-ACC7-2493ED0BAC00}"/>
              </a:ext>
            </a:extLst>
          </p:cNvPr>
          <p:cNvPicPr>
            <a:picLocks noChangeAspect="1"/>
          </p:cNvPicPr>
          <p:nvPr/>
        </p:nvPicPr>
        <p:blipFill>
          <a:blip r:embed="rId3"/>
          <a:stretch>
            <a:fillRect/>
          </a:stretch>
        </p:blipFill>
        <p:spPr>
          <a:xfrm>
            <a:off x="126020" y="1963609"/>
            <a:ext cx="5690755" cy="4724400"/>
          </a:xfrm>
          <a:prstGeom prst="rect">
            <a:avLst/>
          </a:prstGeom>
        </p:spPr>
      </p:pic>
      <p:sp>
        <p:nvSpPr>
          <p:cNvPr id="3" name="Oval 2">
            <a:extLst>
              <a:ext uri="{FF2B5EF4-FFF2-40B4-BE49-F238E27FC236}">
                <a16:creationId xmlns:a16="http://schemas.microsoft.com/office/drawing/2014/main" id="{20843F95-1AF7-4405-B0F3-42AA1C17C173}"/>
              </a:ext>
            </a:extLst>
          </p:cNvPr>
          <p:cNvSpPr/>
          <p:nvPr/>
        </p:nvSpPr>
        <p:spPr>
          <a:xfrm>
            <a:off x="1600200" y="6324600"/>
            <a:ext cx="1981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ED8EDA97-CCF7-4A23-A87F-2C7C56C0CD6A}"/>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Engineering approach</a:t>
            </a:r>
          </a:p>
        </p:txBody>
      </p:sp>
    </p:spTree>
    <p:extLst>
      <p:ext uri="{BB962C8B-B14F-4D97-AF65-F5344CB8AC3E}">
        <p14:creationId xmlns:p14="http://schemas.microsoft.com/office/powerpoint/2010/main" val="586936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33</a:t>
            </a:fld>
            <a:endParaRPr lang="en-US" dirty="0">
              <a:solidFill>
                <a:prstClr val="black">
                  <a:tint val="75000"/>
                </a:prstClr>
              </a:solidFill>
            </a:endParaRPr>
          </a:p>
        </p:txBody>
      </p:sp>
      <p:graphicFrame>
        <p:nvGraphicFramePr>
          <p:cNvPr id="2" name="Table 1">
            <a:extLst>
              <a:ext uri="{FF2B5EF4-FFF2-40B4-BE49-F238E27FC236}">
                <a16:creationId xmlns:a16="http://schemas.microsoft.com/office/drawing/2014/main" id="{6C0C7744-B93F-4235-9F4B-E2840F27D541}"/>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3" name="TextBox 2">
            <a:extLst>
              <a:ext uri="{FF2B5EF4-FFF2-40B4-BE49-F238E27FC236}">
                <a16:creationId xmlns:a16="http://schemas.microsoft.com/office/drawing/2014/main" id="{5ED40723-E83B-4060-9EF8-C3F6724A5052}"/>
              </a:ext>
            </a:extLst>
          </p:cNvPr>
          <p:cNvSpPr txBox="1"/>
          <p:nvPr/>
        </p:nvSpPr>
        <p:spPr>
          <a:xfrm>
            <a:off x="6248400" y="914400"/>
            <a:ext cx="5867400" cy="1107996"/>
          </a:xfrm>
          <a:prstGeom prst="rect">
            <a:avLst/>
          </a:prstGeom>
          <a:noFill/>
        </p:spPr>
        <p:txBody>
          <a:bodyPr wrap="square" rtlCol="0">
            <a:spAutoFit/>
          </a:bodyPr>
          <a:lstStyle/>
          <a:p>
            <a:r>
              <a:rPr lang="en-US" dirty="0"/>
              <a:t>Notes: </a:t>
            </a:r>
          </a:p>
          <a:p>
            <a:pPr marL="285750" indent="-285750">
              <a:buFont typeface="Arial" panose="020B0604020202020204" pitchFamily="34" charset="0"/>
              <a:buChar char="•"/>
            </a:pPr>
            <a:r>
              <a:rPr lang="en-US" sz="1600" dirty="0"/>
              <a:t>Rounded to two significant digits. </a:t>
            </a:r>
          </a:p>
          <a:p>
            <a:pPr marL="285750" indent="-285750">
              <a:buFont typeface="Arial" panose="020B0604020202020204" pitchFamily="34" charset="0"/>
              <a:buChar char="•"/>
            </a:pPr>
            <a:r>
              <a:rPr lang="en-US" sz="1600" dirty="0"/>
              <a:t>CO</a:t>
            </a:r>
            <a:r>
              <a:rPr lang="en-US" sz="1600" baseline="-25000" dirty="0"/>
              <a:t>2e</a:t>
            </a:r>
            <a:r>
              <a:rPr lang="en-US" sz="1600" dirty="0"/>
              <a:t> denotes conversion of tons of non-CO</a:t>
            </a:r>
            <a:r>
              <a:rPr lang="en-US" sz="1600" baseline="-25000" dirty="0"/>
              <a:t>2</a:t>
            </a:r>
            <a:r>
              <a:rPr lang="en-US" sz="1600" dirty="0"/>
              <a:t> greenhouse gases to their CO</a:t>
            </a:r>
            <a:r>
              <a:rPr lang="en-US" sz="1600" baseline="-25000" dirty="0"/>
              <a:t>2</a:t>
            </a:r>
            <a:r>
              <a:rPr lang="en-US" sz="1600" dirty="0"/>
              <a:t>-equivalent based on their global warming potential</a:t>
            </a:r>
          </a:p>
        </p:txBody>
      </p:sp>
      <p:sp>
        <p:nvSpPr>
          <p:cNvPr id="6" name="Title 3">
            <a:extLst>
              <a:ext uri="{FF2B5EF4-FFF2-40B4-BE49-F238E27FC236}">
                <a16:creationId xmlns:a16="http://schemas.microsoft.com/office/drawing/2014/main" id="{36A58C69-9507-4DE5-8B3D-5CC17561BD9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
        <p:nvSpPr>
          <p:cNvPr id="7" name="TextBox 6">
            <a:extLst>
              <a:ext uri="{FF2B5EF4-FFF2-40B4-BE49-F238E27FC236}">
                <a16:creationId xmlns:a16="http://schemas.microsoft.com/office/drawing/2014/main" id="{D1CDA26C-4719-4120-B5F9-6CC0F4BB3C70}"/>
              </a:ext>
            </a:extLst>
          </p:cNvPr>
          <p:cNvSpPr txBox="1"/>
          <p:nvPr/>
        </p:nvSpPr>
        <p:spPr>
          <a:xfrm>
            <a:off x="5527951" y="6167750"/>
            <a:ext cx="6144096" cy="338554"/>
          </a:xfrm>
          <a:prstGeom prst="rect">
            <a:avLst/>
          </a:prstGeom>
          <a:noFill/>
        </p:spPr>
        <p:txBody>
          <a:bodyPr wrap="square" rtlCol="0">
            <a:spAutoFit/>
          </a:bodyPr>
          <a:lstStyle/>
          <a:p>
            <a:r>
              <a:rPr lang="en-US" sz="1600" dirty="0"/>
              <a:t>Source: Gillingham and Stock (</a:t>
            </a:r>
            <a:r>
              <a:rPr lang="en-US" sz="1600" i="1" dirty="0"/>
              <a:t>Journal of Economic Perspectives, </a:t>
            </a:r>
            <a:r>
              <a:rPr lang="en-US" sz="1600" dirty="0"/>
              <a:t>2018)</a:t>
            </a:r>
          </a:p>
        </p:txBody>
      </p:sp>
    </p:spTree>
    <p:extLst>
      <p:ext uri="{BB962C8B-B14F-4D97-AF65-F5344CB8AC3E}">
        <p14:creationId xmlns:p14="http://schemas.microsoft.com/office/powerpoint/2010/main" val="1974624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34</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646331"/>
          </a:xfrm>
          <a:prstGeom prst="rect">
            <a:avLst/>
          </a:prstGeom>
          <a:noFill/>
        </p:spPr>
        <p:txBody>
          <a:bodyPr wrap="square" rtlCol="0">
            <a:spAutoFit/>
          </a:bodyPr>
          <a:lstStyle/>
          <a:p>
            <a:pPr marL="342900" indent="-342900">
              <a:buAutoNum type="arabicPeriod"/>
            </a:pPr>
            <a:r>
              <a:rPr lang="en-US" b="1" dirty="0">
                <a:solidFill>
                  <a:srgbClr val="0000FF"/>
                </a:solidFill>
              </a:rPr>
              <a:t>Extremely wide range of costs</a:t>
            </a:r>
          </a:p>
          <a:p>
            <a:pPr marL="800100" lvl="1" indent="-342900">
              <a:buFont typeface="Courier New" panose="02070309020205020404" pitchFamily="49" charset="0"/>
              <a:buChar char="o"/>
            </a:pPr>
            <a:endParaRPr lang="en-US" dirty="0"/>
          </a:p>
        </p:txBody>
      </p:sp>
      <p:graphicFrame>
        <p:nvGraphicFramePr>
          <p:cNvPr id="7" name="Table 6">
            <a:extLst>
              <a:ext uri="{FF2B5EF4-FFF2-40B4-BE49-F238E27FC236}">
                <a16:creationId xmlns:a16="http://schemas.microsoft.com/office/drawing/2014/main" id="{FE66F11E-503F-47A4-BDB0-3711B1FAC21F}"/>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1" dirty="0">
                          <a:effectLst/>
                        </a:rPr>
                        <a:t>Behavioral Energy Efficiency</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-190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6" name="Title 3">
            <a:extLst>
              <a:ext uri="{FF2B5EF4-FFF2-40B4-BE49-F238E27FC236}">
                <a16:creationId xmlns:a16="http://schemas.microsoft.com/office/drawing/2014/main" id="{BD7AFA41-4D84-49C9-BFB0-F47A862CC44B}"/>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3151812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35</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2031325"/>
          </a:xfrm>
          <a:prstGeom prst="rect">
            <a:avLst/>
          </a:prstGeom>
          <a:noFill/>
        </p:spPr>
        <p:txBody>
          <a:bodyPr wrap="square" rtlCol="0">
            <a:spAutoFit/>
          </a:bodyPr>
          <a:lstStyle/>
          <a:p>
            <a:r>
              <a:rPr lang="en-US" b="1" dirty="0">
                <a:solidFill>
                  <a:srgbClr val="0000FF"/>
                </a:solidFill>
              </a:rPr>
              <a:t>2. There </a:t>
            </a:r>
            <a:r>
              <a:rPr lang="en-US" b="1" i="1" dirty="0">
                <a:solidFill>
                  <a:srgbClr val="0000FF"/>
                </a:solidFill>
              </a:rPr>
              <a:t>are </a:t>
            </a:r>
            <a:r>
              <a:rPr lang="en-US" b="1" dirty="0">
                <a:solidFill>
                  <a:srgbClr val="0000FF"/>
                </a:solidFill>
              </a:rPr>
              <a:t>negative-cost policies (but…)</a:t>
            </a:r>
          </a:p>
          <a:p>
            <a:pPr marL="742950" lvl="1" indent="-285750">
              <a:buFont typeface="Courier New" panose="02070309020205020404" pitchFamily="49" charset="0"/>
              <a:buChar char="o"/>
            </a:pPr>
            <a:r>
              <a:rPr lang="en-US" b="1" dirty="0"/>
              <a:t>Behavioral EE</a:t>
            </a:r>
          </a:p>
          <a:p>
            <a:pPr marL="1200150" lvl="2" indent="-285750">
              <a:buFont typeface="Arial" panose="020B0604020202020204" pitchFamily="34" charset="0"/>
              <a:buChar char="•"/>
            </a:pPr>
            <a:r>
              <a:rPr lang="en-US" dirty="0" err="1"/>
              <a:t>OPower</a:t>
            </a:r>
            <a:r>
              <a:rPr lang="en-US" dirty="0"/>
              <a:t> type pamphlets: very small quantities</a:t>
            </a:r>
          </a:p>
          <a:p>
            <a:pPr marL="1657350" lvl="3" indent="-285750">
              <a:buFont typeface="Arial" panose="020B0604020202020204" pitchFamily="34" charset="0"/>
              <a:buChar char="•"/>
            </a:pPr>
            <a:r>
              <a:rPr lang="en-US" dirty="0"/>
              <a:t>This estimate is from Allcott &amp; Mullainathan’s (2010) meta-analysis of EE behavioral interventions (nudges)</a:t>
            </a:r>
          </a:p>
          <a:p>
            <a:pPr marL="742950" lvl="1" indent="-285750">
              <a:buFont typeface="Courier New" panose="02070309020205020404" pitchFamily="49" charset="0"/>
              <a:buChar char="o"/>
            </a:pPr>
            <a:endParaRPr lang="en-US" dirty="0"/>
          </a:p>
        </p:txBody>
      </p:sp>
      <p:graphicFrame>
        <p:nvGraphicFramePr>
          <p:cNvPr id="6" name="Table 5">
            <a:extLst>
              <a:ext uri="{FF2B5EF4-FFF2-40B4-BE49-F238E27FC236}">
                <a16:creationId xmlns:a16="http://schemas.microsoft.com/office/drawing/2014/main" id="{774B82AF-FDB6-4703-A918-E2AD31DF9F2B}"/>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1" dirty="0">
                          <a:effectLst/>
                        </a:rPr>
                        <a:t>Behavioral Energy Efficiency</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-190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E233E357-2AB4-4EAE-AD60-6399B2D17CE1}"/>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1805117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36</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2862322"/>
          </a:xfrm>
          <a:prstGeom prst="rect">
            <a:avLst/>
          </a:prstGeom>
          <a:noFill/>
        </p:spPr>
        <p:txBody>
          <a:bodyPr wrap="square" rtlCol="0">
            <a:spAutoFit/>
          </a:bodyPr>
          <a:lstStyle/>
          <a:p>
            <a:r>
              <a:rPr lang="en-US" b="1" dirty="0">
                <a:solidFill>
                  <a:srgbClr val="0000FF"/>
                </a:solidFill>
              </a:rPr>
              <a:t>2. There </a:t>
            </a:r>
            <a:r>
              <a:rPr lang="en-US" b="1" i="1" dirty="0">
                <a:solidFill>
                  <a:srgbClr val="0000FF"/>
                </a:solidFill>
              </a:rPr>
              <a:t>are </a:t>
            </a:r>
            <a:r>
              <a:rPr lang="en-US" b="1" dirty="0">
                <a:solidFill>
                  <a:srgbClr val="0000FF"/>
                </a:solidFill>
              </a:rPr>
              <a:t>negative-cost policies (but…)</a:t>
            </a:r>
          </a:p>
          <a:p>
            <a:pPr marL="742950" lvl="1" indent="-285750">
              <a:buFont typeface="Courier New" panose="02070309020205020404" pitchFamily="49" charset="0"/>
              <a:buChar char="o"/>
            </a:pPr>
            <a:r>
              <a:rPr lang="en-US" b="1" dirty="0"/>
              <a:t>Behavioral EE</a:t>
            </a:r>
          </a:p>
          <a:p>
            <a:pPr marL="1200150" lvl="2" indent="-285750">
              <a:buFont typeface="Arial" panose="020B0604020202020204" pitchFamily="34" charset="0"/>
              <a:buChar char="•"/>
            </a:pPr>
            <a:r>
              <a:rPr lang="en-US" dirty="0" err="1"/>
              <a:t>OPower</a:t>
            </a:r>
            <a:r>
              <a:rPr lang="en-US" dirty="0"/>
              <a:t> type pamphlets: very small quantities</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Corn starch ethanol</a:t>
            </a:r>
            <a:r>
              <a:rPr lang="en-US" dirty="0"/>
              <a:t> </a:t>
            </a:r>
          </a:p>
          <a:p>
            <a:pPr marL="1200150" lvl="2" indent="-285750">
              <a:buFont typeface="Arial" panose="020B0604020202020204" pitchFamily="34" charset="0"/>
              <a:buChar char="•"/>
            </a:pPr>
            <a:r>
              <a:rPr lang="en-US" dirty="0"/>
              <a:t>Up to E10: already in use</a:t>
            </a:r>
          </a:p>
          <a:p>
            <a:pPr marL="1657350" lvl="3" indent="-285750">
              <a:buFont typeface="Arial" panose="020B0604020202020204" pitchFamily="34" charset="0"/>
              <a:buChar char="•"/>
            </a:pPr>
            <a:r>
              <a:rPr lang="en-US" dirty="0"/>
              <a:t>In 2012, US gasoline supply was 10% ethanol even though the volumetric ethanol excise tax credit had expired, and RFS RIN prices were zero.</a:t>
            </a:r>
          </a:p>
        </p:txBody>
      </p:sp>
      <p:grpSp>
        <p:nvGrpSpPr>
          <p:cNvPr id="6" name="Group 5">
            <a:extLst>
              <a:ext uri="{FF2B5EF4-FFF2-40B4-BE49-F238E27FC236}">
                <a16:creationId xmlns:a16="http://schemas.microsoft.com/office/drawing/2014/main" id="{7FFF98F6-85D8-4247-B48C-10E3CDC11D3A}"/>
              </a:ext>
            </a:extLst>
          </p:cNvPr>
          <p:cNvGrpSpPr/>
          <p:nvPr/>
        </p:nvGrpSpPr>
        <p:grpSpPr>
          <a:xfrm>
            <a:off x="6705600" y="3643983"/>
            <a:ext cx="4419600" cy="2862322"/>
            <a:chOff x="89708" y="2621830"/>
            <a:chExt cx="6110944" cy="3884474"/>
          </a:xfrm>
        </p:grpSpPr>
        <p:pic>
          <p:nvPicPr>
            <p:cNvPr id="7" name="Picture 6">
              <a:extLst>
                <a:ext uri="{FF2B5EF4-FFF2-40B4-BE49-F238E27FC236}">
                  <a16:creationId xmlns:a16="http://schemas.microsoft.com/office/drawing/2014/main" id="{FB803586-61BF-4B91-B31A-761CB9A71D10}"/>
                </a:ext>
              </a:extLst>
            </p:cNvPr>
            <p:cNvPicPr>
              <a:picLocks noChangeAspect="1"/>
            </p:cNvPicPr>
            <p:nvPr/>
          </p:nvPicPr>
          <p:blipFill rotWithShape="1">
            <a:blip r:embed="rId2">
              <a:extLst>
                <a:ext uri="{28A0092B-C50C-407E-A947-70E740481C1C}">
                  <a14:useLocalDpi xmlns:a14="http://schemas.microsoft.com/office/drawing/2010/main" val="0"/>
                </a:ext>
              </a:extLst>
            </a:blip>
            <a:srcRect r="1423" b="13840"/>
            <a:stretch/>
          </p:blipFill>
          <p:spPr>
            <a:xfrm>
              <a:off x="89708" y="2621830"/>
              <a:ext cx="6110944" cy="3884474"/>
            </a:xfrm>
            <a:prstGeom prst="rect">
              <a:avLst/>
            </a:prstGeom>
          </p:spPr>
        </p:pic>
        <p:sp>
          <p:nvSpPr>
            <p:cNvPr id="9" name="TextBox 8">
              <a:extLst>
                <a:ext uri="{FF2B5EF4-FFF2-40B4-BE49-F238E27FC236}">
                  <a16:creationId xmlns:a16="http://schemas.microsoft.com/office/drawing/2014/main" id="{D452B4EA-85FF-4578-9EAC-2CB4A0E0BF45}"/>
                </a:ext>
              </a:extLst>
            </p:cNvPr>
            <p:cNvSpPr txBox="1"/>
            <p:nvPr/>
          </p:nvSpPr>
          <p:spPr>
            <a:xfrm>
              <a:off x="2909653" y="3067800"/>
              <a:ext cx="2514600" cy="369332"/>
            </a:xfrm>
            <a:prstGeom prst="rect">
              <a:avLst/>
            </a:prstGeom>
            <a:noFill/>
          </p:spPr>
          <p:txBody>
            <a:bodyPr wrap="square" rtlCol="0">
              <a:spAutoFit/>
            </a:bodyPr>
            <a:lstStyle/>
            <a:p>
              <a:r>
                <a:rPr lang="en-US" b="1" dirty="0">
                  <a:solidFill>
                    <a:srgbClr val="C00000"/>
                  </a:solidFill>
                </a:rPr>
                <a:t>D4</a:t>
              </a:r>
              <a:r>
                <a:rPr lang="en-US" b="1" dirty="0"/>
                <a:t> and </a:t>
              </a:r>
              <a:r>
                <a:rPr lang="en-US" b="1" dirty="0">
                  <a:solidFill>
                    <a:schemeClr val="accent5">
                      <a:lumMod val="75000"/>
                    </a:schemeClr>
                  </a:solidFill>
                </a:rPr>
                <a:t>D6</a:t>
              </a:r>
              <a:r>
                <a:rPr lang="en-US" b="1" dirty="0"/>
                <a:t> RIN prices</a:t>
              </a:r>
            </a:p>
          </p:txBody>
        </p:sp>
      </p:grpSp>
      <p:graphicFrame>
        <p:nvGraphicFramePr>
          <p:cNvPr id="10" name="Table 9">
            <a:extLst>
              <a:ext uri="{FF2B5EF4-FFF2-40B4-BE49-F238E27FC236}">
                <a16:creationId xmlns:a16="http://schemas.microsoft.com/office/drawing/2014/main" id="{057979F3-1DF1-44F1-AA18-3076952ED4EE}"/>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1" dirty="0">
                          <a:effectLst/>
                        </a:rPr>
                        <a:t>Corn starch ethanol (U.S.)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-18 – +310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11" name="Title 3">
            <a:extLst>
              <a:ext uri="{FF2B5EF4-FFF2-40B4-BE49-F238E27FC236}">
                <a16:creationId xmlns:a16="http://schemas.microsoft.com/office/drawing/2014/main" id="{372918A3-7233-4916-91E6-1BDAA99D02F5}"/>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1134966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37</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4524315"/>
          </a:xfrm>
          <a:prstGeom prst="rect">
            <a:avLst/>
          </a:prstGeom>
          <a:noFill/>
        </p:spPr>
        <p:txBody>
          <a:bodyPr wrap="square" rtlCol="0">
            <a:spAutoFit/>
          </a:bodyPr>
          <a:lstStyle/>
          <a:p>
            <a:r>
              <a:rPr lang="en-US" b="1" dirty="0">
                <a:solidFill>
                  <a:srgbClr val="0000FF"/>
                </a:solidFill>
              </a:rPr>
              <a:t>2. There </a:t>
            </a:r>
            <a:r>
              <a:rPr lang="en-US" b="1" i="1" dirty="0">
                <a:solidFill>
                  <a:srgbClr val="0000FF"/>
                </a:solidFill>
              </a:rPr>
              <a:t>are </a:t>
            </a:r>
            <a:r>
              <a:rPr lang="en-US" b="1" dirty="0">
                <a:solidFill>
                  <a:srgbClr val="0000FF"/>
                </a:solidFill>
              </a:rPr>
              <a:t>negative-cost policies (but…)</a:t>
            </a:r>
          </a:p>
          <a:p>
            <a:pPr marL="742950" lvl="1" indent="-285750">
              <a:buFont typeface="Courier New" panose="02070309020205020404" pitchFamily="49" charset="0"/>
              <a:buChar char="o"/>
            </a:pPr>
            <a:r>
              <a:rPr lang="en-US" b="1" dirty="0"/>
              <a:t>Behavioral EE</a:t>
            </a:r>
          </a:p>
          <a:p>
            <a:pPr marL="1200150" lvl="2" indent="-285750">
              <a:buFont typeface="Arial" panose="020B0604020202020204" pitchFamily="34" charset="0"/>
              <a:buChar char="•"/>
            </a:pPr>
            <a:r>
              <a:rPr lang="en-US" dirty="0"/>
              <a:t>O-power type pamphlets: very small quantities</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Corn starch ethanol</a:t>
            </a:r>
            <a:r>
              <a:rPr lang="en-US" dirty="0"/>
              <a:t> </a:t>
            </a:r>
          </a:p>
          <a:p>
            <a:pPr marL="1200150" lvl="2" indent="-285750">
              <a:buFont typeface="Arial" panose="020B0604020202020204" pitchFamily="34" charset="0"/>
              <a:buChar char="•"/>
            </a:pPr>
            <a:r>
              <a:rPr lang="en-US" dirty="0"/>
              <a:t>Up to E10: already in use</a:t>
            </a:r>
          </a:p>
          <a:p>
            <a:pPr marL="1657350" lvl="3" indent="-285750">
              <a:buFont typeface="Arial" panose="020B0604020202020204" pitchFamily="34" charset="0"/>
              <a:buChar char="•"/>
            </a:pPr>
            <a:r>
              <a:rPr lang="en-US" dirty="0"/>
              <a:t>In 2012, US gasoline supply was 10% ethanol even though the volumetric ethanol excise tax credit had expired, and RFS RIN prices were zero.</a:t>
            </a:r>
          </a:p>
          <a:p>
            <a:pPr marL="1657350" lvl="3" indent="-285750">
              <a:buFont typeface="Arial" panose="020B0604020202020204" pitchFamily="34" charset="0"/>
              <a:buChar char="•"/>
            </a:pPr>
            <a:r>
              <a:rPr lang="en-US" dirty="0"/>
              <a:t>Calculation here compares ethanol to its alternative – a more expensive petroleum octane booster</a:t>
            </a:r>
          </a:p>
          <a:p>
            <a:pPr marL="1200150" lvl="2" indent="-285750">
              <a:buFont typeface="Arial" panose="020B0604020202020204" pitchFamily="34" charset="0"/>
              <a:buChar char="•"/>
            </a:pPr>
            <a:r>
              <a:rPr lang="en-US" dirty="0"/>
              <a:t>In E15 or E85: High RIN prices since 2012 incentivize the use of higher blends (E15, E85).</a:t>
            </a:r>
          </a:p>
          <a:p>
            <a:pPr marL="742950" lvl="1" indent="-285750">
              <a:buFont typeface="Courier New" panose="02070309020205020404" pitchFamily="49" charset="0"/>
              <a:buChar char="o"/>
            </a:pPr>
            <a:endParaRPr lang="en-US" dirty="0"/>
          </a:p>
        </p:txBody>
      </p:sp>
      <p:graphicFrame>
        <p:nvGraphicFramePr>
          <p:cNvPr id="6" name="Table 5">
            <a:extLst>
              <a:ext uri="{FF2B5EF4-FFF2-40B4-BE49-F238E27FC236}">
                <a16:creationId xmlns:a16="http://schemas.microsoft.com/office/drawing/2014/main" id="{66A952D1-96BE-4411-8B5C-C912349D78B0}"/>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1" dirty="0">
                          <a:effectLst/>
                        </a:rPr>
                        <a:t>Corn starch ethanol (U.S.)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-18 – +310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C63CE812-8DF9-4163-B26C-9981DA46FF46}"/>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95257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38</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4801314"/>
          </a:xfrm>
          <a:prstGeom prst="rect">
            <a:avLst/>
          </a:prstGeom>
          <a:noFill/>
        </p:spPr>
        <p:txBody>
          <a:bodyPr wrap="square" rtlCol="0">
            <a:spAutoFit/>
          </a:bodyPr>
          <a:lstStyle/>
          <a:p>
            <a:r>
              <a:rPr lang="en-US" b="1" dirty="0">
                <a:solidFill>
                  <a:srgbClr val="0000FF"/>
                </a:solidFill>
              </a:rPr>
              <a:t>2. There </a:t>
            </a:r>
            <a:r>
              <a:rPr lang="en-US" b="1" i="1" dirty="0">
                <a:solidFill>
                  <a:srgbClr val="0000FF"/>
                </a:solidFill>
              </a:rPr>
              <a:t>are </a:t>
            </a:r>
            <a:r>
              <a:rPr lang="en-US" b="1" dirty="0">
                <a:solidFill>
                  <a:srgbClr val="0000FF"/>
                </a:solidFill>
              </a:rPr>
              <a:t>negative-cost policies (but…)</a:t>
            </a:r>
          </a:p>
          <a:p>
            <a:pPr marL="742950" lvl="1" indent="-285750">
              <a:buFont typeface="Courier New" panose="02070309020205020404" pitchFamily="49" charset="0"/>
              <a:buChar char="o"/>
            </a:pPr>
            <a:r>
              <a:rPr lang="en-US" b="1" dirty="0"/>
              <a:t>Behavioral EE</a:t>
            </a:r>
            <a:endParaRPr lang="en-US" dirty="0"/>
          </a:p>
          <a:p>
            <a:pPr marL="1200150" lvl="2" indent="-285750">
              <a:buFont typeface="Arial" panose="020B0604020202020204" pitchFamily="34" charset="0"/>
              <a:buChar char="•"/>
            </a:pPr>
            <a:r>
              <a:rPr lang="en-US" dirty="0"/>
              <a:t>O-power type pamphlets: very small quantities </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Corn starch ethanol </a:t>
            </a:r>
          </a:p>
          <a:p>
            <a:pPr marL="1200150" lvl="2" indent="-285750">
              <a:buFont typeface="Arial" panose="020B0604020202020204" pitchFamily="34" charset="0"/>
              <a:buChar char="•"/>
            </a:pPr>
            <a:r>
              <a:rPr lang="en-US" dirty="0"/>
              <a:t>Up to E10: already in use</a:t>
            </a:r>
          </a:p>
          <a:p>
            <a:pPr marL="1657350" lvl="3" indent="-285750">
              <a:buFont typeface="Arial" panose="020B0604020202020204" pitchFamily="34" charset="0"/>
              <a:buChar char="•"/>
            </a:pPr>
            <a:r>
              <a:rPr lang="en-US" dirty="0"/>
              <a:t>In 2012, US gasoline supply was 10% ethanol even though the volumetric ethanol excise tax credit had expired, and RFS RIN prices were zero.</a:t>
            </a:r>
          </a:p>
          <a:p>
            <a:pPr marL="1657350" lvl="3" indent="-285750">
              <a:buFont typeface="Arial" panose="020B0604020202020204" pitchFamily="34" charset="0"/>
              <a:buChar char="•"/>
            </a:pPr>
            <a:r>
              <a:rPr lang="en-US" dirty="0"/>
              <a:t>Calculation here compares ethanol to its alternative – a more expensive petroleum octane booster</a:t>
            </a:r>
          </a:p>
          <a:p>
            <a:pPr marL="1200150" lvl="2" indent="-285750">
              <a:buFont typeface="Arial" panose="020B0604020202020204" pitchFamily="34" charset="0"/>
              <a:buChar char="•"/>
            </a:pPr>
            <a:r>
              <a:rPr lang="en-US" dirty="0"/>
              <a:t>In E15 or E85: High RIN prices since 2012 incentivize the use of higher blends (E15, E85).</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RPS’s</a:t>
            </a:r>
            <a:r>
              <a:rPr lang="en-US" dirty="0"/>
              <a:t> have zero marginal cost when they aren’t binding</a:t>
            </a:r>
          </a:p>
        </p:txBody>
      </p:sp>
      <p:graphicFrame>
        <p:nvGraphicFramePr>
          <p:cNvPr id="6" name="Table 5">
            <a:extLst>
              <a:ext uri="{FF2B5EF4-FFF2-40B4-BE49-F238E27FC236}">
                <a16:creationId xmlns:a16="http://schemas.microsoft.com/office/drawing/2014/main" id="{96109A9F-459B-4CC5-9730-76DA0DEAC903}"/>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1" dirty="0">
                          <a:effectLst/>
                        </a:rPr>
                        <a:t>Renewable Portfolio Standards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0-190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F0ACB96F-125D-4BD4-9E6B-98EA48C4B8C8}"/>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2551009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39</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1828801" cy="1200329"/>
          </a:xfrm>
          <a:prstGeom prst="rect">
            <a:avLst/>
          </a:prstGeom>
          <a:noFill/>
        </p:spPr>
        <p:txBody>
          <a:bodyPr wrap="square" rtlCol="0">
            <a:spAutoFit/>
          </a:bodyPr>
          <a:lstStyle/>
          <a:p>
            <a:r>
              <a:rPr lang="en-US" dirty="0">
                <a:solidFill>
                  <a:srgbClr val="0000FF"/>
                </a:solidFill>
              </a:rPr>
              <a:t>Compare to Hal Harvey et al. (2018) policy cost curve</a:t>
            </a:r>
          </a:p>
        </p:txBody>
      </p:sp>
      <p:pic>
        <p:nvPicPr>
          <p:cNvPr id="6" name="Picture 5">
            <a:extLst>
              <a:ext uri="{FF2B5EF4-FFF2-40B4-BE49-F238E27FC236}">
                <a16:creationId xmlns:a16="http://schemas.microsoft.com/office/drawing/2014/main" id="{498C2E4B-02AE-4C33-9CBA-8BAB8123D7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12" r="6897" b="7708"/>
          <a:stretch/>
        </p:blipFill>
        <p:spPr>
          <a:xfrm>
            <a:off x="7620000" y="633619"/>
            <a:ext cx="4495800" cy="6198894"/>
          </a:xfrm>
          <a:prstGeom prst="rect">
            <a:avLst/>
          </a:prstGeom>
        </p:spPr>
      </p:pic>
      <p:graphicFrame>
        <p:nvGraphicFramePr>
          <p:cNvPr id="7" name="Table 6">
            <a:extLst>
              <a:ext uri="{FF2B5EF4-FFF2-40B4-BE49-F238E27FC236}">
                <a16:creationId xmlns:a16="http://schemas.microsoft.com/office/drawing/2014/main" id="{70C0E5D9-1F1C-4ABC-9D33-A08332AE1979}"/>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9" name="Title 3">
            <a:extLst>
              <a:ext uri="{FF2B5EF4-FFF2-40B4-BE49-F238E27FC236}">
                <a16:creationId xmlns:a16="http://schemas.microsoft.com/office/drawing/2014/main" id="{31169CD5-D4CE-4F00-8352-15F40350C85E}"/>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35988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 letter&#10;&#10;Description automatically generated">
            <a:extLst>
              <a:ext uri="{FF2B5EF4-FFF2-40B4-BE49-F238E27FC236}">
                <a16:creationId xmlns:a16="http://schemas.microsoft.com/office/drawing/2014/main" id="{A4C64017-0E76-4E4C-9622-E84E754F737A}"/>
              </a:ext>
            </a:extLst>
          </p:cNvPr>
          <p:cNvPicPr>
            <a:picLocks noChangeAspect="1"/>
          </p:cNvPicPr>
          <p:nvPr/>
        </p:nvPicPr>
        <p:blipFill rotWithShape="1">
          <a:blip r:embed="rId2">
            <a:extLst>
              <a:ext uri="{28A0092B-C50C-407E-A947-70E740481C1C}">
                <a14:useLocalDpi xmlns:a14="http://schemas.microsoft.com/office/drawing/2010/main" val="0"/>
              </a:ext>
            </a:extLst>
          </a:blip>
          <a:srcRect l="9383" t="6283" r="7654" b="57500"/>
          <a:stretch/>
        </p:blipFill>
        <p:spPr>
          <a:xfrm>
            <a:off x="118326" y="430886"/>
            <a:ext cx="10411051" cy="6427114"/>
          </a:xfrm>
          <a:prstGeom prst="rect">
            <a:avLst/>
          </a:prstGeom>
        </p:spPr>
      </p:pic>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1. Climate Science: Warming is rapid and anthropogenic</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4</a:t>
            </a:fld>
            <a:endParaRPr lang="en-US"/>
          </a:p>
        </p:txBody>
      </p:sp>
      <p:sp>
        <p:nvSpPr>
          <p:cNvPr id="3" name="TextBox 2">
            <a:extLst>
              <a:ext uri="{FF2B5EF4-FFF2-40B4-BE49-F238E27FC236}">
                <a16:creationId xmlns:a16="http://schemas.microsoft.com/office/drawing/2014/main" id="{B2515155-5E60-4ABC-9BD9-B9A72BBCD987}"/>
              </a:ext>
            </a:extLst>
          </p:cNvPr>
          <p:cNvSpPr txBox="1"/>
          <p:nvPr/>
        </p:nvSpPr>
        <p:spPr>
          <a:xfrm>
            <a:off x="8398271" y="1238331"/>
            <a:ext cx="3591799" cy="338554"/>
          </a:xfrm>
          <a:prstGeom prst="rect">
            <a:avLst/>
          </a:prstGeom>
          <a:noFill/>
        </p:spPr>
        <p:txBody>
          <a:bodyPr wrap="square" rtlCol="0">
            <a:spAutoFit/>
          </a:bodyPr>
          <a:lstStyle/>
          <a:p>
            <a:r>
              <a:rPr lang="en-US" sz="1600" b="1" dirty="0">
                <a:solidFill>
                  <a:srgbClr val="C00000"/>
                </a:solidFill>
              </a:rPr>
              <a:t>Source: IPCC AR6, WG1 (August 2021)</a:t>
            </a:r>
          </a:p>
        </p:txBody>
      </p:sp>
    </p:spTree>
    <p:extLst>
      <p:ext uri="{BB962C8B-B14F-4D97-AF65-F5344CB8AC3E}">
        <p14:creationId xmlns:p14="http://schemas.microsoft.com/office/powerpoint/2010/main" val="1993113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40</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2031325"/>
          </a:xfrm>
          <a:prstGeom prst="rect">
            <a:avLst/>
          </a:prstGeom>
          <a:noFill/>
        </p:spPr>
        <p:txBody>
          <a:bodyPr wrap="square" rtlCol="0">
            <a:spAutoFit/>
          </a:bodyPr>
          <a:lstStyle/>
          <a:p>
            <a:r>
              <a:rPr lang="en-US" b="1" dirty="0">
                <a:solidFill>
                  <a:srgbClr val="0000FF"/>
                </a:solidFill>
              </a:rPr>
              <a:t>3. There are wide ranges of reductions within technologies</a:t>
            </a:r>
          </a:p>
          <a:p>
            <a:pPr marL="742950" lvl="1" indent="-285750">
              <a:buFont typeface="Courier New" panose="02070309020205020404" pitchFamily="49" charset="0"/>
              <a:buChar char="o"/>
            </a:pPr>
            <a:r>
              <a:rPr lang="en-US" b="1" dirty="0"/>
              <a:t>Wind subsidies</a:t>
            </a:r>
            <a:endParaRPr lang="en-US" dirty="0"/>
          </a:p>
          <a:p>
            <a:pPr marL="1200150" lvl="2" indent="-285750">
              <a:buFont typeface="Arial" panose="020B0604020202020204" pitchFamily="34" charset="0"/>
              <a:buChar char="•"/>
            </a:pPr>
            <a:r>
              <a:rPr lang="en-US" dirty="0"/>
              <a:t>Large variation in regional wind potential</a:t>
            </a:r>
          </a:p>
          <a:p>
            <a:pPr marL="1200150" lvl="2" indent="-285750">
              <a:buFont typeface="Arial" panose="020B0604020202020204" pitchFamily="34" charset="0"/>
              <a:buChar char="•"/>
            </a:pPr>
            <a:r>
              <a:rPr lang="en-US" dirty="0"/>
              <a:t>Large variation in displaced fuel (coal, NG)</a:t>
            </a:r>
          </a:p>
          <a:p>
            <a:pPr marL="1200150" lvl="2" indent="-285750">
              <a:buFont typeface="Arial" panose="020B0604020202020204" pitchFamily="34" charset="0"/>
              <a:buChar char="•"/>
            </a:pPr>
            <a:r>
              <a:rPr lang="en-US" dirty="0"/>
              <a:t>Declining wind costs, so costs vary over time</a:t>
            </a:r>
          </a:p>
          <a:p>
            <a:pPr marL="1200150" lvl="2" indent="-285750">
              <a:buFont typeface="Arial" panose="020B0604020202020204" pitchFamily="34" charset="0"/>
              <a:buChar char="•"/>
            </a:pPr>
            <a:r>
              <a:rPr lang="en-US" dirty="0"/>
              <a:t>We don’t always have market-based policies</a:t>
            </a:r>
          </a:p>
          <a:p>
            <a:pPr marL="742950" lvl="1" indent="-285750">
              <a:buFont typeface="Courier New" panose="02070309020205020404" pitchFamily="49" charset="0"/>
              <a:buChar char="o"/>
            </a:pPr>
            <a:endParaRPr lang="en-US" dirty="0"/>
          </a:p>
        </p:txBody>
      </p:sp>
      <p:graphicFrame>
        <p:nvGraphicFramePr>
          <p:cNvPr id="6" name="Table 5">
            <a:extLst>
              <a:ext uri="{FF2B5EF4-FFF2-40B4-BE49-F238E27FC236}">
                <a16:creationId xmlns:a16="http://schemas.microsoft.com/office/drawing/2014/main" id="{96D96E75-23E7-40D3-89FF-B37B62CAD656}"/>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1" dirty="0">
                          <a:effectLst/>
                        </a:rPr>
                        <a:t>Wind Energy Subsidies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2-260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BF5B0046-2CCD-4C83-B390-69DFB048E7CB}"/>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565432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41</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693319"/>
          </a:xfrm>
          <a:prstGeom prst="rect">
            <a:avLst/>
          </a:prstGeom>
          <a:noFill/>
        </p:spPr>
        <p:txBody>
          <a:bodyPr wrap="square" rtlCol="0">
            <a:spAutoFit/>
          </a:bodyPr>
          <a:lstStyle/>
          <a:p>
            <a:r>
              <a:rPr lang="en-US" b="1" dirty="0">
                <a:solidFill>
                  <a:srgbClr val="0000FF"/>
                </a:solidFill>
              </a:rPr>
              <a:t>3. There are wide ranges of reductions within technologies</a:t>
            </a:r>
          </a:p>
          <a:p>
            <a:pPr marL="742950" lvl="1" indent="-285750">
              <a:buFont typeface="Courier New" panose="02070309020205020404" pitchFamily="49" charset="0"/>
              <a:buChar char="o"/>
            </a:pPr>
            <a:r>
              <a:rPr lang="en-US" b="1" dirty="0"/>
              <a:t>Wind subsidies</a:t>
            </a:r>
            <a:endParaRPr lang="en-US" dirty="0"/>
          </a:p>
          <a:p>
            <a:pPr marL="1200150" lvl="2" indent="-285750">
              <a:buFont typeface="Arial" panose="020B0604020202020204" pitchFamily="34" charset="0"/>
              <a:buChar char="•"/>
            </a:pPr>
            <a:r>
              <a:rPr lang="en-US" dirty="0"/>
              <a:t>Large variation in regional wind potential</a:t>
            </a:r>
          </a:p>
          <a:p>
            <a:pPr marL="1200150" lvl="2" indent="-285750">
              <a:buFont typeface="Arial" panose="020B0604020202020204" pitchFamily="34" charset="0"/>
              <a:buChar char="•"/>
            </a:pPr>
            <a:r>
              <a:rPr lang="en-US" dirty="0"/>
              <a:t>Large variation in displaced fuel (coal, NG)</a:t>
            </a:r>
          </a:p>
          <a:p>
            <a:pPr marL="1200150" lvl="2" indent="-285750">
              <a:buFont typeface="Arial" panose="020B0604020202020204" pitchFamily="34" charset="0"/>
              <a:buChar char="•"/>
            </a:pPr>
            <a:r>
              <a:rPr lang="en-US" dirty="0"/>
              <a:t>Declining wind costs, so costs vary over time</a:t>
            </a:r>
          </a:p>
          <a:p>
            <a:pPr marL="1200150" lvl="2" indent="-285750">
              <a:buFont typeface="Arial" panose="020B0604020202020204" pitchFamily="34" charset="0"/>
              <a:buChar char="•"/>
            </a:pPr>
            <a:r>
              <a:rPr lang="en-US" dirty="0"/>
              <a:t>We don’t always have market-based policies</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Solar PV subsidies</a:t>
            </a:r>
          </a:p>
          <a:p>
            <a:pPr marL="1200150" lvl="2" indent="-285750">
              <a:buFont typeface="Arial" panose="020B0604020202020204" pitchFamily="34" charset="0"/>
              <a:buChar char="•"/>
            </a:pPr>
            <a:r>
              <a:rPr lang="en-US" dirty="0"/>
              <a:t>Variation in insolation</a:t>
            </a:r>
          </a:p>
          <a:p>
            <a:pPr marL="1200150" lvl="2" indent="-285750">
              <a:buFont typeface="Arial" panose="020B0604020202020204" pitchFamily="34" charset="0"/>
              <a:buChar char="•"/>
            </a:pPr>
            <a:r>
              <a:rPr lang="en-US" dirty="0"/>
              <a:t>Variation in displaced fuel</a:t>
            </a:r>
          </a:p>
          <a:p>
            <a:pPr marL="1200150" lvl="2" indent="-285750">
              <a:buFont typeface="Arial" panose="020B0604020202020204" pitchFamily="34" charset="0"/>
              <a:buChar char="•"/>
            </a:pPr>
            <a:r>
              <a:rPr lang="en-US" dirty="0"/>
              <a:t>Declining PV costs</a:t>
            </a:r>
          </a:p>
          <a:p>
            <a:pPr marL="1200150" lvl="2" indent="-285750">
              <a:buFont typeface="Arial" panose="020B0604020202020204" pitchFamily="34" charset="0"/>
              <a:buChar char="•"/>
            </a:pPr>
            <a:r>
              <a:rPr lang="en-US" dirty="0"/>
              <a:t>Rooftop ($$$$) v. grid ($)</a:t>
            </a:r>
          </a:p>
          <a:p>
            <a:pPr marL="742950" lvl="1" indent="-285750">
              <a:buFont typeface="Courier New" panose="02070309020205020404" pitchFamily="49" charset="0"/>
              <a:buChar char="o"/>
            </a:pPr>
            <a:endParaRPr lang="en-US" dirty="0"/>
          </a:p>
        </p:txBody>
      </p:sp>
      <p:graphicFrame>
        <p:nvGraphicFramePr>
          <p:cNvPr id="6" name="Table 5">
            <a:extLst>
              <a:ext uri="{FF2B5EF4-FFF2-40B4-BE49-F238E27FC236}">
                <a16:creationId xmlns:a16="http://schemas.microsoft.com/office/drawing/2014/main" id="{DA8BA3F7-39BD-454A-AAE5-D297A00A6CD3}"/>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1" dirty="0">
                          <a:effectLst/>
                        </a:rPr>
                        <a:t>Solar PV Subsidies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140-2100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FCDD2827-F628-4DD5-A570-E2BA96225495}"/>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1488006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42</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416320"/>
          </a:xfrm>
          <a:prstGeom prst="rect">
            <a:avLst/>
          </a:prstGeom>
          <a:noFill/>
        </p:spPr>
        <p:txBody>
          <a:bodyPr wrap="square" rtlCol="0">
            <a:spAutoFit/>
          </a:bodyPr>
          <a:lstStyle/>
          <a:p>
            <a:r>
              <a:rPr lang="en-US" b="1" dirty="0">
                <a:solidFill>
                  <a:srgbClr val="0000FF"/>
                </a:solidFill>
              </a:rPr>
              <a:t>4. Some of the McKinsey “winners,” aren’t.</a:t>
            </a:r>
          </a:p>
          <a:p>
            <a:pPr marL="742950" lvl="1" indent="-285750">
              <a:buFont typeface="Courier New" panose="02070309020205020404" pitchFamily="49" charset="0"/>
              <a:buChar char="o"/>
            </a:pPr>
            <a:r>
              <a:rPr lang="en-US" b="1" dirty="0"/>
              <a:t>Weatherization</a:t>
            </a:r>
            <a:endParaRPr lang="en-US" dirty="0"/>
          </a:p>
          <a:p>
            <a:pPr marL="1200150" lvl="2" indent="-285750">
              <a:buFont typeface="Arial" panose="020B0604020202020204" pitchFamily="34" charset="0"/>
              <a:buChar char="•"/>
            </a:pPr>
            <a:r>
              <a:rPr lang="en-US" dirty="0"/>
              <a:t>Fowlie, Greenstone, Wolfram (2018) $350/ton RCT</a:t>
            </a:r>
          </a:p>
          <a:p>
            <a:pPr marL="1657350" lvl="3" indent="-285750">
              <a:buFont typeface="Arial" panose="020B0604020202020204" pitchFamily="34" charset="0"/>
              <a:buChar char="•"/>
            </a:pPr>
            <a:r>
              <a:rPr lang="en-US" dirty="0"/>
              <a:t>They conclude the problem was the engineering assessments were off </a:t>
            </a:r>
          </a:p>
          <a:p>
            <a:pPr marL="1657350" lvl="3" indent="-285750">
              <a:buFont typeface="Arial" panose="020B0604020202020204" pitchFamily="34" charset="0"/>
              <a:buChar char="•"/>
            </a:pPr>
            <a:r>
              <a:rPr lang="en-US" dirty="0"/>
              <a:t>The rebound effect was less important</a:t>
            </a:r>
          </a:p>
          <a:p>
            <a:pPr marL="1657350" lvl="3" indent="-285750">
              <a:buFont typeface="Arial" panose="020B0604020202020204" pitchFamily="34" charset="0"/>
              <a:buChar char="•"/>
            </a:pPr>
            <a:r>
              <a:rPr lang="en-US" dirty="0"/>
              <a:t>Note the policy really was more about helping low-income households than reducing GHGs</a:t>
            </a:r>
          </a:p>
          <a:p>
            <a:pPr marL="742950" lvl="1" indent="-285750">
              <a:buFont typeface="Arial" panose="020B0604020202020204" pitchFamily="34" charset="0"/>
              <a:buChar char="•"/>
            </a:pPr>
            <a:endParaRPr lang="en-US" dirty="0"/>
          </a:p>
          <a:p>
            <a:pPr marL="742950" lvl="1" indent="-285750">
              <a:buFont typeface="Courier New" panose="02070309020205020404" pitchFamily="49" charset="0"/>
              <a:buChar char="o"/>
            </a:pPr>
            <a:r>
              <a:rPr lang="en-US" b="1" dirty="0"/>
              <a:t>Energy efficiency paradox</a:t>
            </a:r>
            <a:r>
              <a:rPr lang="en-US" dirty="0"/>
              <a:t> </a:t>
            </a:r>
          </a:p>
          <a:p>
            <a:pPr marL="1200150" lvl="2" indent="-285750">
              <a:buFont typeface="Arial" panose="020B0604020202020204" pitchFamily="34" charset="0"/>
              <a:buChar char="•"/>
            </a:pPr>
            <a:r>
              <a:rPr lang="en-US" dirty="0"/>
              <a:t>Debate over whether CAFE fuel savings should be counted as a consumer benefit continues to rage</a:t>
            </a:r>
          </a:p>
        </p:txBody>
      </p:sp>
      <p:graphicFrame>
        <p:nvGraphicFramePr>
          <p:cNvPr id="6" name="Table 5">
            <a:extLst>
              <a:ext uri="{FF2B5EF4-FFF2-40B4-BE49-F238E27FC236}">
                <a16:creationId xmlns:a16="http://schemas.microsoft.com/office/drawing/2014/main" id="{975E6146-6837-4FD8-BF80-46496DBEE6F4}"/>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1" dirty="0">
                          <a:effectLst/>
                        </a:rPr>
                        <a:t>CAFE Standards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-110-310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1" dirty="0">
                          <a:effectLst/>
                        </a:rPr>
                        <a:t>Weatherization Assistance Program</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350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2E91AD09-7D9F-4DF9-A12B-9001C6A96C4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2486792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43</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2031325"/>
          </a:xfrm>
          <a:prstGeom prst="rect">
            <a:avLst/>
          </a:prstGeom>
          <a:noFill/>
        </p:spPr>
        <p:txBody>
          <a:bodyPr wrap="square" rtlCol="0">
            <a:spAutoFit/>
          </a:bodyPr>
          <a:lstStyle/>
          <a:p>
            <a:r>
              <a:rPr lang="en-US" b="1" dirty="0">
                <a:solidFill>
                  <a:srgbClr val="0000FF"/>
                </a:solidFill>
              </a:rPr>
              <a:t>5. Some large-scale interventions </a:t>
            </a:r>
            <a:r>
              <a:rPr lang="en-US" b="1" i="1" dirty="0">
                <a:solidFill>
                  <a:srgbClr val="0000FF"/>
                </a:solidFill>
              </a:rPr>
              <a:t>do</a:t>
            </a:r>
            <a:r>
              <a:rPr lang="en-US" b="1" dirty="0">
                <a:solidFill>
                  <a:srgbClr val="0000FF"/>
                </a:solidFill>
              </a:rPr>
              <a:t> have low cost</a:t>
            </a:r>
          </a:p>
          <a:p>
            <a:pPr marL="742950" lvl="1" indent="-285750">
              <a:buFont typeface="Courier New" panose="02070309020205020404" pitchFamily="49" charset="0"/>
              <a:buChar char="o"/>
            </a:pPr>
            <a:r>
              <a:rPr lang="en-US" b="1" dirty="0"/>
              <a:t>Obama Admin Clean Power Plan</a:t>
            </a:r>
            <a:endParaRPr lang="en-US" dirty="0"/>
          </a:p>
          <a:p>
            <a:pPr marL="1200150" lvl="2" indent="-285750">
              <a:buFont typeface="Arial" panose="020B0604020202020204" pitchFamily="34" charset="0"/>
              <a:buChar char="•"/>
            </a:pPr>
            <a:r>
              <a:rPr lang="en-US" dirty="0"/>
              <a:t>Cost estimates depend on vintage and vary regionally</a:t>
            </a:r>
          </a:p>
          <a:p>
            <a:pPr marL="1200150" lvl="2" indent="-285750">
              <a:buFont typeface="Arial" panose="020B0604020202020204" pitchFamily="34" charset="0"/>
              <a:buChar char="•"/>
            </a:pPr>
            <a:r>
              <a:rPr lang="en-US" dirty="0"/>
              <a:t>CPP allowances today would be trading at or near $0 in some regions (ACE RIA)</a:t>
            </a:r>
          </a:p>
          <a:p>
            <a:pPr marL="742950" lvl="1" indent="-285750">
              <a:buFont typeface="Arial" panose="020B0604020202020204" pitchFamily="34" charset="0"/>
              <a:buChar char="•"/>
            </a:pPr>
            <a:endParaRPr lang="en-US" dirty="0"/>
          </a:p>
        </p:txBody>
      </p:sp>
      <p:graphicFrame>
        <p:nvGraphicFramePr>
          <p:cNvPr id="6" name="Table 5">
            <a:extLst>
              <a:ext uri="{FF2B5EF4-FFF2-40B4-BE49-F238E27FC236}">
                <a16:creationId xmlns:a16="http://schemas.microsoft.com/office/drawing/2014/main" id="{9C882502-02AE-4F8C-9477-AC14E63C8F26}"/>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1" dirty="0">
                          <a:effectLst/>
                        </a:rPr>
                        <a:t>Clean Power Plan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11</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B0179582-446A-4F48-8930-F64AF416988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122642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44</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139321"/>
          </a:xfrm>
          <a:prstGeom prst="rect">
            <a:avLst/>
          </a:prstGeom>
          <a:noFill/>
        </p:spPr>
        <p:txBody>
          <a:bodyPr wrap="square" rtlCol="0">
            <a:spAutoFit/>
          </a:bodyPr>
          <a:lstStyle/>
          <a:p>
            <a:r>
              <a:rPr lang="en-US" b="1" dirty="0">
                <a:solidFill>
                  <a:srgbClr val="0000FF"/>
                </a:solidFill>
              </a:rPr>
              <a:t>5. Some large-scale interventions </a:t>
            </a:r>
            <a:r>
              <a:rPr lang="en-US" b="1" i="1" dirty="0">
                <a:solidFill>
                  <a:srgbClr val="0000FF"/>
                </a:solidFill>
              </a:rPr>
              <a:t>do</a:t>
            </a:r>
            <a:r>
              <a:rPr lang="en-US" b="1" dirty="0">
                <a:solidFill>
                  <a:srgbClr val="0000FF"/>
                </a:solidFill>
              </a:rPr>
              <a:t> have low cost</a:t>
            </a:r>
          </a:p>
          <a:p>
            <a:pPr marL="742950" lvl="1" indent="-285750">
              <a:buFont typeface="Courier New" panose="02070309020205020404" pitchFamily="49" charset="0"/>
              <a:buChar char="o"/>
            </a:pPr>
            <a:r>
              <a:rPr lang="en-US" b="1" dirty="0"/>
              <a:t>Clean Power Plan</a:t>
            </a:r>
            <a:endParaRPr lang="en-US" dirty="0"/>
          </a:p>
          <a:p>
            <a:pPr marL="1200150" lvl="2" indent="-285750">
              <a:buFont typeface="Arial" panose="020B0604020202020204" pitchFamily="34" charset="0"/>
              <a:buChar char="•"/>
            </a:pPr>
            <a:r>
              <a:rPr lang="en-US" dirty="0"/>
              <a:t>Cost estimates depend on vintage and vary regionally</a:t>
            </a:r>
          </a:p>
          <a:p>
            <a:pPr marL="1200150" lvl="2" indent="-285750">
              <a:buFont typeface="Arial" panose="020B0604020202020204" pitchFamily="34" charset="0"/>
              <a:buChar char="•"/>
            </a:pPr>
            <a:r>
              <a:rPr lang="en-US" dirty="0"/>
              <a:t>CPP allowances today would be trading at or near $0 in some regions (ACE RIA)</a:t>
            </a:r>
          </a:p>
          <a:p>
            <a:pPr marL="742950" lvl="1" indent="-285750">
              <a:buFont typeface="Arial" panose="020B0604020202020204" pitchFamily="34" charset="0"/>
              <a:buChar char="•"/>
            </a:pPr>
            <a:endParaRPr lang="en-US" dirty="0"/>
          </a:p>
          <a:p>
            <a:pPr marL="742950" lvl="1" indent="-285750">
              <a:buFont typeface="Courier New" panose="02070309020205020404" pitchFamily="49" charset="0"/>
              <a:buChar char="o"/>
            </a:pPr>
            <a:r>
              <a:rPr lang="en-US" b="1" dirty="0"/>
              <a:t>Methane flaring</a:t>
            </a:r>
            <a:endParaRPr lang="en-US" dirty="0"/>
          </a:p>
          <a:p>
            <a:pPr marL="1200150" lvl="2" indent="-285750">
              <a:buFont typeface="Arial" panose="020B0604020202020204" pitchFamily="34" charset="0"/>
              <a:buChar char="•"/>
            </a:pPr>
            <a:r>
              <a:rPr lang="en-US" dirty="0"/>
              <a:t>Lade-</a:t>
            </a:r>
            <a:r>
              <a:rPr lang="en-US" dirty="0" err="1"/>
              <a:t>Rudik</a:t>
            </a:r>
            <a:r>
              <a:rPr lang="en-US" dirty="0"/>
              <a:t> (2017) – North Dakota command &amp; control policy</a:t>
            </a:r>
          </a:p>
          <a:p>
            <a:pPr marL="1657350" lvl="3" indent="-285750">
              <a:buFont typeface="Arial" panose="020B0604020202020204" pitchFamily="34" charset="0"/>
              <a:buChar char="•"/>
            </a:pPr>
            <a:r>
              <a:rPr lang="en-US" dirty="0"/>
              <a:t>But cf. change in royalty calculations</a:t>
            </a:r>
          </a:p>
        </p:txBody>
      </p:sp>
      <p:graphicFrame>
        <p:nvGraphicFramePr>
          <p:cNvPr id="6" name="Table 5">
            <a:extLst>
              <a:ext uri="{FF2B5EF4-FFF2-40B4-BE49-F238E27FC236}">
                <a16:creationId xmlns:a16="http://schemas.microsoft.com/office/drawing/2014/main" id="{52326F60-407D-4393-B9A3-0557A6BB580A}"/>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1" dirty="0">
                          <a:effectLst/>
                        </a:rPr>
                        <a:t>Methane Flaring Regulation </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20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226A83D4-F019-4C98-AD9D-34EC7685CAB0}"/>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722166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45</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2831544"/>
          </a:xfrm>
          <a:prstGeom prst="rect">
            <a:avLst/>
          </a:prstGeom>
          <a:noFill/>
        </p:spPr>
        <p:txBody>
          <a:bodyPr wrap="square" rtlCol="0">
            <a:spAutoFit/>
          </a:bodyPr>
          <a:lstStyle/>
          <a:p>
            <a:r>
              <a:rPr lang="en-US" b="1" dirty="0">
                <a:solidFill>
                  <a:srgbClr val="0000FF"/>
                </a:solidFill>
              </a:rPr>
              <a:t>6. Some popular programs are very high cost</a:t>
            </a:r>
          </a:p>
          <a:p>
            <a:pPr marL="742950" lvl="1" indent="-285750">
              <a:buFont typeface="Courier New" panose="02070309020205020404" pitchFamily="49" charset="0"/>
              <a:buChar char="o"/>
            </a:pPr>
            <a:r>
              <a:rPr lang="en-US" b="1" dirty="0"/>
              <a:t>Biomass-based diesel subsidies</a:t>
            </a:r>
          </a:p>
          <a:p>
            <a:pPr marL="1200150" lvl="2" indent="-285750">
              <a:buFont typeface="Arial" panose="020B0604020202020204" pitchFamily="34" charset="0"/>
              <a:buChar char="•"/>
            </a:pPr>
            <a:r>
              <a:rPr lang="en-US" dirty="0"/>
              <a:t>biodiesel and renewable diesel are first-generation</a:t>
            </a:r>
          </a:p>
          <a:p>
            <a:pPr marL="1200150" lvl="2" indent="-285750">
              <a:buFont typeface="Arial" panose="020B0604020202020204" pitchFamily="34" charset="0"/>
              <a:buChar char="•"/>
            </a:pPr>
            <a:r>
              <a:rPr lang="en-US" dirty="0"/>
              <a:t>Subsidy: RFS + Biodiesel blenders’ tax credit</a:t>
            </a:r>
          </a:p>
          <a:p>
            <a:pPr marL="1200150" lvl="2" indent="-285750">
              <a:buFont typeface="Arial" panose="020B0604020202020204" pitchFamily="34" charset="0"/>
              <a:buChar char="•"/>
            </a:pPr>
            <a:r>
              <a:rPr lang="en-US" dirty="0"/>
              <a:t>Under the RFS and BTC, Each gallon of biodiesel gets the same subsidy, but different feedstocks have different GHG reductions (waste grease v. soybeans)</a:t>
            </a:r>
          </a:p>
          <a:p>
            <a:pPr marL="1200150" lvl="2" indent="-285750">
              <a:buFont typeface="Arial" panose="020B0604020202020204" pitchFamily="34" charset="0"/>
              <a:buChar char="•"/>
            </a:pPr>
            <a:endParaRPr lang="en-US" dirty="0"/>
          </a:p>
          <a:p>
            <a:pPr lvl="2"/>
            <a:r>
              <a:rPr lang="en-US" sz="1600" b="1" dirty="0">
                <a:solidFill>
                  <a:schemeClr val="accent3">
                    <a:lumMod val="50000"/>
                  </a:schemeClr>
                </a:solidFill>
              </a:rPr>
              <a:t>Spot biodiesel price </a:t>
            </a:r>
            <a:r>
              <a:rPr lang="en-US" sz="1600" b="1" dirty="0"/>
              <a:t>and </a:t>
            </a:r>
            <a:r>
              <a:rPr lang="en-US" sz="1600" b="1" dirty="0">
                <a:solidFill>
                  <a:schemeClr val="accent2">
                    <a:lumMod val="75000"/>
                  </a:schemeClr>
                </a:solidFill>
              </a:rPr>
              <a:t>RIN subsidy</a:t>
            </a:r>
            <a:r>
              <a:rPr lang="en-US" sz="1600" b="1" dirty="0"/>
              <a:t>/gallon, 2011-2018</a:t>
            </a:r>
          </a:p>
        </p:txBody>
      </p:sp>
      <p:pic>
        <p:nvPicPr>
          <p:cNvPr id="6" name="Picture 5">
            <a:extLst>
              <a:ext uri="{FF2B5EF4-FFF2-40B4-BE49-F238E27FC236}">
                <a16:creationId xmlns:a16="http://schemas.microsoft.com/office/drawing/2014/main" id="{4DA3A3E3-B18C-4336-AA59-D42E41C59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15" b="20472"/>
          <a:stretch/>
        </p:blipFill>
        <p:spPr>
          <a:xfrm>
            <a:off x="6198895" y="3657600"/>
            <a:ext cx="5612105" cy="2878009"/>
          </a:xfrm>
          <a:prstGeom prst="rect">
            <a:avLst/>
          </a:prstGeom>
        </p:spPr>
      </p:pic>
      <p:graphicFrame>
        <p:nvGraphicFramePr>
          <p:cNvPr id="7" name="Table 6">
            <a:extLst>
              <a:ext uri="{FF2B5EF4-FFF2-40B4-BE49-F238E27FC236}">
                <a16:creationId xmlns:a16="http://schemas.microsoft.com/office/drawing/2014/main" id="{88FF1605-3A9A-44B4-83E0-81086F6DBC44}"/>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1" dirty="0">
                          <a:effectLst/>
                        </a:rPr>
                        <a:t>Biodiesel</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150-420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9" name="Title 3">
            <a:extLst>
              <a:ext uri="{FF2B5EF4-FFF2-40B4-BE49-F238E27FC236}">
                <a16:creationId xmlns:a16="http://schemas.microsoft.com/office/drawing/2014/main" id="{7BFA05B3-2455-4B64-9BAA-2D8A161E692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3411791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46</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139321"/>
          </a:xfrm>
          <a:prstGeom prst="rect">
            <a:avLst/>
          </a:prstGeom>
          <a:noFill/>
        </p:spPr>
        <p:txBody>
          <a:bodyPr wrap="square" rtlCol="0">
            <a:spAutoFit/>
          </a:bodyPr>
          <a:lstStyle/>
          <a:p>
            <a:r>
              <a:rPr lang="en-US" b="1" dirty="0">
                <a:solidFill>
                  <a:srgbClr val="0000FF"/>
                </a:solidFill>
              </a:rPr>
              <a:t>6. Some popular programs are very high cost</a:t>
            </a:r>
          </a:p>
          <a:p>
            <a:pPr marL="742950" lvl="1" indent="-285750">
              <a:buFont typeface="Courier New" panose="02070309020205020404" pitchFamily="49" charset="0"/>
              <a:buChar char="o"/>
            </a:pPr>
            <a:r>
              <a:rPr lang="en-US" b="1" dirty="0"/>
              <a:t>Biomass-based diesel subsidies</a:t>
            </a:r>
          </a:p>
          <a:p>
            <a:pPr marL="1200150" lvl="2" indent="-285750">
              <a:buFont typeface="Arial" panose="020B0604020202020204" pitchFamily="34" charset="0"/>
              <a:buChar char="•"/>
            </a:pPr>
            <a:r>
              <a:rPr lang="en-US" dirty="0"/>
              <a:t>biodiesel and renewable diesel are first-generation</a:t>
            </a:r>
          </a:p>
          <a:p>
            <a:pPr marL="1200150" lvl="2" indent="-285750">
              <a:buFont typeface="Arial" panose="020B0604020202020204" pitchFamily="34" charset="0"/>
              <a:buChar char="•"/>
            </a:pPr>
            <a:r>
              <a:rPr lang="en-US" dirty="0"/>
              <a:t>Subsidy: RFS + Biodiesel blenders’ tax credit</a:t>
            </a:r>
          </a:p>
          <a:p>
            <a:pPr marL="1200150" lvl="2" indent="-285750">
              <a:buFont typeface="Arial" panose="020B0604020202020204" pitchFamily="34" charset="0"/>
              <a:buChar char="•"/>
            </a:pPr>
            <a:r>
              <a:rPr lang="en-US" dirty="0"/>
              <a:t>Under the RFS and BTC, Each gallon of biodiesel gets the same subsidy, but different feedstocks have different GHG reductions (waste grease v. soybeans)</a:t>
            </a:r>
          </a:p>
          <a:p>
            <a:pPr marL="742950" lvl="1" indent="-285750">
              <a:buFont typeface="Courier New" panose="02070309020205020404" pitchFamily="49" charset="0"/>
              <a:buChar char="o"/>
            </a:pPr>
            <a:endParaRPr lang="en-US" b="1" dirty="0"/>
          </a:p>
          <a:p>
            <a:pPr marL="742950" lvl="1" indent="-285750">
              <a:buFont typeface="Courier New" panose="02070309020205020404" pitchFamily="49" charset="0"/>
              <a:buChar char="o"/>
            </a:pPr>
            <a:r>
              <a:rPr lang="en-US" b="1" dirty="0"/>
              <a:t>Cash for clunkers</a:t>
            </a:r>
          </a:p>
          <a:p>
            <a:pPr marL="1200150" lvl="2" indent="-285750">
              <a:buFont typeface="Arial" panose="020B0604020202020204" pitchFamily="34" charset="0"/>
              <a:buChar char="•"/>
            </a:pPr>
            <a:r>
              <a:rPr lang="en-US" dirty="0"/>
              <a:t>Inframarginal transfers by shifting forward demand</a:t>
            </a:r>
          </a:p>
        </p:txBody>
      </p:sp>
      <p:graphicFrame>
        <p:nvGraphicFramePr>
          <p:cNvPr id="6" name="Table 5">
            <a:extLst>
              <a:ext uri="{FF2B5EF4-FFF2-40B4-BE49-F238E27FC236}">
                <a16:creationId xmlns:a16="http://schemas.microsoft.com/office/drawing/2014/main" id="{76EF3618-66BE-4C10-8866-B8C4641FA576}"/>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1" dirty="0">
                          <a:effectLst/>
                        </a:rPr>
                        <a:t>Cash for Clunkers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270-420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76358F43-FCF6-4191-87D8-F8B174E869BA}"/>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707625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47</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970318"/>
          </a:xfrm>
          <a:prstGeom prst="rect">
            <a:avLst/>
          </a:prstGeom>
          <a:noFill/>
        </p:spPr>
        <p:txBody>
          <a:bodyPr wrap="square" rtlCol="0">
            <a:spAutoFit/>
          </a:bodyPr>
          <a:lstStyle/>
          <a:p>
            <a:r>
              <a:rPr lang="en-US" b="1" dirty="0">
                <a:solidFill>
                  <a:srgbClr val="0000FF"/>
                </a:solidFill>
              </a:rPr>
              <a:t>7. Land use policies can be cost-effective</a:t>
            </a:r>
          </a:p>
          <a:p>
            <a:pPr marL="742950" lvl="1" indent="-285750">
              <a:buFont typeface="Courier New" panose="02070309020205020404" pitchFamily="49" charset="0"/>
              <a:buChar char="o"/>
            </a:pPr>
            <a:r>
              <a:rPr lang="en-US" b="1" dirty="0"/>
              <a:t>Reforestation</a:t>
            </a:r>
          </a:p>
          <a:p>
            <a:pPr marL="1200150" lvl="2" indent="-285750">
              <a:buFont typeface="Arial" panose="020B0604020202020204" pitchFamily="34" charset="0"/>
              <a:buChar char="•"/>
            </a:pPr>
            <a:r>
              <a:rPr lang="en-US" dirty="0"/>
              <a:t>U.N. REDD+ mechanism</a:t>
            </a:r>
          </a:p>
          <a:p>
            <a:pPr marL="1200150" lvl="2" indent="-285750">
              <a:buFont typeface="Arial" panose="020B0604020202020204" pitchFamily="34" charset="0"/>
              <a:buChar char="•"/>
            </a:pPr>
            <a:r>
              <a:rPr lang="en-US" dirty="0"/>
              <a:t>Jayachandran et. al. (2017) RCT for forest preservation in Uganda (randomized at village level), data from satellite imagery cost of $0.57/ton CO2 for two years</a:t>
            </a:r>
          </a:p>
          <a:p>
            <a:pPr marL="1200150" lvl="2" indent="-285750">
              <a:buFont typeface="Arial" panose="020B0604020202020204" pitchFamily="34" charset="0"/>
              <a:buChar char="•"/>
            </a:pPr>
            <a:r>
              <a:rPr lang="en-US" dirty="0"/>
              <a:t>Lots of issues…</a:t>
            </a:r>
          </a:p>
          <a:p>
            <a:pPr marL="1657350" lvl="3" indent="-285750">
              <a:buFont typeface="Arial" panose="020B0604020202020204" pitchFamily="34" charset="0"/>
              <a:buChar char="•"/>
            </a:pPr>
            <a:r>
              <a:rPr lang="en-US" dirty="0"/>
              <a:t>Permanent or temporary</a:t>
            </a:r>
          </a:p>
          <a:p>
            <a:pPr marL="2114550" lvl="4" indent="-285750">
              <a:buFont typeface="Arial" panose="020B0604020202020204" pitchFamily="34" charset="0"/>
              <a:buChar char="•"/>
            </a:pPr>
            <a:r>
              <a:rPr lang="en-US" dirty="0"/>
              <a:t>Temporary has some benefits in NPV sense, but they are small</a:t>
            </a:r>
          </a:p>
          <a:p>
            <a:pPr marL="1657350" lvl="3" indent="-285750">
              <a:buFont typeface="Arial" panose="020B0604020202020204" pitchFamily="34" charset="0"/>
              <a:buChar char="•"/>
            </a:pPr>
            <a:r>
              <a:rPr lang="en-US" dirty="0"/>
              <a:t>Doesn’t incorporate demand shifting </a:t>
            </a:r>
          </a:p>
          <a:p>
            <a:pPr marL="2114550" lvl="4" indent="-285750">
              <a:buFont typeface="Arial" panose="020B0604020202020204" pitchFamily="34" charset="0"/>
              <a:buChar char="•"/>
            </a:pPr>
            <a:r>
              <a:rPr lang="en-US" dirty="0"/>
              <a:t>urban charcoal users switch sources?</a:t>
            </a:r>
          </a:p>
          <a:p>
            <a:pPr marL="2114550" lvl="4" indent="-285750">
              <a:buFont typeface="Arial" panose="020B0604020202020204" pitchFamily="34" charset="0"/>
              <a:buChar char="•"/>
            </a:pPr>
            <a:r>
              <a:rPr lang="en-US" dirty="0"/>
              <a:t>usual problem with supply-side policies</a:t>
            </a:r>
          </a:p>
        </p:txBody>
      </p:sp>
      <p:graphicFrame>
        <p:nvGraphicFramePr>
          <p:cNvPr id="6" name="Table 5">
            <a:extLst>
              <a:ext uri="{FF2B5EF4-FFF2-40B4-BE49-F238E27FC236}">
                <a16:creationId xmlns:a16="http://schemas.microsoft.com/office/drawing/2014/main" id="{BC974919-7E16-4680-AA26-2D90A0B517C5}"/>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1" dirty="0">
                          <a:effectLst/>
                        </a:rPr>
                        <a:t>Reforestation</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1-10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0" dirty="0">
                          <a:effectLst/>
                        </a:rPr>
                        <a:t>Wind Energy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2-260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0" dirty="0">
                          <a:effectLst/>
                        </a:rPr>
                        <a:t>Solar PV Subsidies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140-2100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0" dirty="0">
                          <a:effectLst/>
                        </a:rPr>
                        <a:t>Dedicated BEV Subsidy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350-640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6AFD9E19-647A-43CA-9D5B-B65E1972673D}"/>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Marginal abatement curve: Static estimates for selected policies</a:t>
            </a:r>
          </a:p>
        </p:txBody>
      </p:sp>
    </p:spTree>
    <p:extLst>
      <p:ext uri="{BB962C8B-B14F-4D97-AF65-F5344CB8AC3E}">
        <p14:creationId xmlns:p14="http://schemas.microsoft.com/office/powerpoint/2010/main" val="124854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48</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5909310"/>
          </a:xfrm>
          <a:prstGeom prst="rect">
            <a:avLst/>
          </a:prstGeom>
          <a:noFill/>
        </p:spPr>
        <p:txBody>
          <a:bodyPr wrap="square" rtlCol="0">
            <a:spAutoFit/>
          </a:bodyPr>
          <a:lstStyle/>
          <a:p>
            <a:r>
              <a:rPr lang="en-US" b="1" dirty="0">
                <a:solidFill>
                  <a:srgbClr val="0000FF"/>
                </a:solidFill>
              </a:rPr>
              <a:t>Policies with large potential carbon reductions are estimated to be expensive</a:t>
            </a:r>
          </a:p>
          <a:p>
            <a:pPr marL="742950" lvl="1" indent="-285750">
              <a:buFont typeface="Courier New" panose="02070309020205020404" pitchFamily="49" charset="0"/>
              <a:buChar char="o"/>
            </a:pPr>
            <a:r>
              <a:rPr lang="en-US" b="1" dirty="0"/>
              <a:t>Battery electric vehicles</a:t>
            </a:r>
          </a:p>
          <a:p>
            <a:pPr marL="1200150" lvl="2" indent="-285750">
              <a:buFont typeface="Arial" panose="020B0604020202020204" pitchFamily="34" charset="0"/>
              <a:buChar char="•"/>
            </a:pPr>
            <a:r>
              <a:rPr lang="en-US" dirty="0"/>
              <a:t>Holland, Mansur, Mullen, &amp; Yates (2016)</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b="1" dirty="0"/>
              <a:t>Solar PV subsidies</a:t>
            </a:r>
          </a:p>
          <a:p>
            <a:pPr marL="742950" lvl="1" indent="-285750">
              <a:buFont typeface="Courier New" panose="02070309020205020404" pitchFamily="49" charset="0"/>
              <a:buChar char="o"/>
            </a:pPr>
            <a:endParaRPr lang="en-US" b="1" dirty="0"/>
          </a:p>
          <a:p>
            <a:pPr marL="742950" lvl="1" indent="-285750">
              <a:buFont typeface="Courier New" panose="02070309020205020404" pitchFamily="49" charset="0"/>
              <a:buChar char="o"/>
            </a:pPr>
            <a:r>
              <a:rPr lang="en-US" b="1" dirty="0"/>
              <a:t>Wind energy subsidies</a:t>
            </a:r>
          </a:p>
          <a:p>
            <a:pPr marL="742950" lvl="1" indent="-285750">
              <a:buFont typeface="Courier New" panose="02070309020205020404" pitchFamily="49" charset="0"/>
              <a:buChar char="o"/>
            </a:pPr>
            <a:endParaRPr lang="en-US" dirty="0"/>
          </a:p>
          <a:p>
            <a:r>
              <a:rPr lang="en-US" b="1" dirty="0">
                <a:solidFill>
                  <a:srgbClr val="0000FF"/>
                </a:solidFill>
              </a:rPr>
              <a:t>Dynamic v. static MACs. </a:t>
            </a:r>
          </a:p>
          <a:p>
            <a:pPr marL="742950" lvl="1" indent="-285750">
              <a:buFont typeface="Courier New" panose="02070309020205020404" pitchFamily="49" charset="0"/>
              <a:buChar char="o"/>
            </a:pPr>
            <a:r>
              <a:rPr lang="en-US" dirty="0"/>
              <a:t>Dynamics:</a:t>
            </a:r>
          </a:p>
          <a:p>
            <a:pPr marL="1257300" lvl="2" indent="-342900">
              <a:buFont typeface="+mj-lt"/>
              <a:buAutoNum type="arabicPeriod"/>
            </a:pPr>
            <a:r>
              <a:rPr lang="en-US" dirty="0"/>
              <a:t>R&amp;D externality</a:t>
            </a:r>
          </a:p>
          <a:p>
            <a:pPr marL="1257300" lvl="2" indent="-342900">
              <a:buFont typeface="+mj-lt"/>
              <a:buAutoNum type="arabicPeriod"/>
            </a:pPr>
            <a:r>
              <a:rPr lang="en-US" dirty="0"/>
              <a:t>Learning-by-doing externality</a:t>
            </a:r>
          </a:p>
          <a:p>
            <a:pPr marL="1257300" lvl="2" indent="-342900">
              <a:buFont typeface="+mj-lt"/>
              <a:buAutoNum type="arabicPeriod"/>
            </a:pPr>
            <a:r>
              <a:rPr lang="en-US" dirty="0"/>
              <a:t>Network externalities (in some cases)</a:t>
            </a:r>
          </a:p>
          <a:p>
            <a:pPr marL="1257300" lvl="2" indent="-342900">
              <a:buFont typeface="+mj-lt"/>
              <a:buAutoNum type="arabicPeriod"/>
            </a:pPr>
            <a:r>
              <a:rPr lang="en-US" dirty="0"/>
              <a:t>[Economies of scale]</a:t>
            </a:r>
          </a:p>
          <a:p>
            <a:pPr marL="1257300" lvl="2" indent="-342900">
              <a:buFont typeface="+mj-lt"/>
              <a:buAutoNum type="arabicPeriod"/>
            </a:pPr>
            <a:r>
              <a:rPr lang="en-US" dirty="0"/>
              <a:t>Irreversibility and state-dependent paths (lock-in)</a:t>
            </a:r>
          </a:p>
          <a:p>
            <a:pPr marL="1714500" lvl="3" indent="-342900">
              <a:buFont typeface="Arial" panose="020B0604020202020204" pitchFamily="34" charset="0"/>
              <a:buChar char="•"/>
            </a:pPr>
            <a:r>
              <a:rPr lang="en-US" dirty="0"/>
              <a:t>Vogt-</a:t>
            </a:r>
            <a:r>
              <a:rPr lang="en-US" dirty="0" err="1"/>
              <a:t>Schilb</a:t>
            </a:r>
            <a:r>
              <a:rPr lang="en-US" dirty="0"/>
              <a:t> et al (2018): “optimal strategy to reach a short-term target depends on the long-term target”</a:t>
            </a:r>
          </a:p>
          <a:p>
            <a:pPr marL="800100" lvl="1" indent="-342900">
              <a:buFont typeface="Courier New" panose="02070309020205020404" pitchFamily="49" charset="0"/>
              <a:buChar char="o"/>
            </a:pPr>
            <a:r>
              <a:rPr lang="en-US" dirty="0">
                <a:solidFill>
                  <a:srgbClr val="0000FF"/>
                </a:solidFill>
              </a:rPr>
              <a:t>The EE economics literature overwhelmingly focuses on static, not dynamic, costs</a:t>
            </a:r>
            <a:endParaRPr lang="en-US" b="1" dirty="0">
              <a:solidFill>
                <a:srgbClr val="0000FF"/>
              </a:solidFill>
            </a:endParaRPr>
          </a:p>
        </p:txBody>
      </p:sp>
      <p:graphicFrame>
        <p:nvGraphicFramePr>
          <p:cNvPr id="6" name="Table 5">
            <a:extLst>
              <a:ext uri="{FF2B5EF4-FFF2-40B4-BE49-F238E27FC236}">
                <a16:creationId xmlns:a16="http://schemas.microsoft.com/office/drawing/2014/main" id="{C1AB121A-2410-4557-8D87-DB72D9472C37}"/>
              </a:ext>
            </a:extLst>
          </p:cNvPr>
          <p:cNvGraphicFramePr>
            <a:graphicFrameLocks noGrp="1"/>
          </p:cNvGraphicFramePr>
          <p:nvPr/>
        </p:nvGraphicFramePr>
        <p:xfrm>
          <a:off x="228601" y="699727"/>
          <a:ext cx="5186708" cy="5744442"/>
        </p:xfrm>
        <a:graphic>
          <a:graphicData uri="http://schemas.openxmlformats.org/drawingml/2006/table">
            <a:tbl>
              <a:tblPr firstRow="1" firstCol="1" bandRow="1">
                <a:tableStyleId>{68D230F3-CF80-4859-8CE7-A43EE81993B5}</a:tableStyleId>
              </a:tblPr>
              <a:tblGrid>
                <a:gridCol w="3510308">
                  <a:extLst>
                    <a:ext uri="{9D8B030D-6E8A-4147-A177-3AD203B41FA5}">
                      <a16:colId xmlns:a16="http://schemas.microsoft.com/office/drawing/2014/main" val="3917760869"/>
                    </a:ext>
                  </a:extLst>
                </a:gridCol>
                <a:gridCol w="1676400">
                  <a:extLst>
                    <a:ext uri="{9D8B030D-6E8A-4147-A177-3AD203B41FA5}">
                      <a16:colId xmlns:a16="http://schemas.microsoft.com/office/drawing/2014/main" val="1115864021"/>
                    </a:ext>
                  </a:extLst>
                </a:gridCol>
              </a:tblGrid>
              <a:tr h="379962">
                <a:tc>
                  <a:txBody>
                    <a:bodyPr/>
                    <a:lstStyle/>
                    <a:p>
                      <a:pPr marL="0" marR="0">
                        <a:spcBef>
                          <a:spcPts val="0"/>
                        </a:spcBef>
                        <a:spcAft>
                          <a:spcPts val="0"/>
                        </a:spcAft>
                      </a:pPr>
                      <a:r>
                        <a:rPr lang="en-US" sz="1600" dirty="0">
                          <a:effectLst/>
                        </a:rPr>
                        <a:t>Policy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dirty="0">
                          <a:effectLst/>
                        </a:rPr>
                        <a:t>$2017/ton CO</a:t>
                      </a:r>
                      <a:r>
                        <a:rPr lang="en-US" sz="1600" baseline="-25000" dirty="0">
                          <a:effectLst/>
                        </a:rPr>
                        <a:t>2e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539716"/>
                  </a:ext>
                </a:extLst>
              </a:tr>
              <a:tr h="189981">
                <a:tc>
                  <a:txBody>
                    <a:bodyPr/>
                    <a:lstStyle/>
                    <a:p>
                      <a:pPr marL="0" marR="0">
                        <a:spcBef>
                          <a:spcPts val="0"/>
                        </a:spcBef>
                        <a:spcAft>
                          <a:spcPts val="0"/>
                        </a:spcAft>
                      </a:pPr>
                      <a:r>
                        <a:rPr lang="en-US" sz="1600" b="0" dirty="0">
                          <a:effectLst/>
                        </a:rPr>
                        <a:t>Behavioral Energy Efficiency</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48853389"/>
                  </a:ext>
                </a:extLst>
              </a:tr>
              <a:tr h="189981">
                <a:tc>
                  <a:txBody>
                    <a:bodyPr/>
                    <a:lstStyle/>
                    <a:p>
                      <a:pPr marL="0" marR="0">
                        <a:spcBef>
                          <a:spcPts val="0"/>
                        </a:spcBef>
                        <a:spcAft>
                          <a:spcPts val="0"/>
                        </a:spcAft>
                      </a:pPr>
                      <a:r>
                        <a:rPr lang="en-US" sz="1600" b="0" dirty="0">
                          <a:effectLst/>
                        </a:rPr>
                        <a:t>Corn starch ethanol (U.S.)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 – +310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169216034"/>
                  </a:ext>
                </a:extLst>
              </a:tr>
              <a:tr h="189981">
                <a:tc>
                  <a:txBody>
                    <a:bodyPr/>
                    <a:lstStyle/>
                    <a:p>
                      <a:pPr marL="0" marR="0">
                        <a:spcBef>
                          <a:spcPts val="0"/>
                        </a:spcBef>
                        <a:spcAft>
                          <a:spcPts val="0"/>
                        </a:spcAft>
                      </a:pPr>
                      <a:r>
                        <a:rPr lang="en-US" sz="1600" b="0" dirty="0">
                          <a:effectLst/>
                        </a:rPr>
                        <a:t>Renewable Portfolio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0-190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773079945"/>
                  </a:ext>
                </a:extLst>
              </a:tr>
              <a:tr h="189981">
                <a:tc>
                  <a:txBody>
                    <a:bodyPr/>
                    <a:lstStyle/>
                    <a:p>
                      <a:pPr marL="0" marR="0">
                        <a:spcBef>
                          <a:spcPts val="0"/>
                        </a:spcBef>
                        <a:spcAft>
                          <a:spcPts val="0"/>
                        </a:spcAft>
                      </a:pPr>
                      <a:r>
                        <a:rPr lang="en-US" sz="1600" b="0" dirty="0">
                          <a:effectLst/>
                        </a:rPr>
                        <a:t>Reforestation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99192842"/>
                  </a:ext>
                </a:extLst>
              </a:tr>
              <a:tr h="189981">
                <a:tc>
                  <a:txBody>
                    <a:bodyPr/>
                    <a:lstStyle/>
                    <a:p>
                      <a:pPr marL="0" marR="0">
                        <a:spcBef>
                          <a:spcPts val="0"/>
                        </a:spcBef>
                        <a:spcAft>
                          <a:spcPts val="0"/>
                        </a:spcAft>
                      </a:pPr>
                      <a:r>
                        <a:rPr lang="en-US" sz="1600" b="0" dirty="0">
                          <a:effectLst/>
                        </a:rPr>
                        <a:t>CAFE Standards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-110-310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949915923"/>
                  </a:ext>
                </a:extLst>
              </a:tr>
              <a:tr h="189981">
                <a:tc>
                  <a:txBody>
                    <a:bodyPr/>
                    <a:lstStyle/>
                    <a:p>
                      <a:pPr marL="0" marR="0">
                        <a:spcBef>
                          <a:spcPts val="0"/>
                        </a:spcBef>
                        <a:spcAft>
                          <a:spcPts val="0"/>
                        </a:spcAft>
                      </a:pPr>
                      <a:r>
                        <a:rPr lang="en-US" sz="1600" b="1" dirty="0">
                          <a:effectLst/>
                        </a:rPr>
                        <a:t>Wind Energy Subsidies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2-260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780182546"/>
                  </a:ext>
                </a:extLst>
              </a:tr>
              <a:tr h="189981">
                <a:tc>
                  <a:txBody>
                    <a:bodyPr/>
                    <a:lstStyle/>
                    <a:p>
                      <a:pPr marL="0" marR="0">
                        <a:spcBef>
                          <a:spcPts val="0"/>
                        </a:spcBef>
                        <a:spcAft>
                          <a:spcPts val="0"/>
                        </a:spcAft>
                      </a:pPr>
                      <a:r>
                        <a:rPr lang="en-US" sz="1600" b="0" dirty="0">
                          <a:effectLst/>
                        </a:rPr>
                        <a:t>Clean Power Plan</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86041111"/>
                  </a:ext>
                </a:extLst>
              </a:tr>
              <a:tr h="189981">
                <a:tc>
                  <a:txBody>
                    <a:bodyPr/>
                    <a:lstStyle/>
                    <a:p>
                      <a:pPr marL="0" marR="0">
                        <a:spcBef>
                          <a:spcPts val="0"/>
                        </a:spcBef>
                        <a:spcAft>
                          <a:spcPts val="0"/>
                        </a:spcAft>
                      </a:pPr>
                      <a:r>
                        <a:rPr lang="en-US" sz="1600" b="0" dirty="0">
                          <a:effectLst/>
                        </a:rPr>
                        <a:t>Gasoline Tax</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18-47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57547749"/>
                  </a:ext>
                </a:extLst>
              </a:tr>
              <a:tr h="189981">
                <a:tc>
                  <a:txBody>
                    <a:bodyPr/>
                    <a:lstStyle/>
                    <a:p>
                      <a:pPr marL="0" marR="0">
                        <a:spcBef>
                          <a:spcPts val="0"/>
                        </a:spcBef>
                        <a:spcAft>
                          <a:spcPts val="0"/>
                        </a:spcAft>
                      </a:pPr>
                      <a:r>
                        <a:rPr lang="en-US" sz="1600" b="0" dirty="0">
                          <a:effectLst/>
                        </a:rPr>
                        <a:t>Methane Flaring Regulation </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20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157552967"/>
                  </a:ext>
                </a:extLst>
              </a:tr>
              <a:tr h="189981">
                <a:tc>
                  <a:txBody>
                    <a:bodyPr/>
                    <a:lstStyle/>
                    <a:p>
                      <a:pPr marL="0" marR="0">
                        <a:spcBef>
                          <a:spcPts val="0"/>
                        </a:spcBef>
                        <a:spcAft>
                          <a:spcPts val="0"/>
                        </a:spcAft>
                      </a:pPr>
                      <a:r>
                        <a:rPr lang="en-US" sz="1600" b="0" dirty="0">
                          <a:effectLst/>
                        </a:rPr>
                        <a:t>Reducing Federal Coal Leasing</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33-68</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375026548"/>
                  </a:ext>
                </a:extLst>
              </a:tr>
              <a:tr h="189981">
                <a:tc>
                  <a:txBody>
                    <a:bodyPr/>
                    <a:lstStyle/>
                    <a:p>
                      <a:pPr marL="0" marR="0">
                        <a:spcBef>
                          <a:spcPts val="0"/>
                        </a:spcBef>
                        <a:spcAft>
                          <a:spcPts val="0"/>
                        </a:spcAft>
                      </a:pPr>
                      <a:r>
                        <a:rPr lang="en-US" sz="1600" b="0" dirty="0">
                          <a:effectLst/>
                        </a:rPr>
                        <a:t>Agricultural Emissions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50-65</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710679543"/>
                  </a:ext>
                </a:extLst>
              </a:tr>
              <a:tr h="189981">
                <a:tc>
                  <a:txBody>
                    <a:bodyPr/>
                    <a:lstStyle/>
                    <a:p>
                      <a:pPr marL="0" marR="0">
                        <a:spcBef>
                          <a:spcPts val="0"/>
                        </a:spcBef>
                        <a:spcAft>
                          <a:spcPts val="0"/>
                        </a:spcAft>
                      </a:pPr>
                      <a:r>
                        <a:rPr lang="en-US" sz="1600" b="0" dirty="0">
                          <a:effectLst/>
                        </a:rPr>
                        <a:t>National Clean Energy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51-110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66496794"/>
                  </a:ext>
                </a:extLst>
              </a:tr>
              <a:tr h="189981">
                <a:tc>
                  <a:txBody>
                    <a:bodyPr/>
                    <a:lstStyle/>
                    <a:p>
                      <a:pPr marL="0" marR="0">
                        <a:spcBef>
                          <a:spcPts val="0"/>
                        </a:spcBef>
                        <a:spcAft>
                          <a:spcPts val="0"/>
                        </a:spcAft>
                      </a:pPr>
                      <a:r>
                        <a:rPr lang="en-US" sz="1600" b="0" dirty="0">
                          <a:effectLst/>
                        </a:rPr>
                        <a:t>Soil Management</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57</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622901627"/>
                  </a:ext>
                </a:extLst>
              </a:tr>
              <a:tr h="189981">
                <a:tc>
                  <a:txBody>
                    <a:bodyPr/>
                    <a:lstStyle/>
                    <a:p>
                      <a:pPr marL="0" marR="0">
                        <a:spcBef>
                          <a:spcPts val="0"/>
                        </a:spcBef>
                        <a:spcAft>
                          <a:spcPts val="0"/>
                        </a:spcAft>
                      </a:pPr>
                      <a:r>
                        <a:rPr lang="en-US" sz="1600" b="0" dirty="0">
                          <a:effectLst/>
                        </a:rPr>
                        <a:t>Livestock Management Policies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71</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509053938"/>
                  </a:ext>
                </a:extLst>
              </a:tr>
              <a:tr h="189981">
                <a:tc>
                  <a:txBody>
                    <a:bodyPr/>
                    <a:lstStyle/>
                    <a:p>
                      <a:pPr marL="0" marR="0">
                        <a:spcBef>
                          <a:spcPts val="0"/>
                        </a:spcBef>
                        <a:spcAft>
                          <a:spcPts val="0"/>
                        </a:spcAft>
                      </a:pPr>
                      <a:r>
                        <a:rPr lang="en-US" sz="1600" b="0" dirty="0">
                          <a:effectLst/>
                        </a:rPr>
                        <a:t>Concentrating Solar Power (China, India)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a:effectLst/>
                        </a:rPr>
                        <a:t>100</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812288139"/>
                  </a:ext>
                </a:extLst>
              </a:tr>
              <a:tr h="189981">
                <a:tc>
                  <a:txBody>
                    <a:bodyPr/>
                    <a:lstStyle/>
                    <a:p>
                      <a:pPr marL="0" marR="0">
                        <a:spcBef>
                          <a:spcPts val="0"/>
                        </a:spcBef>
                        <a:spcAft>
                          <a:spcPts val="0"/>
                        </a:spcAft>
                      </a:pPr>
                      <a:r>
                        <a:rPr lang="en-US" sz="1600" b="0" dirty="0">
                          <a:effectLst/>
                        </a:rPr>
                        <a:t>Low Carbon Fuel Standard</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100-2900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240577510"/>
                  </a:ext>
                </a:extLst>
              </a:tr>
              <a:tr h="189981">
                <a:tc>
                  <a:txBody>
                    <a:bodyPr/>
                    <a:lstStyle/>
                    <a:p>
                      <a:pPr marL="0" marR="0">
                        <a:spcBef>
                          <a:spcPts val="0"/>
                        </a:spcBef>
                        <a:spcAft>
                          <a:spcPts val="0"/>
                        </a:spcAft>
                      </a:pPr>
                      <a:r>
                        <a:rPr lang="en-US" sz="1600" b="1" dirty="0">
                          <a:effectLst/>
                        </a:rPr>
                        <a:t>Solar PV Subsidies</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140-2100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411677483"/>
                  </a:ext>
                </a:extLst>
              </a:tr>
              <a:tr h="189981">
                <a:tc>
                  <a:txBody>
                    <a:bodyPr/>
                    <a:lstStyle/>
                    <a:p>
                      <a:pPr marL="0" marR="0">
                        <a:spcBef>
                          <a:spcPts val="0"/>
                        </a:spcBef>
                        <a:spcAft>
                          <a:spcPts val="0"/>
                        </a:spcAft>
                      </a:pPr>
                      <a:r>
                        <a:rPr lang="en-US" sz="1600" b="0" dirty="0">
                          <a:effectLst/>
                        </a:rPr>
                        <a:t>Biodiesel</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150-420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3068706394"/>
                  </a:ext>
                </a:extLst>
              </a:tr>
              <a:tr h="189981">
                <a:tc>
                  <a:txBody>
                    <a:bodyPr/>
                    <a:lstStyle/>
                    <a:p>
                      <a:pPr marL="0" marR="0">
                        <a:spcBef>
                          <a:spcPts val="0"/>
                        </a:spcBef>
                        <a:spcAft>
                          <a:spcPts val="0"/>
                        </a:spcAft>
                      </a:pPr>
                      <a:r>
                        <a:rPr lang="en-US" sz="1600" b="0" dirty="0">
                          <a:effectLst/>
                        </a:rPr>
                        <a:t>Energy Efficiency Programs (China)</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250-300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1467044760"/>
                  </a:ext>
                </a:extLst>
              </a:tr>
              <a:tr h="189981">
                <a:tc>
                  <a:txBody>
                    <a:bodyPr/>
                    <a:lstStyle/>
                    <a:p>
                      <a:pPr marL="0" marR="0">
                        <a:spcBef>
                          <a:spcPts val="0"/>
                        </a:spcBef>
                        <a:spcAft>
                          <a:spcPts val="0"/>
                        </a:spcAft>
                      </a:pPr>
                      <a:r>
                        <a:rPr lang="en-US" sz="1600" b="0" dirty="0">
                          <a:effectLst/>
                        </a:rPr>
                        <a:t>Cash for Clunkers</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270-420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629499737"/>
                  </a:ext>
                </a:extLst>
              </a:tr>
              <a:tr h="189981">
                <a:tc>
                  <a:txBody>
                    <a:bodyPr/>
                    <a:lstStyle/>
                    <a:p>
                      <a:pPr marL="0" marR="0">
                        <a:spcBef>
                          <a:spcPts val="0"/>
                        </a:spcBef>
                        <a:spcAft>
                          <a:spcPts val="0"/>
                        </a:spcAft>
                      </a:pPr>
                      <a:r>
                        <a:rPr lang="en-US" sz="1600" b="0" dirty="0">
                          <a:effectLst/>
                        </a:rPr>
                        <a:t>Weatherization Assistance Program</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0" dirty="0">
                          <a:effectLst/>
                        </a:rPr>
                        <a:t>350</a:t>
                      </a:r>
                      <a:endPar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609617473"/>
                  </a:ext>
                </a:extLst>
              </a:tr>
              <a:tr h="189981">
                <a:tc>
                  <a:txBody>
                    <a:bodyPr/>
                    <a:lstStyle/>
                    <a:p>
                      <a:pPr marL="0" marR="0">
                        <a:spcBef>
                          <a:spcPts val="0"/>
                        </a:spcBef>
                        <a:spcAft>
                          <a:spcPts val="0"/>
                        </a:spcAft>
                      </a:pPr>
                      <a:r>
                        <a:rPr lang="en-US" sz="1600" b="1" dirty="0">
                          <a:effectLst/>
                        </a:rPr>
                        <a:t>Dedicated BEV Subsidy</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tc>
                  <a:txBody>
                    <a:bodyPr/>
                    <a:lstStyle/>
                    <a:p>
                      <a:pPr marL="0" marR="0" algn="ctr">
                        <a:spcBef>
                          <a:spcPts val="0"/>
                        </a:spcBef>
                        <a:spcAft>
                          <a:spcPts val="0"/>
                        </a:spcAft>
                      </a:pPr>
                      <a:r>
                        <a:rPr lang="en-US" sz="1600" b="1" dirty="0">
                          <a:effectLst/>
                        </a:rPr>
                        <a:t>350-640</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57" marR="64657" marT="0" marB="0"/>
                </a:tc>
                <a:extLst>
                  <a:ext uri="{0D108BD9-81ED-4DB2-BD59-A6C34878D82A}">
                    <a16:rowId xmlns:a16="http://schemas.microsoft.com/office/drawing/2014/main" val="2518406611"/>
                  </a:ext>
                </a:extLst>
              </a:tr>
            </a:tbl>
          </a:graphicData>
        </a:graphic>
      </p:graphicFrame>
      <p:sp>
        <p:nvSpPr>
          <p:cNvPr id="7" name="Title 3">
            <a:extLst>
              <a:ext uri="{FF2B5EF4-FFF2-40B4-BE49-F238E27FC236}">
                <a16:creationId xmlns:a16="http://schemas.microsoft.com/office/drawing/2014/main" id="{8D404D0C-BA62-49FF-9D4B-CFAE2982D202}"/>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Policy MACC: A dynamic perspective</a:t>
            </a:r>
          </a:p>
        </p:txBody>
      </p:sp>
    </p:spTree>
    <p:extLst>
      <p:ext uri="{BB962C8B-B14F-4D97-AF65-F5344CB8AC3E}">
        <p14:creationId xmlns:p14="http://schemas.microsoft.com/office/powerpoint/2010/main" val="726609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49</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5791199" y="838200"/>
            <a:ext cx="6172199" cy="3416320"/>
          </a:xfrm>
          <a:prstGeom prst="rect">
            <a:avLst/>
          </a:prstGeom>
          <a:noFill/>
        </p:spPr>
        <p:txBody>
          <a:bodyPr wrap="square" rtlCol="0">
            <a:spAutoFit/>
          </a:bodyPr>
          <a:lstStyle/>
          <a:p>
            <a:r>
              <a:rPr lang="en-US" b="1" dirty="0">
                <a:solidFill>
                  <a:srgbClr val="0000FF"/>
                </a:solidFill>
              </a:rPr>
              <a:t>Solar PV subsidies</a:t>
            </a:r>
          </a:p>
          <a:p>
            <a:pPr marL="742950" lvl="1" indent="-285750">
              <a:buFont typeface="Courier New" panose="02070309020205020404" pitchFamily="49" charset="0"/>
              <a:buChar char="o"/>
            </a:pPr>
            <a:r>
              <a:rPr lang="en-US" dirty="0"/>
              <a:t>California Solar Initiative: $130-$200/ton (Hughes and </a:t>
            </a:r>
            <a:r>
              <a:rPr lang="en-US" dirty="0" err="1"/>
              <a:t>Podolefsky</a:t>
            </a:r>
            <a:r>
              <a:rPr lang="en-US" dirty="0"/>
              <a:t> 2015)</a:t>
            </a:r>
          </a:p>
          <a:p>
            <a:pPr marL="742950" lvl="1" indent="-285750">
              <a:buFont typeface="Courier New" panose="02070309020205020404" pitchFamily="49" charset="0"/>
              <a:buChar char="o"/>
            </a:pPr>
            <a:r>
              <a:rPr lang="en-US" dirty="0"/>
              <a:t>Feed-in tariffs in Germany and Spain: $570-$1490/ton (</a:t>
            </a:r>
            <a:r>
              <a:rPr lang="en-US" dirty="0" err="1"/>
              <a:t>Abrell</a:t>
            </a:r>
            <a:r>
              <a:rPr lang="en-US" dirty="0"/>
              <a:t> et al. 2017)</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dirty="0"/>
              <a:t>Dynamic effects: Demand pull?</a:t>
            </a:r>
          </a:p>
          <a:p>
            <a:pPr marL="1200150" lvl="2" indent="-285750">
              <a:buFont typeface="Arial" panose="020B0604020202020204" pitchFamily="34" charset="0"/>
              <a:buChar char="•"/>
            </a:pPr>
            <a:r>
              <a:rPr lang="en-US" dirty="0" err="1"/>
              <a:t>Nemet</a:t>
            </a:r>
            <a:r>
              <a:rPr lang="en-US" dirty="0"/>
              <a:t> (2006): ~60% of early cost reduction in solar PV was from R&amp;D and LBD, ~40% was scale</a:t>
            </a:r>
          </a:p>
          <a:p>
            <a:pPr marL="1200150" lvl="2" indent="-285750">
              <a:buFont typeface="Arial" panose="020B0604020202020204" pitchFamily="34" charset="0"/>
              <a:buChar char="•"/>
            </a:pPr>
            <a:r>
              <a:rPr lang="en-US" dirty="0"/>
              <a:t>Gerarden (2018): induced innovation effects (not LBD or scale) increased social benefits of global solar adoption by 22%</a:t>
            </a:r>
          </a:p>
        </p:txBody>
      </p:sp>
      <p:pic>
        <p:nvPicPr>
          <p:cNvPr id="6" name="Picture 5">
            <a:extLst>
              <a:ext uri="{FF2B5EF4-FFF2-40B4-BE49-F238E27FC236}">
                <a16:creationId xmlns:a16="http://schemas.microsoft.com/office/drawing/2014/main" id="{0101F84C-1A5C-44FC-B3C3-DFFA9DCE6E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5029200" cy="4114800"/>
          </a:xfrm>
          <a:prstGeom prst="rect">
            <a:avLst/>
          </a:prstGeom>
          <a:noFill/>
        </p:spPr>
      </p:pic>
      <p:sp>
        <p:nvSpPr>
          <p:cNvPr id="5" name="TextBox 4">
            <a:extLst>
              <a:ext uri="{FF2B5EF4-FFF2-40B4-BE49-F238E27FC236}">
                <a16:creationId xmlns:a16="http://schemas.microsoft.com/office/drawing/2014/main" id="{C5333CB2-6247-43F0-BFBD-CA910B79DAC7}"/>
              </a:ext>
            </a:extLst>
          </p:cNvPr>
          <p:cNvSpPr txBox="1"/>
          <p:nvPr/>
        </p:nvSpPr>
        <p:spPr>
          <a:xfrm>
            <a:off x="56516" y="4876800"/>
            <a:ext cx="5257798" cy="584775"/>
          </a:xfrm>
          <a:prstGeom prst="rect">
            <a:avLst/>
          </a:prstGeom>
          <a:noFill/>
        </p:spPr>
        <p:txBody>
          <a:bodyPr wrap="square" rtlCol="0">
            <a:spAutoFit/>
          </a:bodyPr>
          <a:lstStyle/>
          <a:p>
            <a:r>
              <a:rPr lang="en-US" sz="1600" b="1" dirty="0"/>
              <a:t>Solar panel price indexes (left, excluding subsidies) and cumulative worldwide installed capacity (right), 1983-2015</a:t>
            </a:r>
            <a:endParaRPr lang="en-US" sz="1600" dirty="0"/>
          </a:p>
        </p:txBody>
      </p:sp>
      <p:sp>
        <p:nvSpPr>
          <p:cNvPr id="7" name="Title 3">
            <a:extLst>
              <a:ext uri="{FF2B5EF4-FFF2-40B4-BE49-F238E27FC236}">
                <a16:creationId xmlns:a16="http://schemas.microsoft.com/office/drawing/2014/main" id="{A1C3B336-3118-4B10-8F54-B08CDD7819BF}"/>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Policy MACC: A dynamic perspective</a:t>
            </a:r>
          </a:p>
        </p:txBody>
      </p:sp>
    </p:spTree>
    <p:extLst>
      <p:ext uri="{BB962C8B-B14F-4D97-AF65-F5344CB8AC3E}">
        <p14:creationId xmlns:p14="http://schemas.microsoft.com/office/powerpoint/2010/main" val="37158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Emissions paths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5</a:t>
            </a:fld>
            <a:endParaRPr lang="en-US" sz="1600">
              <a:solidFill>
                <a:schemeClr val="tx1"/>
              </a:solidFill>
            </a:endParaRPr>
          </a:p>
        </p:txBody>
      </p:sp>
      <p:pic>
        <p:nvPicPr>
          <p:cNvPr id="7" name="Picture 6" descr="Chart, histogram&#10;&#10;Description automatically generated">
            <a:extLst>
              <a:ext uri="{FF2B5EF4-FFF2-40B4-BE49-F238E27FC236}">
                <a16:creationId xmlns:a16="http://schemas.microsoft.com/office/drawing/2014/main" id="{909F242C-BEA3-4636-ABED-D5DFDF3EDF2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227054" y="658791"/>
            <a:ext cx="9015093" cy="5880121"/>
          </a:xfrm>
          <a:prstGeom prst="rect">
            <a:avLst/>
          </a:prstGeom>
        </p:spPr>
      </p:pic>
    </p:spTree>
    <p:extLst>
      <p:ext uri="{BB962C8B-B14F-4D97-AF65-F5344CB8AC3E}">
        <p14:creationId xmlns:p14="http://schemas.microsoft.com/office/powerpoint/2010/main" val="316964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0712F296-91A9-442A-907F-D26D3216810A}"/>
              </a:ext>
            </a:extLst>
          </p:cNvPr>
          <p:cNvSpPr>
            <a:spLocks noGrp="1"/>
          </p:cNvSpPr>
          <p:nvPr>
            <p:ph type="sldNum" sz="quarter" idx="12"/>
          </p:nvPr>
        </p:nvSpPr>
        <p:spPr>
          <a:xfrm>
            <a:off x="11506200" y="6324600"/>
            <a:ext cx="609600" cy="363409"/>
          </a:xfrm>
        </p:spPr>
        <p:txBody>
          <a:bodyPr/>
          <a:lstStyle/>
          <a:p>
            <a:pPr>
              <a:defRPr/>
            </a:pPr>
            <a:fld id="{A6A48D5B-FB56-489E-A840-80D612E249BF}" type="slidenum">
              <a:rPr lang="en-US" smtClean="0">
                <a:solidFill>
                  <a:prstClr val="black">
                    <a:tint val="75000"/>
                  </a:prstClr>
                </a:solidFill>
              </a:rPr>
              <a:pPr>
                <a:defRPr/>
              </a:pPr>
              <a:t>50</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id="{5ED40723-E83B-4060-9EF8-C3F6724A5052}"/>
              </a:ext>
            </a:extLst>
          </p:cNvPr>
          <p:cNvSpPr txBox="1"/>
          <p:nvPr/>
        </p:nvSpPr>
        <p:spPr>
          <a:xfrm>
            <a:off x="6194960" y="838200"/>
            <a:ext cx="5768438" cy="4801314"/>
          </a:xfrm>
          <a:prstGeom prst="rect">
            <a:avLst/>
          </a:prstGeom>
          <a:noFill/>
        </p:spPr>
        <p:txBody>
          <a:bodyPr wrap="square" rtlCol="0">
            <a:spAutoFit/>
          </a:bodyPr>
          <a:lstStyle/>
          <a:p>
            <a:r>
              <a:rPr lang="en-US" b="1" dirty="0">
                <a:solidFill>
                  <a:srgbClr val="0000FF"/>
                </a:solidFill>
              </a:rPr>
              <a:t>Battery EV subsidies</a:t>
            </a:r>
          </a:p>
          <a:p>
            <a:pPr marL="742950" lvl="1" indent="-285750">
              <a:buFont typeface="Courier New" panose="02070309020205020404" pitchFamily="49" charset="0"/>
              <a:buChar char="o"/>
            </a:pPr>
            <a:r>
              <a:rPr lang="en-US" dirty="0"/>
              <a:t>US Federal tax credit of $7500 (phasing out by 200,000 vehicle quantity cap)</a:t>
            </a:r>
          </a:p>
          <a:p>
            <a:pPr marL="742950" lvl="1" indent="-285750">
              <a:buFont typeface="Courier New" panose="02070309020205020404" pitchFamily="49" charset="0"/>
              <a:buChar char="o"/>
            </a:pPr>
            <a:r>
              <a:rPr lang="en-US" dirty="0"/>
              <a:t>Additional state incentives </a:t>
            </a:r>
          </a:p>
          <a:p>
            <a:pPr marL="1200150" lvl="2" indent="-285750">
              <a:buFont typeface="Arial" panose="020B0604020202020204" pitchFamily="34" charset="0"/>
              <a:buChar char="•"/>
            </a:pPr>
            <a:r>
              <a:rPr lang="en-US" dirty="0"/>
              <a:t>$2500 in MA, $3000 in CT</a:t>
            </a:r>
          </a:p>
          <a:p>
            <a:pPr marL="1200150" lvl="2" indent="-285750">
              <a:buFont typeface="Arial" panose="020B0604020202020204" pitchFamily="34" charset="0"/>
              <a:buChar char="•"/>
            </a:pPr>
            <a:r>
              <a:rPr lang="en-US" dirty="0"/>
              <a:t>CA has ZEV mandate that produces hidden subsidies</a:t>
            </a:r>
          </a:p>
          <a:p>
            <a:pPr marL="742950" lvl="1" indent="-285750">
              <a:buFont typeface="Courier New" panose="02070309020205020404" pitchFamily="49" charset="0"/>
              <a:buChar char="o"/>
            </a:pPr>
            <a:endParaRPr lang="en-US" dirty="0"/>
          </a:p>
          <a:p>
            <a:pPr marL="742950" lvl="1" indent="-285750">
              <a:buFont typeface="Courier New" panose="02070309020205020404" pitchFamily="49" charset="0"/>
              <a:buChar char="o"/>
            </a:pPr>
            <a:r>
              <a:rPr lang="en-US" dirty="0"/>
              <a:t>Dynamic effects: demand pull?</a:t>
            </a:r>
          </a:p>
          <a:p>
            <a:pPr marL="1200150" lvl="2" indent="-285750">
              <a:buFont typeface="Arial" panose="020B0604020202020204" pitchFamily="34" charset="0"/>
              <a:buChar char="•"/>
            </a:pPr>
            <a:r>
              <a:rPr lang="en-US" dirty="0"/>
              <a:t>DOE (2016) estimates that the price of batteries for BEVs fell by 75% from 2009-2015, accounting for most of the decline in the finished vehicle price</a:t>
            </a:r>
          </a:p>
          <a:p>
            <a:pPr marL="1200150" lvl="2" indent="-285750">
              <a:buFont typeface="Arial" panose="020B0604020202020204" pitchFamily="34" charset="0"/>
              <a:buChar char="•"/>
            </a:pPr>
            <a:r>
              <a:rPr lang="en-US" dirty="0"/>
              <a:t>In addition to R&amp;D, LBD externalities, a network externality (charging stations) (Li 2017, </a:t>
            </a:r>
            <a:r>
              <a:rPr lang="en-US" dirty="0" err="1"/>
              <a:t>Springel</a:t>
            </a:r>
            <a:r>
              <a:rPr lang="en-US" dirty="0"/>
              <a:t> 2018)</a:t>
            </a:r>
          </a:p>
          <a:p>
            <a:pPr marL="742950" lvl="1" indent="-285750">
              <a:buFont typeface="Courier New" panose="02070309020205020404" pitchFamily="49" charset="0"/>
              <a:buChar char="o"/>
            </a:pPr>
            <a:endParaRPr lang="en-US" dirty="0"/>
          </a:p>
        </p:txBody>
      </p:sp>
      <p:sp>
        <p:nvSpPr>
          <p:cNvPr id="5" name="TextBox 4">
            <a:extLst>
              <a:ext uri="{FF2B5EF4-FFF2-40B4-BE49-F238E27FC236}">
                <a16:creationId xmlns:a16="http://schemas.microsoft.com/office/drawing/2014/main" id="{C5333CB2-6247-43F0-BFBD-CA910B79DAC7}"/>
              </a:ext>
            </a:extLst>
          </p:cNvPr>
          <p:cNvSpPr txBox="1"/>
          <p:nvPr/>
        </p:nvSpPr>
        <p:spPr>
          <a:xfrm>
            <a:off x="56515" y="4876800"/>
            <a:ext cx="6039485" cy="584775"/>
          </a:xfrm>
          <a:prstGeom prst="rect">
            <a:avLst/>
          </a:prstGeom>
          <a:noFill/>
        </p:spPr>
        <p:txBody>
          <a:bodyPr wrap="square" rtlCol="0">
            <a:spAutoFit/>
          </a:bodyPr>
          <a:lstStyle/>
          <a:p>
            <a:r>
              <a:rPr lang="en-US" sz="1600" b="1" dirty="0"/>
              <a:t>Electric vehicle MSRP’s v. battery range by year of model introduction</a:t>
            </a:r>
          </a:p>
          <a:p>
            <a:r>
              <a:rPr lang="en-US" sz="1600" dirty="0"/>
              <a:t>Source: Li (2018) updated with latest estimates</a:t>
            </a:r>
          </a:p>
        </p:txBody>
      </p:sp>
      <p:pic>
        <p:nvPicPr>
          <p:cNvPr id="6" name="Picture 5" descr="A screenshot of a map&#10;&#10;Description automatically generated">
            <a:extLst>
              <a:ext uri="{FF2B5EF4-FFF2-40B4-BE49-F238E27FC236}">
                <a16:creationId xmlns:a16="http://schemas.microsoft.com/office/drawing/2014/main" id="{DC1C47EA-5FBC-4F95-ABD5-2264A1EF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90"/>
            <a:ext cx="5997041" cy="4365103"/>
          </a:xfrm>
          <a:prstGeom prst="rect">
            <a:avLst/>
          </a:prstGeom>
        </p:spPr>
      </p:pic>
      <p:sp>
        <p:nvSpPr>
          <p:cNvPr id="7" name="Title 3">
            <a:extLst>
              <a:ext uri="{FF2B5EF4-FFF2-40B4-BE49-F238E27FC236}">
                <a16:creationId xmlns:a16="http://schemas.microsoft.com/office/drawing/2014/main" id="{0FB65F3D-B50A-4FE5-8A2D-3E730524D540}"/>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Policy MACC: A dynamic perspective</a:t>
            </a:r>
          </a:p>
        </p:txBody>
      </p:sp>
    </p:spTree>
    <p:extLst>
      <p:ext uri="{BB962C8B-B14F-4D97-AF65-F5344CB8AC3E}">
        <p14:creationId xmlns:p14="http://schemas.microsoft.com/office/powerpoint/2010/main" val="1655863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sz="2000" dirty="0">
              <a:solidFill>
                <a:schemeClr val="bg1"/>
              </a:solidFill>
            </a:endParaRP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51</a:t>
            </a:fld>
            <a:endParaRPr lang="en-US" sz="1600">
              <a:solidFill>
                <a:schemeClr val="tx1"/>
              </a:solidFill>
            </a:endParaRPr>
          </a:p>
        </p:txBody>
      </p:sp>
      <p:sp>
        <p:nvSpPr>
          <p:cNvPr id="9" name="TextBox 8">
            <a:extLst>
              <a:ext uri="{FF2B5EF4-FFF2-40B4-BE49-F238E27FC236}">
                <a16:creationId xmlns:a16="http://schemas.microsoft.com/office/drawing/2014/main" id="{3F69E55B-D3BD-477E-9DA3-6676869E2298}"/>
              </a:ext>
            </a:extLst>
          </p:cNvPr>
          <p:cNvSpPr txBox="1"/>
          <p:nvPr/>
        </p:nvSpPr>
        <p:spPr>
          <a:xfrm>
            <a:off x="4108861" y="3239832"/>
            <a:ext cx="3974278" cy="553998"/>
          </a:xfrm>
          <a:prstGeom prst="rect">
            <a:avLst/>
          </a:prstGeom>
          <a:noFill/>
        </p:spPr>
        <p:txBody>
          <a:bodyPr wrap="square">
            <a:spAutoFit/>
          </a:bodyPr>
          <a:lstStyle/>
          <a:p>
            <a:pPr algn="ctr"/>
            <a:r>
              <a:rPr lang="en-US" sz="3000" b="1" i="0" u="none" strike="noStrike" baseline="0" dirty="0">
                <a:solidFill>
                  <a:srgbClr val="B00000"/>
                </a:solidFill>
              </a:rPr>
              <a:t>Additional Slides</a:t>
            </a:r>
            <a:endParaRPr lang="en-US" sz="3000" b="1" dirty="0">
              <a:solidFill>
                <a:srgbClr val="B00000"/>
              </a:solidFill>
            </a:endParaRPr>
          </a:p>
        </p:txBody>
      </p:sp>
    </p:spTree>
    <p:extLst>
      <p:ext uri="{BB962C8B-B14F-4D97-AF65-F5344CB8AC3E}">
        <p14:creationId xmlns:p14="http://schemas.microsoft.com/office/powerpoint/2010/main" val="364102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chemeClr val="bg1"/>
                </a:solidFill>
              </a:rPr>
              <a:t>	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52</a:t>
            </a:fld>
            <a:endParaRPr lang="en-US" sz="1600">
              <a:solidFill>
                <a:schemeClr val="tx1"/>
              </a:solidFill>
            </a:endParaRPr>
          </a:p>
        </p:txBody>
      </p:sp>
      <p:sp>
        <p:nvSpPr>
          <p:cNvPr id="9" name="TextBox 8">
            <a:extLst>
              <a:ext uri="{FF2B5EF4-FFF2-40B4-BE49-F238E27FC236}">
                <a16:creationId xmlns:a16="http://schemas.microsoft.com/office/drawing/2014/main" id="{3F69E55B-D3BD-477E-9DA3-6676869E2298}"/>
              </a:ext>
            </a:extLst>
          </p:cNvPr>
          <p:cNvSpPr txBox="1"/>
          <p:nvPr/>
        </p:nvSpPr>
        <p:spPr>
          <a:xfrm>
            <a:off x="651510" y="754815"/>
            <a:ext cx="10492740" cy="4770537"/>
          </a:xfrm>
          <a:prstGeom prst="rect">
            <a:avLst/>
          </a:prstGeom>
          <a:noFill/>
        </p:spPr>
        <p:txBody>
          <a:bodyPr wrap="square">
            <a:spAutoFit/>
          </a:bodyPr>
          <a:lstStyle/>
          <a:p>
            <a:pPr algn="l"/>
            <a:r>
              <a:rPr lang="en-US" sz="1600" b="1" i="0" u="none" strike="noStrike" baseline="0" dirty="0">
                <a:latin typeface="Times New Roman" panose="02020603050405020304" pitchFamily="18" charset="0"/>
              </a:rPr>
              <a:t>A.4.4 </a:t>
            </a:r>
            <a:r>
              <a:rPr lang="en-US" sz="1600" b="0" i="0" u="none" strike="noStrike" baseline="0" dirty="0">
                <a:latin typeface="Times New Roman" panose="02020603050405020304" pitchFamily="18" charset="0"/>
              </a:rPr>
              <a:t>The </a:t>
            </a:r>
            <a:r>
              <a:rPr lang="en-US" sz="1600" b="1" i="0" u="none" strike="noStrike" baseline="0" dirty="0">
                <a:solidFill>
                  <a:srgbClr val="C00000"/>
                </a:solidFill>
                <a:latin typeface="Times New Roman" panose="02020603050405020304" pitchFamily="18" charset="0"/>
              </a:rPr>
              <a:t>equilibrium climate sensitivity</a:t>
            </a:r>
            <a:r>
              <a:rPr lang="en-US" sz="1600" b="0" i="0" u="none" strike="noStrike" baseline="0" dirty="0">
                <a:latin typeface="Times New Roman" panose="02020603050405020304" pitchFamily="18" charset="0"/>
              </a:rPr>
              <a:t> is an important quantity used to estimate how the climate responds to radiative forcing. Based on multiple lines of evidence, the </a:t>
            </a:r>
            <a:r>
              <a:rPr lang="en-US" sz="1600" b="0" i="1" u="none" strike="noStrike" baseline="0" dirty="0">
                <a:latin typeface="Times New Roman" panose="02020603050405020304" pitchFamily="18" charset="0"/>
              </a:rPr>
              <a:t>very likely </a:t>
            </a:r>
            <a:r>
              <a:rPr lang="en-US" sz="1600" b="0" i="0" u="none" strike="noStrike" baseline="0" dirty="0">
                <a:latin typeface="Times New Roman" panose="02020603050405020304" pitchFamily="18" charset="0"/>
              </a:rPr>
              <a:t>range of equilibrium climate sensitivity is between 2°C (</a:t>
            </a:r>
            <a:r>
              <a:rPr lang="en-US" sz="1600" b="0" i="1" u="none" strike="noStrike" baseline="0" dirty="0">
                <a:latin typeface="Times New Roman" panose="02020603050405020304" pitchFamily="18" charset="0"/>
              </a:rPr>
              <a:t>high confidence</a:t>
            </a:r>
            <a:r>
              <a:rPr lang="en-US" sz="1600" b="0" i="0" u="none" strike="noStrike" baseline="0" dirty="0">
                <a:latin typeface="Times New Roman" panose="02020603050405020304" pitchFamily="18" charset="0"/>
              </a:rPr>
              <a:t>) and 5°C (</a:t>
            </a:r>
            <a:r>
              <a:rPr lang="en-US" sz="1600" b="0" i="1" u="none" strike="noStrike" baseline="0" dirty="0">
                <a:latin typeface="Times New Roman" panose="02020603050405020304" pitchFamily="18" charset="0"/>
              </a:rPr>
              <a:t>medium confidence</a:t>
            </a:r>
            <a:r>
              <a:rPr lang="en-US" sz="1600" b="0" i="0" u="none" strike="noStrike" baseline="0" dirty="0">
                <a:latin typeface="Times New Roman" panose="02020603050405020304" pitchFamily="18" charset="0"/>
              </a:rPr>
              <a:t>). The AR6 assessed best estimate is 3°C with a </a:t>
            </a:r>
            <a:r>
              <a:rPr lang="en-US" sz="1600" b="0" i="1" u="none" strike="noStrike" baseline="0" dirty="0">
                <a:latin typeface="Times New Roman" panose="02020603050405020304" pitchFamily="18" charset="0"/>
              </a:rPr>
              <a:t>likely </a:t>
            </a:r>
            <a:r>
              <a:rPr lang="en-US" sz="1600" b="0" i="0" u="none" strike="noStrike" baseline="0" dirty="0">
                <a:latin typeface="Times New Roman" panose="02020603050405020304" pitchFamily="18" charset="0"/>
              </a:rPr>
              <a:t>range of 2.5°C to 4°C (</a:t>
            </a:r>
            <a:r>
              <a:rPr lang="en-US" sz="1600" b="0" i="1" u="none" strike="noStrike" baseline="0" dirty="0">
                <a:latin typeface="Times New Roman" panose="02020603050405020304" pitchFamily="18" charset="0"/>
              </a:rPr>
              <a:t>high confidence</a:t>
            </a:r>
            <a:r>
              <a:rPr lang="en-US" sz="1600" b="0" i="0" u="none" strike="noStrike" baseline="0" dirty="0">
                <a:latin typeface="Times New Roman" panose="02020603050405020304" pitchFamily="18" charset="0"/>
              </a:rPr>
              <a:t>), compared to 1.5°C to 4.5°C in AR5, which did not provide a best estimate.</a:t>
            </a:r>
            <a:endParaRPr lang="en-US" sz="1600" dirty="0"/>
          </a:p>
          <a:p>
            <a:pPr algn="l"/>
            <a:endParaRPr lang="en-US" sz="1600" b="1" i="0" u="none" strike="noStrike" baseline="0" dirty="0">
              <a:latin typeface="TimesNewRomanPS-BoldMT"/>
            </a:endParaRPr>
          </a:p>
          <a:p>
            <a:pPr algn="l"/>
            <a:r>
              <a:rPr lang="en-US" sz="1600" b="1" i="0" u="none" strike="noStrike" baseline="0" dirty="0">
                <a:latin typeface="TimesNewRomanPS-BoldMT"/>
              </a:rPr>
              <a:t>B.1</a:t>
            </a:r>
            <a:r>
              <a:rPr lang="en-US" sz="1600" i="0" u="none" strike="noStrike" baseline="0" dirty="0">
                <a:latin typeface="TimesNewRomanPS-BoldMT"/>
              </a:rPr>
              <a:t> Global surface temperature will continue to increase until at least the mid-century under all emissions scenarios considered. Global warming of 1.5°C and 2°C will be exceeded during the 21st century unless deep reductions in CO2 and other greenhouse gas emissions occur in the coming decades.</a:t>
            </a:r>
          </a:p>
          <a:p>
            <a:pPr algn="l"/>
            <a:endParaRPr lang="en-US" sz="1600" i="0" u="none" strike="noStrike" baseline="0" dirty="0">
              <a:latin typeface="TimesNewRomanPS-BoldMT"/>
            </a:endParaRPr>
          </a:p>
          <a:p>
            <a:pPr lvl="1"/>
            <a:r>
              <a:rPr lang="en-US" sz="1600" b="1" i="0" u="none" strike="noStrike" baseline="0" dirty="0">
                <a:latin typeface="TimesNewRomanPS-BoldMT"/>
              </a:rPr>
              <a:t>B.1.1 </a:t>
            </a:r>
            <a:r>
              <a:rPr lang="en-US" sz="1600" b="0" i="0" u="none" strike="noStrike" baseline="0" dirty="0">
                <a:latin typeface="TimesNewRomanPSMT"/>
              </a:rPr>
              <a:t>Compared to 1850–1900, global surface temperature averaged over 2081–2100 is </a:t>
            </a:r>
            <a:r>
              <a:rPr lang="en-US" sz="1600" b="0" i="1" u="none" strike="noStrike" baseline="0" dirty="0">
                <a:latin typeface="TimesNewRomanPS-ItalicMT"/>
              </a:rPr>
              <a:t>very likely </a:t>
            </a:r>
            <a:r>
              <a:rPr lang="en-US" sz="1600" b="0" i="0" u="none" strike="noStrike" baseline="0" dirty="0">
                <a:latin typeface="TimesNewRomanPSMT"/>
              </a:rPr>
              <a:t>to be higher by 1.0°C to 1.8°C under the very low GHG emissions scenario considered (SSP1-1.9), by 2.1°C to 3.5°C in the intermediate scenario (SSP2-4.5) and by 3.3°C to 5.7°C under the very high GHG emissions scenario (SSP5-8.5). The last time global surface temperature was sustained at or above 2.5°C higher than 1850–1900 was over 3 million years ago (</a:t>
            </a:r>
            <a:r>
              <a:rPr lang="en-US" sz="1600" b="0" i="1" u="none" strike="noStrike" baseline="0" dirty="0">
                <a:latin typeface="TimesNewRomanPS-ItalicMT"/>
              </a:rPr>
              <a:t>medium confidence</a:t>
            </a:r>
            <a:r>
              <a:rPr lang="en-US" sz="1600" b="0" i="0" u="none" strike="noStrike" baseline="0" dirty="0">
                <a:latin typeface="TimesNewRomanPSMT"/>
              </a:rPr>
              <a:t>).</a:t>
            </a:r>
          </a:p>
          <a:p>
            <a:pPr algn="l"/>
            <a:endParaRPr lang="en-US" sz="1600" dirty="0">
              <a:latin typeface="TimesNewRomanPSMT"/>
            </a:endParaRPr>
          </a:p>
          <a:p>
            <a:pPr algn="l"/>
            <a:r>
              <a:rPr lang="en-US" sz="1600" b="1" i="0" u="none" strike="noStrike" baseline="0" dirty="0">
                <a:latin typeface="TimesNewRomanPS-BoldMT"/>
              </a:rPr>
              <a:t>B.2 </a:t>
            </a:r>
            <a:r>
              <a:rPr lang="en-US" sz="1600" i="0" u="none" strike="noStrike" baseline="0" dirty="0">
                <a:latin typeface="TimesNewRomanPS-BoldMT"/>
              </a:rPr>
              <a:t>Many changes in the climate system become larger in direct relation to increasing global warming. They include increases in the frequency and intensity of hot extremes, marine heatwaves, and heavy precipitation, agricultural and ecological droughts in some regions, and proportion of intense tropical cyclones, as well as reductions in Arctic sea ice, snow cover and permafrost.</a:t>
            </a:r>
            <a:endParaRPr lang="en-US" sz="1600" dirty="0"/>
          </a:p>
        </p:txBody>
      </p:sp>
      <p:sp>
        <p:nvSpPr>
          <p:cNvPr id="10" name="TextBox 9">
            <a:extLst>
              <a:ext uri="{FF2B5EF4-FFF2-40B4-BE49-F238E27FC236}">
                <a16:creationId xmlns:a16="http://schemas.microsoft.com/office/drawing/2014/main" id="{DC2BCDA8-D43E-43F2-BF30-E2CACF7B8DB0}"/>
              </a:ext>
            </a:extLst>
          </p:cNvPr>
          <p:cNvSpPr txBox="1"/>
          <p:nvPr/>
        </p:nvSpPr>
        <p:spPr>
          <a:xfrm>
            <a:off x="7932421" y="6017796"/>
            <a:ext cx="3509010" cy="338554"/>
          </a:xfrm>
          <a:prstGeom prst="rect">
            <a:avLst/>
          </a:prstGeom>
          <a:noFill/>
        </p:spPr>
        <p:txBody>
          <a:bodyPr wrap="square" rtlCol="0">
            <a:spAutoFit/>
          </a:bodyPr>
          <a:lstStyle/>
          <a:p>
            <a:r>
              <a:rPr lang="en-US" sz="1600" dirty="0"/>
              <a:t>Source: IPCC AR6, SPM (August 2021)</a:t>
            </a:r>
          </a:p>
        </p:txBody>
      </p:sp>
    </p:spTree>
    <p:extLst>
      <p:ext uri="{BB962C8B-B14F-4D97-AF65-F5344CB8AC3E}">
        <p14:creationId xmlns:p14="http://schemas.microsoft.com/office/powerpoint/2010/main" val="2356933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chemeClr val="bg1"/>
                </a:solidFill>
              </a:rPr>
              <a:t>	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400" smtClean="0">
                <a:solidFill>
                  <a:schemeClr val="tx1"/>
                </a:solidFill>
              </a:rPr>
              <a:t>53</a:t>
            </a:fld>
            <a:endParaRPr lang="en-US" sz="1400">
              <a:solidFill>
                <a:schemeClr val="tx1"/>
              </a:solidFill>
            </a:endParaRPr>
          </a:p>
        </p:txBody>
      </p:sp>
      <p:pic>
        <p:nvPicPr>
          <p:cNvPr id="4" name="Picture 3" descr="Text&#10;&#10;Description automatically generated">
            <a:extLst>
              <a:ext uri="{FF2B5EF4-FFF2-40B4-BE49-F238E27FC236}">
                <a16:creationId xmlns:a16="http://schemas.microsoft.com/office/drawing/2014/main" id="{D7133723-2A42-49C9-A9EA-8DAB9F7EDB7F}"/>
              </a:ext>
            </a:extLst>
          </p:cNvPr>
          <p:cNvPicPr>
            <a:picLocks noChangeAspect="1"/>
          </p:cNvPicPr>
          <p:nvPr/>
        </p:nvPicPr>
        <p:blipFill rotWithShape="1">
          <a:blip r:embed="rId2">
            <a:extLst>
              <a:ext uri="{28A0092B-C50C-407E-A947-70E740481C1C}">
                <a14:useLocalDpi xmlns:a14="http://schemas.microsoft.com/office/drawing/2010/main" val="0"/>
              </a:ext>
            </a:extLst>
          </a:blip>
          <a:srcRect l="8911" t="6283" r="7654" b="48833"/>
          <a:stretch/>
        </p:blipFill>
        <p:spPr>
          <a:xfrm>
            <a:off x="400048" y="430886"/>
            <a:ext cx="8448498" cy="6427115"/>
          </a:xfrm>
          <a:prstGeom prst="rect">
            <a:avLst/>
          </a:prstGeom>
        </p:spPr>
      </p:pic>
      <p:sp>
        <p:nvSpPr>
          <p:cNvPr id="10" name="TextBox 9">
            <a:extLst>
              <a:ext uri="{FF2B5EF4-FFF2-40B4-BE49-F238E27FC236}">
                <a16:creationId xmlns:a16="http://schemas.microsoft.com/office/drawing/2014/main" id="{0372CC90-935A-4F3A-850E-8FCE7F096D47}"/>
              </a:ext>
            </a:extLst>
          </p:cNvPr>
          <p:cNvSpPr txBox="1"/>
          <p:nvPr/>
        </p:nvSpPr>
        <p:spPr>
          <a:xfrm>
            <a:off x="8848546" y="5764611"/>
            <a:ext cx="3110829" cy="307777"/>
          </a:xfrm>
          <a:prstGeom prst="rect">
            <a:avLst/>
          </a:prstGeom>
          <a:noFill/>
        </p:spPr>
        <p:txBody>
          <a:bodyPr wrap="square" rtlCol="0">
            <a:spAutoFit/>
          </a:bodyPr>
          <a:lstStyle/>
          <a:p>
            <a:r>
              <a:rPr lang="en-US" sz="1400" dirty="0"/>
              <a:t>Source: IPCC AR6, SPM (August 2021)</a:t>
            </a:r>
          </a:p>
        </p:txBody>
      </p:sp>
    </p:spTree>
    <p:extLst>
      <p:ext uri="{BB962C8B-B14F-4D97-AF65-F5344CB8AC3E}">
        <p14:creationId xmlns:p14="http://schemas.microsoft.com/office/powerpoint/2010/main" val="1040971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chemeClr val="bg1"/>
                </a:solidFill>
              </a:rPr>
              <a:t>	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400" smtClean="0">
                <a:solidFill>
                  <a:schemeClr val="tx1"/>
                </a:solidFill>
              </a:rPr>
              <a:t>54</a:t>
            </a:fld>
            <a:endParaRPr lang="en-US" sz="14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8195311" y="5764611"/>
            <a:ext cx="3158490" cy="307777"/>
          </a:xfrm>
          <a:prstGeom prst="rect">
            <a:avLst/>
          </a:prstGeom>
          <a:noFill/>
        </p:spPr>
        <p:txBody>
          <a:bodyPr wrap="square" rtlCol="0">
            <a:spAutoFit/>
          </a:bodyPr>
          <a:lstStyle/>
          <a:p>
            <a:r>
              <a:rPr lang="en-US" sz="1400" dirty="0"/>
              <a:t>Source: IPCC AR6, SPM (August 2021)</a:t>
            </a:r>
          </a:p>
        </p:txBody>
      </p:sp>
      <p:pic>
        <p:nvPicPr>
          <p:cNvPr id="6" name="Picture 5" descr="Text&#10;&#10;Description automatically generated">
            <a:extLst>
              <a:ext uri="{FF2B5EF4-FFF2-40B4-BE49-F238E27FC236}">
                <a16:creationId xmlns:a16="http://schemas.microsoft.com/office/drawing/2014/main" id="{7A80DD54-B551-46AD-B2DA-E05D7BBAEB5B}"/>
              </a:ext>
            </a:extLst>
          </p:cNvPr>
          <p:cNvPicPr>
            <a:picLocks noChangeAspect="1"/>
          </p:cNvPicPr>
          <p:nvPr/>
        </p:nvPicPr>
        <p:blipFill rotWithShape="1">
          <a:blip r:embed="rId2">
            <a:extLst>
              <a:ext uri="{28A0092B-C50C-407E-A947-70E740481C1C}">
                <a14:useLocalDpi xmlns:a14="http://schemas.microsoft.com/office/drawing/2010/main" val="0"/>
              </a:ext>
            </a:extLst>
          </a:blip>
          <a:srcRect l="9147" t="7500" r="8832" b="68763"/>
          <a:stretch/>
        </p:blipFill>
        <p:spPr>
          <a:xfrm>
            <a:off x="354330" y="636626"/>
            <a:ext cx="9839368" cy="4026814"/>
          </a:xfrm>
          <a:prstGeom prst="rect">
            <a:avLst/>
          </a:prstGeom>
        </p:spPr>
      </p:pic>
    </p:spTree>
    <p:extLst>
      <p:ext uri="{BB962C8B-B14F-4D97-AF65-F5344CB8AC3E}">
        <p14:creationId xmlns:p14="http://schemas.microsoft.com/office/powerpoint/2010/main" val="3746729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1" y="-24958"/>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55</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250463" y="611345"/>
            <a:ext cx="7839288" cy="1107996"/>
          </a:xfrm>
          <a:prstGeom prst="rect">
            <a:avLst/>
          </a:prstGeom>
          <a:noFill/>
        </p:spPr>
        <p:txBody>
          <a:bodyPr wrap="square" rtlCol="0">
            <a:spAutoFit/>
          </a:bodyPr>
          <a:lstStyle/>
          <a:p>
            <a:r>
              <a:rPr lang="en-US" b="1" dirty="0">
                <a:solidFill>
                  <a:srgbClr val="C00000"/>
                </a:solidFill>
              </a:rPr>
              <a:t>SSPs and RCPs</a:t>
            </a:r>
          </a:p>
          <a:p>
            <a:pPr marL="285750" indent="-285750">
              <a:buFont typeface="Arial" panose="020B0604020202020204" pitchFamily="34" charset="0"/>
              <a:buChar char="•"/>
            </a:pPr>
            <a:r>
              <a:rPr lang="en-US" sz="1600" dirty="0"/>
              <a:t>SSPX-Y means: X is the shared socioeconomic pathway (SSP), Y is additional radiative forcing (in W/m</a:t>
            </a:r>
            <a:r>
              <a:rPr lang="en-US" sz="1600" baseline="30000" dirty="0"/>
              <a:t>2</a:t>
            </a:r>
            <a:r>
              <a:rPr lang="en-US" sz="1600" dirty="0"/>
              <a:t>) under the scenario in 2100</a:t>
            </a:r>
          </a:p>
          <a:p>
            <a:pPr marL="285750" indent="-285750">
              <a:buFont typeface="Arial" panose="020B0604020202020204" pitchFamily="34" charset="0"/>
              <a:buChar char="•"/>
            </a:pPr>
            <a:r>
              <a:rPr lang="en-US" sz="1600" dirty="0"/>
              <a:t>RCPs were used through IPCC AR5, now they are integrated with the SSPs starting in AR6</a:t>
            </a:r>
          </a:p>
        </p:txBody>
      </p:sp>
      <p:pic>
        <p:nvPicPr>
          <p:cNvPr id="4" name="Picture 3">
            <a:extLst>
              <a:ext uri="{FF2B5EF4-FFF2-40B4-BE49-F238E27FC236}">
                <a16:creationId xmlns:a16="http://schemas.microsoft.com/office/drawing/2014/main" id="{C462571E-8F83-4D6E-94BA-4BC1AEAE3111}"/>
              </a:ext>
            </a:extLst>
          </p:cNvPr>
          <p:cNvPicPr>
            <a:picLocks noChangeAspect="1"/>
          </p:cNvPicPr>
          <p:nvPr/>
        </p:nvPicPr>
        <p:blipFill>
          <a:blip r:embed="rId2"/>
          <a:stretch>
            <a:fillRect/>
          </a:stretch>
        </p:blipFill>
        <p:spPr>
          <a:xfrm>
            <a:off x="1545627" y="3351137"/>
            <a:ext cx="7509387" cy="3153704"/>
          </a:xfrm>
          <a:prstGeom prst="rect">
            <a:avLst/>
          </a:prstGeom>
        </p:spPr>
      </p:pic>
      <p:pic>
        <p:nvPicPr>
          <p:cNvPr id="13" name="Picture 12">
            <a:extLst>
              <a:ext uri="{FF2B5EF4-FFF2-40B4-BE49-F238E27FC236}">
                <a16:creationId xmlns:a16="http://schemas.microsoft.com/office/drawing/2014/main" id="{99D6D1D4-E17B-47AB-8E91-6888463FCE90}"/>
              </a:ext>
            </a:extLst>
          </p:cNvPr>
          <p:cNvPicPr>
            <a:picLocks noChangeAspect="1"/>
          </p:cNvPicPr>
          <p:nvPr/>
        </p:nvPicPr>
        <p:blipFill>
          <a:blip r:embed="rId3"/>
          <a:stretch>
            <a:fillRect/>
          </a:stretch>
        </p:blipFill>
        <p:spPr>
          <a:xfrm>
            <a:off x="1545628" y="2042053"/>
            <a:ext cx="7509386" cy="1309084"/>
          </a:xfrm>
          <a:prstGeom prst="rect">
            <a:avLst/>
          </a:prstGeom>
        </p:spPr>
      </p:pic>
    </p:spTree>
    <p:extLst>
      <p:ext uri="{BB962C8B-B14F-4D97-AF65-F5344CB8AC3E}">
        <p14:creationId xmlns:p14="http://schemas.microsoft.com/office/powerpoint/2010/main" val="2242241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1" y="-24958"/>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56</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196675" y="611345"/>
            <a:ext cx="5265011" cy="369332"/>
          </a:xfrm>
          <a:prstGeom prst="rect">
            <a:avLst/>
          </a:prstGeom>
          <a:noFill/>
        </p:spPr>
        <p:txBody>
          <a:bodyPr wrap="square" rtlCol="0">
            <a:spAutoFit/>
          </a:bodyPr>
          <a:lstStyle/>
          <a:p>
            <a:r>
              <a:rPr lang="en-US" b="1" dirty="0">
                <a:solidFill>
                  <a:srgbClr val="C00000"/>
                </a:solidFill>
              </a:rPr>
              <a:t>SSPs and RCPs</a:t>
            </a:r>
          </a:p>
        </p:txBody>
      </p:sp>
      <p:pic>
        <p:nvPicPr>
          <p:cNvPr id="7" name="Picture 6">
            <a:extLst>
              <a:ext uri="{FF2B5EF4-FFF2-40B4-BE49-F238E27FC236}">
                <a16:creationId xmlns:a16="http://schemas.microsoft.com/office/drawing/2014/main" id="{28D9F4ED-948E-4916-A729-DB3FE0CCF5D9}"/>
              </a:ext>
            </a:extLst>
          </p:cNvPr>
          <p:cNvPicPr>
            <a:picLocks noChangeAspect="1"/>
          </p:cNvPicPr>
          <p:nvPr/>
        </p:nvPicPr>
        <p:blipFill>
          <a:blip r:embed="rId2"/>
          <a:stretch>
            <a:fillRect/>
          </a:stretch>
        </p:blipFill>
        <p:spPr>
          <a:xfrm>
            <a:off x="1744203" y="1492449"/>
            <a:ext cx="7120004" cy="4564105"/>
          </a:xfrm>
          <a:prstGeom prst="rect">
            <a:avLst/>
          </a:prstGeom>
        </p:spPr>
      </p:pic>
    </p:spTree>
    <p:extLst>
      <p:ext uri="{BB962C8B-B14F-4D97-AF65-F5344CB8AC3E}">
        <p14:creationId xmlns:p14="http://schemas.microsoft.com/office/powerpoint/2010/main" val="1621690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1" y="-24958"/>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57</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196675" y="611345"/>
            <a:ext cx="5265011" cy="369332"/>
          </a:xfrm>
          <a:prstGeom prst="rect">
            <a:avLst/>
          </a:prstGeom>
          <a:noFill/>
        </p:spPr>
        <p:txBody>
          <a:bodyPr wrap="square" rtlCol="0">
            <a:spAutoFit/>
          </a:bodyPr>
          <a:lstStyle/>
          <a:p>
            <a:r>
              <a:rPr lang="en-US" b="1" dirty="0">
                <a:solidFill>
                  <a:srgbClr val="C00000"/>
                </a:solidFill>
              </a:rPr>
              <a:t>SSPs and RCPs</a:t>
            </a:r>
          </a:p>
        </p:txBody>
      </p:sp>
      <p:pic>
        <p:nvPicPr>
          <p:cNvPr id="10" name="Picture 9">
            <a:extLst>
              <a:ext uri="{FF2B5EF4-FFF2-40B4-BE49-F238E27FC236}">
                <a16:creationId xmlns:a16="http://schemas.microsoft.com/office/drawing/2014/main" id="{994DCAD2-4C1B-458F-B63C-1F53853D1877}"/>
              </a:ext>
            </a:extLst>
          </p:cNvPr>
          <p:cNvPicPr>
            <a:picLocks noChangeAspect="1"/>
          </p:cNvPicPr>
          <p:nvPr/>
        </p:nvPicPr>
        <p:blipFill>
          <a:blip r:embed="rId2"/>
          <a:stretch>
            <a:fillRect/>
          </a:stretch>
        </p:blipFill>
        <p:spPr>
          <a:xfrm>
            <a:off x="1704879" y="1339563"/>
            <a:ext cx="7223968" cy="3490621"/>
          </a:xfrm>
          <a:prstGeom prst="rect">
            <a:avLst/>
          </a:prstGeom>
        </p:spPr>
      </p:pic>
      <p:pic>
        <p:nvPicPr>
          <p:cNvPr id="11" name="Picture 10">
            <a:extLst>
              <a:ext uri="{FF2B5EF4-FFF2-40B4-BE49-F238E27FC236}">
                <a16:creationId xmlns:a16="http://schemas.microsoft.com/office/drawing/2014/main" id="{E0620409-BE0A-4E7B-A747-C07E7446565A}"/>
              </a:ext>
            </a:extLst>
          </p:cNvPr>
          <p:cNvPicPr>
            <a:picLocks noChangeAspect="1"/>
          </p:cNvPicPr>
          <p:nvPr/>
        </p:nvPicPr>
        <p:blipFill rotWithShape="1">
          <a:blip r:embed="rId3"/>
          <a:srcRect b="71780"/>
          <a:stretch/>
        </p:blipFill>
        <p:spPr>
          <a:xfrm>
            <a:off x="1683362" y="4766238"/>
            <a:ext cx="7337413" cy="1480417"/>
          </a:xfrm>
          <a:prstGeom prst="rect">
            <a:avLst/>
          </a:prstGeom>
        </p:spPr>
      </p:pic>
    </p:spTree>
    <p:extLst>
      <p:ext uri="{BB962C8B-B14F-4D97-AF65-F5344CB8AC3E}">
        <p14:creationId xmlns:p14="http://schemas.microsoft.com/office/powerpoint/2010/main" val="1549194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1" y="-24958"/>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0033CC"/>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mtClean="0"/>
              <a:t>58</a:t>
            </a:fld>
            <a:endParaRPr lang="en-US"/>
          </a:p>
        </p:txBody>
      </p:sp>
      <p:sp>
        <p:nvSpPr>
          <p:cNvPr id="2" name="TextBox 1">
            <a:extLst>
              <a:ext uri="{FF2B5EF4-FFF2-40B4-BE49-F238E27FC236}">
                <a16:creationId xmlns:a16="http://schemas.microsoft.com/office/drawing/2014/main" id="{A9435211-D832-499E-8C8F-1F7F5267875B}"/>
              </a:ext>
            </a:extLst>
          </p:cNvPr>
          <p:cNvSpPr txBox="1"/>
          <p:nvPr/>
        </p:nvSpPr>
        <p:spPr>
          <a:xfrm>
            <a:off x="196675" y="611345"/>
            <a:ext cx="5265011" cy="369332"/>
          </a:xfrm>
          <a:prstGeom prst="rect">
            <a:avLst/>
          </a:prstGeom>
          <a:noFill/>
        </p:spPr>
        <p:txBody>
          <a:bodyPr wrap="square" rtlCol="0">
            <a:spAutoFit/>
          </a:bodyPr>
          <a:lstStyle/>
          <a:p>
            <a:r>
              <a:rPr lang="en-US" b="1" dirty="0">
                <a:solidFill>
                  <a:srgbClr val="C00000"/>
                </a:solidFill>
              </a:rPr>
              <a:t>SSPs and RCPs</a:t>
            </a:r>
          </a:p>
        </p:txBody>
      </p:sp>
      <p:pic>
        <p:nvPicPr>
          <p:cNvPr id="12" name="Picture 11">
            <a:extLst>
              <a:ext uri="{FF2B5EF4-FFF2-40B4-BE49-F238E27FC236}">
                <a16:creationId xmlns:a16="http://schemas.microsoft.com/office/drawing/2014/main" id="{3524FBC5-CCC0-4F33-89BF-F7B77A57B7B3}"/>
              </a:ext>
            </a:extLst>
          </p:cNvPr>
          <p:cNvPicPr>
            <a:picLocks noChangeAspect="1"/>
          </p:cNvPicPr>
          <p:nvPr/>
        </p:nvPicPr>
        <p:blipFill rotWithShape="1">
          <a:blip r:embed="rId2"/>
          <a:srcRect t="26551"/>
          <a:stretch/>
        </p:blipFill>
        <p:spPr>
          <a:xfrm>
            <a:off x="1627896" y="1415754"/>
            <a:ext cx="7667579" cy="4026492"/>
          </a:xfrm>
          <a:prstGeom prst="rect">
            <a:avLst/>
          </a:prstGeom>
        </p:spPr>
      </p:pic>
    </p:spTree>
    <p:extLst>
      <p:ext uri="{BB962C8B-B14F-4D97-AF65-F5344CB8AC3E}">
        <p14:creationId xmlns:p14="http://schemas.microsoft.com/office/powerpoint/2010/main" val="2266840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59</a:t>
            </a:fld>
            <a:endParaRPr lang="en-US" sz="16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5977890" y="5887752"/>
            <a:ext cx="4004310" cy="338554"/>
          </a:xfrm>
          <a:prstGeom prst="rect">
            <a:avLst/>
          </a:prstGeom>
          <a:noFill/>
        </p:spPr>
        <p:txBody>
          <a:bodyPr wrap="square" rtlCol="0">
            <a:spAutoFit/>
          </a:bodyPr>
          <a:lstStyle/>
          <a:p>
            <a:r>
              <a:rPr lang="en-US" sz="1600" dirty="0"/>
              <a:t>Source: IPCC AR6 SPM (August 2021)</a:t>
            </a:r>
          </a:p>
        </p:txBody>
      </p:sp>
      <p:pic>
        <p:nvPicPr>
          <p:cNvPr id="9" name="Picture 8" descr="Chart&#10;&#10;Description automatically generated with medium confidence">
            <a:extLst>
              <a:ext uri="{FF2B5EF4-FFF2-40B4-BE49-F238E27FC236}">
                <a16:creationId xmlns:a16="http://schemas.microsoft.com/office/drawing/2014/main" id="{2CA82233-7E9B-45B5-8730-E20E9A17EF42}"/>
              </a:ext>
            </a:extLst>
          </p:cNvPr>
          <p:cNvPicPr>
            <a:picLocks noChangeAspect="1"/>
          </p:cNvPicPr>
          <p:nvPr/>
        </p:nvPicPr>
        <p:blipFill rotWithShape="1">
          <a:blip r:embed="rId2">
            <a:extLst>
              <a:ext uri="{28A0092B-C50C-407E-A947-70E740481C1C}">
                <a14:useLocalDpi xmlns:a14="http://schemas.microsoft.com/office/drawing/2010/main" val="0"/>
              </a:ext>
            </a:extLst>
          </a:blip>
          <a:srcRect l="15274" t="11167" r="35392" b="52332"/>
          <a:stretch/>
        </p:blipFill>
        <p:spPr>
          <a:xfrm>
            <a:off x="-1" y="519130"/>
            <a:ext cx="5009883" cy="5241590"/>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E94FCFB3-3ABA-4D05-9B6C-AC4953CE7730}"/>
              </a:ext>
            </a:extLst>
          </p:cNvPr>
          <p:cNvPicPr>
            <a:picLocks noChangeAspect="1"/>
          </p:cNvPicPr>
          <p:nvPr/>
        </p:nvPicPr>
        <p:blipFill rotWithShape="1">
          <a:blip r:embed="rId2">
            <a:extLst>
              <a:ext uri="{28A0092B-C50C-407E-A947-70E740481C1C}">
                <a14:useLocalDpi xmlns:a14="http://schemas.microsoft.com/office/drawing/2010/main" val="0"/>
              </a:ext>
            </a:extLst>
          </a:blip>
          <a:srcRect l="15511" t="47500" r="30045" b="17500"/>
          <a:stretch/>
        </p:blipFill>
        <p:spPr>
          <a:xfrm>
            <a:off x="5083491" y="531494"/>
            <a:ext cx="5752149" cy="5229226"/>
          </a:xfrm>
          <a:prstGeom prst="rect">
            <a:avLst/>
          </a:prstGeom>
        </p:spPr>
      </p:pic>
      <p:pic>
        <p:nvPicPr>
          <p:cNvPr id="13" name="Picture 12" descr="Chart&#10;&#10;Description automatically generated with medium confidence">
            <a:extLst>
              <a:ext uri="{FF2B5EF4-FFF2-40B4-BE49-F238E27FC236}">
                <a16:creationId xmlns:a16="http://schemas.microsoft.com/office/drawing/2014/main" id="{31A41343-9CAC-4677-8371-8F8E69760AF4}"/>
              </a:ext>
            </a:extLst>
          </p:cNvPr>
          <p:cNvPicPr>
            <a:picLocks noChangeAspect="1"/>
          </p:cNvPicPr>
          <p:nvPr/>
        </p:nvPicPr>
        <p:blipFill rotWithShape="1">
          <a:blip r:embed="rId2">
            <a:extLst>
              <a:ext uri="{28A0092B-C50C-407E-A947-70E740481C1C}">
                <a14:useLocalDpi xmlns:a14="http://schemas.microsoft.com/office/drawing/2010/main" val="0"/>
              </a:ext>
            </a:extLst>
          </a:blip>
          <a:srcRect l="68777" t="12333" r="9540" b="15943"/>
          <a:stretch/>
        </p:blipFill>
        <p:spPr>
          <a:xfrm>
            <a:off x="10835640" y="463825"/>
            <a:ext cx="1356360" cy="6344528"/>
          </a:xfrm>
          <a:prstGeom prst="rect">
            <a:avLst/>
          </a:prstGeom>
        </p:spPr>
      </p:pic>
    </p:spTree>
    <p:extLst>
      <p:ext uri="{BB962C8B-B14F-4D97-AF65-F5344CB8AC3E}">
        <p14:creationId xmlns:p14="http://schemas.microsoft.com/office/powerpoint/2010/main" val="172395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Carbon budgets</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6</a:t>
            </a:fld>
            <a:endParaRPr lang="en-US" sz="1600">
              <a:solidFill>
                <a:schemeClr val="tx1"/>
              </a:solidFill>
            </a:endParaRPr>
          </a:p>
        </p:txBody>
      </p:sp>
      <p:pic>
        <p:nvPicPr>
          <p:cNvPr id="9" name="Picture 8" descr="Table&#10;&#10;Description automatically generated">
            <a:extLst>
              <a:ext uri="{FF2B5EF4-FFF2-40B4-BE49-F238E27FC236}">
                <a16:creationId xmlns:a16="http://schemas.microsoft.com/office/drawing/2014/main" id="{9B3E8217-D39D-4B75-9235-2264F28723C3}"/>
              </a:ext>
            </a:extLst>
          </p:cNvPr>
          <p:cNvPicPr>
            <a:picLocks noChangeAspect="1"/>
          </p:cNvPicPr>
          <p:nvPr/>
        </p:nvPicPr>
        <p:blipFill rotWithShape="1">
          <a:blip r:embed="rId2">
            <a:extLst>
              <a:ext uri="{28A0092B-C50C-407E-A947-70E740481C1C}">
                <a14:useLocalDpi xmlns:a14="http://schemas.microsoft.com/office/drawing/2010/main" val="0"/>
              </a:ext>
            </a:extLst>
          </a:blip>
          <a:srcRect l="8891" t="20334" r="8729" b="39418"/>
          <a:stretch/>
        </p:blipFill>
        <p:spPr>
          <a:xfrm>
            <a:off x="914400" y="430886"/>
            <a:ext cx="9296923" cy="6427114"/>
          </a:xfrm>
          <a:prstGeom prst="rect">
            <a:avLst/>
          </a:prstGeom>
        </p:spPr>
      </p:pic>
      <p:sp>
        <p:nvSpPr>
          <p:cNvPr id="3" name="TextBox 2">
            <a:extLst>
              <a:ext uri="{FF2B5EF4-FFF2-40B4-BE49-F238E27FC236}">
                <a16:creationId xmlns:a16="http://schemas.microsoft.com/office/drawing/2014/main" id="{B2515155-5E60-4ABC-9BD9-B9A72BBCD987}"/>
              </a:ext>
            </a:extLst>
          </p:cNvPr>
          <p:cNvSpPr txBox="1"/>
          <p:nvPr/>
        </p:nvSpPr>
        <p:spPr>
          <a:xfrm>
            <a:off x="9830509" y="5556132"/>
            <a:ext cx="1904105" cy="584775"/>
          </a:xfrm>
          <a:prstGeom prst="rect">
            <a:avLst/>
          </a:prstGeom>
          <a:noFill/>
        </p:spPr>
        <p:txBody>
          <a:bodyPr wrap="square" rtlCol="0">
            <a:spAutoFit/>
          </a:bodyPr>
          <a:lstStyle/>
          <a:p>
            <a:r>
              <a:rPr lang="en-US" sz="1600" dirty="0"/>
              <a:t>Source: IPCC AR6 SPM (August 2021)</a:t>
            </a:r>
          </a:p>
        </p:txBody>
      </p:sp>
    </p:spTree>
    <p:extLst>
      <p:ext uri="{BB962C8B-B14F-4D97-AF65-F5344CB8AC3E}">
        <p14:creationId xmlns:p14="http://schemas.microsoft.com/office/powerpoint/2010/main" val="4249244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a quick tour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60</a:t>
            </a:fld>
            <a:endParaRPr lang="en-US" sz="16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1154430" y="5864780"/>
            <a:ext cx="4004310" cy="338554"/>
          </a:xfrm>
          <a:prstGeom prst="rect">
            <a:avLst/>
          </a:prstGeom>
          <a:noFill/>
        </p:spPr>
        <p:txBody>
          <a:bodyPr wrap="square" rtlCol="0">
            <a:spAutoFit/>
          </a:bodyPr>
          <a:lstStyle/>
          <a:p>
            <a:r>
              <a:rPr lang="en-US" sz="1600" dirty="0"/>
              <a:t>Source: IPCC AR6 SPM (August 2021)</a:t>
            </a:r>
          </a:p>
        </p:txBody>
      </p:sp>
      <p:sp>
        <p:nvSpPr>
          <p:cNvPr id="10" name="TextBox 9">
            <a:extLst>
              <a:ext uri="{FF2B5EF4-FFF2-40B4-BE49-F238E27FC236}">
                <a16:creationId xmlns:a16="http://schemas.microsoft.com/office/drawing/2014/main" id="{79E3DFD1-185B-443B-9864-DC76D6878AA6}"/>
              </a:ext>
            </a:extLst>
          </p:cNvPr>
          <p:cNvSpPr txBox="1"/>
          <p:nvPr/>
        </p:nvSpPr>
        <p:spPr>
          <a:xfrm>
            <a:off x="342900" y="823943"/>
            <a:ext cx="4309110" cy="4524315"/>
          </a:xfrm>
          <a:prstGeom prst="rect">
            <a:avLst/>
          </a:prstGeom>
          <a:noFill/>
        </p:spPr>
        <p:txBody>
          <a:bodyPr wrap="square">
            <a:spAutoFit/>
          </a:bodyPr>
          <a:lstStyle/>
          <a:p>
            <a:pPr algn="l"/>
            <a:r>
              <a:rPr lang="en-US" sz="1600" b="1" i="0" u="none" strike="noStrike" baseline="0" dirty="0">
                <a:solidFill>
                  <a:srgbClr val="5493CE"/>
                </a:solidFill>
                <a:latin typeface="Times New Roman" panose="02020603050405020304" pitchFamily="18" charset="0"/>
              </a:rPr>
              <a:t>D.1.1 </a:t>
            </a:r>
            <a:r>
              <a:rPr lang="en-US" sz="1600" b="0" i="0" u="none" strike="noStrike" baseline="0" dirty="0">
                <a:solidFill>
                  <a:srgbClr val="000000"/>
                </a:solidFill>
                <a:latin typeface="Times New Roman" panose="02020603050405020304" pitchFamily="18" charset="0"/>
              </a:rPr>
              <a:t>This Report reaffirms with </a:t>
            </a:r>
            <a:r>
              <a:rPr lang="en-US" sz="1600" b="0" i="1" u="none" strike="noStrike" baseline="0" dirty="0">
                <a:solidFill>
                  <a:srgbClr val="000000"/>
                </a:solidFill>
                <a:latin typeface="Times New Roman" panose="02020603050405020304" pitchFamily="18" charset="0"/>
              </a:rPr>
              <a:t>high confidence </a:t>
            </a:r>
            <a:r>
              <a:rPr lang="en-US" sz="1600" b="0" i="0" u="none" strike="noStrike" baseline="0" dirty="0">
                <a:solidFill>
                  <a:srgbClr val="000000"/>
                </a:solidFill>
                <a:latin typeface="Times New Roman" panose="02020603050405020304" pitchFamily="18" charset="0"/>
              </a:rPr>
              <a:t>the AR5 finding that there is a near-linear relationship between cumulative anthropogenic CO2 emissions and the global warming they cause. Each 1000 GtCO2 of cumulative CO2 emissions is assessed to </a:t>
            </a:r>
            <a:r>
              <a:rPr lang="en-US" sz="1600" b="0" i="1" u="none" strike="noStrike" baseline="0" dirty="0">
                <a:solidFill>
                  <a:srgbClr val="000000"/>
                </a:solidFill>
                <a:latin typeface="Times New Roman" panose="02020603050405020304" pitchFamily="18" charset="0"/>
              </a:rPr>
              <a:t>likely </a:t>
            </a:r>
            <a:r>
              <a:rPr lang="en-US" sz="1600" b="0" i="0" u="none" strike="noStrike" baseline="0" dirty="0">
                <a:solidFill>
                  <a:srgbClr val="000000"/>
                </a:solidFill>
                <a:latin typeface="Times New Roman" panose="02020603050405020304" pitchFamily="18" charset="0"/>
              </a:rPr>
              <a:t>cause a 0.27°C to 0.63°C increase in global surface temperature with a best estimate of 0.45°C41. This is a narrower range compared to AR5 and SR1.5. This quantity is referred to as the </a:t>
            </a:r>
            <a:r>
              <a:rPr lang="en-US" sz="1600" b="1" i="0" u="none" strike="noStrike" baseline="0" dirty="0">
                <a:solidFill>
                  <a:srgbClr val="C00000"/>
                </a:solidFill>
                <a:latin typeface="Times New Roman" panose="02020603050405020304" pitchFamily="18" charset="0"/>
              </a:rPr>
              <a:t>transient climate response</a:t>
            </a:r>
            <a:r>
              <a:rPr lang="en-US" sz="1600" b="0" i="0" u="none" strike="noStrike" baseline="0" dirty="0">
                <a:solidFill>
                  <a:srgbClr val="000000"/>
                </a:solidFill>
                <a:latin typeface="Times New Roman" panose="02020603050405020304" pitchFamily="18" charset="0"/>
              </a:rPr>
              <a:t> to cumulative CO2 emissions (TCRE). This relationship implies that reaching net zero anthropogenic CO2 emissions is a requirement to stabilize human-induced global temperature increase at any level, but that limiting global temperature increase to a specific level would imply limiting cumulative CO2 emissions to within a carbon budget.</a:t>
            </a:r>
            <a:endParaRPr lang="en-US" sz="1600" dirty="0"/>
          </a:p>
        </p:txBody>
      </p:sp>
      <p:pic>
        <p:nvPicPr>
          <p:cNvPr id="6" name="Picture 5" descr="Text&#10;&#10;Description automatically generated with low confidence">
            <a:extLst>
              <a:ext uri="{FF2B5EF4-FFF2-40B4-BE49-F238E27FC236}">
                <a16:creationId xmlns:a16="http://schemas.microsoft.com/office/drawing/2014/main" id="{7E3CB58A-1917-469B-A9B2-2C7A82043A47}"/>
              </a:ext>
            </a:extLst>
          </p:cNvPr>
          <p:cNvPicPr>
            <a:picLocks noChangeAspect="1"/>
          </p:cNvPicPr>
          <p:nvPr/>
        </p:nvPicPr>
        <p:blipFill rotWithShape="1">
          <a:blip r:embed="rId2">
            <a:extLst>
              <a:ext uri="{28A0092B-C50C-407E-A947-70E740481C1C}">
                <a14:useLocalDpi xmlns:a14="http://schemas.microsoft.com/office/drawing/2010/main" val="0"/>
              </a:ext>
            </a:extLst>
          </a:blip>
          <a:srcRect l="9383" t="9212" r="13075" b="43500"/>
          <a:stretch/>
        </p:blipFill>
        <p:spPr>
          <a:xfrm>
            <a:off x="4739517" y="430886"/>
            <a:ext cx="7452483" cy="6427114"/>
          </a:xfrm>
          <a:prstGeom prst="rect">
            <a:avLst/>
          </a:prstGeom>
        </p:spPr>
      </p:pic>
    </p:spTree>
    <p:extLst>
      <p:ext uri="{BB962C8B-B14F-4D97-AF65-F5344CB8AC3E}">
        <p14:creationId xmlns:p14="http://schemas.microsoft.com/office/powerpoint/2010/main" val="4105949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Warming decomp</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7</a:t>
            </a:fld>
            <a:endParaRPr lang="en-US" sz="16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160092" y="5834879"/>
            <a:ext cx="4004310" cy="338554"/>
          </a:xfrm>
          <a:prstGeom prst="rect">
            <a:avLst/>
          </a:prstGeom>
          <a:noFill/>
        </p:spPr>
        <p:txBody>
          <a:bodyPr wrap="square" rtlCol="0">
            <a:spAutoFit/>
          </a:bodyPr>
          <a:lstStyle/>
          <a:p>
            <a:r>
              <a:rPr lang="en-US" sz="1600" dirty="0"/>
              <a:t>Source: IPCC AR6 SPM (August 2021)</a:t>
            </a:r>
          </a:p>
        </p:txBody>
      </p:sp>
      <p:pic>
        <p:nvPicPr>
          <p:cNvPr id="7" name="Picture 6" descr="Text, letter&#10;&#10;Description automatically generated">
            <a:extLst>
              <a:ext uri="{FF2B5EF4-FFF2-40B4-BE49-F238E27FC236}">
                <a16:creationId xmlns:a16="http://schemas.microsoft.com/office/drawing/2014/main" id="{F8A53458-F38A-45C1-BB93-70532BFF2A40}"/>
              </a:ext>
            </a:extLst>
          </p:cNvPr>
          <p:cNvPicPr>
            <a:picLocks noChangeAspect="1"/>
          </p:cNvPicPr>
          <p:nvPr/>
        </p:nvPicPr>
        <p:blipFill rotWithShape="1">
          <a:blip r:embed="rId3">
            <a:extLst>
              <a:ext uri="{28A0092B-C50C-407E-A947-70E740481C1C}">
                <a14:useLocalDpi xmlns:a14="http://schemas.microsoft.com/office/drawing/2010/main" val="0"/>
              </a:ext>
            </a:extLst>
          </a:blip>
          <a:srcRect l="47150" t="14933" r="9495" b="58269"/>
          <a:stretch/>
        </p:blipFill>
        <p:spPr>
          <a:xfrm>
            <a:off x="0" y="1051242"/>
            <a:ext cx="5440680" cy="4755515"/>
          </a:xfrm>
          <a:prstGeom prst="rect">
            <a:avLst/>
          </a:prstGeom>
        </p:spPr>
      </p:pic>
      <p:sp>
        <p:nvSpPr>
          <p:cNvPr id="13" name="TextBox 12">
            <a:extLst>
              <a:ext uri="{FF2B5EF4-FFF2-40B4-BE49-F238E27FC236}">
                <a16:creationId xmlns:a16="http://schemas.microsoft.com/office/drawing/2014/main" id="{69B8AC05-8F9C-4746-8143-12DBBB845AC4}"/>
              </a:ext>
            </a:extLst>
          </p:cNvPr>
          <p:cNvSpPr txBox="1"/>
          <p:nvPr/>
        </p:nvSpPr>
        <p:spPr>
          <a:xfrm>
            <a:off x="5761157" y="5534561"/>
            <a:ext cx="6109874"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Data: annual data on temperature and Radiative Forcings from CO2, methane, CFCs, N2O, SOX, Solar, stratospheric sulfates; North Atlantic &amp; southern oscillations. </a:t>
            </a:r>
          </a:p>
          <a:p>
            <a:pPr marL="285750" indent="-285750">
              <a:buFont typeface="Arial" panose="020B0604020202020204" pitchFamily="34" charset="0"/>
              <a:buChar char="•"/>
            </a:pPr>
            <a:r>
              <a:rPr lang="en-US" sz="1600" dirty="0"/>
              <a:t>Estimation method: Cointegration (DOLS)</a:t>
            </a:r>
          </a:p>
          <a:p>
            <a:r>
              <a:rPr lang="en-US" sz="1600" dirty="0"/>
              <a:t>Source: Kaufmann, Kauppi, &amp; Stock (2006); Stock (2019)</a:t>
            </a:r>
          </a:p>
        </p:txBody>
      </p:sp>
      <p:pic>
        <p:nvPicPr>
          <p:cNvPr id="14" name="Picture 13">
            <a:extLst>
              <a:ext uri="{FF2B5EF4-FFF2-40B4-BE49-F238E27FC236}">
                <a16:creationId xmlns:a16="http://schemas.microsoft.com/office/drawing/2014/main" id="{6B7DD65C-829B-48B9-A2A4-D738D5D27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249" y="792474"/>
            <a:ext cx="6547659" cy="4761933"/>
          </a:xfrm>
          <a:prstGeom prst="rect">
            <a:avLst/>
          </a:prstGeom>
        </p:spPr>
      </p:pic>
      <p:sp>
        <p:nvSpPr>
          <p:cNvPr id="15" name="TextBox 14">
            <a:extLst>
              <a:ext uri="{FF2B5EF4-FFF2-40B4-BE49-F238E27FC236}">
                <a16:creationId xmlns:a16="http://schemas.microsoft.com/office/drawing/2014/main" id="{47C502D8-5067-4181-831D-FD9BD0EADA3F}"/>
              </a:ext>
            </a:extLst>
          </p:cNvPr>
          <p:cNvSpPr txBox="1"/>
          <p:nvPr/>
        </p:nvSpPr>
        <p:spPr>
          <a:xfrm>
            <a:off x="9532621" y="3826175"/>
            <a:ext cx="2317702" cy="523220"/>
          </a:xfrm>
          <a:prstGeom prst="rect">
            <a:avLst/>
          </a:prstGeom>
          <a:noFill/>
        </p:spPr>
        <p:txBody>
          <a:bodyPr wrap="square" rtlCol="0">
            <a:spAutoFit/>
          </a:bodyPr>
          <a:lstStyle/>
          <a:p>
            <a:r>
              <a:rPr lang="en-US" sz="1400" dirty="0">
                <a:solidFill>
                  <a:schemeClr val="accent5">
                    <a:lumMod val="75000"/>
                  </a:schemeClr>
                </a:solidFill>
              </a:rPr>
              <a:t>Solar only (anthropogenic RF fixed at 1870-1890 means)</a:t>
            </a:r>
          </a:p>
        </p:txBody>
      </p:sp>
      <p:graphicFrame>
        <p:nvGraphicFramePr>
          <p:cNvPr id="16" name="Object 15">
            <a:extLst>
              <a:ext uri="{FF2B5EF4-FFF2-40B4-BE49-F238E27FC236}">
                <a16:creationId xmlns:a16="http://schemas.microsoft.com/office/drawing/2014/main" id="{922A27BC-B1DF-4172-AA81-D50F225B744A}"/>
              </a:ext>
            </a:extLst>
          </p:cNvPr>
          <p:cNvGraphicFramePr>
            <a:graphicFrameLocks noChangeAspect="1"/>
          </p:cNvGraphicFramePr>
          <p:nvPr>
            <p:extLst>
              <p:ext uri="{D42A27DB-BD31-4B8C-83A1-F6EECF244321}">
                <p14:modId xmlns:p14="http://schemas.microsoft.com/office/powerpoint/2010/main" val="1855016804"/>
              </p:ext>
            </p:extLst>
          </p:nvPr>
        </p:nvGraphicFramePr>
        <p:xfrm>
          <a:off x="7380433" y="2260835"/>
          <a:ext cx="2460333" cy="590833"/>
        </p:xfrm>
        <a:graphic>
          <a:graphicData uri="http://schemas.openxmlformats.org/presentationml/2006/ole">
            <mc:AlternateContent xmlns:mc="http://schemas.openxmlformats.org/markup-compatibility/2006">
              <mc:Choice xmlns:v="urn:schemas-microsoft-com:vml" Requires="v">
                <p:oleObj spid="_x0000_s2150" name="Equation" r:id="rId5" imgW="3543120" imgH="850680" progId="Equation.DSMT4">
                  <p:embed/>
                </p:oleObj>
              </mc:Choice>
              <mc:Fallback>
                <p:oleObj name="Equation" r:id="rId5" imgW="3543120" imgH="850680" progId="Equation.DSMT4">
                  <p:embed/>
                  <p:pic>
                    <p:nvPicPr>
                      <p:cNvPr id="6" name="Object 5">
                        <a:extLst>
                          <a:ext uri="{FF2B5EF4-FFF2-40B4-BE49-F238E27FC236}">
                            <a16:creationId xmlns:a16="http://schemas.microsoft.com/office/drawing/2014/main" id="{B95695D6-5A59-4BFE-817A-CA5C4BC8CE7F}"/>
                          </a:ext>
                        </a:extLst>
                      </p:cNvPr>
                      <p:cNvPicPr/>
                      <p:nvPr/>
                    </p:nvPicPr>
                    <p:blipFill>
                      <a:blip r:embed="rId6"/>
                      <a:stretch>
                        <a:fillRect/>
                      </a:stretch>
                    </p:blipFill>
                    <p:spPr>
                      <a:xfrm>
                        <a:off x="7380433" y="2260835"/>
                        <a:ext cx="2460333" cy="590833"/>
                      </a:xfrm>
                      <a:prstGeom prst="rect">
                        <a:avLst/>
                      </a:prstGeom>
                    </p:spPr>
                  </p:pic>
                </p:oleObj>
              </mc:Fallback>
            </mc:AlternateContent>
          </a:graphicData>
        </a:graphic>
      </p:graphicFrame>
      <p:cxnSp>
        <p:nvCxnSpPr>
          <p:cNvPr id="4" name="Straight Connector 3">
            <a:extLst>
              <a:ext uri="{FF2B5EF4-FFF2-40B4-BE49-F238E27FC236}">
                <a16:creationId xmlns:a16="http://schemas.microsoft.com/office/drawing/2014/main" id="{4E0BE26F-800B-42E9-9B71-3DD22F7DF366}"/>
              </a:ext>
            </a:extLst>
          </p:cNvPr>
          <p:cNvCxnSpPr>
            <a:cxnSpLocks/>
          </p:cNvCxnSpPr>
          <p:nvPr/>
        </p:nvCxnSpPr>
        <p:spPr>
          <a:xfrm>
            <a:off x="11080376" y="1398494"/>
            <a:ext cx="21516" cy="3205779"/>
          </a:xfrm>
          <a:prstGeom prst="line">
            <a:avLst/>
          </a:prstGeom>
          <a:ln w="25400">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326E5D-C352-4726-AC21-61C6E43C2118}"/>
              </a:ext>
            </a:extLst>
          </p:cNvPr>
          <p:cNvSpPr txBox="1"/>
          <p:nvPr/>
        </p:nvSpPr>
        <p:spPr>
          <a:xfrm>
            <a:off x="2119256" y="499901"/>
            <a:ext cx="1660904" cy="369332"/>
          </a:xfrm>
          <a:prstGeom prst="rect">
            <a:avLst/>
          </a:prstGeom>
          <a:noFill/>
        </p:spPr>
        <p:txBody>
          <a:bodyPr wrap="none" rtlCol="0">
            <a:spAutoFit/>
          </a:bodyPr>
          <a:lstStyle/>
          <a:p>
            <a:r>
              <a:rPr lang="en-US" b="1" dirty="0">
                <a:solidFill>
                  <a:srgbClr val="B00000"/>
                </a:solidFill>
              </a:rPr>
              <a:t>Climate models</a:t>
            </a:r>
          </a:p>
        </p:txBody>
      </p:sp>
      <p:sp>
        <p:nvSpPr>
          <p:cNvPr id="12" name="TextBox 11">
            <a:extLst>
              <a:ext uri="{FF2B5EF4-FFF2-40B4-BE49-F238E27FC236}">
                <a16:creationId xmlns:a16="http://schemas.microsoft.com/office/drawing/2014/main" id="{B1D1B745-5961-4EFA-BF69-C5FF2A7CD283}"/>
              </a:ext>
            </a:extLst>
          </p:cNvPr>
          <p:cNvSpPr txBox="1"/>
          <p:nvPr/>
        </p:nvSpPr>
        <p:spPr>
          <a:xfrm>
            <a:off x="7829734" y="492704"/>
            <a:ext cx="1816779" cy="369332"/>
          </a:xfrm>
          <a:prstGeom prst="rect">
            <a:avLst/>
          </a:prstGeom>
          <a:noFill/>
        </p:spPr>
        <p:txBody>
          <a:bodyPr wrap="none" rtlCol="0">
            <a:spAutoFit/>
          </a:bodyPr>
          <a:lstStyle/>
          <a:p>
            <a:r>
              <a:rPr lang="en-US" b="1" dirty="0">
                <a:solidFill>
                  <a:srgbClr val="B00000"/>
                </a:solidFill>
              </a:rPr>
              <a:t>Empirical models</a:t>
            </a:r>
          </a:p>
        </p:txBody>
      </p:sp>
    </p:spTree>
    <p:extLst>
      <p:ext uri="{BB962C8B-B14F-4D97-AF65-F5344CB8AC3E}">
        <p14:creationId xmlns:p14="http://schemas.microsoft.com/office/powerpoint/2010/main" val="362413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26942746-9036-481C-9527-121228CE19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4728" y="610406"/>
            <a:ext cx="5637272" cy="412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short-term response (short-term TCR)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8</a:t>
            </a:fld>
            <a:endParaRPr lang="en-US" sz="1600">
              <a:solidFill>
                <a:schemeClr val="tx1"/>
              </a:solidFill>
            </a:endParaRPr>
          </a:p>
        </p:txBody>
      </p:sp>
      <p:sp>
        <p:nvSpPr>
          <p:cNvPr id="2" name="TextBox 1">
            <a:extLst>
              <a:ext uri="{FF2B5EF4-FFF2-40B4-BE49-F238E27FC236}">
                <a16:creationId xmlns:a16="http://schemas.microsoft.com/office/drawing/2014/main" id="{2E812B27-5961-4463-BE67-9F78E21D3FA4}"/>
              </a:ext>
            </a:extLst>
          </p:cNvPr>
          <p:cNvSpPr txBox="1"/>
          <p:nvPr/>
        </p:nvSpPr>
        <p:spPr>
          <a:xfrm>
            <a:off x="258222" y="610406"/>
            <a:ext cx="5991972" cy="6063198"/>
          </a:xfrm>
          <a:prstGeom prst="rect">
            <a:avLst/>
          </a:prstGeom>
          <a:noFill/>
        </p:spPr>
        <p:txBody>
          <a:bodyPr wrap="square" rtlCol="0">
            <a:spAutoFit/>
          </a:bodyPr>
          <a:lstStyle/>
          <a:p>
            <a:r>
              <a:rPr lang="en-US" b="1" dirty="0">
                <a:solidFill>
                  <a:srgbClr val="C00000"/>
                </a:solidFill>
              </a:rPr>
              <a:t>What are the short-run dynamics of temperature in response to a pulse of CO2? (Montamat-Stock ([2020])</a:t>
            </a:r>
          </a:p>
          <a:p>
            <a:pPr marL="285750" indent="-285750">
              <a:buFont typeface="Arial" panose="020B0604020202020204" pitchFamily="34" charset="0"/>
              <a:buChar char="•"/>
            </a:pPr>
            <a:r>
              <a:rPr lang="en-US" sz="1600" dirty="0"/>
              <a:t>Transient climate response = </a:t>
            </a:r>
            <a:r>
              <a:rPr lang="en-US" sz="1600" b="1" dirty="0"/>
              <a:t>TCR</a:t>
            </a:r>
            <a:r>
              <a:rPr lang="en-US" sz="1600" dirty="0"/>
              <a:t> = Temperature response to a doubling of CO2 concentrations @ 1%/year (= 70-year increase contemporaneous with a 70-year doubling)</a:t>
            </a:r>
          </a:p>
          <a:p>
            <a:pPr marL="285750" indent="-285750">
              <a:buFont typeface="Arial" panose="020B0604020202020204" pitchFamily="34" charset="0"/>
              <a:buChar char="•"/>
            </a:pPr>
            <a:r>
              <a:rPr lang="en-US" sz="1600" i="1" dirty="0"/>
              <a:t>h</a:t>
            </a:r>
            <a:r>
              <a:rPr lang="en-US" sz="1600" dirty="0"/>
              <a:t>-year TCR: </a:t>
            </a:r>
            <a:r>
              <a:rPr lang="en-US" sz="1600" i="1" dirty="0"/>
              <a:t>h</a:t>
            </a:r>
            <a:r>
              <a:rPr lang="en-US" sz="1600" dirty="0"/>
              <a:t>-year response to </a:t>
            </a:r>
            <a:r>
              <a:rPr lang="en-US" sz="1600" i="1" dirty="0"/>
              <a:t>h</a:t>
            </a:r>
            <a:r>
              <a:rPr lang="en-US" sz="1600" dirty="0"/>
              <a:t>-years of 1% concentration growth, put into doubling units</a:t>
            </a:r>
            <a:endParaRPr lang="en-US" sz="1600" i="1" dirty="0"/>
          </a:p>
          <a:p>
            <a:endParaRPr lang="en-US" sz="1600" dirty="0"/>
          </a:p>
          <a:p>
            <a:r>
              <a:rPr lang="en-US" sz="1600" u="sng" dirty="0"/>
              <a:t>Problems</a:t>
            </a:r>
          </a:p>
          <a:p>
            <a:pPr marL="342900" indent="-342900">
              <a:buFont typeface="+mj-lt"/>
              <a:buAutoNum type="arabicPeriod"/>
            </a:pPr>
            <a:r>
              <a:rPr lang="en-US" sz="1600" dirty="0"/>
              <a:t>Exogeneity issue: earth system feedback from temperature to CO2 – so emissions today = exogenous pulse (anthropogenic) + lagged endogenous responses. (Scatterplot has this problem.)</a:t>
            </a:r>
          </a:p>
          <a:p>
            <a:pPr marL="342900" indent="-342900">
              <a:buFont typeface="+mj-lt"/>
              <a:buAutoNum type="arabicPeriod"/>
            </a:pPr>
            <a:r>
              <a:rPr lang="en-US" sz="1600" dirty="0"/>
              <a:t>Stochastic trend (unit root)</a:t>
            </a:r>
          </a:p>
          <a:p>
            <a:endParaRPr lang="en-US" sz="1600" dirty="0"/>
          </a:p>
          <a:p>
            <a:r>
              <a:rPr lang="en-US" sz="1600" dirty="0"/>
              <a:t>Try natural experiments identification using short-run changes. </a:t>
            </a:r>
          </a:p>
          <a:p>
            <a:r>
              <a:rPr lang="en-US" sz="1600" dirty="0"/>
              <a:t>Lots of natural experiments:</a:t>
            </a:r>
          </a:p>
          <a:p>
            <a:pPr marL="285750" indent="-285750">
              <a:buFont typeface="Arial" panose="020B0604020202020204" pitchFamily="34" charset="0"/>
              <a:buChar char="•"/>
            </a:pPr>
            <a:r>
              <a:rPr lang="en-US" sz="1600" dirty="0"/>
              <a:t>~11-year solar cycles</a:t>
            </a:r>
          </a:p>
          <a:p>
            <a:pPr marL="285750" indent="-285750">
              <a:buFont typeface="Arial" panose="020B0604020202020204" pitchFamily="34" charset="0"/>
              <a:buChar char="•"/>
            </a:pPr>
            <a:r>
              <a:rPr lang="en-US" sz="1600" dirty="0"/>
              <a:t>Great depression</a:t>
            </a:r>
          </a:p>
          <a:p>
            <a:pPr marL="285750" indent="-285750">
              <a:buFont typeface="Arial" panose="020B0604020202020204" pitchFamily="34" charset="0"/>
              <a:buChar char="•"/>
            </a:pPr>
            <a:r>
              <a:rPr lang="en-US" sz="1600" dirty="0"/>
              <a:t>Montreal protocol (CFCs)</a:t>
            </a:r>
          </a:p>
          <a:p>
            <a:pPr marL="285750" indent="-285750">
              <a:buFont typeface="Arial" panose="020B0604020202020204" pitchFamily="34" charset="0"/>
              <a:buChar char="•"/>
            </a:pPr>
            <a:r>
              <a:rPr lang="en-US" sz="1600" dirty="0"/>
              <a:t>Widespread adoption of motor vehicles</a:t>
            </a:r>
          </a:p>
          <a:p>
            <a:endParaRPr lang="en-US" sz="1600" dirty="0"/>
          </a:p>
          <a:p>
            <a:r>
              <a:rPr lang="en-US" sz="1600" u="sng" dirty="0"/>
              <a:t>Instrument lists</a:t>
            </a:r>
          </a:p>
          <a:p>
            <a:pPr marL="342900" indent="-342900">
              <a:buAutoNum type="alphaUcPeriod"/>
            </a:pPr>
            <a:r>
              <a:rPr lang="en-US" sz="1600" dirty="0"/>
              <a:t>Solar, CO2 from vehicles</a:t>
            </a:r>
          </a:p>
          <a:p>
            <a:pPr marL="342900" indent="-342900">
              <a:buAutoNum type="alphaUcPeriod"/>
            </a:pPr>
            <a:r>
              <a:rPr lang="en-US" sz="1600" dirty="0"/>
              <a:t>Non-vehicle anthropogenic CO2, anthropogenic SOX, CFCs</a:t>
            </a:r>
          </a:p>
        </p:txBody>
      </p:sp>
      <p:sp>
        <p:nvSpPr>
          <p:cNvPr id="18" name="TextBox 17">
            <a:extLst>
              <a:ext uri="{FF2B5EF4-FFF2-40B4-BE49-F238E27FC236}">
                <a16:creationId xmlns:a16="http://schemas.microsoft.com/office/drawing/2014/main" id="{1BED3476-AE23-4CDD-B90D-3252233D293D}"/>
              </a:ext>
            </a:extLst>
          </p:cNvPr>
          <p:cNvSpPr txBox="1"/>
          <p:nvPr/>
        </p:nvSpPr>
        <p:spPr>
          <a:xfrm>
            <a:off x="6837321" y="4575233"/>
            <a:ext cx="4129109" cy="307777"/>
          </a:xfrm>
          <a:prstGeom prst="rect">
            <a:avLst/>
          </a:prstGeom>
          <a:noFill/>
        </p:spPr>
        <p:txBody>
          <a:bodyPr wrap="square" rtlCol="0">
            <a:spAutoFit/>
          </a:bodyPr>
          <a:lstStyle/>
          <a:p>
            <a:r>
              <a:rPr lang="en-US" sz="1400" dirty="0"/>
              <a:t>Source: Montamat &amp; Stock (</a:t>
            </a:r>
            <a:r>
              <a:rPr lang="en-US" sz="1400" i="1" dirty="0"/>
              <a:t>Climatic Change</a:t>
            </a:r>
            <a:r>
              <a:rPr lang="en-US" sz="1400" dirty="0"/>
              <a:t> 2020)</a:t>
            </a:r>
          </a:p>
        </p:txBody>
      </p:sp>
    </p:spTree>
    <p:extLst>
      <p:ext uri="{BB962C8B-B14F-4D97-AF65-F5344CB8AC3E}">
        <p14:creationId xmlns:p14="http://schemas.microsoft.com/office/powerpoint/2010/main" val="214856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7FE74FE-64E7-44A7-99B6-F20F65D165F9}"/>
              </a:ext>
            </a:extLst>
          </p:cNvPr>
          <p:cNvSpPr txBox="1">
            <a:spLocks/>
          </p:cNvSpPr>
          <p:nvPr/>
        </p:nvSpPr>
        <p:spPr bwMode="auto">
          <a:xfrm>
            <a:off x="0" y="0"/>
            <a:ext cx="12192000" cy="430886"/>
          </a:xfrm>
          <a:prstGeom prst="rect">
            <a:avLst/>
          </a:prstGeom>
          <a:solidFill>
            <a:srgbClr val="B00000"/>
          </a:solidFill>
          <a:ln w="0">
            <a:solidFill>
              <a:schemeClr val="accent5">
                <a:lumMod val="60000"/>
                <a:lumOff val="40000"/>
              </a:schemeClr>
            </a:solidFill>
            <a:miter lim="800000"/>
            <a:headEnd/>
            <a:tailEnd/>
          </a:ln>
        </p:spPr>
        <p:txBody>
          <a:bodyPr vert="horz" wrap="square" lIns="91440" tIns="45720" rIns="91440" bIns="45720" numCol="1" anchor="b" anchorCtr="0" compatLnSpc="1">
            <a:prstTxWarp prst="textNoShape">
              <a:avLst/>
            </a:prstTxWarp>
            <a:noAutofit/>
          </a:bodyPr>
          <a:lstStyle>
            <a:lvl1pPr algn="ctr" rtl="0" eaLnBrk="0" fontAlgn="base" hangingPunct="0">
              <a:spcBef>
                <a:spcPct val="0"/>
              </a:spcBef>
              <a:spcAft>
                <a:spcPts val="0"/>
              </a:spcAft>
              <a:defRPr sz="28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1600" dirty="0">
                <a:solidFill>
                  <a:schemeClr val="bg1"/>
                </a:solidFill>
              </a:rPr>
              <a:t>	</a:t>
            </a:r>
            <a:r>
              <a:rPr lang="en-US" sz="2000" dirty="0">
                <a:solidFill>
                  <a:schemeClr val="bg1"/>
                </a:solidFill>
              </a:rPr>
              <a:t>Climate Science &amp; Climate Econometrics: short-term response (short-term TCR)</a:t>
            </a:r>
          </a:p>
        </p:txBody>
      </p:sp>
      <p:sp>
        <p:nvSpPr>
          <p:cNvPr id="5" name="Slide Number Placeholder 1">
            <a:extLst>
              <a:ext uri="{FF2B5EF4-FFF2-40B4-BE49-F238E27FC236}">
                <a16:creationId xmlns:a16="http://schemas.microsoft.com/office/drawing/2014/main" id="{DB4E294E-52C9-41BD-A41B-5389E17C2FC2}"/>
              </a:ext>
            </a:extLst>
          </p:cNvPr>
          <p:cNvSpPr>
            <a:spLocks noGrp="1"/>
          </p:cNvSpPr>
          <p:nvPr>
            <p:ph type="sldNum" sz="quarter" idx="12"/>
          </p:nvPr>
        </p:nvSpPr>
        <p:spPr>
          <a:xfrm>
            <a:off x="8610600" y="6356350"/>
            <a:ext cx="2743200" cy="365125"/>
          </a:xfrm>
        </p:spPr>
        <p:txBody>
          <a:bodyPr/>
          <a:lstStyle/>
          <a:p>
            <a:fld id="{F770DD09-F61C-493C-8818-4311C754F91E}" type="slidenum">
              <a:rPr lang="en-US" sz="1600" smtClean="0">
                <a:solidFill>
                  <a:schemeClr val="tx1"/>
                </a:solidFill>
              </a:rPr>
              <a:t>9</a:t>
            </a:fld>
            <a:endParaRPr lang="en-US" sz="1600">
              <a:solidFill>
                <a:schemeClr val="tx1"/>
              </a:solidFill>
            </a:endParaRPr>
          </a:p>
        </p:txBody>
      </p:sp>
      <p:sp>
        <p:nvSpPr>
          <p:cNvPr id="3" name="TextBox 2">
            <a:extLst>
              <a:ext uri="{FF2B5EF4-FFF2-40B4-BE49-F238E27FC236}">
                <a16:creationId xmlns:a16="http://schemas.microsoft.com/office/drawing/2014/main" id="{B2515155-5E60-4ABC-9BD9-B9A72BBCD987}"/>
              </a:ext>
            </a:extLst>
          </p:cNvPr>
          <p:cNvSpPr txBox="1"/>
          <p:nvPr/>
        </p:nvSpPr>
        <p:spPr>
          <a:xfrm>
            <a:off x="528187" y="6475986"/>
            <a:ext cx="4135253" cy="307777"/>
          </a:xfrm>
          <a:prstGeom prst="rect">
            <a:avLst/>
          </a:prstGeom>
          <a:noFill/>
        </p:spPr>
        <p:txBody>
          <a:bodyPr wrap="square" rtlCol="0">
            <a:spAutoFit/>
          </a:bodyPr>
          <a:lstStyle/>
          <a:p>
            <a:r>
              <a:rPr lang="en-US" sz="1400" dirty="0"/>
              <a:t>Source: Montamat &amp; Stock (</a:t>
            </a:r>
            <a:r>
              <a:rPr lang="en-US" sz="1400" i="1" dirty="0"/>
              <a:t>Climatic Change</a:t>
            </a:r>
            <a:r>
              <a:rPr lang="en-US" sz="1400" dirty="0"/>
              <a:t> 2020)</a:t>
            </a:r>
          </a:p>
        </p:txBody>
      </p:sp>
      <p:sp>
        <p:nvSpPr>
          <p:cNvPr id="2" name="TextBox 1">
            <a:extLst>
              <a:ext uri="{FF2B5EF4-FFF2-40B4-BE49-F238E27FC236}">
                <a16:creationId xmlns:a16="http://schemas.microsoft.com/office/drawing/2014/main" id="{2E812B27-5961-4463-BE67-9F78E21D3FA4}"/>
              </a:ext>
            </a:extLst>
          </p:cNvPr>
          <p:cNvSpPr txBox="1"/>
          <p:nvPr/>
        </p:nvSpPr>
        <p:spPr>
          <a:xfrm>
            <a:off x="528187" y="933143"/>
            <a:ext cx="9551728" cy="4524315"/>
          </a:xfrm>
          <a:prstGeom prst="rect">
            <a:avLst/>
          </a:prstGeom>
          <a:noFill/>
        </p:spPr>
        <p:txBody>
          <a:bodyPr wrap="square" rtlCol="0">
            <a:spAutoFit/>
          </a:bodyPr>
          <a:lstStyle/>
          <a:p>
            <a:r>
              <a:rPr lang="en-US" b="1" dirty="0">
                <a:solidFill>
                  <a:srgbClr val="C00000"/>
                </a:solidFill>
              </a:rPr>
              <a:t>Specification</a:t>
            </a:r>
          </a:p>
          <a:p>
            <a:pPr lvl="1"/>
            <a:r>
              <a:rPr lang="en-US" dirty="0" err="1"/>
              <a:t>Δ</a:t>
            </a:r>
            <a:r>
              <a:rPr lang="en-US" i="1" baseline="-25000" dirty="0" err="1"/>
              <a:t>h</a:t>
            </a:r>
            <a:r>
              <a:rPr lang="en-US" i="1" dirty="0" err="1"/>
              <a:t>Temp</a:t>
            </a:r>
            <a:r>
              <a:rPr lang="en-US" i="1" baseline="-25000" dirty="0" err="1"/>
              <a:t>t</a:t>
            </a:r>
            <a:r>
              <a:rPr lang="en-US" i="1" dirty="0"/>
              <a:t> = </a:t>
            </a:r>
            <a:r>
              <a:rPr lang="el-GR" dirty="0"/>
              <a:t>β</a:t>
            </a:r>
            <a:r>
              <a:rPr lang="en-US" i="1" baseline="-25000" dirty="0" err="1"/>
              <a:t>Temp</a:t>
            </a:r>
            <a:r>
              <a:rPr lang="en-US" dirty="0" err="1"/>
              <a:t>Δ</a:t>
            </a:r>
            <a:r>
              <a:rPr lang="en-US" i="1" baseline="-25000" dirty="0" err="1"/>
              <a:t>h</a:t>
            </a:r>
            <a:r>
              <a:rPr lang="en-US" i="1" dirty="0" err="1"/>
              <a:t>RF</a:t>
            </a:r>
            <a:r>
              <a:rPr lang="en-US" i="1" baseline="-25000" dirty="0" err="1"/>
              <a:t>t</a:t>
            </a:r>
            <a:r>
              <a:rPr lang="en-US" dirty="0"/>
              <a:t> + </a:t>
            </a:r>
            <a:r>
              <a:rPr lang="el-GR" dirty="0"/>
              <a:t>β</a:t>
            </a:r>
            <a:r>
              <a:rPr lang="en-US" i="1" baseline="-25000" dirty="0" err="1"/>
              <a:t>Temp</a:t>
            </a:r>
            <a:r>
              <a:rPr lang="en-US" dirty="0" err="1"/>
              <a:t>Δ</a:t>
            </a:r>
            <a:r>
              <a:rPr lang="en-US" i="1" baseline="-25000" dirty="0" err="1"/>
              <a:t>h</a:t>
            </a:r>
            <a:r>
              <a:rPr lang="en-US" i="1" dirty="0" err="1"/>
              <a:t>RF</a:t>
            </a:r>
            <a:r>
              <a:rPr lang="en-US" i="1" baseline="-25000" dirty="0" err="1"/>
              <a:t>t</a:t>
            </a:r>
            <a:r>
              <a:rPr lang="en-US" i="1" baseline="30000" dirty="0" err="1"/>
              <a:t>volcanic</a:t>
            </a:r>
            <a:r>
              <a:rPr lang="en-US" i="1" dirty="0"/>
              <a:t> + </a:t>
            </a:r>
            <a:r>
              <a:rPr lang="en-US" i="1" dirty="0" err="1"/>
              <a:t>u</a:t>
            </a:r>
            <a:r>
              <a:rPr lang="en-US" i="1" baseline="-25000" dirty="0" err="1"/>
              <a:t>t</a:t>
            </a:r>
            <a:r>
              <a:rPr lang="en-US" dirty="0"/>
              <a:t> </a:t>
            </a:r>
          </a:p>
          <a:p>
            <a:endParaRPr lang="en-US" dirty="0"/>
          </a:p>
          <a:p>
            <a:r>
              <a:rPr lang="en-US" b="1" dirty="0">
                <a:solidFill>
                  <a:srgbClr val="C00000"/>
                </a:solidFill>
              </a:rPr>
              <a:t>Estimand: </a:t>
            </a:r>
            <a:r>
              <a:rPr lang="en-US" b="1" i="1" dirty="0">
                <a:solidFill>
                  <a:srgbClr val="C00000"/>
                </a:solidFill>
              </a:rPr>
              <a:t>h</a:t>
            </a:r>
            <a:r>
              <a:rPr lang="en-US" b="1" dirty="0">
                <a:solidFill>
                  <a:srgbClr val="C00000"/>
                </a:solidFill>
              </a:rPr>
              <a:t>-year response to contemporaneous sustained CO2 pulse</a:t>
            </a:r>
          </a:p>
          <a:p>
            <a:pPr lvl="1"/>
            <a:r>
              <a:rPr lang="en-US" dirty="0"/>
              <a:t>   = </a:t>
            </a:r>
            <a:r>
              <a:rPr lang="en-US" i="1" dirty="0"/>
              <a:t>h</a:t>
            </a:r>
            <a:r>
              <a:rPr lang="en-US" dirty="0"/>
              <a:t>-year transient climate response (TCR) (normalized to doubling for comparability)</a:t>
            </a:r>
          </a:p>
          <a:p>
            <a:endParaRPr lang="en-US" dirty="0"/>
          </a:p>
          <a:p>
            <a:r>
              <a:rPr lang="en-US" b="1" dirty="0">
                <a:solidFill>
                  <a:srgbClr val="C00000"/>
                </a:solidFill>
              </a:rPr>
              <a:t>Instrument lists</a:t>
            </a:r>
          </a:p>
          <a:p>
            <a:pPr marL="800100" lvl="1" indent="-342900">
              <a:buAutoNum type="alphaUcPeriod"/>
            </a:pPr>
            <a:r>
              <a:rPr lang="en-US" dirty="0"/>
              <a:t>Solar + CO2 from vehicles</a:t>
            </a:r>
          </a:p>
          <a:p>
            <a:pPr marL="800100" lvl="1" indent="-342900">
              <a:buAutoNum type="alphaUcPeriod"/>
            </a:pPr>
            <a:r>
              <a:rPr lang="en-US" dirty="0"/>
              <a:t>All anthropogenic CO2 + anthropogenic SOX + CFCs</a:t>
            </a:r>
          </a:p>
          <a:p>
            <a:pPr marL="342900" indent="-342900">
              <a:buAutoNum type="alphaUcPeriod"/>
            </a:pPr>
            <a:endParaRPr lang="en-US" dirty="0"/>
          </a:p>
          <a:p>
            <a:r>
              <a:rPr lang="en-US" b="1" dirty="0">
                <a:solidFill>
                  <a:srgbClr val="C00000"/>
                </a:solidFill>
              </a:rPr>
              <a:t>Econometric odds &amp; ends</a:t>
            </a:r>
          </a:p>
          <a:p>
            <a:pPr marL="742950" lvl="1" indent="-285750">
              <a:buFont typeface="Arial" panose="020B0604020202020204" pitchFamily="34" charset="0"/>
              <a:buChar char="•"/>
            </a:pPr>
            <a:r>
              <a:rPr lang="en-US" dirty="0"/>
              <a:t>Serially correlated error -&gt; HAR SEs</a:t>
            </a:r>
          </a:p>
          <a:p>
            <a:pPr marL="742950" lvl="1" indent="-285750">
              <a:buFont typeface="Arial" panose="020B0604020202020204" pitchFamily="34" charset="0"/>
              <a:buChar char="•"/>
            </a:pPr>
            <a:r>
              <a:rPr lang="en-US" dirty="0"/>
              <a:t>Potentially weak instruments -&gt; Anderson-Rubin (1949) confidence intervals (with HAR SEs)</a:t>
            </a:r>
          </a:p>
          <a:p>
            <a:pPr marL="742950" lvl="1" indent="-285750">
              <a:buFont typeface="Arial" panose="020B0604020202020204" pitchFamily="34" charset="0"/>
              <a:buChar char="•"/>
            </a:pPr>
            <a:r>
              <a:rPr lang="en-US" dirty="0"/>
              <a:t>Large window on Newey-West SEs -&gt; fixed-</a:t>
            </a:r>
            <a:r>
              <a:rPr lang="en-US" i="1" dirty="0"/>
              <a:t>b</a:t>
            </a:r>
            <a:r>
              <a:rPr lang="en-US" dirty="0"/>
              <a:t> critical values for the AR </a:t>
            </a:r>
            <a:r>
              <a:rPr lang="en-US" i="1" dirty="0"/>
              <a:t>t</a:t>
            </a:r>
            <a:r>
              <a:rPr lang="en-US" dirty="0"/>
              <a:t> statistic (see Lazarus, Lewis, Stock </a:t>
            </a:r>
            <a:r>
              <a:rPr lang="en-US" i="1" dirty="0"/>
              <a:t>ECMA</a:t>
            </a:r>
            <a:r>
              <a:rPr lang="en-US" dirty="0"/>
              <a:t> (2021))</a:t>
            </a:r>
          </a:p>
          <a:p>
            <a:pPr marL="742950" lvl="1" indent="-285750">
              <a:buFont typeface="Arial" panose="020B0604020202020204" pitchFamily="34" charset="0"/>
              <a:buChar char="•"/>
            </a:pPr>
            <a:r>
              <a:rPr lang="en-US" dirty="0"/>
              <a:t>Can test overidentifying restrictions if instruments are strong</a:t>
            </a:r>
          </a:p>
        </p:txBody>
      </p:sp>
    </p:spTree>
    <p:extLst>
      <p:ext uri="{BB962C8B-B14F-4D97-AF65-F5344CB8AC3E}">
        <p14:creationId xmlns:p14="http://schemas.microsoft.com/office/powerpoint/2010/main" val="946034483"/>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7924</TotalTime>
  <Words>6852</Words>
  <Application>Microsoft Office PowerPoint</Application>
  <PresentationFormat>Widescreen</PresentationFormat>
  <Paragraphs>1390</Paragraphs>
  <Slides>60</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1" baseType="lpstr">
      <vt:lpstr>Arial</vt:lpstr>
      <vt:lpstr>Calibri</vt:lpstr>
      <vt:lpstr>Calibri Light</vt:lpstr>
      <vt:lpstr>Courier New</vt:lpstr>
      <vt:lpstr>Times New Roman</vt:lpstr>
      <vt:lpstr>TimesNewRomanPS-BoldMT</vt:lpstr>
      <vt:lpstr>TimesNewRomanPS-ItalicMT</vt:lpstr>
      <vt:lpstr>TimesNewRomanPSMT</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Stock, James H.</dc:creator>
  <cp:lastModifiedBy>Sysyn, Amy L</cp:lastModifiedBy>
  <cp:revision>1049</cp:revision>
  <dcterms:created xsi:type="dcterms:W3CDTF">2019-12-01T20:26:42Z</dcterms:created>
  <dcterms:modified xsi:type="dcterms:W3CDTF">2022-11-04T19:43:02Z</dcterms:modified>
</cp:coreProperties>
</file>