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728" r:id="rId2"/>
    <p:sldId id="554" r:id="rId3"/>
    <p:sldId id="612" r:id="rId4"/>
    <p:sldId id="451" r:id="rId5"/>
    <p:sldId id="617" r:id="rId6"/>
    <p:sldId id="614" r:id="rId7"/>
    <p:sldId id="729" r:id="rId8"/>
    <p:sldId id="453" r:id="rId9"/>
    <p:sldId id="431" r:id="rId10"/>
    <p:sldId id="454" r:id="rId11"/>
    <p:sldId id="445" r:id="rId12"/>
    <p:sldId id="738" r:id="rId13"/>
    <p:sldId id="737" r:id="rId14"/>
    <p:sldId id="732" r:id="rId15"/>
    <p:sldId id="736" r:id="rId16"/>
    <p:sldId id="735" r:id="rId17"/>
    <p:sldId id="739" r:id="rId18"/>
    <p:sldId id="740" r:id="rId19"/>
    <p:sldId id="741" r:id="rId20"/>
    <p:sldId id="743" r:id="rId21"/>
    <p:sldId id="742" r:id="rId22"/>
    <p:sldId id="744" r:id="rId23"/>
    <p:sldId id="749" r:id="rId24"/>
    <p:sldId id="745" r:id="rId25"/>
    <p:sldId id="748" r:id="rId26"/>
    <p:sldId id="435" r:id="rId27"/>
    <p:sldId id="444" r:id="rId28"/>
    <p:sldId id="446" r:id="rId29"/>
    <p:sldId id="447" r:id="rId30"/>
    <p:sldId id="448" r:id="rId31"/>
    <p:sldId id="449" r:id="rId32"/>
    <p:sldId id="746" r:id="rId33"/>
    <p:sldId id="452" r:id="rId34"/>
    <p:sldId id="747" r:id="rId35"/>
    <p:sldId id="615" r:id="rId36"/>
    <p:sldId id="717" r:id="rId37"/>
    <p:sldId id="360" r:id="rId38"/>
    <p:sldId id="71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" initials="M" lastIdx="2" clrIdx="0">
    <p:extLst>
      <p:ext uri="{19B8F6BF-5375-455C-9EA6-DF929625EA0E}">
        <p15:presenceInfo xmlns:p15="http://schemas.microsoft.com/office/powerpoint/2012/main" userId="M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00000"/>
    <a:srgbClr val="B0003C"/>
    <a:srgbClr val="669900"/>
    <a:srgbClr val="33889F"/>
    <a:srgbClr val="339966"/>
    <a:srgbClr val="4BACC6"/>
    <a:srgbClr val="3792AB"/>
    <a:srgbClr val="0033CC"/>
    <a:srgbClr val="6A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worldbank.org/en/news/press-release/2021/05/25/carbon-prices-now-apply-to-over-a-fifth-of-global-greenhouse-gase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741448" y="1127148"/>
            <a:ext cx="87091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The Economics and Econometrics of Climate Change Policy:</a:t>
            </a:r>
          </a:p>
          <a:p>
            <a:pPr algn="ctr"/>
            <a:endParaRPr lang="en-US" sz="4000" b="1" i="1" dirty="0">
              <a:solidFill>
                <a:srgbClr val="B00000"/>
              </a:solidFill>
            </a:endParaRPr>
          </a:p>
          <a:p>
            <a:pPr algn="ctr"/>
            <a:r>
              <a:rPr lang="en-US" sz="4000" b="1" dirty="0">
                <a:solidFill>
                  <a:srgbClr val="B00000"/>
                </a:solidFill>
              </a:rPr>
              <a:t>B. </a:t>
            </a:r>
            <a:r>
              <a:rPr lang="en-US" sz="4000" b="1" i="1" dirty="0">
                <a:solidFill>
                  <a:srgbClr val="B00000"/>
                </a:solidFill>
              </a:rPr>
              <a:t>Sectoral Carbon Policies</a:t>
            </a:r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School,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Study Center </a:t>
            </a:r>
            <a:r>
              <a:rPr lang="en-US" sz="2000" dirty="0" err="1">
                <a:solidFill>
                  <a:schemeClr val="bg1"/>
                </a:solidFill>
              </a:rPr>
              <a:t>Gerzensse</a:t>
            </a:r>
            <a:r>
              <a:rPr lang="en-US" sz="2000" dirty="0">
                <a:solidFill>
                  <a:schemeClr val="bg1"/>
                </a:solidFill>
              </a:rPr>
              <a:t>: Advanced Courses in Economics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May 30 – June 3</a:t>
            </a:r>
            <a:r>
              <a:rPr lang="en-US" sz="2000">
                <a:solidFill>
                  <a:schemeClr val="bg1"/>
                </a:solidFill>
              </a:rPr>
              <a:t>, 2022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4" descr="GZLogo_E_b_1200dpi">
            <a:extLst>
              <a:ext uri="{FF2B5EF4-FFF2-40B4-BE49-F238E27FC236}">
                <a16:creationId xmlns:a16="http://schemas.microsoft.com/office/drawing/2014/main" id="{5FDF1320-F3DD-428D-8894-DE81108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" y="4910251"/>
            <a:ext cx="1436761" cy="12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6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74756" y="619926"/>
            <a:ext cx="107968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Cash flows and prices under various carbon pricing strategies</a:t>
            </a:r>
          </a:p>
          <a:p>
            <a:endParaRPr lang="en-US" sz="1600" dirty="0"/>
          </a:p>
          <a:p>
            <a:r>
              <a:rPr lang="en-US" sz="1600" dirty="0"/>
              <a:t>Example: only generation is by coal or wind, C&amp;T &amp; CES assume 80% emissions reduction relative to all-coal.</a:t>
            </a:r>
          </a:p>
          <a:p>
            <a:r>
              <a:rPr lang="en-US" sz="1600" dirty="0"/>
              <a:t>Static accounting and prices: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C&amp;T permits are auctioned off, C&amp;T is equivalent to a carbon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the only fossil fuel generation is coal (undifferentiated) and if demand is inelastic (a good approximation for electricity), then C&amp;T with permits given to generators is equivalent to 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demand is elastic, then CES is equivalent to carbon tax with an output subsidy (the $40 in the carbon tax that would otherwise go to the government.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1E3E60F-9358-4069-ADA6-B6BDDFA2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66543"/>
              </p:ext>
            </p:extLst>
          </p:nvPr>
        </p:nvGraphicFramePr>
        <p:xfrm>
          <a:off x="1542528" y="3342216"/>
          <a:ext cx="8461282" cy="231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757">
                  <a:extLst>
                    <a:ext uri="{9D8B030D-6E8A-4147-A177-3AD203B41FA5}">
                      <a16:colId xmlns:a16="http://schemas.microsoft.com/office/drawing/2014/main" val="3375182958"/>
                    </a:ext>
                  </a:extLst>
                </a:gridCol>
                <a:gridCol w="2333524">
                  <a:extLst>
                    <a:ext uri="{9D8B030D-6E8A-4147-A177-3AD203B41FA5}">
                      <a16:colId xmlns:a16="http://schemas.microsoft.com/office/drawing/2014/main" val="2958619344"/>
                    </a:ext>
                  </a:extLst>
                </a:gridCol>
                <a:gridCol w="2088239">
                  <a:extLst>
                    <a:ext uri="{9D8B030D-6E8A-4147-A177-3AD203B41FA5}">
                      <a16:colId xmlns:a16="http://schemas.microsoft.com/office/drawing/2014/main" val="615752112"/>
                    </a:ext>
                  </a:extLst>
                </a:gridCol>
                <a:gridCol w="2218762">
                  <a:extLst>
                    <a:ext uri="{9D8B030D-6E8A-4147-A177-3AD203B41FA5}">
                      <a16:colId xmlns:a16="http://schemas.microsoft.com/office/drawing/2014/main" val="1374189948"/>
                    </a:ext>
                  </a:extLst>
                </a:gridCol>
              </a:tblGrid>
              <a:tr h="567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Carbon tax-and-dividend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 &amp; trade with permits auctioned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Clean electricity standard (80%)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79274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Coal 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-$32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00780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Wind 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22803"/>
                  </a:ext>
                </a:extLst>
              </a:tr>
              <a:tr h="607158">
                <a:tc>
                  <a:txBody>
                    <a:bodyPr/>
                    <a:lstStyle/>
                    <a:p>
                      <a:r>
                        <a:rPr lang="en-US" sz="1600" dirty="0"/>
                        <a:t>Ratepayer: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$40 +</a:t>
                      </a:r>
                    </a:p>
                    <a:p>
                      <a:pPr algn="ctr"/>
                      <a:r>
                        <a:rPr lang="en-US" sz="1600" dirty="0"/>
                        <a:t>new wind system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$40 +</a:t>
                      </a:r>
                    </a:p>
                    <a:p>
                      <a:pPr algn="ctr"/>
                      <a:r>
                        <a:rPr lang="en-US" sz="1600" dirty="0"/>
                        <a:t>new wind system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 to cover new wind system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7443"/>
                  </a:ext>
                </a:extLst>
              </a:tr>
              <a:tr h="377131">
                <a:tc>
                  <a:txBody>
                    <a:bodyPr/>
                    <a:lstStyle/>
                    <a:p>
                      <a:r>
                        <a:rPr lang="en-US" sz="16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8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6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4333CB-0898-418F-98B9-BFBEEFFECE17}"/>
              </a:ext>
            </a:extLst>
          </p:cNvPr>
          <p:cNvGraphicFramePr>
            <a:graphicFrameLocks noGrp="1"/>
          </p:cNvGraphicFramePr>
          <p:nvPr/>
        </p:nvGraphicFramePr>
        <p:xfrm>
          <a:off x="827773" y="706233"/>
          <a:ext cx="10260530" cy="504279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880684">
                  <a:extLst>
                    <a:ext uri="{9D8B030D-6E8A-4147-A177-3AD203B41FA5}">
                      <a16:colId xmlns:a16="http://schemas.microsoft.com/office/drawing/2014/main" val="3030575194"/>
                    </a:ext>
                  </a:extLst>
                </a:gridCol>
                <a:gridCol w="7379846">
                  <a:extLst>
                    <a:ext uri="{9D8B030D-6E8A-4147-A177-3AD203B41FA5}">
                      <a16:colId xmlns:a16="http://schemas.microsoft.com/office/drawing/2014/main" val="747827357"/>
                    </a:ext>
                  </a:extLst>
                </a:gridCol>
              </a:tblGrid>
              <a:tr h="14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Policy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64115617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(b) 90% 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clean electricity standard, starting at 38% non-fossil in 2022, increasing linearly to 90% in 2035. 90% partial crediting for CCS, no partial crediting for gas generation.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319338645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(c) 100% CES with $40 APS (“Hybrid CES”)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CES, starting at 38% non-fossil generation in 2022, increasing linearly to 80% in 2030, then increasing linearly to 100% in 2035. Partial crediting with benchmark intensity factor 1.0 </a:t>
                      </a:r>
                      <a:r>
                        <a:rPr lang="en-US" sz="1600" dirty="0" err="1">
                          <a:effectLst/>
                        </a:rPr>
                        <a:t>mton</a:t>
                      </a:r>
                      <a:r>
                        <a:rPr lang="en-US" sz="1600" dirty="0">
                          <a:effectLst/>
                        </a:rPr>
                        <a:t>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/MWh. ACP’s at $40/ton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increasing 3%/year.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16257046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(d) TPS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tradable performance standard (emissions rate based) that imposes a national emissions rate cap starting at 0.33 tons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 in 2022, decreasing linearly to 0.04 ton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 in 2035.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4267865866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(e) PTC/ITC extension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Extension of the $24/MWh production tax credit (indexed to inflation), 30% investment tax credit through 2035, and 45Q tax credit for CCS.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62043004"/>
                  </a:ext>
                </a:extLst>
              </a:tr>
              <a:tr h="288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(f) Hybrid 100% CES + PTC/ITC extension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Combines hybrid 100% CES ($40 ACP) with PTC/ITC extension.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614014522"/>
                  </a:ext>
                </a:extLst>
              </a:tr>
              <a:tr h="140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(h) $40 Carbon tax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carbon tax, starting at $40 in 2022, increasing 3% per year.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1584078602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(j) State 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CA, CO, CT, MA, MD, ME, NJ, NM, NY, NV, OR, RI, WA, VA, and VT adopt an accelerated state clean electricity standard which increases linearly to 100% clean electricity by 2035. No partial crediting for gas generation.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377307015"/>
                  </a:ext>
                </a:extLst>
              </a:tr>
              <a:tr h="288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(k) State CES + PTC/ITC extension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Combines state CES policies with PTC/ITC extension.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425418317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57B77445-5C9C-4C87-8E13-42268871D74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25826-C099-493D-8B72-3114712314FE}"/>
              </a:ext>
            </a:extLst>
          </p:cNvPr>
          <p:cNvSpPr txBox="1"/>
          <p:nvPr/>
        </p:nvSpPr>
        <p:spPr>
          <a:xfrm>
            <a:off x="537317" y="6413698"/>
            <a:ext cx="375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Stock and Stuart (NBER WP 28677, 2021)</a:t>
            </a:r>
          </a:p>
        </p:txBody>
      </p:sp>
    </p:spTree>
    <p:extLst>
      <p:ext uri="{BB962C8B-B14F-4D97-AF65-F5344CB8AC3E}">
        <p14:creationId xmlns:p14="http://schemas.microsoft.com/office/powerpoint/2010/main" val="325408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12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5883F676-37A8-4FFF-B6E5-EB576FFDBB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055" y="630127"/>
            <a:ext cx="9261889" cy="6091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6F258-7935-4359-B8B0-35A6859D9DEE}"/>
              </a:ext>
            </a:extLst>
          </p:cNvPr>
          <p:cNvSpPr txBox="1"/>
          <p:nvPr/>
        </p:nvSpPr>
        <p:spPr>
          <a:xfrm>
            <a:off x="537317" y="6413698"/>
            <a:ext cx="375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Stock and Stuart (NBER WP 28677, 2021)</a:t>
            </a:r>
          </a:p>
        </p:txBody>
      </p:sp>
    </p:spTree>
    <p:extLst>
      <p:ext uri="{BB962C8B-B14F-4D97-AF65-F5344CB8AC3E}">
        <p14:creationId xmlns:p14="http://schemas.microsoft.com/office/powerpoint/2010/main" val="18792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FC701CC-01CE-4C2A-ACE8-CCE37EE012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123" y="640740"/>
            <a:ext cx="9245753" cy="60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7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14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3C8DA75-90E0-4D3F-9893-EDDD3B1127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014" y="632391"/>
            <a:ext cx="9241971" cy="60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15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C3FE3BA-03DD-4206-9B08-FEB27D6AEE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629" y="638198"/>
            <a:ext cx="9476755" cy="62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Different policy instruments yield different price wedges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16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6ACC93A-2FE2-4DBA-8B2D-AC781C089E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931" y="631771"/>
            <a:ext cx="9210137" cy="6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17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0EEC539A-8C2A-4A59-B996-D4F7B15D89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20" y="1146984"/>
            <a:ext cx="5969490" cy="519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54683-CA47-4EBA-89DA-F76BD76324AC}"/>
              </a:ext>
            </a:extLst>
          </p:cNvPr>
          <p:cNvSpPr txBox="1"/>
          <p:nvPr/>
        </p:nvSpPr>
        <p:spPr>
          <a:xfrm>
            <a:off x="6448990" y="1242523"/>
            <a:ext cx="4042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of fossil fuel generators, characterized by </a:t>
            </a:r>
            <a:r>
              <a:rPr lang="en-US" i="1" dirty="0"/>
              <a:t>e</a:t>
            </a:r>
            <a:r>
              <a:rPr lang="en-US" dirty="0"/>
              <a:t> (emissions per MWh) and </a:t>
            </a:r>
            <a:r>
              <a:rPr lang="en-US" i="1" dirty="0"/>
              <a:t>c</a:t>
            </a:r>
            <a:r>
              <a:rPr lang="en-US" dirty="0"/>
              <a:t> (cost per MWh)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AF4C1-71EB-465F-B11D-B8E7E833632A}"/>
              </a:ext>
            </a:extLst>
          </p:cNvPr>
          <p:cNvCxnSpPr>
            <a:cxnSpLocks/>
          </p:cNvCxnSpPr>
          <p:nvPr/>
        </p:nvCxnSpPr>
        <p:spPr>
          <a:xfrm flipH="1">
            <a:off x="4679576" y="1581374"/>
            <a:ext cx="1769415" cy="7100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7C7D1-CFB0-4911-ABCB-D20CB5388687}"/>
              </a:ext>
            </a:extLst>
          </p:cNvPr>
          <p:cNvSpPr txBox="1"/>
          <p:nvPr/>
        </p:nvSpPr>
        <p:spPr>
          <a:xfrm>
            <a:off x="7128514" y="4981636"/>
            <a:ext cx="404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 cost of renewables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6B3FE-4859-44D0-91BD-29D95091E7F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271248" y="5166302"/>
            <a:ext cx="1857266" cy="7396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7042454" y="2515825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FF generators will be dispatched if their marginal cost exceeds </a:t>
            </a:r>
            <a:r>
              <a:rPr lang="en-US" i="1" dirty="0"/>
              <a:t>R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56DCF-0F82-4FCD-82FF-4A555C27FBEF}"/>
              </a:ext>
            </a:extLst>
          </p:cNvPr>
          <p:cNvCxnSpPr>
            <a:cxnSpLocks/>
          </p:cNvCxnSpPr>
          <p:nvPr/>
        </p:nvCxnSpPr>
        <p:spPr>
          <a:xfrm flipH="1">
            <a:off x="5149547" y="2854676"/>
            <a:ext cx="1892908" cy="6845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4300C931-CA64-4CC5-AF12-74A9220E71B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</p:spTree>
    <p:extLst>
      <p:ext uri="{BB962C8B-B14F-4D97-AF65-F5344CB8AC3E}">
        <p14:creationId xmlns:p14="http://schemas.microsoft.com/office/powerpoint/2010/main" val="410173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.png">
            <a:extLst>
              <a:ext uri="{FF2B5EF4-FFF2-40B4-BE49-F238E27FC236}">
                <a16:creationId xmlns:a16="http://schemas.microsoft.com/office/drawing/2014/main" id="{3813BFF4-FB14-46BC-8D8D-27D7B73C9F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820" y="1167415"/>
            <a:ext cx="6152274" cy="534948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18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54683-CA47-4EBA-89DA-F76BD76324AC}"/>
              </a:ext>
            </a:extLst>
          </p:cNvPr>
          <p:cNvSpPr txBox="1"/>
          <p:nvPr/>
        </p:nvSpPr>
        <p:spPr>
          <a:xfrm>
            <a:off x="6141039" y="367979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 generators that won’t produce under a CES, but will under a carbon tax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9AF4C1-71EB-465F-B11D-B8E7E833632A}"/>
              </a:ext>
            </a:extLst>
          </p:cNvPr>
          <p:cNvCxnSpPr>
            <a:cxnSpLocks/>
          </p:cNvCxnSpPr>
          <p:nvPr/>
        </p:nvCxnSpPr>
        <p:spPr>
          <a:xfrm flipH="1">
            <a:off x="4211768" y="4066391"/>
            <a:ext cx="1884232" cy="693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7C7D1-CFB0-4911-ABCB-D20CB5388687}"/>
              </a:ext>
            </a:extLst>
          </p:cNvPr>
          <p:cNvSpPr txBox="1"/>
          <p:nvPr/>
        </p:nvSpPr>
        <p:spPr>
          <a:xfrm>
            <a:off x="6868906" y="4981636"/>
            <a:ext cx="40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CES without partial crediting introduces a price wedge </a:t>
            </a:r>
            <a:r>
              <a:rPr lang="en-US" i="1" dirty="0"/>
              <a:t>t</a:t>
            </a:r>
            <a:r>
              <a:rPr lang="en-US" dirty="0"/>
              <a:t> between clean and </a:t>
            </a:r>
            <a:r>
              <a:rPr lang="en-US" dirty="0" err="1"/>
              <a:t>undifferentiaged</a:t>
            </a:r>
            <a:r>
              <a:rPr lang="en-US" dirty="0"/>
              <a:t> non-clean (FF) generation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96B3FE-4859-44D0-91BD-29D95091E7F7}"/>
              </a:ext>
            </a:extLst>
          </p:cNvPr>
          <p:cNvCxnSpPr>
            <a:cxnSpLocks/>
          </p:cNvCxnSpPr>
          <p:nvPr/>
        </p:nvCxnSpPr>
        <p:spPr>
          <a:xfrm flipH="1">
            <a:off x="4307107" y="5166302"/>
            <a:ext cx="2561799" cy="9538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6281256" y="185207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 generators that won’t produce under a carbon price, but will under a CES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56DCF-0F82-4FCD-82FF-4A555C27FBEF}"/>
              </a:ext>
            </a:extLst>
          </p:cNvPr>
          <p:cNvCxnSpPr>
            <a:cxnSpLocks/>
          </p:cNvCxnSpPr>
          <p:nvPr/>
        </p:nvCxnSpPr>
        <p:spPr>
          <a:xfrm flipH="1">
            <a:off x="3545909" y="2154265"/>
            <a:ext cx="2628980" cy="4749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F7E2ED-DCE3-4AE5-BA97-0D9FAE8D1800}"/>
              </a:ext>
            </a:extLst>
          </p:cNvPr>
          <p:cNvSpPr txBox="1"/>
          <p:nvPr/>
        </p:nvSpPr>
        <p:spPr>
          <a:xfrm>
            <a:off x="4690410" y="969410"/>
            <a:ext cx="587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carbon price introduces a clean/FF price wedge that depends linearly on the emissions intensity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41CC2F-1BA9-453E-9A43-289ACEDD2EE0}"/>
              </a:ext>
            </a:extLst>
          </p:cNvPr>
          <p:cNvCxnSpPr>
            <a:cxnSpLocks/>
          </p:cNvCxnSpPr>
          <p:nvPr/>
        </p:nvCxnSpPr>
        <p:spPr>
          <a:xfrm flipH="1">
            <a:off x="2500346" y="1258645"/>
            <a:ext cx="2190064" cy="3747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3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3.png">
            <a:extLst>
              <a:ext uri="{FF2B5EF4-FFF2-40B4-BE49-F238E27FC236}">
                <a16:creationId xmlns:a16="http://schemas.microsoft.com/office/drawing/2014/main" id="{EF7AECC0-29F9-4E07-8F10-18E06224D5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52" y="1118235"/>
            <a:ext cx="6323078" cy="551923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19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6281256" y="1852079"/>
            <a:ext cx="40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Eventually, a carbon price and a CES end up in (nearly)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171116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277587" y="706937"/>
            <a:ext cx="59569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&amp; Overview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change science and CC econometrics (brief)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Framework economic concepts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Cost-benefit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analysis, cost effectiveness analysis, SCC &amp; TCP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 abatement curve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6473008" y="706937"/>
            <a:ext cx="5600239" cy="2800767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Damages</a:t>
            </a:r>
          </a:p>
          <a:p>
            <a:pPr marL="285750" indent="-285750">
              <a:buFont typeface="+mj-lt"/>
              <a:buAutoNum type="alphaUcPeriod" startAt="5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Macroeconomic implications of the energy transition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 &amp; transition costs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 costs: damage estimates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Transition costs: policy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 tax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&amp; trade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uncertainty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Social Cost of Carbon: Recent developments (time permitting)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277588" y="2507039"/>
            <a:ext cx="5956957" cy="4031873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 Emissions reduction (mitigation/decarbonization)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Sectoral carbon policies – theory &amp; empirical evidence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Carbon tax, cap &amp; trade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Clean energy standards; investment &amp; production tax credits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simulations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Criticisms &amp; the case for sectoral standards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pricing with leakage: Supply side policies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policies as carbon pricing with leakage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policy with leakage: US O&amp;G royalties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Extension to international trade &amp; BCA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electric vehicle revolution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 sector overview, EVs, &amp; literature review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Modeling charging station v. vehicle subsidies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on charging stations &amp; current research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20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96472-B4DF-4B52-AADF-3348D3B11688}"/>
              </a:ext>
            </a:extLst>
          </p:cNvPr>
          <p:cNvSpPr txBox="1"/>
          <p:nvPr/>
        </p:nvSpPr>
        <p:spPr>
          <a:xfrm>
            <a:off x="1603536" y="1065723"/>
            <a:ext cx="82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greater the correlation between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e</a:t>
            </a:r>
            <a:r>
              <a:rPr lang="en-US" dirty="0"/>
              <a:t> in the FF fleet, the less the difference between a carbon price and a CES</a:t>
            </a:r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1CF451EA-0DBE-4A48-9802-14B7AFC583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651" y="2346892"/>
            <a:ext cx="4983359" cy="4333096"/>
          </a:xfrm>
          <a:prstGeom prst="rect">
            <a:avLst/>
          </a:prstGeom>
        </p:spPr>
      </p:pic>
      <p:pic>
        <p:nvPicPr>
          <p:cNvPr id="11" name="image4.png">
            <a:extLst>
              <a:ext uri="{FF2B5EF4-FFF2-40B4-BE49-F238E27FC236}">
                <a16:creationId xmlns:a16="http://schemas.microsoft.com/office/drawing/2014/main" id="{5796DD91-6D1D-46A8-8207-2DEF2D5AD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8009" y="2346893"/>
            <a:ext cx="4983359" cy="43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71800B-DFD5-4A7D-B9DD-AF28B45A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34" y="1954100"/>
            <a:ext cx="5022574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B77AD-BA96-4BD6-95BB-014BED71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9" y="1954100"/>
            <a:ext cx="5017409" cy="4572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21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04EC0-D4F5-4319-B048-5C156E48B605}"/>
              </a:ext>
            </a:extLst>
          </p:cNvPr>
          <p:cNvSpPr txBox="1"/>
          <p:nvPr/>
        </p:nvSpPr>
        <p:spPr>
          <a:xfrm>
            <a:off x="699893" y="925226"/>
            <a:ext cx="953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2019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0.66: a CT and CES largely sweep out the same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-0.33: a CT sweeps out coal, a CES sweeps out gas</a:t>
            </a:r>
          </a:p>
        </p:txBody>
      </p:sp>
    </p:spTree>
    <p:extLst>
      <p:ext uri="{BB962C8B-B14F-4D97-AF65-F5344CB8AC3E}">
        <p14:creationId xmlns:p14="http://schemas.microsoft.com/office/powerpoint/2010/main" val="353101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7E3AC-B31C-41D6-A52E-F173DB2A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4" y="2143890"/>
            <a:ext cx="4899925" cy="4432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A67F8-D882-49D0-85D5-1B03981F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01" y="2143890"/>
            <a:ext cx="4908052" cy="44326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tax &amp; CES: Graphical representation (Borenstein &amp; Kellogg 2022)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22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EBACD-47E8-4127-8F44-03A18B5B0E87}"/>
              </a:ext>
            </a:extLst>
          </p:cNvPr>
          <p:cNvSpPr txBox="1"/>
          <p:nvPr/>
        </p:nvSpPr>
        <p:spPr>
          <a:xfrm>
            <a:off x="418652" y="6526100"/>
            <a:ext cx="28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Borenstein &amp; Kellogg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C9CA-3B15-46F5-8041-6CDE29D70016}"/>
              </a:ext>
            </a:extLst>
          </p:cNvPr>
          <p:cNvSpPr txBox="1"/>
          <p:nvPr/>
        </p:nvSpPr>
        <p:spPr>
          <a:xfrm>
            <a:off x="451820" y="604269"/>
            <a:ext cx="771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122E0-16CD-4367-9B71-9AAE6F6F3EA2}"/>
              </a:ext>
            </a:extLst>
          </p:cNvPr>
          <p:cNvSpPr txBox="1"/>
          <p:nvPr/>
        </p:nvSpPr>
        <p:spPr>
          <a:xfrm>
            <a:off x="4196266" y="1774558"/>
            <a:ext cx="353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Emissions along the reduction path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8F20A-F615-4312-9CDC-29F0FB3DCA55}"/>
              </a:ext>
            </a:extLst>
          </p:cNvPr>
          <p:cNvSpPr txBox="1"/>
          <p:nvPr/>
        </p:nvSpPr>
        <p:spPr>
          <a:xfrm>
            <a:off x="699893" y="925226"/>
            <a:ext cx="953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2019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0.66: a CT and CES largely sweep out the same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 natural gas prices, </a:t>
            </a:r>
            <a:r>
              <a:rPr lang="en-US" dirty="0" err="1"/>
              <a:t>corr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c</a:t>
            </a:r>
            <a:r>
              <a:rPr lang="en-US" dirty="0"/>
              <a:t>) = -0.33: a CT sweeps out coal, a CES sweeps out gas</a:t>
            </a:r>
          </a:p>
        </p:txBody>
      </p:sp>
    </p:spTree>
    <p:extLst>
      <p:ext uri="{BB962C8B-B14F-4D97-AF65-F5344CB8AC3E}">
        <p14:creationId xmlns:p14="http://schemas.microsoft.com/office/powerpoint/2010/main" val="81175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Investment &amp; production tax credits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23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8F20A-F615-4312-9CDC-29F0FB3DCA55}"/>
              </a:ext>
            </a:extLst>
          </p:cNvPr>
          <p:cNvSpPr txBox="1"/>
          <p:nvPr/>
        </p:nvSpPr>
        <p:spPr>
          <a:xfrm>
            <a:off x="247311" y="675844"/>
            <a:ext cx="953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Both a CES and a carbon price truncate the distribution of fossil fuel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provides a given subsidy per MWh of clean generation (e.g., $0.023/kWh)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ITC pays for a given percentage of clean investment (e.g., 30%)</a:t>
            </a: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DCC024FD-095D-4423-89C0-2DC397B7DE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471" y="2334057"/>
            <a:ext cx="6817177" cy="45074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41F398-BA50-4013-8BAB-FF15085A9CDD}"/>
              </a:ext>
            </a:extLst>
          </p:cNvPr>
          <p:cNvSpPr txBox="1"/>
          <p:nvPr/>
        </p:nvSpPr>
        <p:spPr>
          <a:xfrm>
            <a:off x="247311" y="1807157"/>
            <a:ext cx="4855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Comparisons: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incentivizes maintenance and choosing productive sites; but the owner has similar incentives under the ITC.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PTC allows wind &amp; solar to bid in at negative prices while they are operating – can cause problems for baseload sources like nuclear which must continue to run but potentially at a loss – leading to nuclear subsidies as an unintended consequence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prices are an occasional problem now, when natural gas (or coal) is the marginal producer (so it sets the market price in wholesale markets)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in the future negative marginal pricing (or zero pricing) will be more frequent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Complicated grid economics! Storage?</a:t>
            </a:r>
          </a:p>
        </p:txBody>
      </p:sp>
    </p:spTree>
    <p:extLst>
      <p:ext uri="{BB962C8B-B14F-4D97-AF65-F5344CB8AC3E}">
        <p14:creationId xmlns:p14="http://schemas.microsoft.com/office/powerpoint/2010/main" val="13159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Policy simulations (Stock &amp; Stuart 2021)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D4A7D-A5A4-4DCA-BA75-1AC348517972}"/>
              </a:ext>
            </a:extLst>
          </p:cNvPr>
          <p:cNvSpPr txBox="1"/>
          <p:nvPr/>
        </p:nvSpPr>
        <p:spPr>
          <a:xfrm>
            <a:off x="725245" y="861277"/>
            <a:ext cx="9074075" cy="4586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b="1" dirty="0">
                <a:cs typeface="Gill Sans MT"/>
              </a:rPr>
              <a:t>NREL </a:t>
            </a:r>
            <a:r>
              <a:rPr lang="en-US" b="1" spc="-10" dirty="0" err="1">
                <a:cs typeface="Gill Sans MT"/>
              </a:rPr>
              <a:t>ReEDS</a:t>
            </a:r>
            <a:r>
              <a:rPr lang="en-US" b="1" spc="-10" dirty="0">
                <a:cs typeface="Gill Sans MT"/>
              </a:rPr>
              <a:t> power sector model</a:t>
            </a:r>
            <a:endParaRPr lang="en-US" dirty="0">
              <a:cs typeface="Tahoma"/>
            </a:endParaRPr>
          </a:p>
          <a:p>
            <a:pPr marL="151130" indent="-128905">
              <a:lnSpc>
                <a:spcPct val="100000"/>
              </a:lnSpc>
              <a:spcBef>
                <a:spcPts val="275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25" dirty="0">
                <a:cs typeface="Arial"/>
              </a:rPr>
              <a:t>Capacity</a:t>
            </a:r>
            <a:r>
              <a:rPr lang="en-US" spc="-15" dirty="0">
                <a:cs typeface="Arial"/>
              </a:rPr>
              <a:t> </a:t>
            </a:r>
            <a:r>
              <a:rPr lang="en-US" spc="-40" dirty="0">
                <a:cs typeface="Arial"/>
              </a:rPr>
              <a:t>expansion</a:t>
            </a:r>
            <a:r>
              <a:rPr lang="en-US" spc="-10" dirty="0">
                <a:cs typeface="Arial"/>
              </a:rPr>
              <a:t> model </a:t>
            </a:r>
            <a:r>
              <a:rPr lang="en-US" spc="-40" dirty="0">
                <a:cs typeface="Arial"/>
              </a:rPr>
              <a:t>developed</a:t>
            </a:r>
            <a:r>
              <a:rPr lang="en-US" spc="-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and updated </a:t>
            </a:r>
            <a:r>
              <a:rPr lang="en-US" spc="-20" dirty="0">
                <a:cs typeface="Arial"/>
              </a:rPr>
              <a:t>annually</a:t>
            </a:r>
            <a:r>
              <a:rPr lang="en-US" spc="-10" dirty="0">
                <a:cs typeface="Arial"/>
              </a:rPr>
              <a:t> </a:t>
            </a:r>
            <a:r>
              <a:rPr lang="en-US" dirty="0">
                <a:cs typeface="Arial"/>
              </a:rPr>
              <a:t>by</a:t>
            </a:r>
            <a:r>
              <a:rPr lang="en-US" spc="-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NREL staff.</a:t>
            </a:r>
            <a:endParaRPr lang="en-US" dirty="0">
              <a:cs typeface="Arial"/>
            </a:endParaRPr>
          </a:p>
          <a:p>
            <a:pPr marL="151130" marR="5080" indent="-128270">
              <a:lnSpc>
                <a:spcPct val="101499"/>
              </a:lnSpc>
              <a:spcBef>
                <a:spcPts val="300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25" dirty="0">
                <a:cs typeface="Arial"/>
              </a:rPr>
              <a:t>Mixed-</a:t>
            </a:r>
            <a:r>
              <a:rPr lang="en-US" spc="-10" dirty="0">
                <a:cs typeface="Arial"/>
              </a:rPr>
              <a:t>integer</a:t>
            </a:r>
            <a:r>
              <a:rPr lang="en-US" spc="1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programming</a:t>
            </a:r>
            <a:r>
              <a:rPr lang="en-US" spc="1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problem</a:t>
            </a:r>
            <a:r>
              <a:rPr lang="en-US" spc="20" dirty="0">
                <a:cs typeface="Arial"/>
              </a:rPr>
              <a:t> </a:t>
            </a:r>
            <a:r>
              <a:rPr lang="en-US" dirty="0">
                <a:cs typeface="Arial"/>
              </a:rPr>
              <a:t>to</a:t>
            </a:r>
            <a:r>
              <a:rPr lang="en-US" spc="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minimize</a:t>
            </a:r>
            <a:r>
              <a:rPr lang="en-US" spc="15" dirty="0">
                <a:cs typeface="Arial"/>
              </a:rPr>
              <a:t> </a:t>
            </a:r>
            <a:r>
              <a:rPr lang="en-US" spc="-35" dirty="0">
                <a:cs typeface="Arial"/>
              </a:rPr>
              <a:t>aggregate</a:t>
            </a:r>
            <a:r>
              <a:rPr lang="en-US" spc="20" dirty="0">
                <a:cs typeface="Arial"/>
              </a:rPr>
              <a:t> </a:t>
            </a:r>
            <a:r>
              <a:rPr lang="en-US" spc="-35" dirty="0">
                <a:cs typeface="Arial"/>
              </a:rPr>
              <a:t>system</a:t>
            </a:r>
            <a:r>
              <a:rPr lang="en-US" spc="1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costs</a:t>
            </a:r>
            <a:r>
              <a:rPr lang="en-US" spc="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while </a:t>
            </a:r>
            <a:r>
              <a:rPr lang="en-US" spc="-20" dirty="0">
                <a:cs typeface="Arial"/>
              </a:rPr>
              <a:t>meeting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load</a:t>
            </a:r>
            <a:r>
              <a:rPr lang="en-US" spc="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constraints,</a:t>
            </a:r>
            <a:r>
              <a:rPr lang="en-US" dirty="0">
                <a:cs typeface="Arial"/>
              </a:rPr>
              <a:t> </a:t>
            </a:r>
            <a:r>
              <a:rPr lang="en-US" spc="-30" dirty="0">
                <a:cs typeface="Arial"/>
              </a:rPr>
              <a:t>transmission</a:t>
            </a:r>
            <a:r>
              <a:rPr lang="en-US" spc="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constraints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and</a:t>
            </a:r>
            <a:r>
              <a:rPr lang="en-US" spc="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capacity</a:t>
            </a:r>
            <a:r>
              <a:rPr lang="en-US" spc="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planning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constraints</a:t>
            </a:r>
            <a:endParaRPr lang="en-US" dirty="0">
              <a:cs typeface="Arial"/>
            </a:endParaRPr>
          </a:p>
          <a:p>
            <a:pPr marL="151130" marR="86995" indent="-128270">
              <a:lnSpc>
                <a:spcPct val="101499"/>
              </a:lnSpc>
              <a:spcBef>
                <a:spcPts val="295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40" dirty="0">
                <a:cs typeface="Arial"/>
              </a:rPr>
              <a:t>Geographic</a:t>
            </a:r>
            <a:r>
              <a:rPr lang="en-US" spc="-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representation:</a:t>
            </a:r>
            <a:r>
              <a:rPr lang="en-US" spc="80" dirty="0">
                <a:cs typeface="Arial"/>
              </a:rPr>
              <a:t> </a:t>
            </a:r>
            <a:r>
              <a:rPr lang="en-US" dirty="0">
                <a:cs typeface="Arial"/>
              </a:rPr>
              <a:t>3 </a:t>
            </a:r>
            <a:r>
              <a:rPr lang="en-US" spc="-20" dirty="0">
                <a:cs typeface="Arial"/>
              </a:rPr>
              <a:t>interconnections,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134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load</a:t>
            </a:r>
            <a:r>
              <a:rPr lang="en-US" dirty="0">
                <a:cs typeface="Arial"/>
              </a:rPr>
              <a:t> </a:t>
            </a:r>
            <a:r>
              <a:rPr lang="en-US" spc="-25" dirty="0">
                <a:cs typeface="Arial"/>
              </a:rPr>
              <a:t>balancing</a:t>
            </a:r>
            <a:r>
              <a:rPr lang="en-US" spc="-5" dirty="0">
                <a:cs typeface="Arial"/>
              </a:rPr>
              <a:t> </a:t>
            </a:r>
            <a:r>
              <a:rPr lang="en-US" spc="-45" dirty="0">
                <a:cs typeface="Arial"/>
              </a:rPr>
              <a:t>areas,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356</a:t>
            </a:r>
            <a:r>
              <a:rPr lang="en-US" dirty="0">
                <a:cs typeface="Arial"/>
              </a:rPr>
              <a:t> </a:t>
            </a:r>
            <a:r>
              <a:rPr lang="en-US" spc="-20" dirty="0">
                <a:cs typeface="Arial"/>
              </a:rPr>
              <a:t>wind </a:t>
            </a:r>
            <a:r>
              <a:rPr lang="en-US" spc="-10" dirty="0">
                <a:cs typeface="Arial"/>
              </a:rPr>
              <a:t>and</a:t>
            </a:r>
            <a:r>
              <a:rPr lang="en-US" spc="-30" dirty="0">
                <a:cs typeface="Arial"/>
              </a:rPr>
              <a:t> </a:t>
            </a:r>
            <a:r>
              <a:rPr lang="en-US" spc="-25" dirty="0">
                <a:cs typeface="Arial"/>
              </a:rPr>
              <a:t>solar </a:t>
            </a:r>
            <a:r>
              <a:rPr lang="en-US" spc="-10" dirty="0">
                <a:cs typeface="Arial"/>
              </a:rPr>
              <a:t>regions</a:t>
            </a:r>
            <a:endParaRPr lang="en-US" dirty="0">
              <a:cs typeface="Arial"/>
            </a:endParaRPr>
          </a:p>
          <a:p>
            <a:pPr marL="151130" indent="-128905">
              <a:lnSpc>
                <a:spcPct val="100000"/>
              </a:lnSpc>
              <a:spcBef>
                <a:spcPts val="315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20" dirty="0">
                <a:cs typeface="Arial"/>
              </a:rPr>
              <a:t>Temporal</a:t>
            </a:r>
            <a:r>
              <a:rPr lang="en-US" spc="10" dirty="0">
                <a:cs typeface="Arial"/>
              </a:rPr>
              <a:t> </a:t>
            </a:r>
            <a:r>
              <a:rPr lang="en-US" spc="-25" dirty="0">
                <a:cs typeface="Arial"/>
              </a:rPr>
              <a:t>representation:</a:t>
            </a:r>
            <a:r>
              <a:rPr lang="en-US" spc="95" dirty="0">
                <a:cs typeface="Arial"/>
              </a:rPr>
              <a:t> </a:t>
            </a:r>
            <a:r>
              <a:rPr lang="en-US" dirty="0">
                <a:cs typeface="Arial"/>
              </a:rPr>
              <a:t>17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time</a:t>
            </a:r>
            <a:r>
              <a:rPr lang="en-US" spc="15" dirty="0">
                <a:cs typeface="Arial"/>
              </a:rPr>
              <a:t> </a:t>
            </a:r>
            <a:r>
              <a:rPr lang="en-US" spc="-40" dirty="0">
                <a:cs typeface="Arial"/>
              </a:rPr>
              <a:t>slices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per</a:t>
            </a:r>
            <a:r>
              <a:rPr lang="en-US" spc="10" dirty="0">
                <a:cs typeface="Arial"/>
              </a:rPr>
              <a:t> </a:t>
            </a:r>
            <a:r>
              <a:rPr lang="en-US" spc="-35" dirty="0">
                <a:cs typeface="Arial"/>
              </a:rPr>
              <a:t>year</a:t>
            </a:r>
            <a:r>
              <a:rPr lang="en-US" spc="10" dirty="0">
                <a:cs typeface="Arial"/>
              </a:rPr>
              <a:t> </a:t>
            </a:r>
            <a:r>
              <a:rPr lang="en-US" spc="-45" dirty="0">
                <a:cs typeface="Arial"/>
              </a:rPr>
              <a:t>(seasonal</a:t>
            </a:r>
            <a:r>
              <a:rPr lang="en-US" spc="10" dirty="0">
                <a:cs typeface="Arial"/>
              </a:rPr>
              <a:t> </a:t>
            </a:r>
            <a:r>
              <a:rPr lang="en-US" spc="185" dirty="0">
                <a:cs typeface="Arial"/>
              </a:rPr>
              <a:t>+</a:t>
            </a:r>
            <a:r>
              <a:rPr lang="en-US" spc="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daily)</a:t>
            </a:r>
            <a:endParaRPr lang="en-US" dirty="0">
              <a:cs typeface="Arial"/>
            </a:endParaRPr>
          </a:p>
          <a:p>
            <a:pPr marL="151130" marR="73660" indent="-128270">
              <a:lnSpc>
                <a:spcPct val="101499"/>
              </a:lnSpc>
              <a:spcBef>
                <a:spcPts val="300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45" dirty="0">
                <a:cs typeface="Arial"/>
              </a:rPr>
              <a:t>Endogenous</a:t>
            </a:r>
            <a:r>
              <a:rPr lang="en-US" spc="-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capacity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additions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and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coal</a:t>
            </a:r>
            <a:r>
              <a:rPr lang="en-US" dirty="0">
                <a:cs typeface="Arial"/>
              </a:rPr>
              <a:t> </a:t>
            </a:r>
            <a:r>
              <a:rPr lang="en-US" spc="-20" dirty="0">
                <a:cs typeface="Arial"/>
              </a:rPr>
              <a:t>retirements;</a:t>
            </a:r>
            <a:r>
              <a:rPr lang="en-US" dirty="0">
                <a:cs typeface="Arial"/>
              </a:rPr>
              <a:t> no </a:t>
            </a:r>
            <a:r>
              <a:rPr lang="en-US" spc="-30" dirty="0">
                <a:cs typeface="Arial"/>
              </a:rPr>
              <a:t>long-</a:t>
            </a:r>
            <a:r>
              <a:rPr lang="en-US" spc="-20" dirty="0">
                <a:cs typeface="Arial"/>
              </a:rPr>
              <a:t>distance</a:t>
            </a:r>
            <a:r>
              <a:rPr lang="en-US" dirty="0">
                <a:cs typeface="Arial"/>
              </a:rPr>
              <a:t> </a:t>
            </a:r>
            <a:r>
              <a:rPr lang="en-US" spc="-20" dirty="0">
                <a:cs typeface="Arial"/>
              </a:rPr>
              <a:t>transmission </a:t>
            </a:r>
            <a:r>
              <a:rPr lang="en-US" spc="-10" dirty="0">
                <a:cs typeface="Arial"/>
              </a:rPr>
              <a:t>additions</a:t>
            </a:r>
            <a:endParaRPr lang="en-US" dirty="0">
              <a:cs typeface="Arial"/>
            </a:endParaRPr>
          </a:p>
          <a:p>
            <a:pPr marL="151130" marR="73025" indent="-128270">
              <a:lnSpc>
                <a:spcPct val="101499"/>
              </a:lnSpc>
              <a:spcBef>
                <a:spcPts val="300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dirty="0">
                <a:cs typeface="Arial"/>
              </a:rPr>
              <a:t>Model build</a:t>
            </a:r>
            <a:r>
              <a:rPr lang="en-US" spc="5" dirty="0">
                <a:cs typeface="Arial"/>
              </a:rPr>
              <a:t> </a:t>
            </a:r>
            <a:r>
              <a:rPr lang="en-US" spc="-40" dirty="0">
                <a:cs typeface="Arial"/>
              </a:rPr>
              <a:t>decisions</a:t>
            </a:r>
            <a:r>
              <a:rPr lang="en-US" dirty="0">
                <a:cs typeface="Arial"/>
              </a:rPr>
              <a:t> </a:t>
            </a:r>
            <a:r>
              <a:rPr lang="en-US" spc="-35" dirty="0">
                <a:cs typeface="Arial"/>
              </a:rPr>
              <a:t>have</a:t>
            </a:r>
            <a:r>
              <a:rPr lang="en-US" spc="5" dirty="0">
                <a:cs typeface="Arial"/>
              </a:rPr>
              <a:t> </a:t>
            </a:r>
            <a:r>
              <a:rPr lang="en-US" spc="-35" dirty="0">
                <a:cs typeface="Arial"/>
              </a:rPr>
              <a:t>been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validated</a:t>
            </a:r>
            <a:r>
              <a:rPr lang="en-US" spc="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against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historical</a:t>
            </a:r>
            <a:r>
              <a:rPr lang="en-US" spc="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capacity</a:t>
            </a:r>
            <a:r>
              <a:rPr lang="en-US" dirty="0">
                <a:cs typeface="Arial"/>
              </a:rPr>
              <a:t> </a:t>
            </a:r>
            <a:r>
              <a:rPr lang="en-US" spc="-10" dirty="0">
                <a:cs typeface="Arial"/>
              </a:rPr>
              <a:t>build-</a:t>
            </a:r>
            <a:r>
              <a:rPr lang="en-US" dirty="0">
                <a:cs typeface="Arial"/>
              </a:rPr>
              <a:t>out</a:t>
            </a:r>
            <a:r>
              <a:rPr lang="en-US" spc="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and </a:t>
            </a:r>
            <a:r>
              <a:rPr lang="en-US" spc="-35" dirty="0">
                <a:cs typeface="Arial"/>
              </a:rPr>
              <a:t>forecasts</a:t>
            </a:r>
            <a:r>
              <a:rPr lang="en-US" spc="1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are</a:t>
            </a:r>
            <a:r>
              <a:rPr lang="en-US" spc="1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regularly</a:t>
            </a:r>
            <a:r>
              <a:rPr lang="en-US" spc="15" dirty="0">
                <a:cs typeface="Arial"/>
              </a:rPr>
              <a:t> </a:t>
            </a:r>
            <a:r>
              <a:rPr lang="en-US" spc="-40" dirty="0">
                <a:cs typeface="Arial"/>
              </a:rPr>
              <a:t>benchmarked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to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EIA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AEO,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IEA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World</a:t>
            </a:r>
            <a:r>
              <a:rPr lang="en-US" spc="1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Energy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Outlook</a:t>
            </a:r>
            <a:r>
              <a:rPr lang="en-US" spc="1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and </a:t>
            </a:r>
            <a:r>
              <a:rPr lang="en-US" dirty="0">
                <a:cs typeface="Arial"/>
              </a:rPr>
              <a:t>BNEF</a:t>
            </a:r>
            <a:r>
              <a:rPr lang="en-US" spc="-2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New</a:t>
            </a:r>
            <a:r>
              <a:rPr lang="en-US" spc="-15" dirty="0">
                <a:cs typeface="Arial"/>
              </a:rPr>
              <a:t> </a:t>
            </a:r>
            <a:r>
              <a:rPr lang="en-US" spc="-30" dirty="0">
                <a:cs typeface="Arial"/>
              </a:rPr>
              <a:t>Energy</a:t>
            </a:r>
            <a:r>
              <a:rPr lang="en-US" spc="-2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Outlook.</a:t>
            </a:r>
          </a:p>
          <a:p>
            <a:pPr marL="151130" marR="73025" indent="-128270">
              <a:lnSpc>
                <a:spcPct val="101499"/>
              </a:lnSpc>
              <a:spcBef>
                <a:spcPts val="300"/>
              </a:spcBef>
              <a:buClr>
                <a:srgbClr val="006EB8"/>
              </a:buClr>
              <a:buFont typeface="Arial"/>
              <a:buChar char="•"/>
              <a:tabLst>
                <a:tab pos="151765" algn="l"/>
              </a:tabLst>
            </a:pPr>
            <a:r>
              <a:rPr lang="en-US" spc="-10" dirty="0">
                <a:cs typeface="Arial"/>
              </a:rPr>
              <a:t>No uncertainty; simulations here use four-year myopic solution</a:t>
            </a:r>
            <a:endParaRPr lang="en-US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EB8"/>
              </a:buClr>
              <a:buFont typeface="Arial"/>
              <a:buChar char="•"/>
            </a:pPr>
            <a:endParaRPr lang="en-US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b="1" dirty="0" err="1">
                <a:cs typeface="Gill Sans MT"/>
              </a:rPr>
              <a:t>ReEDS</a:t>
            </a:r>
            <a:r>
              <a:rPr lang="en-US" b="1" spc="20" dirty="0">
                <a:cs typeface="Gill Sans MT"/>
              </a:rPr>
              <a:t> </a:t>
            </a:r>
            <a:r>
              <a:rPr lang="en-US" b="1" spc="-10" dirty="0">
                <a:cs typeface="Gill Sans MT"/>
              </a:rPr>
              <a:t>Augur:</a:t>
            </a:r>
            <a:endParaRPr lang="en-US" dirty="0">
              <a:cs typeface="Gill Sans MT"/>
            </a:endParaRPr>
          </a:p>
          <a:p>
            <a:pPr marL="140335" marR="88265" indent="-128270">
              <a:lnSpc>
                <a:spcPct val="101499"/>
              </a:lnSpc>
              <a:spcBef>
                <a:spcPts val="360"/>
              </a:spcBef>
              <a:buClr>
                <a:srgbClr val="006EB8"/>
              </a:buClr>
              <a:buFont typeface="Arial"/>
              <a:buChar char="•"/>
              <a:tabLst>
                <a:tab pos="140970" algn="l"/>
              </a:tabLst>
            </a:pPr>
            <a:r>
              <a:rPr lang="en-US" spc="-50" dirty="0">
                <a:cs typeface="Arial"/>
              </a:rPr>
              <a:t>Solves</a:t>
            </a:r>
            <a:r>
              <a:rPr lang="en-US" spc="1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dynamic</a:t>
            </a:r>
            <a:r>
              <a:rPr lang="en-US" spc="10" dirty="0">
                <a:cs typeface="Arial"/>
              </a:rPr>
              <a:t> </a:t>
            </a:r>
            <a:r>
              <a:rPr lang="en-US" spc="-25" dirty="0">
                <a:cs typeface="Arial"/>
              </a:rPr>
              <a:t>problem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of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optimal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hourly</a:t>
            </a:r>
            <a:r>
              <a:rPr lang="en-US" spc="1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dispatch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of</a:t>
            </a:r>
            <a:r>
              <a:rPr lang="en-US" spc="10" dirty="0">
                <a:cs typeface="Arial"/>
              </a:rPr>
              <a:t> </a:t>
            </a:r>
            <a:r>
              <a:rPr lang="en-US" spc="-30" dirty="0">
                <a:cs typeface="Arial"/>
              </a:rPr>
              <a:t>storage</a:t>
            </a:r>
            <a:r>
              <a:rPr lang="en-US" spc="10" dirty="0">
                <a:cs typeface="Arial"/>
              </a:rPr>
              <a:t> </a:t>
            </a:r>
            <a:r>
              <a:rPr lang="en-US" spc="-30" dirty="0">
                <a:cs typeface="Arial"/>
              </a:rPr>
              <a:t>technologies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in</a:t>
            </a:r>
            <a:r>
              <a:rPr lang="en-US" spc="1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each </a:t>
            </a:r>
            <a:r>
              <a:rPr lang="en-US" spc="-35" dirty="0">
                <a:cs typeface="Arial"/>
              </a:rPr>
              <a:t>solve</a:t>
            </a:r>
            <a:r>
              <a:rPr lang="en-US" spc="-2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year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9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Policy simulations (Stock &amp; Stuart 2021)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4333CB-0898-418F-98B9-BFBEEFFEC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2834"/>
              </p:ext>
            </p:extLst>
          </p:nvPr>
        </p:nvGraphicFramePr>
        <p:xfrm>
          <a:off x="827773" y="706233"/>
          <a:ext cx="10260530" cy="504279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880684">
                  <a:extLst>
                    <a:ext uri="{9D8B030D-6E8A-4147-A177-3AD203B41FA5}">
                      <a16:colId xmlns:a16="http://schemas.microsoft.com/office/drawing/2014/main" val="3030575194"/>
                    </a:ext>
                  </a:extLst>
                </a:gridCol>
                <a:gridCol w="7379846">
                  <a:extLst>
                    <a:ext uri="{9D8B030D-6E8A-4147-A177-3AD203B41FA5}">
                      <a16:colId xmlns:a16="http://schemas.microsoft.com/office/drawing/2014/main" val="747827357"/>
                    </a:ext>
                  </a:extLst>
                </a:gridCol>
              </a:tblGrid>
              <a:tr h="14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Policy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64115617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(b) 90% 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clean electricity standard, starting at 38% non-fossil in 2022, increasing linearly to 90% in 2035. 90% partial crediting for CCS, no partial crediting for gas generation.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319338645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(c) 100% CES with $40 APS (“Hybrid CES”)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CES, starting at 38% non-fossil generation in 2022, increasing linearly to 80% in 2030, then increasing linearly to 100% in 2035. Partial crediting with benchmark intensity factor 1.0 </a:t>
                      </a:r>
                      <a:r>
                        <a:rPr lang="en-US" sz="1600" dirty="0" err="1">
                          <a:effectLst/>
                        </a:rPr>
                        <a:t>mton</a:t>
                      </a:r>
                      <a:r>
                        <a:rPr lang="en-US" sz="1600" dirty="0">
                          <a:effectLst/>
                        </a:rPr>
                        <a:t>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/MWh. ACP’s at $40/ton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increasing 3%/year.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162570461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(d) TPS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(C&amp;T system equivalent to carbon tax)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tradable performance standard (emissions rate based) that imposes a national emissions rate cap starting at 0.33 tons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 in 2022, decreasing linearly to 0.04 ton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/MWh in 2035.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4267865866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(e) PTC/ITC extension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Extension of the $24/MWh production tax credit (indexed to inflation), 30% investment tax credit through 2035, and 45Q tax credit for CCS.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62043004"/>
                  </a:ext>
                </a:extLst>
              </a:tr>
              <a:tr h="288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(f) Hybrid 100% CES + PTC/ITC extension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Combines hybrid 100% CES ($40 ACP) with PTC/ITC extension.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614014522"/>
                  </a:ext>
                </a:extLst>
              </a:tr>
              <a:tr h="140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(h) $40 Carbon tax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carbon tax, starting at $40 in 2022, increasing 3% per year.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1584078602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(j) State 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CA, CO, CT, MA, MD, ME, NJ, NM, NY, NV, OR, RI, WA, VA, and VT adopt an accelerated state clean electricity standard which increases linearly to 100% clean electricity by 2035. No partial crediting for gas generation.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2377307015"/>
                  </a:ext>
                </a:extLst>
              </a:tr>
              <a:tr h="288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(k) State CES + PTC/ITC extension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Combines state CES policies with PTC/ITC extension.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57" marR="51757" marT="0" marB="0"/>
                </a:tc>
                <a:extLst>
                  <a:ext uri="{0D108BD9-81ED-4DB2-BD59-A6C34878D82A}">
                    <a16:rowId xmlns:a16="http://schemas.microsoft.com/office/drawing/2014/main" val="425418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57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Annual Power Sector CO2 Emissions by Policy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F80C4-388F-494A-BBD7-542C1FB81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C944B-F7FD-4535-82C0-A8A3200BB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522D65-3994-4C45-96D7-66438EF32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FC53A5-32E8-497F-BA33-D397A6CDD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2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BE9839-2CC0-47A9-AE99-0D21B4B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3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78740A-D8FA-45D2-BE07-905C08F8F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7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Annual Power Sector CO2 Emissions by Policy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8D4ED2-9535-4C32-8F2E-501B488E8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11E1C1-4332-41FB-9068-F212CF1E7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7A3D63-2C29-4B32-AD11-92F789BB1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23EAEA-A2CF-42B1-9A77-29853A644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92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3A3D33-42A1-4BBE-B94C-925AD976E2E8}"/>
              </a:ext>
            </a:extLst>
          </p:cNvPr>
          <p:cNvSpPr txBox="1"/>
          <p:nvPr/>
        </p:nvSpPr>
        <p:spPr>
          <a:xfrm>
            <a:off x="4863917" y="670995"/>
            <a:ext cx="7058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Summary: Emissions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credits alone aren’t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ambition isn’t enough because of leakage, even with tax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Carbon tax alone isn’t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TPS decarbonizes (of course!)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CES design matters: partial crediting creates a tax on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credit extension acts like insurance policy for hybrid CES (emissions reductions when renewables are expensive and gas is cheap)</a:t>
            </a:r>
          </a:p>
        </p:txBody>
      </p:sp>
    </p:spTree>
    <p:extLst>
      <p:ext uri="{BB962C8B-B14F-4D97-AF65-F5344CB8AC3E}">
        <p14:creationId xmlns:p14="http://schemas.microsoft.com/office/powerpoint/2010/main" val="43937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National Average Wholesale Prices by Policy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2CB4A-E517-4C1F-AB09-342822D88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62DB23-2C72-48E5-BB9B-C8D81FB3B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49568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2BA49-735A-4A6A-AB22-6822C75EE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3" y="442505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5EEB-C995-4920-A0F2-9AB8AA63D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2BB1EF-9701-4181-A540-C216ADADF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32D012-FCD9-4CA0-AEEC-DE64B3CCC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3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994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National Average Wholesale Prices by Policy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2CB4A-E517-4C1F-AB09-342822D88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86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6F702-EC36-4F46-9F69-DF7DA96E2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2A87D3-22BA-452D-9B1F-AF25D4EFF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96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69E536-5EAB-4266-B8BF-1D1B4FE8D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3" y="4023360"/>
            <a:ext cx="3894207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0B0505-501D-4B3A-9961-10DB6686C267}"/>
              </a:ext>
            </a:extLst>
          </p:cNvPr>
          <p:cNvSpPr txBox="1"/>
          <p:nvPr/>
        </p:nvSpPr>
        <p:spPr>
          <a:xfrm>
            <a:off x="4863917" y="670995"/>
            <a:ext cx="7058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Summary: Wholesale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 a carbon tax, prices increase ~$2-15/MWh. Current national average retail price is $120/MWh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 CES, TPS, without tax credits, price increase is -$4 to $12/MWh – only slightly higher than 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Hybrid CES + tax credit extension ≈ BAU</a:t>
            </a:r>
          </a:p>
        </p:txBody>
      </p:sp>
    </p:spTree>
    <p:extLst>
      <p:ext uri="{BB962C8B-B14F-4D97-AF65-F5344CB8AC3E}">
        <p14:creationId xmlns:p14="http://schemas.microsoft.com/office/powerpoint/2010/main" val="326793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1. Carbon pricing fundamentals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752713"/>
            <a:ext cx="108649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Recall Nordhaus (1982):</a:t>
            </a:r>
            <a:endParaRPr lang="en-US" dirty="0">
              <a:solidFill>
                <a:srgbClr val="C00000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Social planner 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where </a:t>
            </a:r>
          </a:p>
          <a:p>
            <a:r>
              <a:rPr lang="en-US" sz="1600" i="1" dirty="0"/>
              <a:t>	f</a:t>
            </a:r>
            <a:r>
              <a:rPr lang="en-US" sz="1600" dirty="0"/>
              <a:t> = economy-wide production function assuming energy use is proportional to emissions</a:t>
            </a:r>
          </a:p>
          <a:p>
            <a:r>
              <a:rPr lang="en-US" sz="1600" dirty="0"/>
              <a:t>	</a:t>
            </a:r>
            <a:r>
              <a:rPr lang="en-US" sz="1600" i="1" dirty="0"/>
              <a:t>h</a:t>
            </a:r>
            <a:r>
              <a:rPr lang="en-US" sz="1600" dirty="0"/>
              <a:t> = damage function from cumulative CO2 emissions</a:t>
            </a:r>
          </a:p>
          <a:p>
            <a:r>
              <a:rPr lang="en-US" sz="1600" dirty="0"/>
              <a:t>	</a:t>
            </a:r>
            <a:r>
              <a:rPr lang="en-US" sz="1600" i="1" dirty="0"/>
              <a:t>b</a:t>
            </a:r>
            <a:r>
              <a:rPr lang="en-US" sz="1600" dirty="0"/>
              <a:t> = CO2 Earth uptake rate (close to zero – very long half-life in atmosphere)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B00000"/>
                </a:solidFill>
              </a:rPr>
              <a:t>Social planner optimal steady state</a:t>
            </a:r>
            <a:r>
              <a:rPr lang="en-US" sz="1600" dirty="0"/>
              <a:t>: Let </a:t>
            </a:r>
            <a:r>
              <a:rPr lang="en-US" sz="1600" i="1" dirty="0"/>
              <a:t>q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 = shadow value of carbon = incremental consumption cost from increment in emissions. In steady state,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 words:		Shadow cost of carbon = marginal cost of abatement = marginal NPV of damages</a:t>
            </a:r>
          </a:p>
          <a:p>
            <a:r>
              <a:rPr lang="en-US" sz="1600" dirty="0"/>
              <a:t>That is:		Carbon price = marginal cost of abatement = SCC (dynamic version of </a:t>
            </a:r>
            <a:r>
              <a:rPr lang="en-US" sz="1600" dirty="0" err="1"/>
              <a:t>Pigovian</a:t>
            </a:r>
            <a:r>
              <a:rPr lang="en-US" sz="1600" dirty="0"/>
              <a:t> taxation)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Single energy source (fossil fuel), single technology, single externality, single policy tool (carbon price) </a:t>
            </a:r>
          </a:p>
          <a:p>
            <a:r>
              <a:rPr lang="en-US" sz="1600" dirty="0"/>
              <a:t>		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6FD016-7945-4FD1-902F-47BCBA7D4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6515" y="1153292"/>
          <a:ext cx="5486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3" imgW="5486400" imgH="1282680" progId="Equation.DSMT4">
                  <p:embed/>
                </p:oleObj>
              </mc:Choice>
              <mc:Fallback>
                <p:oleObj name="Equation" r:id="rId3" imgW="5486400" imgH="1282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A6FD016-7945-4FD1-902F-47BCBA7D4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6515" y="1153292"/>
                        <a:ext cx="54864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0DF278-F6F2-4F85-933E-858D574A3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7819"/>
              </p:ext>
            </p:extLst>
          </p:nvPr>
        </p:nvGraphicFramePr>
        <p:xfrm>
          <a:off x="2846515" y="4140509"/>
          <a:ext cx="2425700" cy="56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5" imgW="2425680" imgH="558720" progId="Equation.DSMT4">
                  <p:embed/>
                </p:oleObj>
              </mc:Choice>
              <mc:Fallback>
                <p:oleObj name="Equation" r:id="rId5" imgW="242568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0DF278-F6F2-4F85-933E-858D574A3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515" y="4140509"/>
                        <a:ext cx="2425700" cy="56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544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Abatement costs, reference demand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C87E76-37E2-4BB8-84B9-E0BE4FD20061}"/>
              </a:ext>
            </a:extLst>
          </p:cNvPr>
          <p:cNvGraphicFramePr>
            <a:graphicFrameLocks noGrp="1"/>
          </p:cNvGraphicFramePr>
          <p:nvPr/>
        </p:nvGraphicFramePr>
        <p:xfrm>
          <a:off x="688917" y="5087698"/>
          <a:ext cx="10882400" cy="86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2400">
                  <a:extLst>
                    <a:ext uri="{9D8B030D-6E8A-4147-A177-3AD203B41FA5}">
                      <a16:colId xmlns:a16="http://schemas.microsoft.com/office/drawing/2014/main" val="1569377375"/>
                    </a:ext>
                  </a:extLst>
                </a:gridCol>
              </a:tblGrid>
              <a:tr h="7953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u="none" strike="noStrike" dirty="0">
                          <a:effectLst/>
                        </a:rPr>
                        <a:t>Notes</a:t>
                      </a:r>
                      <a:r>
                        <a:rPr lang="en-US" sz="1400" u="none" strike="noStrike" dirty="0">
                          <a:effectLst/>
                        </a:rPr>
                        <a:t>: Carbon dioxide emissions are expressed in millions of metric tons. Average costs are expressed in 2018$ per metric ton CO2 and include all privately-borne system costs (defined as capital, O&amp;M, fuel and transmission costs) plus federal tax expenditures (defined as ITC and PTC expenditures). ``Equivalent C&amp;T'' refers to a cap-and-trade policy calibrated to the emissions declines from a given climate policy. The difference in abatement cost between the carbon tax and the emissions-equivalent cap &amp; trade fall within </a:t>
                      </a:r>
                      <a:r>
                        <a:rPr lang="en-US" sz="1400" u="none" strike="noStrike" dirty="0" err="1">
                          <a:effectLst/>
                        </a:rPr>
                        <a:t>ReEDS</a:t>
                      </a:r>
                      <a:r>
                        <a:rPr lang="en-US" sz="1400" u="none" strike="noStrike" dirty="0">
                          <a:effectLst/>
                        </a:rPr>
                        <a:t> numerical error.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649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FCDE89-65F9-47F5-B8C5-4869ABCF76ED}"/>
              </a:ext>
            </a:extLst>
          </p:cNvPr>
          <p:cNvGraphicFramePr>
            <a:graphicFrameLocks noGrp="1"/>
          </p:cNvGraphicFramePr>
          <p:nvPr/>
        </p:nvGraphicFramePr>
        <p:xfrm>
          <a:off x="688916" y="900587"/>
          <a:ext cx="11150158" cy="378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6072">
                  <a:extLst>
                    <a:ext uri="{9D8B030D-6E8A-4147-A177-3AD203B41FA5}">
                      <a16:colId xmlns:a16="http://schemas.microsoft.com/office/drawing/2014/main" val="1813190675"/>
                    </a:ext>
                  </a:extLst>
                </a:gridCol>
                <a:gridCol w="1580536">
                  <a:extLst>
                    <a:ext uri="{9D8B030D-6E8A-4147-A177-3AD203B41FA5}">
                      <a16:colId xmlns:a16="http://schemas.microsoft.com/office/drawing/2014/main" val="1830921868"/>
                    </a:ext>
                  </a:extLst>
                </a:gridCol>
                <a:gridCol w="1378534">
                  <a:extLst>
                    <a:ext uri="{9D8B030D-6E8A-4147-A177-3AD203B41FA5}">
                      <a16:colId xmlns:a16="http://schemas.microsoft.com/office/drawing/2014/main" val="81774667"/>
                    </a:ext>
                  </a:extLst>
                </a:gridCol>
                <a:gridCol w="975061">
                  <a:extLst>
                    <a:ext uri="{9D8B030D-6E8A-4147-A177-3AD203B41FA5}">
                      <a16:colId xmlns:a16="http://schemas.microsoft.com/office/drawing/2014/main" val="1629794822"/>
                    </a:ext>
                  </a:extLst>
                </a:gridCol>
                <a:gridCol w="1193609">
                  <a:extLst>
                    <a:ext uri="{9D8B030D-6E8A-4147-A177-3AD203B41FA5}">
                      <a16:colId xmlns:a16="http://schemas.microsoft.com/office/drawing/2014/main" val="2634433836"/>
                    </a:ext>
                  </a:extLst>
                </a:gridCol>
                <a:gridCol w="1550850">
                  <a:extLst>
                    <a:ext uri="{9D8B030D-6E8A-4147-A177-3AD203B41FA5}">
                      <a16:colId xmlns:a16="http://schemas.microsoft.com/office/drawing/2014/main" val="1707419716"/>
                    </a:ext>
                  </a:extLst>
                </a:gridCol>
                <a:gridCol w="1025496">
                  <a:extLst>
                    <a:ext uri="{9D8B030D-6E8A-4147-A177-3AD203B41FA5}">
                      <a16:colId xmlns:a16="http://schemas.microsoft.com/office/drawing/2014/main" val="420738357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Climate Policy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Annual CO2 Emissions in 2035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2035 Emissions as fraction of 2005 Emissions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Cumulative Abatement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Average Abatement Cost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Average Abatement Cost, Equivalent C&amp;T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ratio: Policy to C&amp;T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593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>
                          <a:effectLst/>
                        </a:rPr>
                        <a:t>Reference Technology Scenario:</a:t>
                      </a:r>
                      <a:endParaRPr lang="en-US" sz="1600" b="0" i="1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613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BAU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1,271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5581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$20 Carbon Tax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12,260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825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$40 Carbon Tax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16,020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956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10,526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$19.8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$19.2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718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90%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7,665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$23.9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$21.3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1603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$20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6,764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$10.7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575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$40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$19.8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$19.1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485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3,565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$35.4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$4.4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364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1,256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$81.0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7917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 and 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3,888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$33.5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758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100% </a:t>
                      </a:r>
                      <a:r>
                        <a:rPr lang="fr-FR" sz="1600" u="none" strike="noStrike" dirty="0" err="1">
                          <a:effectLst/>
                        </a:rPr>
                        <a:t>Hybrid</a:t>
                      </a:r>
                      <a:r>
                        <a:rPr lang="fr-FR" sz="1600" u="none" strike="noStrike" dirty="0">
                          <a:effectLst/>
                        </a:rPr>
                        <a:t> CES ($40 ACP) + Extension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8,021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$52.9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$30.0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58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271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Abatement costs, high demand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C87E76-37E2-4BB8-84B9-E0BE4FD20061}"/>
              </a:ext>
            </a:extLst>
          </p:cNvPr>
          <p:cNvGraphicFramePr>
            <a:graphicFrameLocks noGrp="1"/>
          </p:cNvGraphicFramePr>
          <p:nvPr/>
        </p:nvGraphicFramePr>
        <p:xfrm>
          <a:off x="688917" y="5087698"/>
          <a:ext cx="10882400" cy="862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2400">
                  <a:extLst>
                    <a:ext uri="{9D8B030D-6E8A-4147-A177-3AD203B41FA5}">
                      <a16:colId xmlns:a16="http://schemas.microsoft.com/office/drawing/2014/main" val="1569377375"/>
                    </a:ext>
                  </a:extLst>
                </a:gridCol>
              </a:tblGrid>
              <a:tr h="7953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u="none" strike="noStrike" dirty="0">
                          <a:effectLst/>
                        </a:rPr>
                        <a:t>Notes</a:t>
                      </a:r>
                      <a:r>
                        <a:rPr lang="en-US" sz="1400" u="none" strike="noStrike" dirty="0">
                          <a:effectLst/>
                        </a:rPr>
                        <a:t>: Carbon dioxide emissions are expressed in millions of metric tons. Average costs are expressed in 2018$ per metric ton CO2 and include all privately-borne system costs (defined as capital, O&amp;M, fuel and transmission costs) plus federal tax expenditures (defined as ITC and PTC expenditures). ``Equivalent C&amp;T'' refers to a cap-and-trade policy calibrated to the emissions declines from a given climate policy. The difference in abatement cost between the carbon tax and the emissions-equivalent cap &amp; trade fall within </a:t>
                      </a:r>
                      <a:r>
                        <a:rPr lang="en-US" sz="1400" u="none" strike="noStrike" dirty="0" err="1">
                          <a:effectLst/>
                        </a:rPr>
                        <a:t>ReEDS</a:t>
                      </a:r>
                      <a:r>
                        <a:rPr lang="en-US" sz="1400" u="none" strike="noStrike" dirty="0">
                          <a:effectLst/>
                        </a:rPr>
                        <a:t> numerical error.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649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FCDE89-65F9-47F5-B8C5-4869ABCF76ED}"/>
              </a:ext>
            </a:extLst>
          </p:cNvPr>
          <p:cNvGraphicFramePr>
            <a:graphicFrameLocks noGrp="1"/>
          </p:cNvGraphicFramePr>
          <p:nvPr/>
        </p:nvGraphicFramePr>
        <p:xfrm>
          <a:off x="688916" y="900587"/>
          <a:ext cx="11256034" cy="378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8705">
                  <a:extLst>
                    <a:ext uri="{9D8B030D-6E8A-4147-A177-3AD203B41FA5}">
                      <a16:colId xmlns:a16="http://schemas.microsoft.com/office/drawing/2014/main" val="1813190675"/>
                    </a:ext>
                  </a:extLst>
                </a:gridCol>
                <a:gridCol w="1575633">
                  <a:extLst>
                    <a:ext uri="{9D8B030D-6E8A-4147-A177-3AD203B41FA5}">
                      <a16:colId xmlns:a16="http://schemas.microsoft.com/office/drawing/2014/main" val="1830921868"/>
                    </a:ext>
                  </a:extLst>
                </a:gridCol>
                <a:gridCol w="1391624">
                  <a:extLst>
                    <a:ext uri="{9D8B030D-6E8A-4147-A177-3AD203B41FA5}">
                      <a16:colId xmlns:a16="http://schemas.microsoft.com/office/drawing/2014/main" val="81774667"/>
                    </a:ext>
                  </a:extLst>
                </a:gridCol>
                <a:gridCol w="984319">
                  <a:extLst>
                    <a:ext uri="{9D8B030D-6E8A-4147-A177-3AD203B41FA5}">
                      <a16:colId xmlns:a16="http://schemas.microsoft.com/office/drawing/2014/main" val="1629794822"/>
                    </a:ext>
                  </a:extLst>
                </a:gridCol>
                <a:gridCol w="1204943">
                  <a:extLst>
                    <a:ext uri="{9D8B030D-6E8A-4147-A177-3AD203B41FA5}">
                      <a16:colId xmlns:a16="http://schemas.microsoft.com/office/drawing/2014/main" val="2634433836"/>
                    </a:ext>
                  </a:extLst>
                </a:gridCol>
                <a:gridCol w="1565576">
                  <a:extLst>
                    <a:ext uri="{9D8B030D-6E8A-4147-A177-3AD203B41FA5}">
                      <a16:colId xmlns:a16="http://schemas.microsoft.com/office/drawing/2014/main" val="1707419716"/>
                    </a:ext>
                  </a:extLst>
                </a:gridCol>
                <a:gridCol w="1035234">
                  <a:extLst>
                    <a:ext uri="{9D8B030D-6E8A-4147-A177-3AD203B41FA5}">
                      <a16:colId xmlns:a16="http://schemas.microsoft.com/office/drawing/2014/main" val="420738357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Climate Policy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Annual CO2 Emissions in 2035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2035 Emissions as fraction of 2005 Emissions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Cumulative Abatement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Average Abatement Cost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Average Abatement Cost, Equivalent C&amp;T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ratio: Policy to C&amp;T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593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>
                          <a:effectLst/>
                        </a:rPr>
                        <a:t>Reference Technology Scenario:</a:t>
                      </a:r>
                      <a:endParaRPr lang="en-US" sz="1600" b="0" i="1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613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BAU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5581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$20 Carbon Tax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825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$40 Carbon Tax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956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718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90%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1603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$20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575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$40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485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364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7917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 and 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758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100% </a:t>
                      </a:r>
                      <a:r>
                        <a:rPr lang="fr-FR" sz="1600" u="none" strike="noStrike" dirty="0" err="1">
                          <a:effectLst/>
                        </a:rPr>
                        <a:t>Hybrid</a:t>
                      </a:r>
                      <a:r>
                        <a:rPr lang="fr-FR" sz="1600" u="none" strike="noStrike" dirty="0">
                          <a:effectLst/>
                        </a:rPr>
                        <a:t> CES ($40 ACP) + Extension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58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401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Annuitized Federal Net Revenues, reference demand ($B)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C87E76-37E2-4BB8-84B9-E0BE4FD20061}"/>
              </a:ext>
            </a:extLst>
          </p:cNvPr>
          <p:cNvGraphicFramePr>
            <a:graphicFrameLocks noGrp="1"/>
          </p:cNvGraphicFramePr>
          <p:nvPr/>
        </p:nvGraphicFramePr>
        <p:xfrm>
          <a:off x="1122189" y="5502039"/>
          <a:ext cx="8378081" cy="263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8081">
                  <a:extLst>
                    <a:ext uri="{9D8B030D-6E8A-4147-A177-3AD203B41FA5}">
                      <a16:colId xmlns:a16="http://schemas.microsoft.com/office/drawing/2014/main" val="1569377375"/>
                    </a:ext>
                  </a:extLst>
                </a:gridCol>
              </a:tblGrid>
              <a:tr h="263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</a:rPr>
                        <a:t>Notes</a:t>
                      </a:r>
                      <a:r>
                        <a:rPr lang="en-US" sz="1400" b="1" u="none" strike="noStrike" dirty="0">
                          <a:effectLst/>
                        </a:rPr>
                        <a:t>: Annuitized using 5% discount rate, 20 year horizon.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649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FCDE89-65F9-47F5-B8C5-4869ABCF76ED}"/>
              </a:ext>
            </a:extLst>
          </p:cNvPr>
          <p:cNvGraphicFramePr>
            <a:graphicFrameLocks noGrp="1"/>
          </p:cNvGraphicFramePr>
          <p:nvPr/>
        </p:nvGraphicFramePr>
        <p:xfrm>
          <a:off x="1193871" y="1526737"/>
          <a:ext cx="9881530" cy="364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692">
                  <a:extLst>
                    <a:ext uri="{9D8B030D-6E8A-4147-A177-3AD203B41FA5}">
                      <a16:colId xmlns:a16="http://schemas.microsoft.com/office/drawing/2014/main" val="1813190675"/>
                    </a:ext>
                  </a:extLst>
                </a:gridCol>
                <a:gridCol w="1296208">
                  <a:extLst>
                    <a:ext uri="{9D8B030D-6E8A-4147-A177-3AD203B41FA5}">
                      <a16:colId xmlns:a16="http://schemas.microsoft.com/office/drawing/2014/main" val="1830921868"/>
                    </a:ext>
                  </a:extLst>
                </a:gridCol>
                <a:gridCol w="1345430">
                  <a:extLst>
                    <a:ext uri="{9D8B030D-6E8A-4147-A177-3AD203B41FA5}">
                      <a16:colId xmlns:a16="http://schemas.microsoft.com/office/drawing/2014/main" val="81774667"/>
                    </a:ext>
                  </a:extLst>
                </a:gridCol>
                <a:gridCol w="951646">
                  <a:extLst>
                    <a:ext uri="{9D8B030D-6E8A-4147-A177-3AD203B41FA5}">
                      <a16:colId xmlns:a16="http://schemas.microsoft.com/office/drawing/2014/main" val="1629794822"/>
                    </a:ext>
                  </a:extLst>
                </a:gridCol>
                <a:gridCol w="1164946">
                  <a:extLst>
                    <a:ext uri="{9D8B030D-6E8A-4147-A177-3AD203B41FA5}">
                      <a16:colId xmlns:a16="http://schemas.microsoft.com/office/drawing/2014/main" val="2634433836"/>
                    </a:ext>
                  </a:extLst>
                </a:gridCol>
                <a:gridCol w="1513608">
                  <a:extLst>
                    <a:ext uri="{9D8B030D-6E8A-4147-A177-3AD203B41FA5}">
                      <a16:colId xmlns:a16="http://schemas.microsoft.com/office/drawing/2014/main" val="170741971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Climate Policy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Expenditures: ITC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Expenditures: PTC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Receipts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Revenues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Revenues minus BAU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593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>
                          <a:effectLst/>
                        </a:rPr>
                        <a:t>Reference Technology Scenario:</a:t>
                      </a:r>
                      <a:endParaRPr lang="en-US" sz="1600" b="0" i="1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613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BAU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5581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$20 Carbon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825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$40 Carbon Tax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56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718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90%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1603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$20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575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100% Hybrid CES, $40 ACP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2485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364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7917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PTC/ITC Extension and State 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758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100% </a:t>
                      </a:r>
                      <a:r>
                        <a:rPr lang="fr-FR" sz="1600" u="none" strike="noStrike" dirty="0" err="1">
                          <a:effectLst/>
                        </a:rPr>
                        <a:t>Hybrid</a:t>
                      </a:r>
                      <a:r>
                        <a:rPr lang="fr-FR" sz="1600" u="none" strike="noStrike" dirty="0">
                          <a:effectLst/>
                        </a:rPr>
                        <a:t> CES ($40 ACP) +Extension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45805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D4EDA3-1523-40CD-81F0-72E7866DCFC5}"/>
              </a:ext>
            </a:extLst>
          </p:cNvPr>
          <p:cNvSpPr txBox="1"/>
          <p:nvPr/>
        </p:nvSpPr>
        <p:spPr>
          <a:xfrm>
            <a:off x="2645849" y="789906"/>
            <a:ext cx="67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00000"/>
                </a:solidFill>
              </a:rPr>
              <a:t>Federal Net Revenues under reference case</a:t>
            </a:r>
          </a:p>
          <a:p>
            <a:pPr algn="ctr"/>
            <a:r>
              <a:rPr lang="en-US" b="1" dirty="0">
                <a:solidFill>
                  <a:srgbClr val="B00000"/>
                </a:solidFill>
              </a:rPr>
              <a:t>$B annually (2022-2035 totals annuitized)</a:t>
            </a:r>
          </a:p>
        </p:txBody>
      </p:sp>
    </p:spTree>
    <p:extLst>
      <p:ext uri="{BB962C8B-B14F-4D97-AF65-F5344CB8AC3E}">
        <p14:creationId xmlns:p14="http://schemas.microsoft.com/office/powerpoint/2010/main" val="139892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Annuitized Federal Net Revenues ($B), </a:t>
            </a:r>
            <a:r>
              <a:rPr lang="en-US" sz="2000" dirty="0" err="1">
                <a:solidFill>
                  <a:schemeClr val="bg1"/>
                </a:solidFill>
              </a:rPr>
              <a:t>ctd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C87E76-37E2-4BB8-84B9-E0BE4FD20061}"/>
              </a:ext>
            </a:extLst>
          </p:cNvPr>
          <p:cNvGraphicFramePr>
            <a:graphicFrameLocks noGrp="1"/>
          </p:cNvGraphicFramePr>
          <p:nvPr/>
        </p:nvGraphicFramePr>
        <p:xfrm>
          <a:off x="1083553" y="5020528"/>
          <a:ext cx="8378081" cy="263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8081">
                  <a:extLst>
                    <a:ext uri="{9D8B030D-6E8A-4147-A177-3AD203B41FA5}">
                      <a16:colId xmlns:a16="http://schemas.microsoft.com/office/drawing/2014/main" val="1569377375"/>
                    </a:ext>
                  </a:extLst>
                </a:gridCol>
              </a:tblGrid>
              <a:tr h="263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i="1" u="none" strike="noStrike" dirty="0">
                          <a:effectLst/>
                        </a:rPr>
                        <a:t>Notes</a:t>
                      </a:r>
                      <a:r>
                        <a:rPr lang="en-US" sz="1400" u="none" strike="noStrike" dirty="0">
                          <a:effectLst/>
                        </a:rPr>
                        <a:t>: $billions of annual flows, 2022-2035, annuitized using 5% discount rate, 20 year horizon.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649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FCDE89-65F9-47F5-B8C5-4869ABCF76ED}"/>
              </a:ext>
            </a:extLst>
          </p:cNvPr>
          <p:cNvGraphicFramePr>
            <a:graphicFrameLocks noGrp="1"/>
          </p:cNvGraphicFramePr>
          <p:nvPr/>
        </p:nvGraphicFramePr>
        <p:xfrm>
          <a:off x="1083553" y="1518258"/>
          <a:ext cx="9881528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191">
                  <a:extLst>
                    <a:ext uri="{9D8B030D-6E8A-4147-A177-3AD203B41FA5}">
                      <a16:colId xmlns:a16="http://schemas.microsoft.com/office/drawing/2014/main" val="1813190675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4052014562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847420004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1830921868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81774667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1629794822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2634433836"/>
                    </a:ext>
                  </a:extLst>
                </a:gridCol>
                <a:gridCol w="1235191">
                  <a:extLst>
                    <a:ext uri="{9D8B030D-6E8A-4147-A177-3AD203B41FA5}">
                      <a16:colId xmlns:a16="http://schemas.microsoft.com/office/drawing/2014/main" val="170741971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Demand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Renewables prices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prices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Expenditures: ITC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Expenditures: PTC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Receipts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Revenues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Revenues minus BAU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593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6134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5581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8253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56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718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1603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575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2485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364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79173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E0A9C1B-2248-4A81-806C-9E7BB88FF6A3}"/>
              </a:ext>
            </a:extLst>
          </p:cNvPr>
          <p:cNvSpPr txBox="1"/>
          <p:nvPr/>
        </p:nvSpPr>
        <p:spPr>
          <a:xfrm>
            <a:off x="2645849" y="789906"/>
            <a:ext cx="67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00000"/>
                </a:solidFill>
              </a:rPr>
              <a:t>Federal Net Revenues for Hybrid CES with tax credit extension </a:t>
            </a:r>
          </a:p>
          <a:p>
            <a:pPr algn="ctr"/>
            <a:r>
              <a:rPr lang="en-US" b="1" dirty="0">
                <a:solidFill>
                  <a:srgbClr val="B00000"/>
                </a:solidFill>
              </a:rPr>
              <a:t>$B annually (2022-2035 totals annuitized)</a:t>
            </a:r>
          </a:p>
        </p:txBody>
      </p:sp>
    </p:spTree>
    <p:extLst>
      <p:ext uri="{BB962C8B-B14F-4D97-AF65-F5344CB8AC3E}">
        <p14:creationId xmlns:p14="http://schemas.microsoft.com/office/powerpoint/2010/main" val="373240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Regional price impacts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096CE-B67F-4A4A-8973-A01BB9FF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986"/>
            <a:ext cx="5952444" cy="3749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F83B80-8DC2-4BFA-9EA0-18146357A68A}"/>
              </a:ext>
            </a:extLst>
          </p:cNvPr>
          <p:cNvSpPr/>
          <p:nvPr/>
        </p:nvSpPr>
        <p:spPr>
          <a:xfrm>
            <a:off x="1803132" y="657160"/>
            <a:ext cx="8909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Average wholesale electricity price change by state (reference demand, reference prices)</a:t>
            </a:r>
          </a:p>
          <a:p>
            <a:pPr algn="ctr"/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TPS ($/MWh)										Hybrid CES + tax credit extension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8B9D4-5F3B-429E-BF15-C07676D1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57" y="1775987"/>
            <a:ext cx="5956244" cy="37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1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pricing: Criticisms &amp; the case for sectoral standards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35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752713"/>
            <a:ext cx="10864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Criticisms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Price uncertainty under tradable allowance programs (cap &amp; trade, standards) retards green investment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real options theory (e.g., Aldy &amp; Armitage 2021)</a:t>
            </a:r>
          </a:p>
          <a:p>
            <a:pPr marL="400050" indent="-400050">
              <a:buFont typeface="+mj-lt"/>
              <a:buAutoNum type="romanLcPeriod"/>
            </a:pPr>
            <a:endParaRPr lang="en-US" sz="1600" dirty="0"/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Are carbon taxes regressive?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Depends on how revenues are used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Per-capita redistribution (“fee &amp; dividend”)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Metcalf (</a:t>
            </a:r>
            <a:r>
              <a:rPr lang="en-US" sz="1600" i="1" dirty="0"/>
              <a:t>Energy Policy</a:t>
            </a:r>
            <a:r>
              <a:rPr lang="en-US" sz="1600" dirty="0"/>
              <a:t> 2019) (survey with references) </a:t>
            </a:r>
          </a:p>
          <a:p>
            <a:pPr marL="400050" indent="-400050">
              <a:buFont typeface="+mj-lt"/>
              <a:buAutoNum type="romanLcPeriod"/>
            </a:pPr>
            <a:endParaRPr lang="en-US" sz="1600" dirty="0"/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Political economy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Visible taxation is politically unpopular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1600" dirty="0"/>
              <a:t>C&amp;T, standards have problem of diffuse benefits but concentrated entities bearing transition costs (owners &amp; employees of coal plants are not the same as owners &amp; employees of wind &amp; solar)</a:t>
            </a:r>
          </a:p>
          <a:p>
            <a:pPr marL="400050" indent="-400050">
              <a:buFont typeface="+mj-lt"/>
              <a:buAutoNum type="romanLcPeriod"/>
            </a:pPr>
            <a:endParaRPr lang="en-US" sz="1600" dirty="0"/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Carbon pricing (especially taxes) is bad for economic growth &amp; employment (address later)</a:t>
            </a:r>
          </a:p>
          <a:p>
            <a:pPr marL="400050" indent="-400050">
              <a:buFont typeface="+mj-lt"/>
              <a:buAutoNum type="romanLcPeriod"/>
            </a:pPr>
            <a:endParaRPr lang="en-US" sz="1600" dirty="0"/>
          </a:p>
          <a:p>
            <a:pPr marL="400050" indent="-400050">
              <a:buFont typeface="+mj-lt"/>
              <a:buAutoNum type="romanLcPeriod"/>
            </a:pPr>
            <a:r>
              <a:rPr lang="en-US" sz="1600" b="1" dirty="0"/>
              <a:t>Carbon pricing increases energy prices</a:t>
            </a:r>
          </a:p>
          <a:p>
            <a:pPr marL="400050" indent="-400050">
              <a:buFont typeface="+mj-lt"/>
              <a:buAutoNum type="romanLcPeriod"/>
            </a:pPr>
            <a:endParaRPr lang="en-US" sz="1600" b="1" dirty="0"/>
          </a:p>
          <a:p>
            <a:pPr marL="400050" indent="-400050">
              <a:buFont typeface="+mj-lt"/>
              <a:buAutoNum type="romanLcPeriod"/>
            </a:pPr>
            <a:r>
              <a:rPr lang="en-US" sz="1600" b="1" dirty="0"/>
              <a:t>Carbon pricing won’t produce necessary emissions reductions</a:t>
            </a:r>
          </a:p>
        </p:txBody>
      </p:sp>
    </p:spTree>
    <p:extLst>
      <p:ext uri="{BB962C8B-B14F-4D97-AF65-F5344CB8AC3E}">
        <p14:creationId xmlns:p14="http://schemas.microsoft.com/office/powerpoint/2010/main" val="3943241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95EE1F6-164E-42E9-B489-14BF82284DF8}"/>
              </a:ext>
            </a:extLst>
          </p:cNvPr>
          <p:cNvGrpSpPr>
            <a:grpSpLocks noChangeAspect="1"/>
          </p:cNvGrpSpPr>
          <p:nvPr/>
        </p:nvGrpSpPr>
        <p:grpSpPr>
          <a:xfrm>
            <a:off x="191378" y="2103909"/>
            <a:ext cx="11732156" cy="3864629"/>
            <a:chOff x="430307" y="2356056"/>
            <a:chExt cx="11789076" cy="3883379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A36DAAC5-0369-4562-A2AF-7AEA8C110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36534" r="41151" b="42573"/>
            <a:stretch/>
          </p:blipFill>
          <p:spPr>
            <a:xfrm>
              <a:off x="4060091" y="2806483"/>
              <a:ext cx="3377808" cy="3131737"/>
            </a:xfrm>
            <a:prstGeom prst="rect">
              <a:avLst/>
            </a:prstGeom>
          </p:spPr>
        </p:pic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68F203A0-58A0-4F3F-8D22-0FFF75C32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8784" r="41151" b="67107"/>
            <a:stretch/>
          </p:blipFill>
          <p:spPr>
            <a:xfrm>
              <a:off x="430307" y="2356056"/>
              <a:ext cx="3629784" cy="3883379"/>
            </a:xfrm>
            <a:prstGeom prst="rect">
              <a:avLst/>
            </a:prstGeom>
          </p:spPr>
        </p:pic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22E31F66-9BE5-42A9-BAB5-30E344939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6" t="58404" r="29082" b="17804"/>
            <a:stretch/>
          </p:blipFill>
          <p:spPr>
            <a:xfrm>
              <a:off x="7437899" y="2534457"/>
              <a:ext cx="4781484" cy="3570830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(v) Carbon pricing increases energy prices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36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DEEC1-B2CA-43C9-A402-5B2E5DCC0C1D}"/>
              </a:ext>
            </a:extLst>
          </p:cNvPr>
          <p:cNvSpPr txBox="1"/>
          <p:nvPr/>
        </p:nvSpPr>
        <p:spPr>
          <a:xfrm>
            <a:off x="268466" y="752713"/>
            <a:ext cx="108649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Initial reaction – isn’t that the point? </a:t>
            </a:r>
            <a:r>
              <a:rPr lang="en-US" dirty="0"/>
              <a:t>But that reaction assumes the no-tax price is at private marginal cost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Estimates of retail prices of electricity, gas, &amp; gasoline minus social marginal cost (in ¢/kWh equivalent)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Source: Borenstein &amp; Bushnell (NBER WP 29118, August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Social marginal cost = private marginal cost + external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External costs: carbon cost; air pollution; not driving externalities for gasoline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Prices are estimates of residential marginal prices (subtracting off fixed component)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D671B-4166-4631-B2D9-A9A1D5179FBF}"/>
              </a:ext>
            </a:extLst>
          </p:cNvPr>
          <p:cNvSpPr txBox="1"/>
          <p:nvPr/>
        </p:nvSpPr>
        <p:spPr>
          <a:xfrm>
            <a:off x="268466" y="5998903"/>
            <a:ext cx="1086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Major implication for “electrify everything” - electricity prices are already “too high” in much of the country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Favors CES or tax credits, or combination, over (sectoral) carbon tax or C&amp;T</a:t>
            </a:r>
          </a:p>
        </p:txBody>
      </p:sp>
    </p:spTree>
    <p:extLst>
      <p:ext uri="{BB962C8B-B14F-4D97-AF65-F5344CB8AC3E}">
        <p14:creationId xmlns:p14="http://schemas.microsoft.com/office/powerpoint/2010/main" val="3563847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19062" y="513092"/>
            <a:ext cx="1176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Growing evidence that carbon tax has small effect on emissions (Green (2021), Metcalf-Stock)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But most CT’s – like the EU CT – cover mainly the transportation sector, where demand is inelastic &amp; few substitutes are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 the power sector, low-carbon substitutes are available, so emissions elasticities are likely much larger than in the general CT literature.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74BBF-704D-4FB3-8728-5210C7B749C0}"/>
              </a:ext>
            </a:extLst>
          </p:cNvPr>
          <p:cNvSpPr txBox="1">
            <a:spLocks/>
          </p:cNvSpPr>
          <p:nvPr/>
        </p:nvSpPr>
        <p:spPr bwMode="auto">
          <a:xfrm>
            <a:off x="0" y="-3516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(vi) Carbon pricing won’t produce necessary emissions reductions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05031-A31A-4AC5-9A6C-473874DB46C3}"/>
              </a:ext>
            </a:extLst>
          </p:cNvPr>
          <p:cNvSpPr/>
          <p:nvPr/>
        </p:nvSpPr>
        <p:spPr>
          <a:xfrm>
            <a:off x="3506089" y="1428064"/>
            <a:ext cx="517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Recent Carbon Tax Simulations for the US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2912E-0E04-4C07-A7EE-E7C948310735}"/>
              </a:ext>
            </a:extLst>
          </p:cNvPr>
          <p:cNvGrpSpPr/>
          <p:nvPr/>
        </p:nvGrpSpPr>
        <p:grpSpPr>
          <a:xfrm>
            <a:off x="440454" y="2497731"/>
            <a:ext cx="3509262" cy="2920428"/>
            <a:chOff x="1110181" y="2151375"/>
            <a:chExt cx="6728620" cy="4327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5DC12E-C125-4DEA-9E01-EFA6A3096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7"/>
            <a:stretch/>
          </p:blipFill>
          <p:spPr bwMode="auto">
            <a:xfrm>
              <a:off x="1110181" y="2151375"/>
              <a:ext cx="6728620" cy="4327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1917617-E2A1-435E-897A-AB37E34CF6BC}"/>
                </a:ext>
              </a:extLst>
            </p:cNvPr>
            <p:cNvSpPr/>
            <p:nvPr/>
          </p:nvSpPr>
          <p:spPr>
            <a:xfrm>
              <a:off x="3414617" y="3400498"/>
              <a:ext cx="141316" cy="145474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A49DB-048B-4A92-8CC8-146FB5F2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35" y="2381090"/>
            <a:ext cx="3071965" cy="223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831B5-8FED-42B2-A193-9DF2F1D0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50" y="2381090"/>
            <a:ext cx="3239697" cy="4292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59E15-2FB0-43AB-8EE8-626BAD20FCF1}"/>
              </a:ext>
            </a:extLst>
          </p:cNvPr>
          <p:cNvSpPr txBox="1"/>
          <p:nvPr/>
        </p:nvSpPr>
        <p:spPr>
          <a:xfrm>
            <a:off x="487243" y="1805050"/>
            <a:ext cx="367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(a) EIA (2021):</a:t>
            </a:r>
          </a:p>
          <a:p>
            <a:pPr algn="ctr"/>
            <a:r>
              <a:rPr lang="en-US" sz="1400" dirty="0"/>
              <a:t>Reference case and $25 &amp; $35 carbon tax cases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644F9-879D-4945-98F7-FEB5E178FB3A}"/>
              </a:ext>
            </a:extLst>
          </p:cNvPr>
          <p:cNvSpPr txBox="1"/>
          <p:nvPr/>
        </p:nvSpPr>
        <p:spPr>
          <a:xfrm>
            <a:off x="5171682" y="1810083"/>
            <a:ext cx="235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(b) Stock &amp; Stuart (2021):</a:t>
            </a:r>
          </a:p>
          <a:p>
            <a:pPr algn="ctr"/>
            <a:r>
              <a:rPr lang="en-US" sz="1400" dirty="0"/>
              <a:t>BAU &amp; TPS, power sector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F4B1B-9E59-4003-B5B5-0EB44F1465BB}"/>
              </a:ext>
            </a:extLst>
          </p:cNvPr>
          <p:cNvSpPr txBox="1"/>
          <p:nvPr/>
        </p:nvSpPr>
        <p:spPr>
          <a:xfrm>
            <a:off x="9186743" y="1814211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(c) RFF (2021):</a:t>
            </a:r>
          </a:p>
          <a:p>
            <a:pPr algn="ctr"/>
            <a:r>
              <a:rPr lang="en-US" sz="1400" dirty="0"/>
              <a:t>BAU and $15 carbon tax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D61F0-C598-4B67-8CE0-3E75057D2FD3}"/>
              </a:ext>
            </a:extLst>
          </p:cNvPr>
          <p:cNvSpPr txBox="1"/>
          <p:nvPr/>
        </p:nvSpPr>
        <p:spPr>
          <a:xfrm>
            <a:off x="9186743" y="4152376"/>
            <a:ext cx="25302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accent6">
                    <a:lumMod val="75000"/>
                  </a:schemeClr>
                </a:solidFill>
              </a:rPr>
              <a:t>$15 Carbon tax excluding gasoline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4FFAA4-EDFB-45CE-913B-07EEA8009581}"/>
              </a:ext>
            </a:extLst>
          </p:cNvPr>
          <p:cNvCxnSpPr/>
          <p:nvPr/>
        </p:nvCxnSpPr>
        <p:spPr>
          <a:xfrm flipV="1">
            <a:off x="10647530" y="3776512"/>
            <a:ext cx="706270" cy="33365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132D0729-176A-4190-9FF8-7B1DA836C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4" y="4601996"/>
            <a:ext cx="3070019" cy="22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1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712F296-91A9-442A-907F-D26D3216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5C0D30-F8CC-4043-B6E9-F5AF952E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0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D99AEFAA-B6E6-4908-85E3-DC611092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C3D6DFA-F56C-41BC-980E-CF506C518673}"/>
              </a:ext>
            </a:extLst>
          </p:cNvPr>
          <p:cNvSpPr txBox="1">
            <a:spLocks/>
          </p:cNvSpPr>
          <p:nvPr/>
        </p:nvSpPr>
        <p:spPr bwMode="auto">
          <a:xfrm>
            <a:off x="0" y="-1633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Sectoral carbon pricing: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7B83-787D-431A-8705-C6A91879C65B}"/>
              </a:ext>
            </a:extLst>
          </p:cNvPr>
          <p:cNvSpPr txBox="1"/>
          <p:nvPr/>
        </p:nvSpPr>
        <p:spPr>
          <a:xfrm>
            <a:off x="296562" y="807286"/>
            <a:ext cx="113929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General comments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Emerging economic case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Sectoral policies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Policy certainty (CES, CT, tax credits &gt; cap &amp; trade)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Real options investment literature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CES, tax credits instead of CT or cap &amp;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electricity prices low (CES, tax credits &gt; CT, cap &amp; trade)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Efficiency of CES depends on correlation between (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in fossil fuel fleet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Other considerations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Standards typically have interim reviews that favor established entities (lobbying, engagement)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Standards can lock in existing technologies (lock out new technologies not as far along the cost curve)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Think deep geothermal, fusion, SMRs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discussion has focused on the power sector.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Sectoral details matter!!!!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Situation in the fuels sector is very different because of the lack of economically competitive deep decarbonization fuels</a:t>
            </a:r>
          </a:p>
        </p:txBody>
      </p:sp>
    </p:spTree>
    <p:extLst>
      <p:ext uri="{BB962C8B-B14F-4D97-AF65-F5344CB8AC3E}">
        <p14:creationId xmlns:p14="http://schemas.microsoft.com/office/powerpoint/2010/main" val="284740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pricing fundamentals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9609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Carbon tax and cap-and-trade: Static case/no uncertainty</a:t>
            </a:r>
          </a:p>
          <a:p>
            <a:endParaRPr lang="en-US" sz="1600" b="1" dirty="0"/>
          </a:p>
          <a:p>
            <a:r>
              <a:rPr lang="en-US" sz="1600" b="1" dirty="0"/>
              <a:t>Consider market for demand for electricity generated from natural gas:</a:t>
            </a:r>
          </a:p>
          <a:p>
            <a:r>
              <a:rPr lang="en-US" sz="1600" b="1" dirty="0"/>
              <a:t>		(a) with a carbon tax											(b) under cap-and-trade</a:t>
            </a:r>
            <a:endParaRPr lang="en-US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1656198" y="1991592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4899273" y="3969958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</p:cNvCxnSpPr>
          <p:nvPr/>
        </p:nvCxnSpPr>
        <p:spPr>
          <a:xfrm>
            <a:off x="3786679" y="3220278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85806" y="322027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EA1F7583-2088-4F6C-92D7-A6C98C493109}"/>
              </a:ext>
            </a:extLst>
          </p:cNvPr>
          <p:cNvSpPr/>
          <p:nvPr/>
        </p:nvSpPr>
        <p:spPr>
          <a:xfrm>
            <a:off x="1656197" y="3508512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27B46A-3FA0-42AB-8706-F21D26FF5412}"/>
              </a:ext>
            </a:extLst>
          </p:cNvPr>
          <p:cNvSpPr txBox="1"/>
          <p:nvPr/>
        </p:nvSpPr>
        <p:spPr>
          <a:xfrm>
            <a:off x="1155492" y="3721761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DBC7F4-DB10-41AD-B1A3-B2102A33629D}"/>
              </a:ext>
            </a:extLst>
          </p:cNvPr>
          <p:cNvCxnSpPr>
            <a:cxnSpLocks/>
          </p:cNvCxnSpPr>
          <p:nvPr/>
        </p:nvCxnSpPr>
        <p:spPr>
          <a:xfrm flipH="1">
            <a:off x="644942" y="281532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5903654" cy="3901891"/>
            <a:chOff x="247071" y="1662663"/>
            <a:chExt cx="5903654" cy="3901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5903654" cy="3901891"/>
              <a:chOff x="247071" y="1662663"/>
              <a:chExt cx="5903654" cy="390189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903654" cy="3901891"/>
                <a:chOff x="3674395" y="691673"/>
                <a:chExt cx="7247837" cy="390189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8626631" y="4008789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2" y="1908880"/>
                <a:ext cx="3773301" cy="19300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A696F8-7080-4AD6-A0C6-EEECF6A7150C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2873899"/>
              <a:ext cx="0" cy="210195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3609474" y="501740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1A5BC3-7B8F-420E-AF14-2F4DA6FA52E1}"/>
              </a:ext>
            </a:extLst>
          </p:cNvPr>
          <p:cNvSpPr txBox="1"/>
          <p:nvPr/>
        </p:nvSpPr>
        <p:spPr>
          <a:xfrm>
            <a:off x="2827334" y="499862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99FBAE-241D-48F5-9FA9-5B2247DD032D}"/>
              </a:ext>
            </a:extLst>
          </p:cNvPr>
          <p:cNvSpPr txBox="1"/>
          <p:nvPr/>
        </p:nvSpPr>
        <p:spPr>
          <a:xfrm>
            <a:off x="304445" y="256542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421AA5-4BEE-4E2F-AF5F-F537AB40476F}"/>
              </a:ext>
            </a:extLst>
          </p:cNvPr>
          <p:cNvGrpSpPr/>
          <p:nvPr/>
        </p:nvGrpSpPr>
        <p:grpSpPr>
          <a:xfrm>
            <a:off x="6472939" y="1593041"/>
            <a:ext cx="5526805" cy="3929570"/>
            <a:chOff x="247071" y="1662663"/>
            <a:chExt cx="5526805" cy="392957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4CCC35-4A2C-4772-90B4-0A00462FF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A1E99-D00E-4D25-A52D-3085E36A54F1}"/>
                </a:ext>
              </a:extLst>
            </p:cNvPr>
            <p:cNvGrpSpPr/>
            <p:nvPr/>
          </p:nvGrpSpPr>
          <p:grpSpPr>
            <a:xfrm>
              <a:off x="247071" y="1662663"/>
              <a:ext cx="5526805" cy="3929570"/>
              <a:chOff x="247071" y="1662663"/>
              <a:chExt cx="5526805" cy="392957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AC864D5-EFA5-4B43-B752-EC23D5EFC3A5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526805" cy="3929570"/>
                <a:chOff x="3674395" y="691673"/>
                <a:chExt cx="6785184" cy="3929570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A376138-B227-4EA9-8156-49F7B02BF425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704E960-0381-484D-9253-F7BFBA2C0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5F8543F-22FD-47E6-B3EA-130AA5526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16EC49-9B9F-452A-9B8B-1F562E6021F5}"/>
                    </a:ext>
                  </a:extLst>
                </p:cNvPr>
                <p:cNvSpPr txBox="1"/>
                <p:nvPr/>
              </p:nvSpPr>
              <p:spPr>
                <a:xfrm>
                  <a:off x="8609221" y="4036468"/>
                  <a:ext cx="16868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29352D0-2451-4D4E-BAAE-FE2B9A25D41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290DD83-6064-4C46-902B-2DB406A168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3" y="2862992"/>
                <a:ext cx="1886649" cy="9759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DD3409-256A-4065-8338-A0799780349F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1964903"/>
              <a:ext cx="0" cy="301095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8007B9-2816-42A4-86EC-8B840C2D8646}"/>
              </a:ext>
            </a:extLst>
          </p:cNvPr>
          <p:cNvCxnSpPr>
            <a:cxnSpLocks/>
          </p:cNvCxnSpPr>
          <p:nvPr/>
        </p:nvCxnSpPr>
        <p:spPr>
          <a:xfrm>
            <a:off x="7586776" y="1865326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2BA6AE-4D14-49D8-A469-8736FA5F2C42}"/>
              </a:ext>
            </a:extLst>
          </p:cNvPr>
          <p:cNvCxnSpPr>
            <a:cxnSpLocks/>
          </p:cNvCxnSpPr>
          <p:nvPr/>
        </p:nvCxnSpPr>
        <p:spPr>
          <a:xfrm>
            <a:off x="9932375" y="3259464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696ECB-0216-4202-BC4F-33450534E01D}"/>
              </a:ext>
            </a:extLst>
          </p:cNvPr>
          <p:cNvSpPr txBox="1"/>
          <p:nvPr/>
        </p:nvSpPr>
        <p:spPr>
          <a:xfrm>
            <a:off x="9835341" y="494260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90D4DB-D532-4F83-8015-4FC0F247C931}"/>
              </a:ext>
            </a:extLst>
          </p:cNvPr>
          <p:cNvSpPr txBox="1"/>
          <p:nvPr/>
        </p:nvSpPr>
        <p:spPr>
          <a:xfrm>
            <a:off x="9053201" y="492382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158151-BBC0-49CF-B6A2-525487A510DC}"/>
              </a:ext>
            </a:extLst>
          </p:cNvPr>
          <p:cNvCxnSpPr>
            <a:cxnSpLocks/>
          </p:cNvCxnSpPr>
          <p:nvPr/>
        </p:nvCxnSpPr>
        <p:spPr>
          <a:xfrm flipH="1">
            <a:off x="6865750" y="319832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5CC865-426E-4121-BAE0-E6AFFC862608}"/>
              </a:ext>
            </a:extLst>
          </p:cNvPr>
          <p:cNvCxnSpPr>
            <a:cxnSpLocks/>
          </p:cNvCxnSpPr>
          <p:nvPr/>
        </p:nvCxnSpPr>
        <p:spPr>
          <a:xfrm flipH="1">
            <a:off x="6824886" y="279337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A34FD9-DC8B-4DEB-9917-493D775B66B6}"/>
              </a:ext>
            </a:extLst>
          </p:cNvPr>
          <p:cNvSpPr txBox="1"/>
          <p:nvPr/>
        </p:nvSpPr>
        <p:spPr>
          <a:xfrm>
            <a:off x="6484389" y="254347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89B089-6282-464E-9B8B-63E941146351}"/>
              </a:ext>
            </a:extLst>
          </p:cNvPr>
          <p:cNvSpPr txBox="1"/>
          <p:nvPr/>
        </p:nvSpPr>
        <p:spPr>
          <a:xfrm>
            <a:off x="6442416" y="301498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60EFDB2F-51B2-48C8-BAD9-7D4439362E2C}"/>
              </a:ext>
            </a:extLst>
          </p:cNvPr>
          <p:cNvSpPr/>
          <p:nvPr/>
        </p:nvSpPr>
        <p:spPr>
          <a:xfrm>
            <a:off x="8085949" y="3344386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F1FB7-3E6A-4D00-900D-02EBB0168D49}"/>
              </a:ext>
            </a:extLst>
          </p:cNvPr>
          <p:cNvSpPr txBox="1"/>
          <p:nvPr/>
        </p:nvSpPr>
        <p:spPr>
          <a:xfrm>
            <a:off x="7120604" y="3468048"/>
            <a:ext cx="11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Price of tradeable permit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576E74-22AD-410B-8248-14A7AD2C6E21}"/>
              </a:ext>
            </a:extLst>
          </p:cNvPr>
          <p:cNvSpPr txBox="1"/>
          <p:nvPr/>
        </p:nvSpPr>
        <p:spPr>
          <a:xfrm flipH="1">
            <a:off x="451385" y="5410598"/>
            <a:ext cx="5627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 on fossil fuel consumption (utilities)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Or, tax fossil fuel production (drilling companies)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Usual suggestion is upstream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5058CD-2414-4697-84BD-6E75907B9067}"/>
              </a:ext>
            </a:extLst>
          </p:cNvPr>
          <p:cNvSpPr txBox="1"/>
          <p:nvPr/>
        </p:nvSpPr>
        <p:spPr>
          <a:xfrm flipH="1">
            <a:off x="6484389" y="5407817"/>
            <a:ext cx="5627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Auction off tradeable 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Or, hand out permits to all generators, then allow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Hand in 1 allowance for each ton emitted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A3FE58-CCFF-4221-884C-08C7FD5466C4}"/>
              </a:ext>
            </a:extLst>
          </p:cNvPr>
          <p:cNvCxnSpPr>
            <a:cxnSpLocks/>
          </p:cNvCxnSpPr>
          <p:nvPr/>
        </p:nvCxnSpPr>
        <p:spPr>
          <a:xfrm flipH="1">
            <a:off x="9218978" y="1834387"/>
            <a:ext cx="1886649" cy="975926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0F8D1C-D263-42F1-93AB-339C47CF20E4}"/>
              </a:ext>
            </a:extLst>
          </p:cNvPr>
          <p:cNvCxnSpPr>
            <a:cxnSpLocks/>
          </p:cNvCxnSpPr>
          <p:nvPr/>
        </p:nvCxnSpPr>
        <p:spPr>
          <a:xfrm flipH="1">
            <a:off x="9248385" y="1854421"/>
            <a:ext cx="7907" cy="918337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9A2D54-283C-4801-BEFE-724C01707A21}"/>
              </a:ext>
            </a:extLst>
          </p:cNvPr>
          <p:cNvCxnSpPr/>
          <p:nvPr/>
        </p:nvCxnSpPr>
        <p:spPr>
          <a:xfrm flipH="1" flipV="1">
            <a:off x="9338924" y="2152650"/>
            <a:ext cx="593451" cy="169700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8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pricing fundamentals: overlapping policies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9D3423-A35D-4FAC-95E9-5B215826C2AC}"/>
              </a:ext>
            </a:extLst>
          </p:cNvPr>
          <p:cNvSpPr txBox="1"/>
          <p:nvPr/>
        </p:nvSpPr>
        <p:spPr>
          <a:xfrm>
            <a:off x="411050" y="552540"/>
            <a:ext cx="8896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Overlapping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practice, there can be multiple policies with same mitigation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Example: Carbon tax </a:t>
            </a:r>
            <a:r>
              <a:rPr lang="en-US" sz="1600" b="1" i="1" dirty="0">
                <a:solidFill>
                  <a:srgbClr val="C00000"/>
                </a:solidFill>
              </a:rPr>
              <a:t>and</a:t>
            </a:r>
            <a:r>
              <a:rPr lang="en-US" sz="1600" b="1" dirty="0">
                <a:solidFill>
                  <a:srgbClr val="C00000"/>
                </a:solidFill>
              </a:rPr>
              <a:t> cap &amp; trade</a:t>
            </a:r>
            <a:endParaRPr lang="en-US" sz="1600" b="1" dirty="0"/>
          </a:p>
          <a:p>
            <a:r>
              <a:rPr lang="en-US" sz="1600" b="1" dirty="0"/>
              <a:t>		</a:t>
            </a:r>
            <a:r>
              <a:rPr lang="en-US" sz="1600" dirty="0">
                <a:solidFill>
                  <a:srgbClr val="C00000"/>
                </a:solidFill>
              </a:rPr>
              <a:t>(a) C&amp;T nonbinding											(b) C&amp;T binding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4CB638-B483-4A36-9EAF-D2C6CFA3DFA9}"/>
              </a:ext>
            </a:extLst>
          </p:cNvPr>
          <p:cNvCxnSpPr>
            <a:cxnSpLocks/>
          </p:cNvCxnSpPr>
          <p:nvPr/>
        </p:nvCxnSpPr>
        <p:spPr>
          <a:xfrm>
            <a:off x="1656198" y="1991592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7D6D59-9B69-4C8B-9283-AD3AE7D76D02}"/>
              </a:ext>
            </a:extLst>
          </p:cNvPr>
          <p:cNvSpPr txBox="1"/>
          <p:nvPr/>
        </p:nvSpPr>
        <p:spPr>
          <a:xfrm>
            <a:off x="4899273" y="3969958"/>
            <a:ext cx="116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83E20B-E868-420B-A2C2-4E510F8BFB44}"/>
              </a:ext>
            </a:extLst>
          </p:cNvPr>
          <p:cNvCxnSpPr>
            <a:cxnSpLocks/>
          </p:cNvCxnSpPr>
          <p:nvPr/>
        </p:nvCxnSpPr>
        <p:spPr>
          <a:xfrm>
            <a:off x="3786679" y="3220278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2E5D1-8245-4B57-8C18-D33CF0A80EDE}"/>
              </a:ext>
            </a:extLst>
          </p:cNvPr>
          <p:cNvCxnSpPr>
            <a:cxnSpLocks/>
          </p:cNvCxnSpPr>
          <p:nvPr/>
        </p:nvCxnSpPr>
        <p:spPr>
          <a:xfrm flipH="1">
            <a:off x="685806" y="322027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EA1F7583-2088-4F6C-92D7-A6C98C493109}"/>
              </a:ext>
            </a:extLst>
          </p:cNvPr>
          <p:cNvSpPr/>
          <p:nvPr/>
        </p:nvSpPr>
        <p:spPr>
          <a:xfrm>
            <a:off x="1656197" y="3508512"/>
            <a:ext cx="165313" cy="65613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27B46A-3FA0-42AB-8706-F21D26FF5412}"/>
              </a:ext>
            </a:extLst>
          </p:cNvPr>
          <p:cNvSpPr txBox="1"/>
          <p:nvPr/>
        </p:nvSpPr>
        <p:spPr>
          <a:xfrm>
            <a:off x="1155492" y="3721761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DBC7F4-DB10-41AD-B1A3-B2102A33629D}"/>
              </a:ext>
            </a:extLst>
          </p:cNvPr>
          <p:cNvCxnSpPr>
            <a:cxnSpLocks/>
          </p:cNvCxnSpPr>
          <p:nvPr/>
        </p:nvCxnSpPr>
        <p:spPr>
          <a:xfrm flipH="1">
            <a:off x="644942" y="2815320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751E39-15FC-4D3B-B7AA-B76B736AF2D0}"/>
              </a:ext>
            </a:extLst>
          </p:cNvPr>
          <p:cNvGrpSpPr/>
          <p:nvPr/>
        </p:nvGrpSpPr>
        <p:grpSpPr>
          <a:xfrm>
            <a:off x="247071" y="1662663"/>
            <a:ext cx="5903654" cy="3901891"/>
            <a:chOff x="247071" y="1662663"/>
            <a:chExt cx="5903654" cy="3901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0A7618-36EE-4BF1-8521-3D79B864E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B24965-6603-4264-9E32-536E1A2A6F9B}"/>
                </a:ext>
              </a:extLst>
            </p:cNvPr>
            <p:cNvGrpSpPr/>
            <p:nvPr/>
          </p:nvGrpSpPr>
          <p:grpSpPr>
            <a:xfrm>
              <a:off x="247071" y="1662663"/>
              <a:ext cx="5903654" cy="3901891"/>
              <a:chOff x="247071" y="1662663"/>
              <a:chExt cx="5903654" cy="390189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A7D6405-1946-496B-886E-71D1F828A221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903654" cy="3901891"/>
                <a:chOff x="3674395" y="691673"/>
                <a:chExt cx="7247837" cy="390189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53EF3-A96E-4604-814E-2F1E3A66231C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C80C2745-4173-4881-A0A6-BF0715B71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B40FB20-B98B-4A80-ABF6-28E5C6A72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34413A-E044-4EDF-9B5E-34A5B80B7A8F}"/>
                    </a:ext>
                  </a:extLst>
                </p:cNvPr>
                <p:cNvSpPr txBox="1"/>
                <p:nvPr/>
              </p:nvSpPr>
              <p:spPr>
                <a:xfrm>
                  <a:off x="8626631" y="4008789"/>
                  <a:ext cx="229560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F0981D-BDB4-4175-99A3-4A2DB338259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D5BD35F-5202-4FCC-B4B4-D1492EF9C0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3" y="2650118"/>
                <a:ext cx="2333571" cy="11888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A696F8-7080-4AD6-A0C6-EEECF6A7150C}"/>
                </a:ext>
              </a:extLst>
            </p:cNvPr>
            <p:cNvCxnSpPr>
              <a:cxnSpLocks/>
            </p:cNvCxnSpPr>
            <p:nvPr/>
          </p:nvCxnSpPr>
          <p:spPr>
            <a:xfrm>
              <a:off x="3012622" y="2873899"/>
              <a:ext cx="0" cy="210195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3634AA4-FB57-4A9A-B209-BF1FE6649209}"/>
              </a:ext>
            </a:extLst>
          </p:cNvPr>
          <p:cNvSpPr txBox="1"/>
          <p:nvPr/>
        </p:nvSpPr>
        <p:spPr>
          <a:xfrm>
            <a:off x="3609474" y="5017406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1A5BC3-7B8F-420E-AF14-2F4DA6FA52E1}"/>
              </a:ext>
            </a:extLst>
          </p:cNvPr>
          <p:cNvSpPr txBox="1"/>
          <p:nvPr/>
        </p:nvSpPr>
        <p:spPr>
          <a:xfrm>
            <a:off x="2827334" y="4998626"/>
            <a:ext cx="379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99FBAE-241D-48F5-9FA9-5B2247DD032D}"/>
              </a:ext>
            </a:extLst>
          </p:cNvPr>
          <p:cNvSpPr txBox="1"/>
          <p:nvPr/>
        </p:nvSpPr>
        <p:spPr>
          <a:xfrm>
            <a:off x="304445" y="2565420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DE2F-BBB8-403B-B292-E42B98A74F15}"/>
              </a:ext>
            </a:extLst>
          </p:cNvPr>
          <p:cNvSpPr txBox="1"/>
          <p:nvPr/>
        </p:nvSpPr>
        <p:spPr>
          <a:xfrm>
            <a:off x="262472" y="303693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421AA5-4BEE-4E2F-AF5F-F537AB40476F}"/>
              </a:ext>
            </a:extLst>
          </p:cNvPr>
          <p:cNvGrpSpPr/>
          <p:nvPr/>
        </p:nvGrpSpPr>
        <p:grpSpPr>
          <a:xfrm>
            <a:off x="6472939" y="1593041"/>
            <a:ext cx="5526805" cy="3929570"/>
            <a:chOff x="247071" y="1662663"/>
            <a:chExt cx="5526805" cy="392957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4CCC35-4A2C-4772-90B4-0A00462FFB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7194" y="2488734"/>
              <a:ext cx="3773301" cy="193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A1E99-D00E-4D25-A52D-3085E36A54F1}"/>
                </a:ext>
              </a:extLst>
            </p:cNvPr>
            <p:cNvGrpSpPr/>
            <p:nvPr/>
          </p:nvGrpSpPr>
          <p:grpSpPr>
            <a:xfrm>
              <a:off x="247071" y="1662663"/>
              <a:ext cx="5526805" cy="3929570"/>
              <a:chOff x="247071" y="1662663"/>
              <a:chExt cx="5526805" cy="392957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AC864D5-EFA5-4B43-B752-EC23D5EFC3A5}"/>
                  </a:ext>
                </a:extLst>
              </p:cNvPr>
              <p:cNvGrpSpPr/>
              <p:nvPr/>
            </p:nvGrpSpPr>
            <p:grpSpPr>
              <a:xfrm>
                <a:off x="247071" y="1662663"/>
                <a:ext cx="5526805" cy="3929570"/>
                <a:chOff x="3674395" y="691673"/>
                <a:chExt cx="6785184" cy="3929570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A376138-B227-4EA9-8156-49F7B02BF425}"/>
                    </a:ext>
                  </a:extLst>
                </p:cNvPr>
                <p:cNvSpPr txBox="1"/>
                <p:nvPr/>
              </p:nvSpPr>
              <p:spPr>
                <a:xfrm>
                  <a:off x="9337928" y="1558328"/>
                  <a:ext cx="11216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704E960-0381-484D-9253-F7BFBA2C00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23" y="993913"/>
                  <a:ext cx="0" cy="30261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5F8543F-22FD-47E6-B3EA-130AA5526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6223" y="4020045"/>
                  <a:ext cx="503923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16EC49-9B9F-452A-9B8B-1F562E6021F5}"/>
                    </a:ext>
                  </a:extLst>
                </p:cNvPr>
                <p:cNvSpPr txBox="1"/>
                <p:nvPr/>
              </p:nvSpPr>
              <p:spPr>
                <a:xfrm>
                  <a:off x="8609221" y="4036468"/>
                  <a:ext cx="16868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Quantity of electricity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29352D0-2451-4D4E-BAAE-FE2B9A25D41D}"/>
                    </a:ext>
                  </a:extLst>
                </p:cNvPr>
                <p:cNvSpPr txBox="1"/>
                <p:nvPr/>
              </p:nvSpPr>
              <p:spPr>
                <a:xfrm>
                  <a:off x="3674395" y="691673"/>
                  <a:ext cx="9769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Price</a:t>
                  </a:r>
                </a:p>
              </p:txBody>
            </p: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290DD83-6064-4C46-902B-2DB406A168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5974" y="3307136"/>
                <a:ext cx="992060" cy="53178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DD3409-256A-4065-8338-A0799780349F}"/>
                </a:ext>
              </a:extLst>
            </p:cNvPr>
            <p:cNvCxnSpPr>
              <a:cxnSpLocks/>
            </p:cNvCxnSpPr>
            <p:nvPr/>
          </p:nvCxnSpPr>
          <p:spPr>
            <a:xfrm>
              <a:off x="2095217" y="1961598"/>
              <a:ext cx="0" cy="301095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8007B9-2816-42A4-86EC-8B840C2D8646}"/>
              </a:ext>
            </a:extLst>
          </p:cNvPr>
          <p:cNvCxnSpPr>
            <a:cxnSpLocks/>
          </p:cNvCxnSpPr>
          <p:nvPr/>
        </p:nvCxnSpPr>
        <p:spPr>
          <a:xfrm>
            <a:off x="7586776" y="1865326"/>
            <a:ext cx="3504297" cy="194331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2BA6AE-4D14-49D8-A469-8736FA5F2C42}"/>
              </a:ext>
            </a:extLst>
          </p:cNvPr>
          <p:cNvCxnSpPr>
            <a:cxnSpLocks/>
          </p:cNvCxnSpPr>
          <p:nvPr/>
        </p:nvCxnSpPr>
        <p:spPr>
          <a:xfrm>
            <a:off x="9932375" y="3259464"/>
            <a:ext cx="0" cy="177075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696ECB-0216-4202-BC4F-33450534E01D}"/>
              </a:ext>
            </a:extLst>
          </p:cNvPr>
          <p:cNvSpPr txBox="1"/>
          <p:nvPr/>
        </p:nvSpPr>
        <p:spPr>
          <a:xfrm>
            <a:off x="9835341" y="494260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Q*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158151-BBC0-49CF-B6A2-525487A510DC}"/>
              </a:ext>
            </a:extLst>
          </p:cNvPr>
          <p:cNvCxnSpPr>
            <a:cxnSpLocks/>
          </p:cNvCxnSpPr>
          <p:nvPr/>
        </p:nvCxnSpPr>
        <p:spPr>
          <a:xfrm flipH="1">
            <a:off x="6865750" y="3198328"/>
            <a:ext cx="3100873" cy="391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A34FD9-DC8B-4DEB-9917-493D775B66B6}"/>
              </a:ext>
            </a:extLst>
          </p:cNvPr>
          <p:cNvSpPr txBox="1"/>
          <p:nvPr/>
        </p:nvSpPr>
        <p:spPr>
          <a:xfrm>
            <a:off x="6461678" y="2086959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89B089-6282-464E-9B8B-63E941146351}"/>
              </a:ext>
            </a:extLst>
          </p:cNvPr>
          <p:cNvSpPr txBox="1"/>
          <p:nvPr/>
        </p:nvSpPr>
        <p:spPr>
          <a:xfrm>
            <a:off x="6442416" y="3014987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P*</a:t>
            </a:r>
          </a:p>
        </p:txBody>
      </p:sp>
      <p:sp>
        <p:nvSpPr>
          <p:cNvPr id="81" name="Left Brace 80">
            <a:extLst>
              <a:ext uri="{FF2B5EF4-FFF2-40B4-BE49-F238E27FC236}">
                <a16:creationId xmlns:a16="http://schemas.microsoft.com/office/drawing/2014/main" id="{60EFDB2F-51B2-48C8-BAD9-7D4439362E2C}"/>
              </a:ext>
            </a:extLst>
          </p:cNvPr>
          <p:cNvSpPr/>
          <p:nvPr/>
        </p:nvSpPr>
        <p:spPr>
          <a:xfrm>
            <a:off x="8019289" y="2306967"/>
            <a:ext cx="184328" cy="85201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F1FB7-3E6A-4D00-900D-02EBB0168D49}"/>
              </a:ext>
            </a:extLst>
          </p:cNvPr>
          <p:cNvSpPr txBox="1"/>
          <p:nvPr/>
        </p:nvSpPr>
        <p:spPr>
          <a:xfrm>
            <a:off x="6890579" y="2485496"/>
            <a:ext cx="179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Permit price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576E74-22AD-410B-8248-14A7AD2C6E21}"/>
              </a:ext>
            </a:extLst>
          </p:cNvPr>
          <p:cNvSpPr txBox="1"/>
          <p:nvPr/>
        </p:nvSpPr>
        <p:spPr>
          <a:xfrm flipH="1">
            <a:off x="451385" y="5410598"/>
            <a:ext cx="562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B00000"/>
                </a:solidFill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California cap-and-trade (AB32) + economy-wide carbon tax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RGGI is binding, leakage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 RPS + economy-wide 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state RPS is binding, leakage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A3FE58-CCFF-4221-884C-08C7FD5466C4}"/>
              </a:ext>
            </a:extLst>
          </p:cNvPr>
          <p:cNvCxnSpPr>
            <a:cxnSpLocks/>
          </p:cNvCxnSpPr>
          <p:nvPr/>
        </p:nvCxnSpPr>
        <p:spPr>
          <a:xfrm flipH="1">
            <a:off x="8347006" y="1846849"/>
            <a:ext cx="2769987" cy="1418017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0F8D1C-D263-42F1-93AB-339C47CF20E4}"/>
              </a:ext>
            </a:extLst>
          </p:cNvPr>
          <p:cNvCxnSpPr>
            <a:cxnSpLocks/>
          </p:cNvCxnSpPr>
          <p:nvPr/>
        </p:nvCxnSpPr>
        <p:spPr>
          <a:xfrm>
            <a:off x="8321085" y="1837974"/>
            <a:ext cx="24717" cy="1343932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9A2D54-283C-4801-BEFE-724C01707A21}"/>
              </a:ext>
            </a:extLst>
          </p:cNvPr>
          <p:cNvCxnSpPr>
            <a:cxnSpLocks/>
          </p:cNvCxnSpPr>
          <p:nvPr/>
        </p:nvCxnSpPr>
        <p:spPr>
          <a:xfrm flipH="1" flipV="1">
            <a:off x="8465488" y="2059484"/>
            <a:ext cx="1136898" cy="389137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7D4B7F-D94E-4447-B81F-9AFF8ABFC578}"/>
              </a:ext>
            </a:extLst>
          </p:cNvPr>
          <p:cNvCxnSpPr>
            <a:cxnSpLocks/>
          </p:cNvCxnSpPr>
          <p:nvPr/>
        </p:nvCxnSpPr>
        <p:spPr>
          <a:xfrm>
            <a:off x="3408346" y="1987672"/>
            <a:ext cx="0" cy="3010954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0C3F94-DE3A-4771-A93D-5755806D476C}"/>
              </a:ext>
            </a:extLst>
          </p:cNvPr>
          <p:cNvSpPr txBox="1"/>
          <p:nvPr/>
        </p:nvSpPr>
        <p:spPr>
          <a:xfrm>
            <a:off x="3204429" y="5003412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Q’’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91CED1-4E0C-4672-8C62-50DFF9544D6E}"/>
              </a:ext>
            </a:extLst>
          </p:cNvPr>
          <p:cNvCxnSpPr>
            <a:cxnSpLocks/>
          </p:cNvCxnSpPr>
          <p:nvPr/>
        </p:nvCxnSpPr>
        <p:spPr>
          <a:xfrm flipH="1">
            <a:off x="6888499" y="2271531"/>
            <a:ext cx="139655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C99555F-6053-4D01-95D2-BB14428DD8D0}"/>
              </a:ext>
            </a:extLst>
          </p:cNvPr>
          <p:cNvSpPr txBox="1"/>
          <p:nvPr/>
        </p:nvSpPr>
        <p:spPr>
          <a:xfrm>
            <a:off x="7508245" y="3577704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tax</a:t>
            </a: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8A846E0F-F7E7-4D38-BAA1-2ACCF22ED2FF}"/>
              </a:ext>
            </a:extLst>
          </p:cNvPr>
          <p:cNvSpPr/>
          <p:nvPr/>
        </p:nvSpPr>
        <p:spPr>
          <a:xfrm>
            <a:off x="8040770" y="3324221"/>
            <a:ext cx="205098" cy="68496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E72B691-B3E7-4F08-8CDE-04D38DF5E8AE}"/>
              </a:ext>
            </a:extLst>
          </p:cNvPr>
          <p:cNvSpPr txBox="1"/>
          <p:nvPr/>
        </p:nvSpPr>
        <p:spPr>
          <a:xfrm>
            <a:off x="8185121" y="4933612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Q’’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DCBA08-2BD4-4065-A3DA-02F3ED037C33}"/>
              </a:ext>
            </a:extLst>
          </p:cNvPr>
          <p:cNvCxnSpPr>
            <a:cxnSpLocks/>
          </p:cNvCxnSpPr>
          <p:nvPr/>
        </p:nvCxnSpPr>
        <p:spPr>
          <a:xfrm flipH="1">
            <a:off x="6826280" y="2794061"/>
            <a:ext cx="2399756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3886B6-D1F9-4DB3-BC0F-BF123FF91137}"/>
              </a:ext>
            </a:extLst>
          </p:cNvPr>
          <p:cNvSpPr txBox="1"/>
          <p:nvPr/>
        </p:nvSpPr>
        <p:spPr>
          <a:xfrm>
            <a:off x="6485783" y="2544161"/>
            <a:ext cx="58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P’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C12A27-EA07-42E6-8A99-FF45949C1277}"/>
              </a:ext>
            </a:extLst>
          </p:cNvPr>
          <p:cNvSpPr txBox="1"/>
          <p:nvPr/>
        </p:nvSpPr>
        <p:spPr>
          <a:xfrm>
            <a:off x="9035047" y="4949834"/>
            <a:ext cx="42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Q’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57A0181-4E1A-42A6-95F6-1459495CB15D}"/>
              </a:ext>
            </a:extLst>
          </p:cNvPr>
          <p:cNvCxnSpPr>
            <a:cxnSpLocks/>
          </p:cNvCxnSpPr>
          <p:nvPr/>
        </p:nvCxnSpPr>
        <p:spPr>
          <a:xfrm flipH="1">
            <a:off x="9210429" y="2836985"/>
            <a:ext cx="15607" cy="20439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A40B632-8B27-492B-AF53-A918FCB333BA}"/>
              </a:ext>
            </a:extLst>
          </p:cNvPr>
          <p:cNvCxnSpPr>
            <a:cxnSpLocks/>
          </p:cNvCxnSpPr>
          <p:nvPr/>
        </p:nvCxnSpPr>
        <p:spPr>
          <a:xfrm>
            <a:off x="3410671" y="2001217"/>
            <a:ext cx="0" cy="648901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CD93BA9-AF78-4C57-95F5-8D6ABAA372DE}"/>
              </a:ext>
            </a:extLst>
          </p:cNvPr>
          <p:cNvCxnSpPr>
            <a:cxnSpLocks/>
          </p:cNvCxnSpPr>
          <p:nvPr/>
        </p:nvCxnSpPr>
        <p:spPr>
          <a:xfrm flipH="1" flipV="1">
            <a:off x="3485640" y="2106453"/>
            <a:ext cx="514060" cy="111248"/>
          </a:xfrm>
          <a:prstGeom prst="straightConnector1">
            <a:avLst/>
          </a:prstGeom>
          <a:ln w="31750" cmpd="dbl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0FFC94-7BDF-45B8-BF82-606CDB67887D}"/>
              </a:ext>
            </a:extLst>
          </p:cNvPr>
          <p:cNvCxnSpPr>
            <a:cxnSpLocks/>
          </p:cNvCxnSpPr>
          <p:nvPr/>
        </p:nvCxnSpPr>
        <p:spPr>
          <a:xfrm flipH="1">
            <a:off x="3446110" y="2077855"/>
            <a:ext cx="1006858" cy="57361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5F5A26E-7413-496D-90F4-C87B588DF4D7}"/>
              </a:ext>
            </a:extLst>
          </p:cNvPr>
          <p:cNvSpPr txBox="1"/>
          <p:nvPr/>
        </p:nvSpPr>
        <p:spPr>
          <a:xfrm flipH="1">
            <a:off x="5765901" y="5136377"/>
            <a:ext cx="305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Prices add, quantities don’t</a:t>
            </a: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79FF405C-ED0A-48E6-B52A-A0FA3A20B531}"/>
              </a:ext>
            </a:extLst>
          </p:cNvPr>
          <p:cNvGraphicFramePr>
            <a:graphicFrameLocks noGrp="1"/>
          </p:cNvGraphicFramePr>
          <p:nvPr/>
        </p:nvGraphicFramePr>
        <p:xfrm>
          <a:off x="6325496" y="5702523"/>
          <a:ext cx="5541033" cy="9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63">
                  <a:extLst>
                    <a:ext uri="{9D8B030D-6E8A-4147-A177-3AD203B41FA5}">
                      <a16:colId xmlns:a16="http://schemas.microsoft.com/office/drawing/2014/main" val="1070576366"/>
                    </a:ext>
                  </a:extLst>
                </a:gridCol>
                <a:gridCol w="2335319">
                  <a:extLst>
                    <a:ext uri="{9D8B030D-6E8A-4147-A177-3AD203B41FA5}">
                      <a16:colId xmlns:a16="http://schemas.microsoft.com/office/drawing/2014/main" val="2551887553"/>
                    </a:ext>
                  </a:extLst>
                </a:gridCol>
                <a:gridCol w="1980251">
                  <a:extLst>
                    <a:ext uri="{9D8B030D-6E8A-4147-A177-3AD203B41FA5}">
                      <a16:colId xmlns:a16="http://schemas.microsoft.com/office/drawing/2014/main" val="2300881157"/>
                    </a:ext>
                  </a:extLst>
                </a:gridCol>
              </a:tblGrid>
              <a:tr h="282699">
                <a:tc>
                  <a:txBody>
                    <a:bodyPr/>
                    <a:lstStyle/>
                    <a:p>
                      <a:r>
                        <a:rPr lang="en-US" sz="1400" dirty="0"/>
                        <a:t>State\Nation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C&amp;T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47567"/>
                  </a:ext>
                </a:extLst>
              </a:tr>
              <a:tr h="282699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Carbon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additionality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effect or leakage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12936"/>
                  </a:ext>
                </a:extLst>
              </a:tr>
              <a:tr h="373643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effect or additionality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Near-complete leakage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0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1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beyond static/certainty case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11D27-B36E-4A26-A19C-4D525AE6B27A}"/>
              </a:ext>
            </a:extLst>
          </p:cNvPr>
          <p:cNvSpPr txBox="1"/>
          <p:nvPr/>
        </p:nvSpPr>
        <p:spPr>
          <a:xfrm>
            <a:off x="243066" y="566677"/>
            <a:ext cx="53726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Carbon tax, cap &amp; trade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Not equivalent in more complicated settings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Equivalence in static case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Under uncertainty, static case: Weitzman (1974)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Tax preferred if &amp; only if slope(marginal abatement cost) &gt; slope(marginal damages)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 climate case, marginal damages=SCC, which is essentially constant, while level of abatement costs are uncertain, so W (1974) supports tax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Under uncertainty, dynamic case: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Karp &amp; Traeger (2018)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Aldy &amp; Armitage (2021; </a:t>
            </a:r>
            <a:r>
              <a:rPr lang="en-US" sz="1600" i="1" dirty="0"/>
              <a:t>JAERE </a:t>
            </a:r>
            <a:r>
              <a:rPr lang="en-US" sz="1600" dirty="0"/>
              <a:t>forthcoming)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Pindyck (1988, 1991), Dixit &amp; Pindyck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In practice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20% of global emissions covered by a carbon price (</a:t>
            </a:r>
            <a:r>
              <a:rPr lang="en-US" sz="1600" dirty="0">
                <a:hlinkClick r:id="rId2"/>
              </a:rPr>
              <a:t>World Bank</a:t>
            </a:r>
            <a:r>
              <a:rPr lang="en-US" sz="1600" dirty="0"/>
              <a:t>) (see WB Carbon Pricing Dashboard)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5C62DC-B9DE-45FF-A3C4-F9DE3AC83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20923" r="14673" b="31531"/>
          <a:stretch/>
        </p:blipFill>
        <p:spPr>
          <a:xfrm>
            <a:off x="5567067" y="430886"/>
            <a:ext cx="6624934" cy="6427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648EF-64F0-4EDD-A743-0B11548E9520}"/>
              </a:ext>
            </a:extLst>
          </p:cNvPr>
          <p:cNvSpPr txBox="1"/>
          <p:nvPr/>
        </p:nvSpPr>
        <p:spPr>
          <a:xfrm>
            <a:off x="6576261" y="570050"/>
            <a:ext cx="385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Carbon prices as of 2019: carbon tax and cap &amp; trade. Source: Stavins (2020)</a:t>
            </a:r>
          </a:p>
        </p:txBody>
      </p:sp>
    </p:spTree>
    <p:extLst>
      <p:ext uri="{BB962C8B-B14F-4D97-AF65-F5344CB8AC3E}">
        <p14:creationId xmlns:p14="http://schemas.microsoft.com/office/powerpoint/2010/main" val="403725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1504" y="762129"/>
            <a:ext cx="8853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Cap &amp; trade in practice: Multiple sources of price volatility</a:t>
            </a:r>
          </a:p>
          <a:p>
            <a:r>
              <a:rPr lang="en-US" sz="1600" dirty="0"/>
              <a:t>(i) Regional Greenhouse Gas Initiative (10 East-coast States) - RGGI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47369-B38F-4F88-ADD2-2ACD25A4C5B7}"/>
              </a:ext>
            </a:extLst>
          </p:cNvPr>
          <p:cNvSpPr txBox="1"/>
          <p:nvPr/>
        </p:nvSpPr>
        <p:spPr>
          <a:xfrm>
            <a:off x="1437860" y="1897760"/>
            <a:ext cx="293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RGGI emissions caps</a:t>
            </a:r>
            <a:endParaRPr lang="en-US" sz="2000" dirty="0"/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91696429-1602-4C88-BDD2-B6D30990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256"/>
            <a:ext cx="6252650" cy="30215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89474F-8973-4236-9E59-DA2DFF8D5082}"/>
              </a:ext>
            </a:extLst>
          </p:cNvPr>
          <p:cNvSpPr txBox="1"/>
          <p:nvPr/>
        </p:nvSpPr>
        <p:spPr>
          <a:xfrm>
            <a:off x="7231265" y="1897760"/>
            <a:ext cx="396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RGGI tradable allowance prices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6689DD-33EF-4C8E-A605-BBCF69E42699}"/>
              </a:ext>
            </a:extLst>
          </p:cNvPr>
          <p:cNvSpPr txBox="1"/>
          <p:nvPr/>
        </p:nvSpPr>
        <p:spPr>
          <a:xfrm>
            <a:off x="215347" y="6144663"/>
            <a:ext cx="10714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2009, the US Congress considered economy-wide CO2 cap &amp; trade legislation (Waxman-Markey), which was defeated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D54D-D7AE-41C9-8ED7-0AAC9C43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33" y="2295257"/>
            <a:ext cx="5604966" cy="336894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2050CF22-3818-4621-BB3B-9AEA127901A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beyond static/certainty case</a:t>
            </a:r>
          </a:p>
        </p:txBody>
      </p:sp>
    </p:spTree>
    <p:extLst>
      <p:ext uri="{BB962C8B-B14F-4D97-AF65-F5344CB8AC3E}">
        <p14:creationId xmlns:p14="http://schemas.microsoft.com/office/powerpoint/2010/main" val="13825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53EF3-A96E-4604-814E-2F1E3A66231C}"/>
              </a:ext>
            </a:extLst>
          </p:cNvPr>
          <p:cNvSpPr txBox="1"/>
          <p:nvPr/>
        </p:nvSpPr>
        <p:spPr>
          <a:xfrm>
            <a:off x="361504" y="762129"/>
            <a:ext cx="8853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Cap &amp; trade in practice: Multiple sources of price volatility</a:t>
            </a:r>
          </a:p>
          <a:p>
            <a:r>
              <a:rPr lang="en-US" sz="1600" dirty="0"/>
              <a:t>(ii) EU Emissions Trading System (ETS) carbon permit price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9474F-8973-4236-9E59-DA2DFF8D5082}"/>
              </a:ext>
            </a:extLst>
          </p:cNvPr>
          <p:cNvSpPr txBox="1"/>
          <p:nvPr/>
        </p:nvSpPr>
        <p:spPr>
          <a:xfrm>
            <a:off x="3298950" y="1664782"/>
            <a:ext cx="559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EU ETS carbon permit price (€/metric ton CO2)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5AED-DEDA-4AF2-BF2A-0CA9649D4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7"/>
          <a:stretch/>
        </p:blipFill>
        <p:spPr>
          <a:xfrm>
            <a:off x="1795439" y="2064892"/>
            <a:ext cx="8601121" cy="469648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6E51B3C-AA29-4F7A-B61D-324FB573F7C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Carbon pricing fundamentals: beyond static/certainty case</a:t>
            </a:r>
          </a:p>
        </p:txBody>
      </p:sp>
    </p:spTree>
    <p:extLst>
      <p:ext uri="{BB962C8B-B14F-4D97-AF65-F5344CB8AC3E}">
        <p14:creationId xmlns:p14="http://schemas.microsoft.com/office/powerpoint/2010/main" val="361698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Carbon pricing fundamentals: standards with tradable allowances (permits)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4B7E3-C1C2-4A85-B3AE-EE65E9C54839}"/>
              </a:ext>
            </a:extLst>
          </p:cNvPr>
          <p:cNvSpPr txBox="1"/>
          <p:nvPr/>
        </p:nvSpPr>
        <p:spPr>
          <a:xfrm>
            <a:off x="499496" y="598696"/>
            <a:ext cx="10596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Standards: how the tradable allowance system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Standards regulate on a per-unit of output basis (miles per gallon; tons CO2/MWh; % clean per MWh,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Clean Electricity Standard (CES) with an 80% clean mandate administered by US EPA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3B55707-7CED-4F7F-B7FA-4A0491D16F83}"/>
              </a:ext>
            </a:extLst>
          </p:cNvPr>
          <p:cNvGrpSpPr/>
          <p:nvPr/>
        </p:nvGrpSpPr>
        <p:grpSpPr>
          <a:xfrm>
            <a:off x="944287" y="1709898"/>
            <a:ext cx="9736148" cy="3242407"/>
            <a:chOff x="705748" y="3219629"/>
            <a:chExt cx="9736148" cy="3242407"/>
          </a:xfrm>
        </p:grpSpPr>
        <p:pic>
          <p:nvPicPr>
            <p:cNvPr id="4098" name="Picture 2" descr="How some wind turbines hog the breeze">
              <a:extLst>
                <a:ext uri="{FF2B5EF4-FFF2-40B4-BE49-F238E27FC236}">
                  <a16:creationId xmlns:a16="http://schemas.microsoft.com/office/drawing/2014/main" id="{15EF54A1-036C-4F52-8143-B0B213FBF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48" y="5230294"/>
              <a:ext cx="2088553" cy="117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Two Coal Plants Close in Texas, as Trump Admin Pushes Pro-Coal Agenda |  Greentech Media">
              <a:extLst>
                <a:ext uri="{FF2B5EF4-FFF2-40B4-BE49-F238E27FC236}">
                  <a16:creationId xmlns:a16="http://schemas.microsoft.com/office/drawing/2014/main" id="{B54C283A-D2E7-4382-936B-289EA087A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78" y="3219629"/>
              <a:ext cx="1948032" cy="128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03F71994-62F7-4A8A-A6BA-F24C6D010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735" y="3341734"/>
              <a:ext cx="2350161" cy="121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hevy Bolt vs Volt: Which Electric Car Is Best For You?">
              <a:extLst>
                <a:ext uri="{FF2B5EF4-FFF2-40B4-BE49-F238E27FC236}">
                  <a16:creationId xmlns:a16="http://schemas.microsoft.com/office/drawing/2014/main" id="{7CC666A9-5F96-48E9-8C29-3A1A7F76C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811" y="5285484"/>
              <a:ext cx="2088553" cy="117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9465C2-E72A-4AA4-8787-B6C4FEB6322F}"/>
                </a:ext>
              </a:extLst>
            </p:cNvPr>
            <p:cNvCxnSpPr>
              <a:cxnSpLocks/>
            </p:cNvCxnSpPr>
            <p:nvPr/>
          </p:nvCxnSpPr>
          <p:spPr>
            <a:xfrm>
              <a:off x="2925184" y="6092704"/>
              <a:ext cx="4955596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2ECF41-0AA4-411C-9781-E318BECD3D12}"/>
                </a:ext>
              </a:extLst>
            </p:cNvPr>
            <p:cNvSpPr txBox="1"/>
            <p:nvPr/>
          </p:nvSpPr>
          <p:spPr>
            <a:xfrm>
              <a:off x="3752693" y="609270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4 MWh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A5303B-C061-4D41-A49A-85DC515A9572}"/>
                </a:ext>
              </a:extLst>
            </p:cNvPr>
            <p:cNvCxnSpPr>
              <a:cxnSpLocks/>
            </p:cNvCxnSpPr>
            <p:nvPr/>
          </p:nvCxnSpPr>
          <p:spPr>
            <a:xfrm>
              <a:off x="5565913" y="4594341"/>
              <a:ext cx="2395453" cy="889999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B92A32-35B2-460B-8B86-A21F00FBB933}"/>
                </a:ext>
              </a:extLst>
            </p:cNvPr>
            <p:cNvSpPr txBox="1"/>
            <p:nvPr/>
          </p:nvSpPr>
          <p:spPr>
            <a:xfrm>
              <a:off x="6068823" y="515928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 MWh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44BAB1-9D81-4C73-84C5-57123D022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4320" y="4309307"/>
              <a:ext cx="1776062" cy="794765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245261-AF91-4C12-86FB-2E8A0C836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9042" y="4084419"/>
              <a:ext cx="1672324" cy="18955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891DB1-6073-487F-8E18-98E78723E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912" y="4428020"/>
              <a:ext cx="4897868" cy="936748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4E4155-BD77-4BA9-A3E4-5EF9E3F6A03B}"/>
                </a:ext>
              </a:extLst>
            </p:cNvPr>
            <p:cNvSpPr txBox="1"/>
            <p:nvPr/>
          </p:nvSpPr>
          <p:spPr>
            <a:xfrm>
              <a:off x="2333734" y="4389276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0.8 CEC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83A58F-F6CC-4246-84AC-74A056D4D73E}"/>
                </a:ext>
              </a:extLst>
            </p:cNvPr>
            <p:cNvSpPr txBox="1"/>
            <p:nvPr/>
          </p:nvSpPr>
          <p:spPr>
            <a:xfrm>
              <a:off x="3098468" y="4792726"/>
              <a:ext cx="976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3.2 CECs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8862B7-F4B5-42FA-862C-558247230D6C}"/>
                </a:ext>
              </a:extLst>
            </p:cNvPr>
            <p:cNvSpPr txBox="1"/>
            <p:nvPr/>
          </p:nvSpPr>
          <p:spPr>
            <a:xfrm>
              <a:off x="6516317" y="3592626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0.8 CEC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EEF46C-AFF2-4BF1-858B-3AD8D3B38D83}"/>
                </a:ext>
              </a:extLst>
            </p:cNvPr>
            <p:cNvSpPr txBox="1"/>
            <p:nvPr/>
          </p:nvSpPr>
          <p:spPr>
            <a:xfrm>
              <a:off x="913461" y="3502364"/>
              <a:ext cx="1031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$ for CEC</a:t>
              </a:r>
            </a:p>
          </p:txBody>
        </p: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45E72BF0-757B-4992-A6A5-7F991468199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29213" y="3399182"/>
              <a:ext cx="2638839" cy="1762875"/>
            </a:xfrm>
            <a:prstGeom prst="curvedConnector3">
              <a:avLst>
                <a:gd name="adj1" fmla="val 99215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6354560-A0A1-4F61-AF56-C658BAB44D31}"/>
              </a:ext>
            </a:extLst>
          </p:cNvPr>
          <p:cNvSpPr txBox="1"/>
          <p:nvPr/>
        </p:nvSpPr>
        <p:spPr>
          <a:xfrm>
            <a:off x="457846" y="5042931"/>
            <a:ext cx="11561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CES in effect is a tax on fossil generation &amp; a subsidy to renewable generation, where the tax &amp; subsidy net out systemwide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of CEC adjusts so that demand for fossil generation equals 20% of market; importance of pass-through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results in a (possibly small) increase in consumer electricity price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the CEC price &gt; 0 then the CEC is binding – so the additional clean build would not have happened on its own (more expensive)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Even if wind is cheaper than coal, wind needs to be accompanied by storage and/or transmission buildout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That price increase can be partially or fully offset by tax credits to renewable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Theory: Goulder, Hafstead, &amp; Williams (</a:t>
            </a:r>
            <a:r>
              <a:rPr lang="en-US" sz="1600" i="1" dirty="0"/>
              <a:t>JEP</a:t>
            </a:r>
            <a:r>
              <a:rPr lang="en-US" sz="1600" dirty="0"/>
              <a:t> 2016), Goulder-Hafstead (book, 2019)</a:t>
            </a:r>
          </a:p>
        </p:txBody>
      </p:sp>
    </p:spTree>
    <p:extLst>
      <p:ext uri="{BB962C8B-B14F-4D97-AF65-F5344CB8AC3E}">
        <p14:creationId xmlns:p14="http://schemas.microsoft.com/office/powerpoint/2010/main" val="377038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7360</TotalTime>
  <Words>4622</Words>
  <Application>Microsoft Office PowerPoint</Application>
  <PresentationFormat>Widescreen</PresentationFormat>
  <Paragraphs>782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Nova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Sysyn, Amy L</cp:lastModifiedBy>
  <cp:revision>1094</cp:revision>
  <dcterms:created xsi:type="dcterms:W3CDTF">2019-12-01T20:26:42Z</dcterms:created>
  <dcterms:modified xsi:type="dcterms:W3CDTF">2022-11-04T19:44:13Z</dcterms:modified>
</cp:coreProperties>
</file>