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860" r:id="rId2"/>
    <p:sldId id="554" r:id="rId3"/>
    <p:sldId id="861" r:id="rId4"/>
    <p:sldId id="864" r:id="rId5"/>
    <p:sldId id="873" r:id="rId6"/>
    <p:sldId id="874" r:id="rId7"/>
    <p:sldId id="566" r:id="rId8"/>
    <p:sldId id="601" r:id="rId9"/>
    <p:sldId id="862" r:id="rId10"/>
    <p:sldId id="875" r:id="rId11"/>
    <p:sldId id="597" r:id="rId12"/>
    <p:sldId id="593" r:id="rId13"/>
    <p:sldId id="871" r:id="rId14"/>
    <p:sldId id="869" r:id="rId15"/>
    <p:sldId id="868" r:id="rId16"/>
    <p:sldId id="365" r:id="rId17"/>
    <p:sldId id="876" r:id="rId18"/>
    <p:sldId id="583" r:id="rId19"/>
    <p:sldId id="584" r:id="rId20"/>
    <p:sldId id="587" r:id="rId21"/>
    <p:sldId id="585" r:id="rId22"/>
    <p:sldId id="586" r:id="rId23"/>
    <p:sldId id="370" r:id="rId24"/>
    <p:sldId id="863" r:id="rId25"/>
    <p:sldId id="879" r:id="rId26"/>
    <p:sldId id="878" r:id="rId27"/>
    <p:sldId id="877" r:id="rId28"/>
    <p:sldId id="880" r:id="rId29"/>
    <p:sldId id="865" r:id="rId30"/>
    <p:sldId id="576" r:id="rId31"/>
    <p:sldId id="589" r:id="rId32"/>
    <p:sldId id="595"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initials="M" lastIdx="2" clrIdx="0">
    <p:extLst>
      <p:ext uri="{19B8F6BF-5375-455C-9EA6-DF929625EA0E}">
        <p15:presenceInfo xmlns:p15="http://schemas.microsoft.com/office/powerpoint/2012/main" userId="Michell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9933"/>
    <a:srgbClr val="B00000"/>
    <a:srgbClr val="B0003C"/>
    <a:srgbClr val="669900"/>
    <a:srgbClr val="33889F"/>
    <a:srgbClr val="339966"/>
    <a:srgbClr val="4BACC6"/>
    <a:srgbClr val="3792AB"/>
    <a:srgbClr val="0033CC"/>
    <a:srgbClr val="6AE4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65" autoAdjust="0"/>
    <p:restoredTop sz="94660"/>
  </p:normalViewPr>
  <p:slideViewPr>
    <p:cSldViewPr snapToGrid="0">
      <p:cViewPr varScale="1">
        <p:scale>
          <a:sx n="76" d="100"/>
          <a:sy n="76" d="100"/>
        </p:scale>
        <p:origin x="61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8.wmf"/><Relationship Id="rId2" Type="http://schemas.openxmlformats.org/officeDocument/2006/relationships/image" Target="../media/image3.wmf"/><Relationship Id="rId1" Type="http://schemas.openxmlformats.org/officeDocument/2006/relationships/image" Target="../media/image2.wmf"/><Relationship Id="rId6" Type="http://schemas.openxmlformats.org/officeDocument/2006/relationships/image" Target="../media/image7.emf"/><Relationship Id="rId5" Type="http://schemas.openxmlformats.org/officeDocument/2006/relationships/image" Target="../media/image6.wmf"/><Relationship Id="rId4"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image" Target="../media/image19.wmf"/><Relationship Id="rId7" Type="http://schemas.openxmlformats.org/officeDocument/2006/relationships/image" Target="../media/image23.wmf"/><Relationship Id="rId12" Type="http://schemas.openxmlformats.org/officeDocument/2006/relationships/image" Target="../media/image28.wmf"/><Relationship Id="rId2" Type="http://schemas.openxmlformats.org/officeDocument/2006/relationships/image" Target="../media/image18.wmf"/><Relationship Id="rId1" Type="http://schemas.openxmlformats.org/officeDocument/2006/relationships/image" Target="../media/image17.wmf"/><Relationship Id="rId6" Type="http://schemas.openxmlformats.org/officeDocument/2006/relationships/image" Target="../media/image22.wmf"/><Relationship Id="rId11" Type="http://schemas.openxmlformats.org/officeDocument/2006/relationships/image" Target="../media/image27.wmf"/><Relationship Id="rId5" Type="http://schemas.openxmlformats.org/officeDocument/2006/relationships/image" Target="../media/image21.wmf"/><Relationship Id="rId10" Type="http://schemas.openxmlformats.org/officeDocument/2006/relationships/image" Target="../media/image26.wmf"/><Relationship Id="rId4" Type="http://schemas.openxmlformats.org/officeDocument/2006/relationships/image" Target="../media/image20.wmf"/><Relationship Id="rId9" Type="http://schemas.openxmlformats.org/officeDocument/2006/relationships/image" Target="../media/image2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1.wmf"/><Relationship Id="rId7" Type="http://schemas.openxmlformats.org/officeDocument/2006/relationships/image" Target="../media/image35.emf"/><Relationship Id="rId2" Type="http://schemas.openxmlformats.org/officeDocument/2006/relationships/image" Target="../media/image30.wmf"/><Relationship Id="rId1" Type="http://schemas.openxmlformats.org/officeDocument/2006/relationships/image" Target="../media/image29.wmf"/><Relationship Id="rId6" Type="http://schemas.openxmlformats.org/officeDocument/2006/relationships/image" Target="../media/image34.wmf"/><Relationship Id="rId5" Type="http://schemas.openxmlformats.org/officeDocument/2006/relationships/image" Target="../media/image33.wmf"/><Relationship Id="rId4" Type="http://schemas.openxmlformats.org/officeDocument/2006/relationships/image" Target="../media/image32.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emf"/><Relationship Id="rId5" Type="http://schemas.openxmlformats.org/officeDocument/2006/relationships/image" Target="../media/image40.wmf"/><Relationship Id="rId4" Type="http://schemas.openxmlformats.org/officeDocument/2006/relationships/image" Target="../media/image3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21045B-9979-44F0-8923-AEC5B9895EE0}" type="datetimeFigureOut">
              <a:rPr lang="en-US" smtClean="0"/>
              <a:t>11/4/2022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C9E448-04D3-4E26-927D-F918AEC9FCB2}" type="slidenum">
              <a:rPr lang="en-US" smtClean="0"/>
              <a:t>‹#›</a:t>
            </a:fld>
            <a:endParaRPr lang="en-US"/>
          </a:p>
        </p:txBody>
      </p:sp>
    </p:spTree>
    <p:extLst>
      <p:ext uri="{BB962C8B-B14F-4D97-AF65-F5344CB8AC3E}">
        <p14:creationId xmlns:p14="http://schemas.microsoft.com/office/powerpoint/2010/main" val="1956384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Alaska not shown</a:t>
            </a:r>
            <a:r>
              <a:rPr lang="en-US" baseline="0" dirty="0"/>
              <a:t> for space, but the data include wells in AK.</a:t>
            </a:r>
          </a:p>
          <a:p>
            <a:endParaRPr lang="en-US" baseline="0" dirty="0"/>
          </a:p>
        </p:txBody>
      </p:sp>
      <p:sp>
        <p:nvSpPr>
          <p:cNvPr id="4" name="Slide Number Placeholder 3"/>
          <p:cNvSpPr>
            <a:spLocks noGrp="1"/>
          </p:cNvSpPr>
          <p:nvPr>
            <p:ph type="sldNum" sz="quarter" idx="10"/>
          </p:nvPr>
        </p:nvSpPr>
        <p:spPr/>
        <p:txBody>
          <a:bodyPr/>
          <a:lstStyle/>
          <a:p>
            <a:fld id="{B78AE7AD-88F2-5143-87DA-595E4632DC3B}" type="slidenum">
              <a:rPr lang="en-US" smtClean="0"/>
              <a:t>17</a:t>
            </a:fld>
            <a:endParaRPr lang="en-US"/>
          </a:p>
        </p:txBody>
      </p:sp>
    </p:spTree>
    <p:extLst>
      <p:ext uri="{BB962C8B-B14F-4D97-AF65-F5344CB8AC3E}">
        <p14:creationId xmlns:p14="http://schemas.microsoft.com/office/powerpoint/2010/main" val="3966027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8AE7AD-88F2-5143-87DA-595E4632DC3B}" type="slidenum">
              <a:rPr lang="en-US" smtClean="0"/>
              <a:t>20</a:t>
            </a:fld>
            <a:endParaRPr lang="en-US"/>
          </a:p>
        </p:txBody>
      </p:sp>
    </p:spTree>
    <p:extLst>
      <p:ext uri="{BB962C8B-B14F-4D97-AF65-F5344CB8AC3E}">
        <p14:creationId xmlns:p14="http://schemas.microsoft.com/office/powerpoint/2010/main" val="3297635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8AE7AD-88F2-5143-87DA-595E4632DC3B}" type="slidenum">
              <a:rPr lang="en-US" smtClean="0"/>
              <a:t>21</a:t>
            </a:fld>
            <a:endParaRPr lang="en-US"/>
          </a:p>
        </p:txBody>
      </p:sp>
    </p:spTree>
    <p:extLst>
      <p:ext uri="{BB962C8B-B14F-4D97-AF65-F5344CB8AC3E}">
        <p14:creationId xmlns:p14="http://schemas.microsoft.com/office/powerpoint/2010/main" val="2877175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8AE7AD-88F2-5143-87DA-595E4632DC3B}" type="slidenum">
              <a:rPr lang="en-US" smtClean="0"/>
              <a:t>22</a:t>
            </a:fld>
            <a:endParaRPr lang="en-US"/>
          </a:p>
        </p:txBody>
      </p:sp>
    </p:spTree>
    <p:extLst>
      <p:ext uri="{BB962C8B-B14F-4D97-AF65-F5344CB8AC3E}">
        <p14:creationId xmlns:p14="http://schemas.microsoft.com/office/powerpoint/2010/main" val="3452818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8AE7AD-88F2-5143-87DA-595E4632DC3B}" type="slidenum">
              <a:rPr lang="en-US" smtClean="0"/>
              <a:t>23</a:t>
            </a:fld>
            <a:endParaRPr lang="en-US"/>
          </a:p>
        </p:txBody>
      </p:sp>
    </p:spTree>
    <p:extLst>
      <p:ext uri="{BB962C8B-B14F-4D97-AF65-F5344CB8AC3E}">
        <p14:creationId xmlns:p14="http://schemas.microsoft.com/office/powerpoint/2010/main" val="2693422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FA26DEB-5A9D-45EA-8092-17D99A358912}" type="datetime1">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70DD09-F61C-493C-8818-4311C754F91E}" type="slidenum">
              <a:rPr lang="en-US" smtClean="0"/>
              <a:t>‹#›</a:t>
            </a:fld>
            <a:endParaRPr lang="en-US"/>
          </a:p>
        </p:txBody>
      </p:sp>
    </p:spTree>
    <p:extLst>
      <p:ext uri="{BB962C8B-B14F-4D97-AF65-F5344CB8AC3E}">
        <p14:creationId xmlns:p14="http://schemas.microsoft.com/office/powerpoint/2010/main" val="320767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8B4D7F-4B0C-4ED2-B007-ED064103FFBF}" type="datetime1">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70DD09-F61C-493C-8818-4311C754F91E}" type="slidenum">
              <a:rPr lang="en-US" smtClean="0"/>
              <a:t>‹#›</a:t>
            </a:fld>
            <a:endParaRPr lang="en-US"/>
          </a:p>
        </p:txBody>
      </p:sp>
    </p:spTree>
    <p:extLst>
      <p:ext uri="{BB962C8B-B14F-4D97-AF65-F5344CB8AC3E}">
        <p14:creationId xmlns:p14="http://schemas.microsoft.com/office/powerpoint/2010/main" val="2298904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384D9A-5A62-49C6-9954-47CB8B558093}" type="datetime1">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70DD09-F61C-493C-8818-4311C754F91E}" type="slidenum">
              <a:rPr lang="en-US" smtClean="0"/>
              <a:t>‹#›</a:t>
            </a:fld>
            <a:endParaRPr lang="en-US"/>
          </a:p>
        </p:txBody>
      </p:sp>
    </p:spTree>
    <p:extLst>
      <p:ext uri="{BB962C8B-B14F-4D97-AF65-F5344CB8AC3E}">
        <p14:creationId xmlns:p14="http://schemas.microsoft.com/office/powerpoint/2010/main" val="4101577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331647-7AA2-4403-84A0-21C7F346F8E7}" type="datetime1">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70DD09-F61C-493C-8818-4311C754F91E}" type="slidenum">
              <a:rPr lang="en-US" smtClean="0"/>
              <a:t>‹#›</a:t>
            </a:fld>
            <a:endParaRPr lang="en-US"/>
          </a:p>
        </p:txBody>
      </p:sp>
    </p:spTree>
    <p:extLst>
      <p:ext uri="{BB962C8B-B14F-4D97-AF65-F5344CB8AC3E}">
        <p14:creationId xmlns:p14="http://schemas.microsoft.com/office/powerpoint/2010/main" val="1701541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A9004B-D8C8-483F-8626-8D1D243B7BDC}" type="datetime1">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70DD09-F61C-493C-8818-4311C754F91E}" type="slidenum">
              <a:rPr lang="en-US" smtClean="0"/>
              <a:t>‹#›</a:t>
            </a:fld>
            <a:endParaRPr lang="en-US"/>
          </a:p>
        </p:txBody>
      </p:sp>
    </p:spTree>
    <p:extLst>
      <p:ext uri="{BB962C8B-B14F-4D97-AF65-F5344CB8AC3E}">
        <p14:creationId xmlns:p14="http://schemas.microsoft.com/office/powerpoint/2010/main" val="1705187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9A4DF12-52C3-4068-BBAF-0A899C1A8638}" type="datetime1">
              <a:rPr lang="en-US" smtClean="0"/>
              <a:t>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70DD09-F61C-493C-8818-4311C754F91E}" type="slidenum">
              <a:rPr lang="en-US" smtClean="0"/>
              <a:t>‹#›</a:t>
            </a:fld>
            <a:endParaRPr lang="en-US"/>
          </a:p>
        </p:txBody>
      </p:sp>
    </p:spTree>
    <p:extLst>
      <p:ext uri="{BB962C8B-B14F-4D97-AF65-F5344CB8AC3E}">
        <p14:creationId xmlns:p14="http://schemas.microsoft.com/office/powerpoint/2010/main" val="602191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ACC08AE-9607-453D-B9EF-140DC277ADC1}" type="datetime1">
              <a:rPr lang="en-US" smtClean="0"/>
              <a:t>11/4/2022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70DD09-F61C-493C-8818-4311C754F91E}" type="slidenum">
              <a:rPr lang="en-US" smtClean="0"/>
              <a:t>‹#›</a:t>
            </a:fld>
            <a:endParaRPr lang="en-US"/>
          </a:p>
        </p:txBody>
      </p:sp>
    </p:spTree>
    <p:extLst>
      <p:ext uri="{BB962C8B-B14F-4D97-AF65-F5344CB8AC3E}">
        <p14:creationId xmlns:p14="http://schemas.microsoft.com/office/powerpoint/2010/main" val="1060328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675DE9E-2DC9-43EC-A847-1EEBC3045BD0}" type="datetime1">
              <a:rPr lang="en-US" smtClean="0"/>
              <a:t>11/4/2022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70DD09-F61C-493C-8818-4311C754F91E}" type="slidenum">
              <a:rPr lang="en-US" smtClean="0"/>
              <a:t>‹#›</a:t>
            </a:fld>
            <a:endParaRPr lang="en-US"/>
          </a:p>
        </p:txBody>
      </p:sp>
    </p:spTree>
    <p:extLst>
      <p:ext uri="{BB962C8B-B14F-4D97-AF65-F5344CB8AC3E}">
        <p14:creationId xmlns:p14="http://schemas.microsoft.com/office/powerpoint/2010/main" val="450281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CAD8EF-E03A-4915-B408-C359E77AE06F}" type="datetime1">
              <a:rPr lang="en-US" smtClean="0"/>
              <a:t>11/4/2022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70DD09-F61C-493C-8818-4311C754F91E}" type="slidenum">
              <a:rPr lang="en-US" smtClean="0"/>
              <a:t>‹#›</a:t>
            </a:fld>
            <a:endParaRPr lang="en-US"/>
          </a:p>
        </p:txBody>
      </p:sp>
    </p:spTree>
    <p:extLst>
      <p:ext uri="{BB962C8B-B14F-4D97-AF65-F5344CB8AC3E}">
        <p14:creationId xmlns:p14="http://schemas.microsoft.com/office/powerpoint/2010/main" val="3716078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967EAD-D24C-4271-A7CD-F2EACEFA570F}" type="datetime1">
              <a:rPr lang="en-US" smtClean="0"/>
              <a:t>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70DD09-F61C-493C-8818-4311C754F91E}" type="slidenum">
              <a:rPr lang="en-US" smtClean="0"/>
              <a:t>‹#›</a:t>
            </a:fld>
            <a:endParaRPr lang="en-US"/>
          </a:p>
        </p:txBody>
      </p:sp>
    </p:spTree>
    <p:extLst>
      <p:ext uri="{BB962C8B-B14F-4D97-AF65-F5344CB8AC3E}">
        <p14:creationId xmlns:p14="http://schemas.microsoft.com/office/powerpoint/2010/main" val="2688657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834946-12BA-4F8F-AE30-667F0CD6E21B}" type="datetime1">
              <a:rPr lang="en-US" smtClean="0"/>
              <a:t>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70DD09-F61C-493C-8818-4311C754F91E}" type="slidenum">
              <a:rPr lang="en-US" smtClean="0"/>
              <a:t>‹#›</a:t>
            </a:fld>
            <a:endParaRPr lang="en-US"/>
          </a:p>
        </p:txBody>
      </p:sp>
    </p:spTree>
    <p:extLst>
      <p:ext uri="{BB962C8B-B14F-4D97-AF65-F5344CB8AC3E}">
        <p14:creationId xmlns:p14="http://schemas.microsoft.com/office/powerpoint/2010/main" val="3499838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12E0D9-3722-4D68-93E6-0D126190DB87}" type="datetime1">
              <a:rPr lang="en-US" smtClean="0"/>
              <a:t>11/4/2022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70DD09-F61C-493C-8818-4311C754F91E}" type="slidenum">
              <a:rPr lang="en-US" smtClean="0"/>
              <a:t>‹#›</a:t>
            </a:fld>
            <a:endParaRPr lang="en-US"/>
          </a:p>
        </p:txBody>
      </p:sp>
    </p:spTree>
    <p:extLst>
      <p:ext uri="{BB962C8B-B14F-4D97-AF65-F5344CB8AC3E}">
        <p14:creationId xmlns:p14="http://schemas.microsoft.com/office/powerpoint/2010/main" val="15368820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oleObject" Target="../embeddings/oleObject16.bin"/><Relationship Id="rId18" Type="http://schemas.openxmlformats.org/officeDocument/2006/relationships/image" Target="../media/image24.wmf"/><Relationship Id="rId26" Type="http://schemas.openxmlformats.org/officeDocument/2006/relationships/image" Target="../media/image28.wmf"/><Relationship Id="rId3" Type="http://schemas.openxmlformats.org/officeDocument/2006/relationships/oleObject" Target="../embeddings/oleObject11.bin"/><Relationship Id="rId21" Type="http://schemas.openxmlformats.org/officeDocument/2006/relationships/oleObject" Target="../embeddings/oleObject20.bin"/><Relationship Id="rId7" Type="http://schemas.openxmlformats.org/officeDocument/2006/relationships/oleObject" Target="../embeddings/oleObject13.bin"/><Relationship Id="rId12" Type="http://schemas.openxmlformats.org/officeDocument/2006/relationships/image" Target="../media/image21.wmf"/><Relationship Id="rId17" Type="http://schemas.openxmlformats.org/officeDocument/2006/relationships/oleObject" Target="../embeddings/oleObject18.bin"/><Relationship Id="rId25" Type="http://schemas.openxmlformats.org/officeDocument/2006/relationships/oleObject" Target="../embeddings/oleObject22.bin"/><Relationship Id="rId2" Type="http://schemas.openxmlformats.org/officeDocument/2006/relationships/slideLayout" Target="../slideLayouts/slideLayout1.xml"/><Relationship Id="rId16" Type="http://schemas.openxmlformats.org/officeDocument/2006/relationships/image" Target="../media/image23.wmf"/><Relationship Id="rId20" Type="http://schemas.openxmlformats.org/officeDocument/2006/relationships/image" Target="../media/image25.wmf"/><Relationship Id="rId1" Type="http://schemas.openxmlformats.org/officeDocument/2006/relationships/vmlDrawing" Target="../drawings/vmlDrawing4.vml"/><Relationship Id="rId6" Type="http://schemas.openxmlformats.org/officeDocument/2006/relationships/image" Target="../media/image18.wmf"/><Relationship Id="rId11" Type="http://schemas.openxmlformats.org/officeDocument/2006/relationships/oleObject" Target="../embeddings/oleObject15.bin"/><Relationship Id="rId24" Type="http://schemas.openxmlformats.org/officeDocument/2006/relationships/image" Target="../media/image27.wmf"/><Relationship Id="rId5" Type="http://schemas.openxmlformats.org/officeDocument/2006/relationships/oleObject" Target="../embeddings/oleObject12.bin"/><Relationship Id="rId15" Type="http://schemas.openxmlformats.org/officeDocument/2006/relationships/oleObject" Target="../embeddings/oleObject17.bin"/><Relationship Id="rId23" Type="http://schemas.openxmlformats.org/officeDocument/2006/relationships/oleObject" Target="../embeddings/oleObject21.bin"/><Relationship Id="rId10" Type="http://schemas.openxmlformats.org/officeDocument/2006/relationships/image" Target="../media/image20.wmf"/><Relationship Id="rId19" Type="http://schemas.openxmlformats.org/officeDocument/2006/relationships/oleObject" Target="../embeddings/oleObject19.bin"/><Relationship Id="rId4" Type="http://schemas.openxmlformats.org/officeDocument/2006/relationships/image" Target="../media/image17.wmf"/><Relationship Id="rId9" Type="http://schemas.openxmlformats.org/officeDocument/2006/relationships/oleObject" Target="../embeddings/oleObject14.bin"/><Relationship Id="rId14" Type="http://schemas.openxmlformats.org/officeDocument/2006/relationships/image" Target="../media/image22.wmf"/><Relationship Id="rId22" Type="http://schemas.openxmlformats.org/officeDocument/2006/relationships/image" Target="../media/image26.wmf"/></Relationships>
</file>

<file path=ppt/slides/_rels/slide14.xml.rels><?xml version="1.0" encoding="UTF-8" standalone="yes"?>
<Relationships xmlns="http://schemas.openxmlformats.org/package/2006/relationships"><Relationship Id="rId8" Type="http://schemas.openxmlformats.org/officeDocument/2006/relationships/image" Target="../media/image31.wmf"/><Relationship Id="rId13" Type="http://schemas.openxmlformats.org/officeDocument/2006/relationships/oleObject" Target="../embeddings/oleObject28.bin"/><Relationship Id="rId3" Type="http://schemas.openxmlformats.org/officeDocument/2006/relationships/oleObject" Target="../embeddings/oleObject23.bin"/><Relationship Id="rId7" Type="http://schemas.openxmlformats.org/officeDocument/2006/relationships/oleObject" Target="../embeddings/oleObject25.bin"/><Relationship Id="rId12" Type="http://schemas.openxmlformats.org/officeDocument/2006/relationships/image" Target="../media/image33.wmf"/><Relationship Id="rId2" Type="http://schemas.openxmlformats.org/officeDocument/2006/relationships/slideLayout" Target="../slideLayouts/slideLayout1.xml"/><Relationship Id="rId16" Type="http://schemas.openxmlformats.org/officeDocument/2006/relationships/image" Target="../media/image35.emf"/><Relationship Id="rId1" Type="http://schemas.openxmlformats.org/officeDocument/2006/relationships/vmlDrawing" Target="../drawings/vmlDrawing5.vml"/><Relationship Id="rId6" Type="http://schemas.openxmlformats.org/officeDocument/2006/relationships/image" Target="../media/image30.wmf"/><Relationship Id="rId11" Type="http://schemas.openxmlformats.org/officeDocument/2006/relationships/oleObject" Target="../embeddings/oleObject27.bin"/><Relationship Id="rId5" Type="http://schemas.openxmlformats.org/officeDocument/2006/relationships/oleObject" Target="../embeddings/oleObject24.bin"/><Relationship Id="rId15" Type="http://schemas.openxmlformats.org/officeDocument/2006/relationships/oleObject" Target="../embeddings/oleObject29.bin"/><Relationship Id="rId10" Type="http://schemas.openxmlformats.org/officeDocument/2006/relationships/image" Target="../media/image32.wmf"/><Relationship Id="rId4" Type="http://schemas.openxmlformats.org/officeDocument/2006/relationships/image" Target="../media/image29.wmf"/><Relationship Id="rId9" Type="http://schemas.openxmlformats.org/officeDocument/2006/relationships/oleObject" Target="../embeddings/oleObject26.bin"/><Relationship Id="rId14" Type="http://schemas.openxmlformats.org/officeDocument/2006/relationships/image" Target="../media/image34.wmf"/></Relationships>
</file>

<file path=ppt/slides/_rels/slide15.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oleObject" Target="../embeddings/oleObject30.bin"/><Relationship Id="rId7" Type="http://schemas.openxmlformats.org/officeDocument/2006/relationships/oleObject" Target="../embeddings/oleObject32.bin"/><Relationship Id="rId12" Type="http://schemas.openxmlformats.org/officeDocument/2006/relationships/image" Target="../media/image40.wmf"/><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37.wmf"/><Relationship Id="rId11" Type="http://schemas.openxmlformats.org/officeDocument/2006/relationships/oleObject" Target="../embeddings/oleObject34.bin"/><Relationship Id="rId5" Type="http://schemas.openxmlformats.org/officeDocument/2006/relationships/oleObject" Target="../embeddings/oleObject31.bin"/><Relationship Id="rId10" Type="http://schemas.openxmlformats.org/officeDocument/2006/relationships/image" Target="../media/image39.wmf"/><Relationship Id="rId4" Type="http://schemas.openxmlformats.org/officeDocument/2006/relationships/image" Target="../media/image36.emf"/><Relationship Id="rId9" Type="http://schemas.openxmlformats.org/officeDocument/2006/relationships/oleObject" Target="../embeddings/oleObject33.bin"/></Relationships>
</file>

<file path=ppt/slides/_rels/slide1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png"/><Relationship Id="rId1" Type="http://schemas.openxmlformats.org/officeDocument/2006/relationships/slideLayout" Target="../slideLayouts/slideLayout1.xml"/><Relationship Id="rId4" Type="http://schemas.openxmlformats.org/officeDocument/2006/relationships/image" Target="../media/image53.png"/></Relationships>
</file>

<file path=ppt/slides/_rels/slide3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xml"/><Relationship Id="rId4" Type="http://schemas.openxmlformats.org/officeDocument/2006/relationships/image" Target="../media/image57.pn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5.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oleObject" Target="../embeddings/oleObject7.bin"/><Relationship Id="rId18" Type="http://schemas.openxmlformats.org/officeDocument/2006/relationships/image" Target="../media/image9.emf"/><Relationship Id="rId3" Type="http://schemas.openxmlformats.org/officeDocument/2006/relationships/oleObject" Target="../embeddings/oleObject2.bin"/><Relationship Id="rId7" Type="http://schemas.openxmlformats.org/officeDocument/2006/relationships/oleObject" Target="../embeddings/oleObject4.bin"/><Relationship Id="rId12" Type="http://schemas.openxmlformats.org/officeDocument/2006/relationships/image" Target="../media/image6.wmf"/><Relationship Id="rId17" Type="http://schemas.openxmlformats.org/officeDocument/2006/relationships/oleObject" Target="../embeddings/oleObject9.bin"/><Relationship Id="rId2" Type="http://schemas.openxmlformats.org/officeDocument/2006/relationships/slideLayout" Target="../slideLayouts/slideLayout1.xml"/><Relationship Id="rId16" Type="http://schemas.openxmlformats.org/officeDocument/2006/relationships/image" Target="../media/image8.wmf"/><Relationship Id="rId1" Type="http://schemas.openxmlformats.org/officeDocument/2006/relationships/vmlDrawing" Target="../drawings/vmlDrawing2.vml"/><Relationship Id="rId6" Type="http://schemas.openxmlformats.org/officeDocument/2006/relationships/image" Target="../media/image3.wmf"/><Relationship Id="rId11" Type="http://schemas.openxmlformats.org/officeDocument/2006/relationships/oleObject" Target="../embeddings/oleObject6.bin"/><Relationship Id="rId5" Type="http://schemas.openxmlformats.org/officeDocument/2006/relationships/oleObject" Target="../embeddings/oleObject3.bin"/><Relationship Id="rId15" Type="http://schemas.openxmlformats.org/officeDocument/2006/relationships/oleObject" Target="../embeddings/oleObject8.bin"/><Relationship Id="rId10" Type="http://schemas.openxmlformats.org/officeDocument/2006/relationships/image" Target="../media/image5.wmf"/><Relationship Id="rId4" Type="http://schemas.openxmlformats.org/officeDocument/2006/relationships/image" Target="../media/image2.wmf"/><Relationship Id="rId9" Type="http://schemas.openxmlformats.org/officeDocument/2006/relationships/oleObject" Target="../embeddings/oleObject5.bin"/><Relationship Id="rId1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121B9F-7A05-4C12-A5F0-A52C27EA7D8F}"/>
              </a:ext>
            </a:extLst>
          </p:cNvPr>
          <p:cNvSpPr txBox="1"/>
          <p:nvPr/>
        </p:nvSpPr>
        <p:spPr>
          <a:xfrm>
            <a:off x="1741448" y="1127148"/>
            <a:ext cx="8709103" cy="5201424"/>
          </a:xfrm>
          <a:prstGeom prst="rect">
            <a:avLst/>
          </a:prstGeom>
          <a:noFill/>
        </p:spPr>
        <p:txBody>
          <a:bodyPr wrap="square" rtlCol="0">
            <a:spAutoFit/>
          </a:bodyPr>
          <a:lstStyle/>
          <a:p>
            <a:pPr algn="ctr"/>
            <a:r>
              <a:rPr lang="en-US" sz="4000" b="1" dirty="0">
                <a:solidFill>
                  <a:srgbClr val="B00000"/>
                </a:solidFill>
              </a:rPr>
              <a:t>The Economics and Econometrics of Climate Change Policy:</a:t>
            </a:r>
          </a:p>
          <a:p>
            <a:pPr algn="ctr"/>
            <a:endParaRPr lang="en-US" sz="4000" b="1" i="1" dirty="0">
              <a:solidFill>
                <a:srgbClr val="B00000"/>
              </a:solidFill>
            </a:endParaRPr>
          </a:p>
          <a:p>
            <a:pPr algn="ctr"/>
            <a:r>
              <a:rPr lang="en-US" sz="4000" b="1" dirty="0">
                <a:solidFill>
                  <a:srgbClr val="B00000"/>
                </a:solidFill>
              </a:rPr>
              <a:t>C. </a:t>
            </a:r>
            <a:r>
              <a:rPr lang="en-US" sz="4000" b="1" i="1" dirty="0">
                <a:solidFill>
                  <a:srgbClr val="B00000"/>
                </a:solidFill>
              </a:rPr>
              <a:t>Carbon Pricing with Leakage:</a:t>
            </a:r>
          </a:p>
          <a:p>
            <a:pPr algn="ctr"/>
            <a:r>
              <a:rPr lang="en-US" sz="4000" b="1" i="1" dirty="0">
                <a:solidFill>
                  <a:srgbClr val="B00000"/>
                </a:solidFill>
              </a:rPr>
              <a:t>Supply Side Policies</a:t>
            </a:r>
            <a:endParaRPr lang="en-US" sz="2000" i="1" dirty="0"/>
          </a:p>
          <a:p>
            <a:pPr algn="ctr"/>
            <a:endParaRPr lang="en-US" sz="2000" i="1" dirty="0"/>
          </a:p>
          <a:p>
            <a:pPr algn="ctr"/>
            <a:endParaRPr lang="en-US" sz="2800" dirty="0"/>
          </a:p>
          <a:p>
            <a:pPr algn="ctr"/>
            <a:r>
              <a:rPr lang="en-US" sz="3200" dirty="0"/>
              <a:t>James H. Stock </a:t>
            </a:r>
          </a:p>
          <a:p>
            <a:pPr algn="ctr"/>
            <a:r>
              <a:rPr lang="en-US" sz="2600" dirty="0"/>
              <a:t>Economics Department and Harvard Kennedy School,</a:t>
            </a:r>
          </a:p>
          <a:p>
            <a:pPr algn="ctr"/>
            <a:r>
              <a:rPr lang="en-US" sz="2600" dirty="0"/>
              <a:t>Harvard University</a:t>
            </a:r>
          </a:p>
        </p:txBody>
      </p:sp>
      <p:sp>
        <p:nvSpPr>
          <p:cNvPr id="10" name="Title 3">
            <a:extLst>
              <a:ext uri="{FF2B5EF4-FFF2-40B4-BE49-F238E27FC236}">
                <a16:creationId xmlns:a16="http://schemas.microsoft.com/office/drawing/2014/main" id="{DC90A274-3161-4C74-B269-0FAF7144F65E}"/>
              </a:ext>
            </a:extLst>
          </p:cNvPr>
          <p:cNvSpPr txBox="1">
            <a:spLocks/>
          </p:cNvSpPr>
          <p:nvPr/>
        </p:nvSpPr>
        <p:spPr bwMode="auto">
          <a:xfrm>
            <a:off x="0" y="-133379"/>
            <a:ext cx="12192000" cy="430886"/>
          </a:xfrm>
          <a:prstGeom prst="rect">
            <a:avLst/>
          </a:prstGeom>
          <a:solidFill>
            <a:srgbClr val="B00000"/>
          </a:solidFill>
          <a:ln w="0">
            <a:solidFill>
              <a:schemeClr val="accent5">
                <a:lumMod val="60000"/>
                <a:lumOff val="40000"/>
              </a:schemeClr>
            </a:solidFill>
            <a:miter lim="800000"/>
            <a:headEnd/>
            <a:tailEnd/>
          </a:ln>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000" dirty="0">
                <a:solidFill>
                  <a:srgbClr val="0033CC"/>
                </a:solidFill>
              </a:rPr>
              <a:t>	</a:t>
            </a:r>
            <a:r>
              <a:rPr lang="en-US" sz="2000" dirty="0">
                <a:solidFill>
                  <a:schemeClr val="bg1"/>
                </a:solidFill>
              </a:rPr>
              <a:t> Study Center </a:t>
            </a:r>
            <a:r>
              <a:rPr lang="en-US" sz="2000" dirty="0" err="1">
                <a:solidFill>
                  <a:schemeClr val="bg1"/>
                </a:solidFill>
              </a:rPr>
              <a:t>Gerzensse</a:t>
            </a:r>
            <a:r>
              <a:rPr lang="en-US" sz="2000" dirty="0">
                <a:solidFill>
                  <a:schemeClr val="bg1"/>
                </a:solidFill>
              </a:rPr>
              <a:t>: Advanced Courses in Economics</a:t>
            </a:r>
            <a:endParaRPr lang="en-US" sz="2000" i="1" dirty="0">
              <a:solidFill>
                <a:schemeClr val="bg1"/>
              </a:solidFill>
            </a:endParaRPr>
          </a:p>
        </p:txBody>
      </p:sp>
      <p:sp>
        <p:nvSpPr>
          <p:cNvPr id="5" name="Title 3">
            <a:extLst>
              <a:ext uri="{FF2B5EF4-FFF2-40B4-BE49-F238E27FC236}">
                <a16:creationId xmlns:a16="http://schemas.microsoft.com/office/drawing/2014/main" id="{A9DE5B01-F9F6-4780-8B5F-09EB13E3C371}"/>
              </a:ext>
            </a:extLst>
          </p:cNvPr>
          <p:cNvSpPr txBox="1">
            <a:spLocks/>
          </p:cNvSpPr>
          <p:nvPr/>
        </p:nvSpPr>
        <p:spPr bwMode="auto">
          <a:xfrm>
            <a:off x="0" y="6427114"/>
            <a:ext cx="12192000" cy="430886"/>
          </a:xfrm>
          <a:prstGeom prst="rect">
            <a:avLst/>
          </a:prstGeom>
          <a:solidFill>
            <a:srgbClr val="B00000"/>
          </a:solidFill>
          <a:ln w="0">
            <a:solidFill>
              <a:schemeClr val="accent5">
                <a:lumMod val="60000"/>
                <a:lumOff val="40000"/>
              </a:schemeClr>
            </a:solidFill>
            <a:miter lim="800000"/>
            <a:headEnd/>
            <a:tailEnd/>
          </a:ln>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000" dirty="0">
                <a:solidFill>
                  <a:srgbClr val="0033CC"/>
                </a:solidFill>
              </a:rPr>
              <a:t>	</a:t>
            </a:r>
            <a:r>
              <a:rPr lang="en-US" sz="2000" dirty="0">
                <a:solidFill>
                  <a:schemeClr val="bg1"/>
                </a:solidFill>
              </a:rPr>
              <a:t> May 30 </a:t>
            </a:r>
            <a:r>
              <a:rPr lang="en-US" sz="2000">
                <a:solidFill>
                  <a:schemeClr val="bg1"/>
                </a:solidFill>
              </a:rPr>
              <a:t>– June </a:t>
            </a:r>
            <a:r>
              <a:rPr lang="en-US" sz="2000" dirty="0">
                <a:solidFill>
                  <a:schemeClr val="bg1"/>
                </a:solidFill>
              </a:rPr>
              <a:t>3</a:t>
            </a:r>
            <a:r>
              <a:rPr lang="en-US" sz="2000">
                <a:solidFill>
                  <a:schemeClr val="bg1"/>
                </a:solidFill>
              </a:rPr>
              <a:t>, 2022</a:t>
            </a:r>
            <a:endParaRPr lang="en-US" sz="2000" dirty="0">
              <a:solidFill>
                <a:schemeClr val="bg1"/>
              </a:solidFill>
            </a:endParaRPr>
          </a:p>
        </p:txBody>
      </p:sp>
      <p:pic>
        <p:nvPicPr>
          <p:cNvPr id="1026" name="Picture 4" descr="GZLogo_E_b_1200dpi">
            <a:extLst>
              <a:ext uri="{FF2B5EF4-FFF2-40B4-BE49-F238E27FC236}">
                <a16:creationId xmlns:a16="http://schemas.microsoft.com/office/drawing/2014/main" id="{5FDF1320-F3DD-428D-8894-DE8110869C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687" y="4910251"/>
            <a:ext cx="1436761" cy="1281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856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DB4E294E-52C9-41BD-A41B-5389E17C2FC2}"/>
              </a:ext>
            </a:extLst>
          </p:cNvPr>
          <p:cNvSpPr>
            <a:spLocks noGrp="1"/>
          </p:cNvSpPr>
          <p:nvPr>
            <p:ph type="sldNum" sz="quarter" idx="12"/>
          </p:nvPr>
        </p:nvSpPr>
        <p:spPr>
          <a:xfrm>
            <a:off x="8610600" y="6356350"/>
            <a:ext cx="2743200" cy="365125"/>
          </a:xfrm>
        </p:spPr>
        <p:txBody>
          <a:bodyPr/>
          <a:lstStyle/>
          <a:p>
            <a:fld id="{F770DD09-F61C-493C-8818-4311C754F91E}" type="slidenum">
              <a:rPr lang="en-US" smtClean="0"/>
              <a:t>10</a:t>
            </a:fld>
            <a:endParaRPr lang="en-US"/>
          </a:p>
        </p:txBody>
      </p:sp>
      <p:sp>
        <p:nvSpPr>
          <p:cNvPr id="11" name="Title 3">
            <a:extLst>
              <a:ext uri="{FF2B5EF4-FFF2-40B4-BE49-F238E27FC236}">
                <a16:creationId xmlns:a16="http://schemas.microsoft.com/office/drawing/2014/main" id="{2414A56C-B7A8-461B-A0B1-F9F79FEFF551}"/>
              </a:ext>
            </a:extLst>
          </p:cNvPr>
          <p:cNvSpPr txBox="1">
            <a:spLocks/>
          </p:cNvSpPr>
          <p:nvPr/>
        </p:nvSpPr>
        <p:spPr bwMode="auto">
          <a:xfrm>
            <a:off x="0" y="-32327"/>
            <a:ext cx="12192000" cy="430886"/>
          </a:xfrm>
          <a:prstGeom prst="rect">
            <a:avLst/>
          </a:prstGeom>
          <a:solidFill>
            <a:srgbClr val="B00000"/>
          </a:solidFill>
          <a:ln w="0">
            <a:solidFill>
              <a:schemeClr val="accent5">
                <a:lumMod val="60000"/>
                <a:lumOff val="40000"/>
              </a:schemeClr>
            </a:solidFill>
            <a:miter lim="800000"/>
            <a:headEnd/>
            <a:tailEnd/>
          </a:ln>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000" dirty="0">
                <a:solidFill>
                  <a:srgbClr val="0033CC"/>
                </a:solidFill>
              </a:rPr>
              <a:t>	</a:t>
            </a:r>
            <a:r>
              <a:rPr lang="en-US" sz="2000" dirty="0">
                <a:solidFill>
                  <a:schemeClr val="bg1"/>
                </a:solidFill>
              </a:rPr>
              <a:t> Specialize to US O&amp;G leasing</a:t>
            </a:r>
          </a:p>
        </p:txBody>
      </p:sp>
      <p:sp>
        <p:nvSpPr>
          <p:cNvPr id="16" name="TextBox 15">
            <a:extLst>
              <a:ext uri="{FF2B5EF4-FFF2-40B4-BE49-F238E27FC236}">
                <a16:creationId xmlns:a16="http://schemas.microsoft.com/office/drawing/2014/main" id="{E0CF0F52-5B4A-4431-BE2F-9F118309F288}"/>
              </a:ext>
            </a:extLst>
          </p:cNvPr>
          <p:cNvSpPr txBox="1"/>
          <p:nvPr/>
        </p:nvSpPr>
        <p:spPr>
          <a:xfrm>
            <a:off x="735445" y="1053574"/>
            <a:ext cx="8948881" cy="4524315"/>
          </a:xfrm>
          <a:prstGeom prst="rect">
            <a:avLst/>
          </a:prstGeom>
          <a:noFill/>
        </p:spPr>
        <p:txBody>
          <a:bodyPr wrap="square">
            <a:spAutoFit/>
          </a:bodyPr>
          <a:lstStyle/>
          <a:p>
            <a:r>
              <a:rPr lang="en-US" b="1" dirty="0">
                <a:solidFill>
                  <a:srgbClr val="C00000"/>
                </a:solidFill>
              </a:rPr>
              <a:t>Some principles for determining royalty rates</a:t>
            </a:r>
          </a:p>
          <a:p>
            <a:endParaRPr lang="en-US" b="1" dirty="0"/>
          </a:p>
          <a:p>
            <a:pPr marL="457200" indent="-457200">
              <a:buFont typeface="+mj-lt"/>
              <a:buAutoNum type="arabicPeriod"/>
            </a:pPr>
            <a:r>
              <a:rPr lang="en-US" b="1" i="1" dirty="0"/>
              <a:t>Maximize royalty revenues</a:t>
            </a:r>
          </a:p>
          <a:p>
            <a:pPr marL="742950" lvl="1" indent="-285750"/>
            <a:r>
              <a:rPr lang="en-US" dirty="0"/>
              <a:t>Fair value justification</a:t>
            </a:r>
          </a:p>
          <a:p>
            <a:pPr marL="742950" lvl="1" indent="-285750"/>
            <a:r>
              <a:rPr lang="en-US" dirty="0"/>
              <a:t>Generates meaningful emissions reductions</a:t>
            </a:r>
          </a:p>
          <a:p>
            <a:pPr marL="742950" lvl="1" indent="-285750"/>
            <a:r>
              <a:rPr lang="en-US" dirty="0"/>
              <a:t>Maximizes revenues for ~50% share with impacted communities</a:t>
            </a:r>
          </a:p>
          <a:p>
            <a:pPr marL="342900" indent="-342900">
              <a:buFont typeface="+mj-lt"/>
              <a:buAutoNum type="arabicPeriod"/>
            </a:pPr>
            <a:endParaRPr lang="en-US" b="1" i="1" dirty="0"/>
          </a:p>
          <a:p>
            <a:pPr marL="342900" indent="-342900">
              <a:buFont typeface="+mj-lt"/>
              <a:buAutoNum type="arabicPeriod"/>
            </a:pPr>
            <a:r>
              <a:rPr lang="en-US" b="1" i="1" dirty="0"/>
              <a:t>Maximize social welfare</a:t>
            </a:r>
          </a:p>
          <a:p>
            <a:pPr marL="742950" lvl="1" indent="-285750"/>
            <a:r>
              <a:rPr lang="en-US" dirty="0"/>
              <a:t>This is a standard principle in taxation theory – it leads to </a:t>
            </a:r>
            <a:r>
              <a:rPr lang="en-US" dirty="0" err="1"/>
              <a:t>Pigovian</a:t>
            </a:r>
            <a:r>
              <a:rPr lang="en-US" dirty="0"/>
              <a:t> taxes, 100+ years old</a:t>
            </a:r>
          </a:p>
          <a:p>
            <a:pPr marL="742950" lvl="1" indent="-285750"/>
            <a:r>
              <a:rPr lang="en-US" dirty="0"/>
              <a:t>This approach leads to the principle: set marginal costs = marginal benefits. For a single fuel, this leads to the royalty adder = SCC*(1 – leakage rate), in $/ton.</a:t>
            </a:r>
          </a:p>
          <a:p>
            <a:pPr marL="342900" indent="-342900">
              <a:buFont typeface="+mj-lt"/>
              <a:buAutoNum type="arabicPeriod"/>
            </a:pPr>
            <a:endParaRPr lang="en-US" b="1" i="1" dirty="0"/>
          </a:p>
          <a:p>
            <a:pPr marL="342900" indent="-342900">
              <a:buFont typeface="+mj-lt"/>
              <a:buAutoNum type="arabicPeriod"/>
            </a:pPr>
            <a:r>
              <a:rPr lang="en-US" b="1" i="1" dirty="0"/>
              <a:t>Manage within a carbon budget or a target date</a:t>
            </a:r>
          </a:p>
          <a:p>
            <a:pPr marL="800100" lvl="1" indent="-342900"/>
            <a:r>
              <a:rPr lang="en-US" dirty="0"/>
              <a:t>Not operational without a defined budget</a:t>
            </a:r>
          </a:p>
          <a:p>
            <a:pPr marL="800100" lvl="1" indent="-342900"/>
            <a:r>
              <a:rPr lang="en-US" dirty="0"/>
              <a:t>We approximate this by setting the royalty surcharge sufficiently high to achieve very large emissions reductions without shutting down the program</a:t>
            </a:r>
          </a:p>
        </p:txBody>
      </p:sp>
    </p:spTree>
    <p:extLst>
      <p:ext uri="{BB962C8B-B14F-4D97-AF65-F5344CB8AC3E}">
        <p14:creationId xmlns:p14="http://schemas.microsoft.com/office/powerpoint/2010/main" val="1175165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47FE74FE-64E7-44A7-99B6-F20F65D165F9}"/>
              </a:ext>
            </a:extLst>
          </p:cNvPr>
          <p:cNvSpPr txBox="1">
            <a:spLocks/>
          </p:cNvSpPr>
          <p:nvPr/>
        </p:nvSpPr>
        <p:spPr bwMode="auto">
          <a:xfrm>
            <a:off x="0" y="0"/>
            <a:ext cx="12192000" cy="430886"/>
          </a:xfrm>
          <a:prstGeom prst="rect">
            <a:avLst/>
          </a:prstGeom>
          <a:solidFill>
            <a:srgbClr val="B00000"/>
          </a:solidFill>
          <a:ln w="0">
            <a:solidFill>
              <a:schemeClr val="accent5">
                <a:lumMod val="60000"/>
                <a:lumOff val="40000"/>
              </a:schemeClr>
            </a:solidFill>
            <a:miter lim="800000"/>
            <a:headEnd/>
            <a:tailEnd/>
          </a:ln>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000" dirty="0">
                <a:solidFill>
                  <a:srgbClr val="0033CC"/>
                </a:solidFill>
              </a:rPr>
              <a:t>	</a:t>
            </a:r>
            <a:r>
              <a:rPr lang="en-US" sz="2000" dirty="0">
                <a:solidFill>
                  <a:schemeClr val="bg1"/>
                </a:solidFill>
              </a:rPr>
              <a:t>Main policy options for federal fossil fuel program reform</a:t>
            </a:r>
          </a:p>
        </p:txBody>
      </p:sp>
      <p:sp>
        <p:nvSpPr>
          <p:cNvPr id="5" name="Slide Number Placeholder 1">
            <a:extLst>
              <a:ext uri="{FF2B5EF4-FFF2-40B4-BE49-F238E27FC236}">
                <a16:creationId xmlns:a16="http://schemas.microsoft.com/office/drawing/2014/main" id="{DB4E294E-52C9-41BD-A41B-5389E17C2FC2}"/>
              </a:ext>
            </a:extLst>
          </p:cNvPr>
          <p:cNvSpPr>
            <a:spLocks noGrp="1"/>
          </p:cNvSpPr>
          <p:nvPr>
            <p:ph type="sldNum" sz="quarter" idx="12"/>
          </p:nvPr>
        </p:nvSpPr>
        <p:spPr>
          <a:xfrm>
            <a:off x="8610600" y="6356350"/>
            <a:ext cx="2743200" cy="365125"/>
          </a:xfrm>
        </p:spPr>
        <p:txBody>
          <a:bodyPr/>
          <a:lstStyle/>
          <a:p>
            <a:fld id="{F770DD09-F61C-493C-8818-4311C754F91E}" type="slidenum">
              <a:rPr lang="en-US" smtClean="0"/>
              <a:t>11</a:t>
            </a:fld>
            <a:endParaRPr lang="en-US"/>
          </a:p>
        </p:txBody>
      </p:sp>
      <p:graphicFrame>
        <p:nvGraphicFramePr>
          <p:cNvPr id="9" name="Table 5">
            <a:extLst>
              <a:ext uri="{FF2B5EF4-FFF2-40B4-BE49-F238E27FC236}">
                <a16:creationId xmlns:a16="http://schemas.microsoft.com/office/drawing/2014/main" id="{7A298ED1-7D24-4DA8-969F-CE626954F498}"/>
              </a:ext>
            </a:extLst>
          </p:cNvPr>
          <p:cNvGraphicFramePr>
            <a:graphicFrameLocks noGrp="1"/>
          </p:cNvGraphicFramePr>
          <p:nvPr>
            <p:extLst>
              <p:ext uri="{D42A27DB-BD31-4B8C-83A1-F6EECF244321}">
                <p14:modId xmlns:p14="http://schemas.microsoft.com/office/powerpoint/2010/main" val="806770881"/>
              </p:ext>
            </p:extLst>
          </p:nvPr>
        </p:nvGraphicFramePr>
        <p:xfrm>
          <a:off x="1301744" y="649809"/>
          <a:ext cx="8993079" cy="3374651"/>
        </p:xfrm>
        <a:graphic>
          <a:graphicData uri="http://schemas.openxmlformats.org/drawingml/2006/table">
            <a:tbl>
              <a:tblPr firstRow="1" bandRow="1">
                <a:tableStyleId>{5C22544A-7EE6-4342-B048-85BDC9FD1C3A}</a:tableStyleId>
              </a:tblPr>
              <a:tblGrid>
                <a:gridCol w="2997693">
                  <a:extLst>
                    <a:ext uri="{9D8B030D-6E8A-4147-A177-3AD203B41FA5}">
                      <a16:colId xmlns:a16="http://schemas.microsoft.com/office/drawing/2014/main" val="890959598"/>
                    </a:ext>
                  </a:extLst>
                </a:gridCol>
                <a:gridCol w="3993467">
                  <a:extLst>
                    <a:ext uri="{9D8B030D-6E8A-4147-A177-3AD203B41FA5}">
                      <a16:colId xmlns:a16="http://schemas.microsoft.com/office/drawing/2014/main" val="2770365344"/>
                    </a:ext>
                  </a:extLst>
                </a:gridCol>
                <a:gridCol w="2001919">
                  <a:extLst>
                    <a:ext uri="{9D8B030D-6E8A-4147-A177-3AD203B41FA5}">
                      <a16:colId xmlns:a16="http://schemas.microsoft.com/office/drawing/2014/main" val="1519232576"/>
                    </a:ext>
                  </a:extLst>
                </a:gridCol>
              </a:tblGrid>
              <a:tr h="596097">
                <a:tc>
                  <a:txBody>
                    <a:bodyPr/>
                    <a:lstStyle/>
                    <a:p>
                      <a:pPr algn="ctr"/>
                      <a:r>
                        <a:rPr lang="en-US" dirty="0"/>
                        <a:t>Policy Approach</a:t>
                      </a:r>
                    </a:p>
                  </a:txBody>
                  <a:tcPr anchor="ctr"/>
                </a:tc>
                <a:tc>
                  <a:txBody>
                    <a:bodyPr/>
                    <a:lstStyle/>
                    <a:p>
                      <a:pPr algn="ctr"/>
                      <a:r>
                        <a:rPr lang="en-US" dirty="0"/>
                        <a:t>Potentially Based On</a:t>
                      </a:r>
                    </a:p>
                  </a:txBody>
                  <a:tcPr anchor="ctr"/>
                </a:tc>
                <a:tc>
                  <a:txBody>
                    <a:bodyPr/>
                    <a:lstStyle/>
                    <a:p>
                      <a:pPr algn="ctr"/>
                      <a:r>
                        <a:rPr lang="en-US" dirty="0"/>
                        <a:t>Units</a:t>
                      </a:r>
                    </a:p>
                  </a:txBody>
                  <a:tcPr anchor="ctr"/>
                </a:tc>
                <a:extLst>
                  <a:ext uri="{0D108BD9-81ED-4DB2-BD59-A6C34878D82A}">
                    <a16:rowId xmlns:a16="http://schemas.microsoft.com/office/drawing/2014/main" val="3744364139"/>
                  </a:ext>
                </a:extLst>
              </a:tr>
              <a:tr h="596097">
                <a:tc>
                  <a:txBody>
                    <a:bodyPr/>
                    <a:lstStyle/>
                    <a:p>
                      <a:pPr algn="ctr"/>
                      <a:r>
                        <a:rPr lang="en-US" dirty="0"/>
                        <a:t>Higher royalty</a:t>
                      </a:r>
                    </a:p>
                  </a:txBody>
                  <a:tcPr anchor="ctr"/>
                </a:tc>
                <a:tc>
                  <a:txBody>
                    <a:bodyPr/>
                    <a:lstStyle/>
                    <a:p>
                      <a:pPr algn="ctr"/>
                      <a:r>
                        <a:rPr lang="en-US" dirty="0"/>
                        <a:t>Fair return, maximizing revenues</a:t>
                      </a:r>
                    </a:p>
                  </a:txBody>
                  <a:tcPr anchor="ctr"/>
                </a:tc>
                <a:tc>
                  <a:txBody>
                    <a:bodyPr/>
                    <a:lstStyle/>
                    <a:p>
                      <a:pPr algn="ctr"/>
                      <a:r>
                        <a:rPr lang="en-US" dirty="0"/>
                        <a:t>% of revenues</a:t>
                      </a:r>
                    </a:p>
                  </a:txBody>
                  <a:tcPr anchor="ctr"/>
                </a:tc>
                <a:extLst>
                  <a:ext uri="{0D108BD9-81ED-4DB2-BD59-A6C34878D82A}">
                    <a16:rowId xmlns:a16="http://schemas.microsoft.com/office/drawing/2014/main" val="4071893467"/>
                  </a:ext>
                </a:extLst>
              </a:tr>
              <a:tr h="793180">
                <a:tc>
                  <a:txBody>
                    <a:bodyPr/>
                    <a:lstStyle/>
                    <a:p>
                      <a:pPr algn="ctr"/>
                      <a:r>
                        <a:rPr lang="en-US" dirty="0"/>
                        <a:t>Carbon fee</a:t>
                      </a:r>
                    </a:p>
                  </a:txBody>
                  <a:tcPr anchor="ctr"/>
                </a:tc>
                <a:tc>
                  <a:txBody>
                    <a:bodyPr/>
                    <a:lstStyle/>
                    <a:p>
                      <a:pPr algn="ctr"/>
                      <a:r>
                        <a:rPr lang="en-US" dirty="0"/>
                        <a:t>Climate costs, perhaps as measured by social cost of carbon (SCC)</a:t>
                      </a:r>
                    </a:p>
                  </a:txBody>
                  <a:tcPr anchor="ctr"/>
                </a:tc>
                <a:tc>
                  <a:txBody>
                    <a:bodyPr/>
                    <a:lstStyle/>
                    <a:p>
                      <a:pPr algn="ctr"/>
                      <a:r>
                        <a:rPr lang="en-US" dirty="0"/>
                        <a:t>$/ton CO2</a:t>
                      </a:r>
                    </a:p>
                  </a:txBody>
                  <a:tcPr anchor="ctr"/>
                </a:tc>
                <a:extLst>
                  <a:ext uri="{0D108BD9-81ED-4DB2-BD59-A6C34878D82A}">
                    <a16:rowId xmlns:a16="http://schemas.microsoft.com/office/drawing/2014/main" val="1416559500"/>
                  </a:ext>
                </a:extLst>
              </a:tr>
              <a:tr h="793180">
                <a:tc>
                  <a:txBody>
                    <a:bodyPr/>
                    <a:lstStyle/>
                    <a:p>
                      <a:pPr algn="ctr"/>
                      <a:r>
                        <a:rPr lang="en-US" dirty="0"/>
                        <a:t>Climate surcharge (%)</a:t>
                      </a:r>
                    </a:p>
                  </a:txBody>
                  <a:tcPr anchor="ctr"/>
                </a:tc>
                <a:tc>
                  <a:txBody>
                    <a:bodyPr/>
                    <a:lstStyle/>
                    <a:p>
                      <a:pPr algn="ctr"/>
                      <a:r>
                        <a:rPr lang="en-US" dirty="0"/>
                        <a:t>Climate costs, calculated to approximately reflect SCC</a:t>
                      </a:r>
                    </a:p>
                  </a:txBody>
                  <a:tcPr anchor="ctr"/>
                </a:tc>
                <a:tc>
                  <a:txBody>
                    <a:bodyPr/>
                    <a:lstStyle/>
                    <a:p>
                      <a:pPr algn="ctr"/>
                      <a:r>
                        <a:rPr lang="en-US" dirty="0"/>
                        <a:t>% of revenues</a:t>
                      </a:r>
                    </a:p>
                  </a:txBody>
                  <a:tcPr anchor="ctr"/>
                </a:tc>
                <a:extLst>
                  <a:ext uri="{0D108BD9-81ED-4DB2-BD59-A6C34878D82A}">
                    <a16:rowId xmlns:a16="http://schemas.microsoft.com/office/drawing/2014/main" val="291686316"/>
                  </a:ext>
                </a:extLst>
              </a:tr>
              <a:tr h="596097">
                <a:tc>
                  <a:txBody>
                    <a:bodyPr/>
                    <a:lstStyle/>
                    <a:p>
                      <a:pPr algn="ctr"/>
                      <a:r>
                        <a:rPr lang="en-US" dirty="0"/>
                        <a:t>End leasing</a:t>
                      </a:r>
                    </a:p>
                  </a:txBody>
                  <a:tcPr anchor="ctr"/>
                </a:tc>
                <a:tc>
                  <a:txBody>
                    <a:bodyPr/>
                    <a:lstStyle/>
                    <a:p>
                      <a:pPr algn="ctr"/>
                      <a:r>
                        <a:rPr lang="en-US" dirty="0"/>
                        <a:t>Carbon budget</a:t>
                      </a:r>
                    </a:p>
                  </a:txBody>
                  <a:tcPr anchor="ctr"/>
                </a:tc>
                <a:tc>
                  <a:txBody>
                    <a:bodyPr/>
                    <a:lstStyle/>
                    <a:p>
                      <a:pPr algn="ctr"/>
                      <a:endParaRPr lang="en-US" dirty="0"/>
                    </a:p>
                  </a:txBody>
                  <a:tcPr anchor="ctr"/>
                </a:tc>
                <a:extLst>
                  <a:ext uri="{0D108BD9-81ED-4DB2-BD59-A6C34878D82A}">
                    <a16:rowId xmlns:a16="http://schemas.microsoft.com/office/drawing/2014/main" val="3245704429"/>
                  </a:ext>
                </a:extLst>
              </a:tr>
            </a:tbl>
          </a:graphicData>
        </a:graphic>
      </p:graphicFrame>
      <p:sp>
        <p:nvSpPr>
          <p:cNvPr id="6" name="TextBox 5">
            <a:extLst>
              <a:ext uri="{FF2B5EF4-FFF2-40B4-BE49-F238E27FC236}">
                <a16:creationId xmlns:a16="http://schemas.microsoft.com/office/drawing/2014/main" id="{72114F99-89AF-4668-94CC-E9DE6C9FB620}"/>
              </a:ext>
            </a:extLst>
          </p:cNvPr>
          <p:cNvSpPr txBox="1"/>
          <p:nvPr/>
        </p:nvSpPr>
        <p:spPr>
          <a:xfrm>
            <a:off x="1301744" y="4405575"/>
            <a:ext cx="7038335" cy="1569660"/>
          </a:xfrm>
          <a:prstGeom prst="rect">
            <a:avLst/>
          </a:prstGeom>
          <a:noFill/>
        </p:spPr>
        <p:txBody>
          <a:bodyPr wrap="square" rtlCol="0">
            <a:spAutoFit/>
          </a:bodyPr>
          <a:lstStyle/>
          <a:p>
            <a:r>
              <a:rPr lang="en-US" sz="1600" b="1" dirty="0">
                <a:solidFill>
                  <a:srgbClr val="C00000"/>
                </a:solidFill>
              </a:rPr>
              <a:t>Jargon</a:t>
            </a:r>
          </a:p>
          <a:p>
            <a:pPr marL="285750" indent="-285750">
              <a:buFont typeface="Courier New" panose="02070309020205020404" pitchFamily="49" charset="0"/>
              <a:buChar char="o"/>
            </a:pPr>
            <a:r>
              <a:rPr lang="en-US" sz="1600" b="1" dirty="0"/>
              <a:t>Carbon fee</a:t>
            </a:r>
            <a:r>
              <a:rPr lang="en-US" sz="1600" dirty="0"/>
              <a:t>: $/ton CO2 additional fee, translated into $/</a:t>
            </a:r>
            <a:r>
              <a:rPr lang="en-US" sz="1600" dirty="0" err="1"/>
              <a:t>bbl</a:t>
            </a:r>
            <a:r>
              <a:rPr lang="en-US" sz="1600" dirty="0"/>
              <a:t> or $/mcf</a:t>
            </a:r>
          </a:p>
          <a:p>
            <a:pPr marL="285750" indent="-285750">
              <a:buFont typeface="Courier New" panose="02070309020205020404" pitchFamily="49" charset="0"/>
              <a:buChar char="o"/>
            </a:pPr>
            <a:r>
              <a:rPr lang="en-US" sz="1600" b="1" dirty="0"/>
              <a:t>Royalty surcharge</a:t>
            </a:r>
            <a:r>
              <a:rPr lang="en-US" sz="1600" dirty="0"/>
              <a:t>: pp on top of existing 12.5% (e.g. 12.5 + 10 = 22.5%)</a:t>
            </a:r>
          </a:p>
          <a:p>
            <a:pPr marL="285750" indent="-285750">
              <a:buFont typeface="Courier New" panose="02070309020205020404" pitchFamily="49" charset="0"/>
              <a:buChar char="o"/>
            </a:pPr>
            <a:r>
              <a:rPr lang="en-US" sz="1600" dirty="0"/>
              <a:t>Leakage: Reducing production on federal lands by 1bbl increases production on nonfederal lands by </a:t>
            </a:r>
            <a:r>
              <a:rPr lang="el-GR" sz="1600" dirty="0"/>
              <a:t>λ</a:t>
            </a:r>
            <a:r>
              <a:rPr lang="en-US" sz="1600" dirty="0"/>
              <a:t> </a:t>
            </a:r>
            <a:r>
              <a:rPr lang="en-US" sz="1600" dirty="0" err="1"/>
              <a:t>bbl</a:t>
            </a:r>
            <a:r>
              <a:rPr lang="en-US" sz="1600" dirty="0"/>
              <a:t>, 0 ≤ </a:t>
            </a:r>
            <a:r>
              <a:rPr lang="el-GR" sz="1600" dirty="0"/>
              <a:t>λ</a:t>
            </a:r>
            <a:r>
              <a:rPr lang="en-US" sz="1600" dirty="0"/>
              <a:t> ≤ 1.</a:t>
            </a:r>
          </a:p>
          <a:p>
            <a:pPr marL="742950" lvl="1" indent="-285750">
              <a:buFont typeface="Arial" panose="020B0604020202020204" pitchFamily="34" charset="0"/>
              <a:buChar char="•"/>
            </a:pPr>
            <a:r>
              <a:rPr lang="en-US" sz="1600" dirty="0"/>
              <a:t>Actually, cross-terms between oil and gas because of co-production</a:t>
            </a:r>
          </a:p>
        </p:txBody>
      </p:sp>
    </p:spTree>
    <p:extLst>
      <p:ext uri="{BB962C8B-B14F-4D97-AF65-F5344CB8AC3E}">
        <p14:creationId xmlns:p14="http://schemas.microsoft.com/office/powerpoint/2010/main" val="270788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47FE74FE-64E7-44A7-99B6-F20F65D165F9}"/>
              </a:ext>
            </a:extLst>
          </p:cNvPr>
          <p:cNvSpPr txBox="1">
            <a:spLocks/>
          </p:cNvSpPr>
          <p:nvPr/>
        </p:nvSpPr>
        <p:spPr bwMode="auto">
          <a:xfrm>
            <a:off x="0" y="0"/>
            <a:ext cx="12192000" cy="430886"/>
          </a:xfrm>
          <a:prstGeom prst="rect">
            <a:avLst/>
          </a:prstGeom>
          <a:solidFill>
            <a:srgbClr val="B00000"/>
          </a:solidFill>
          <a:ln w="0">
            <a:solidFill>
              <a:schemeClr val="accent5">
                <a:lumMod val="60000"/>
                <a:lumOff val="40000"/>
              </a:schemeClr>
            </a:solidFill>
            <a:miter lim="800000"/>
            <a:headEnd/>
            <a:tailEnd/>
          </a:ln>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000" dirty="0">
                <a:solidFill>
                  <a:srgbClr val="0033CC"/>
                </a:solidFill>
              </a:rPr>
              <a:t>	</a:t>
            </a:r>
            <a:r>
              <a:rPr lang="en-US" sz="2000" dirty="0">
                <a:solidFill>
                  <a:schemeClr val="bg1"/>
                </a:solidFill>
              </a:rPr>
              <a:t>Federal fossil fuel leasing program: Recent reform efforts </a:t>
            </a:r>
          </a:p>
        </p:txBody>
      </p:sp>
      <p:sp>
        <p:nvSpPr>
          <p:cNvPr id="5" name="Slide Number Placeholder 1">
            <a:extLst>
              <a:ext uri="{FF2B5EF4-FFF2-40B4-BE49-F238E27FC236}">
                <a16:creationId xmlns:a16="http://schemas.microsoft.com/office/drawing/2014/main" id="{DB4E294E-52C9-41BD-A41B-5389E17C2FC2}"/>
              </a:ext>
            </a:extLst>
          </p:cNvPr>
          <p:cNvSpPr>
            <a:spLocks noGrp="1"/>
          </p:cNvSpPr>
          <p:nvPr>
            <p:ph type="sldNum" sz="quarter" idx="12"/>
          </p:nvPr>
        </p:nvSpPr>
        <p:spPr>
          <a:xfrm>
            <a:off x="8610600" y="6356350"/>
            <a:ext cx="2743200" cy="365125"/>
          </a:xfrm>
        </p:spPr>
        <p:txBody>
          <a:bodyPr/>
          <a:lstStyle/>
          <a:p>
            <a:fld id="{F770DD09-F61C-493C-8818-4311C754F91E}" type="slidenum">
              <a:rPr lang="en-US" smtClean="0"/>
              <a:t>12</a:t>
            </a:fld>
            <a:endParaRPr lang="en-US"/>
          </a:p>
        </p:txBody>
      </p:sp>
      <p:pic>
        <p:nvPicPr>
          <p:cNvPr id="15" name="Picture 14" descr="A collage of a construction site&#10;&#10;Description automatically generated with low confidence">
            <a:extLst>
              <a:ext uri="{FF2B5EF4-FFF2-40B4-BE49-F238E27FC236}">
                <a16:creationId xmlns:a16="http://schemas.microsoft.com/office/drawing/2014/main" id="{17EB2049-20BE-4B4B-B7F7-D3C432F79A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1849" y="551337"/>
            <a:ext cx="1784224" cy="2308996"/>
          </a:xfrm>
          <a:prstGeom prst="rect">
            <a:avLst/>
          </a:prstGeom>
        </p:spPr>
      </p:pic>
      <p:pic>
        <p:nvPicPr>
          <p:cNvPr id="20" name="Picture 19" descr="Table&#10;&#10;Description automatically generated">
            <a:extLst>
              <a:ext uri="{FF2B5EF4-FFF2-40B4-BE49-F238E27FC236}">
                <a16:creationId xmlns:a16="http://schemas.microsoft.com/office/drawing/2014/main" id="{C3B47312-79A9-42FB-9526-04AE7C9AC0C9}"/>
              </a:ext>
            </a:extLst>
          </p:cNvPr>
          <p:cNvPicPr>
            <a:picLocks noChangeAspect="1"/>
          </p:cNvPicPr>
          <p:nvPr/>
        </p:nvPicPr>
        <p:blipFill rotWithShape="1">
          <a:blip r:embed="rId3">
            <a:extLst>
              <a:ext uri="{28A0092B-C50C-407E-A947-70E740481C1C}">
                <a14:useLocalDpi xmlns:a14="http://schemas.microsoft.com/office/drawing/2010/main" val="0"/>
              </a:ext>
            </a:extLst>
          </a:blip>
          <a:srcRect l="26602" t="2688" r="8011" b="43950"/>
          <a:stretch/>
        </p:blipFill>
        <p:spPr>
          <a:xfrm>
            <a:off x="6514961" y="430886"/>
            <a:ext cx="5532875" cy="5843393"/>
          </a:xfrm>
          <a:prstGeom prst="rect">
            <a:avLst/>
          </a:prstGeom>
        </p:spPr>
      </p:pic>
      <p:sp>
        <p:nvSpPr>
          <p:cNvPr id="4" name="Oval 3">
            <a:extLst>
              <a:ext uri="{FF2B5EF4-FFF2-40B4-BE49-F238E27FC236}">
                <a16:creationId xmlns:a16="http://schemas.microsoft.com/office/drawing/2014/main" id="{6E94D1DE-54E0-4896-B9D4-B0BFE490184F}"/>
              </a:ext>
            </a:extLst>
          </p:cNvPr>
          <p:cNvSpPr/>
          <p:nvPr/>
        </p:nvSpPr>
        <p:spPr>
          <a:xfrm>
            <a:off x="6754037" y="1124342"/>
            <a:ext cx="2710927" cy="581493"/>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AA6A812-8725-4CFF-8E7B-6128658E9B95}"/>
              </a:ext>
            </a:extLst>
          </p:cNvPr>
          <p:cNvSpPr/>
          <p:nvPr/>
        </p:nvSpPr>
        <p:spPr>
          <a:xfrm>
            <a:off x="6823803" y="4355500"/>
            <a:ext cx="5057485" cy="82833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A12A411-B7A7-4F7E-88E1-CB7872424EB8}"/>
              </a:ext>
            </a:extLst>
          </p:cNvPr>
          <p:cNvSpPr txBox="1"/>
          <p:nvPr/>
        </p:nvSpPr>
        <p:spPr>
          <a:xfrm>
            <a:off x="167223" y="575925"/>
            <a:ext cx="5199104" cy="4247317"/>
          </a:xfrm>
          <a:prstGeom prst="rect">
            <a:avLst/>
          </a:prstGeom>
          <a:noFill/>
        </p:spPr>
        <p:txBody>
          <a:bodyPr wrap="square" rtlCol="0">
            <a:spAutoFit/>
          </a:bodyPr>
          <a:lstStyle/>
          <a:p>
            <a:pPr algn="l"/>
            <a:r>
              <a:rPr lang="en-US" b="1" dirty="0">
                <a:solidFill>
                  <a:srgbClr val="C00000"/>
                </a:solidFill>
              </a:rPr>
              <a:t>Obama</a:t>
            </a:r>
          </a:p>
          <a:p>
            <a:pPr marL="285750" indent="-285750">
              <a:buFont typeface="Arial" panose="020B0604020202020204" pitchFamily="34" charset="0"/>
              <a:buChar char="•"/>
            </a:pPr>
            <a:r>
              <a:rPr lang="en-US" dirty="0"/>
              <a:t>Federal Coal Program PEIS (2015)</a:t>
            </a:r>
          </a:p>
          <a:p>
            <a:pPr marL="285750" indent="-285750">
              <a:buFont typeface="Arial" panose="020B0604020202020204" pitchFamily="34" charset="0"/>
              <a:buChar char="•"/>
            </a:pPr>
            <a:r>
              <a:rPr lang="en-US" dirty="0"/>
              <a:t>Coal leasing moratorium</a:t>
            </a:r>
          </a:p>
          <a:p>
            <a:pPr algn="l"/>
            <a:r>
              <a:rPr lang="en-US" b="1" dirty="0">
                <a:solidFill>
                  <a:srgbClr val="C00000"/>
                </a:solidFill>
              </a:rPr>
              <a:t>Trump</a:t>
            </a:r>
          </a:p>
          <a:p>
            <a:pPr marL="285750" indent="-285750">
              <a:buFont typeface="Arial" panose="020B0604020202020204" pitchFamily="34" charset="0"/>
              <a:buChar char="•"/>
            </a:pPr>
            <a:r>
              <a:rPr lang="en-US" dirty="0"/>
              <a:t>Lifted coal leasing moratorium</a:t>
            </a:r>
          </a:p>
          <a:p>
            <a:pPr marL="285750" indent="-285750">
              <a:buFont typeface="Arial" panose="020B0604020202020204" pitchFamily="34" charset="0"/>
              <a:buChar char="•"/>
            </a:pPr>
            <a:r>
              <a:rPr lang="en-US" dirty="0"/>
              <a:t>Accelerated O&amp;G leasing</a:t>
            </a:r>
          </a:p>
          <a:p>
            <a:pPr marL="285750" indent="-285750">
              <a:buFont typeface="Arial" panose="020B0604020202020204" pitchFamily="34" charset="0"/>
              <a:buChar char="•"/>
            </a:pPr>
            <a:r>
              <a:rPr lang="en-US" dirty="0"/>
              <a:t>[ANWR]</a:t>
            </a:r>
          </a:p>
          <a:p>
            <a:r>
              <a:rPr lang="en-US" b="1" dirty="0">
                <a:solidFill>
                  <a:srgbClr val="C00000"/>
                </a:solidFill>
              </a:rPr>
              <a:t>Biden</a:t>
            </a:r>
          </a:p>
          <a:p>
            <a:pPr marL="285750" indent="-285750">
              <a:buFont typeface="Arial" panose="020B0604020202020204" pitchFamily="34" charset="0"/>
              <a:buChar char="•"/>
            </a:pPr>
            <a:r>
              <a:rPr lang="en-US" dirty="0"/>
              <a:t>Jan. 27, 2021: EO 14008</a:t>
            </a:r>
            <a:endParaRPr lang="en-US" dirty="0">
              <a:latin typeface="Melior"/>
            </a:endParaRPr>
          </a:p>
          <a:p>
            <a:pPr marL="742950" lvl="1" indent="-285750">
              <a:buFont typeface="Wingdings" panose="05000000000000000000" pitchFamily="2" charset="2"/>
              <a:buChar char="§"/>
            </a:pPr>
            <a:r>
              <a:rPr lang="en-US" dirty="0"/>
              <a:t>Review of </a:t>
            </a:r>
            <a:r>
              <a:rPr lang="en-US" b="1" dirty="0"/>
              <a:t>oil &amp; gas </a:t>
            </a:r>
            <a:r>
              <a:rPr lang="en-US" dirty="0"/>
              <a:t>leasing program: climate</a:t>
            </a:r>
          </a:p>
          <a:p>
            <a:pPr marL="742950" lvl="1" indent="-285750">
              <a:buFont typeface="Wingdings" panose="05000000000000000000" pitchFamily="2" charset="2"/>
              <a:buChar char="§"/>
            </a:pPr>
            <a:r>
              <a:rPr lang="en-US" b="1" dirty="0"/>
              <a:t>Oil &amp; gas</a:t>
            </a:r>
            <a:r>
              <a:rPr lang="en-US" dirty="0"/>
              <a:t> leasing moratorium</a:t>
            </a:r>
          </a:p>
          <a:p>
            <a:pPr marL="285750" indent="-285750">
              <a:buFont typeface="Arial" panose="020B0604020202020204" pitchFamily="34" charset="0"/>
              <a:buChar char="•"/>
            </a:pPr>
            <a:r>
              <a:rPr lang="en-US" dirty="0"/>
              <a:t>June 15, 2021: Leasing moratorium stayed</a:t>
            </a:r>
          </a:p>
          <a:p>
            <a:pPr marL="285750" indent="-285750">
              <a:buFont typeface="Arial" panose="020B0604020202020204" pitchFamily="34" charset="0"/>
              <a:buChar char="•"/>
            </a:pPr>
            <a:r>
              <a:rPr lang="en-US" dirty="0"/>
              <a:t>Nov. 17, 2021: Largest single offshore O&amp;G lease</a:t>
            </a:r>
          </a:p>
          <a:p>
            <a:pPr marL="285750" indent="-285750">
              <a:buFont typeface="Arial" panose="020B0604020202020204" pitchFamily="34" charset="0"/>
              <a:buChar char="•"/>
            </a:pPr>
            <a:r>
              <a:rPr lang="en-US" dirty="0"/>
              <a:t>Nov. 26, 2021: DOI report on O&amp;G leasing program</a:t>
            </a:r>
          </a:p>
          <a:p>
            <a:pPr marL="285750" indent="-285750">
              <a:buFont typeface="Arial" panose="020B0604020202020204" pitchFamily="34" charset="0"/>
              <a:buChar char="•"/>
            </a:pPr>
            <a:r>
              <a:rPr lang="en-US" dirty="0"/>
              <a:t>Jan. 27, 2022:  Nov. lease sale invalidated</a:t>
            </a:r>
          </a:p>
        </p:txBody>
      </p:sp>
      <p:sp>
        <p:nvSpPr>
          <p:cNvPr id="18" name="TextBox 17">
            <a:extLst>
              <a:ext uri="{FF2B5EF4-FFF2-40B4-BE49-F238E27FC236}">
                <a16:creationId xmlns:a16="http://schemas.microsoft.com/office/drawing/2014/main" id="{2E57269E-D8C9-4A79-B5BE-DBB320D3491D}"/>
              </a:ext>
            </a:extLst>
          </p:cNvPr>
          <p:cNvSpPr txBox="1"/>
          <p:nvPr/>
        </p:nvSpPr>
        <p:spPr>
          <a:xfrm>
            <a:off x="167223" y="4943693"/>
            <a:ext cx="6048850" cy="1815882"/>
          </a:xfrm>
          <a:prstGeom prst="rect">
            <a:avLst/>
          </a:prstGeom>
          <a:solidFill>
            <a:schemeClr val="accent1">
              <a:lumMod val="20000"/>
              <a:lumOff val="80000"/>
            </a:schemeClr>
          </a:solidFill>
          <a:ln>
            <a:solidFill>
              <a:schemeClr val="tx1"/>
            </a:solidFill>
          </a:ln>
        </p:spPr>
        <p:txBody>
          <a:bodyPr wrap="square" rtlCol="0">
            <a:spAutoFit/>
          </a:bodyPr>
          <a:lstStyle/>
          <a:p>
            <a:r>
              <a:rPr lang="en-US" sz="1400" b="1" i="0" u="none" strike="noStrike" baseline="0" dirty="0">
                <a:latin typeface="Mangal" panose="02040503050203030202" pitchFamily="18" charset="0"/>
                <a:cs typeface="Mangal" panose="02040503050203030202" pitchFamily="18" charset="0"/>
              </a:rPr>
              <a:t>Federal Register 						</a:t>
            </a:r>
            <a:r>
              <a:rPr lang="en-US" sz="1400" b="0" i="0" strike="noStrike" baseline="0" dirty="0">
                <a:latin typeface="Mangal" panose="02040503050203030202" pitchFamily="18" charset="0"/>
                <a:cs typeface="Mangal" panose="02040503050203030202" pitchFamily="18" charset="0"/>
              </a:rPr>
              <a:t>Vol. 86, No. 19</a:t>
            </a:r>
          </a:p>
          <a:p>
            <a:r>
              <a:rPr lang="en-US" sz="1400" b="0" i="0" u="sng" strike="noStrike" baseline="0" dirty="0">
                <a:latin typeface="Mangal" panose="02040503050203030202" pitchFamily="18" charset="0"/>
                <a:cs typeface="Mangal" panose="02040503050203030202" pitchFamily="18" charset="0"/>
              </a:rPr>
              <a:t>Monday, February 1, 2021 / Presidential Documents       </a:t>
            </a:r>
            <a:r>
              <a:rPr lang="en-US" sz="1400" b="1" i="0" u="sng" strike="noStrike" baseline="0" dirty="0">
                <a:latin typeface="Mangal" panose="02040503050203030202" pitchFamily="18" charset="0"/>
                <a:cs typeface="Mangal" panose="02040503050203030202" pitchFamily="18" charset="0"/>
              </a:rPr>
              <a:t>7625</a:t>
            </a:r>
            <a:endParaRPr lang="en-US" sz="1400" u="sng" dirty="0">
              <a:latin typeface="Mangal" panose="02040503050203030202" pitchFamily="18" charset="0"/>
              <a:cs typeface="Mangal" panose="02040503050203030202" pitchFamily="18" charset="0"/>
            </a:endParaRPr>
          </a:p>
          <a:p>
            <a:pPr marR="1190" algn="just"/>
            <a:endParaRPr lang="en-US" sz="1400" b="0" i="0" u="none" strike="noStrike" baseline="0" dirty="0">
              <a:latin typeface="Cambria" panose="02040503050406030204" pitchFamily="18" charset="0"/>
            </a:endParaRPr>
          </a:p>
          <a:p>
            <a:pPr marR="1190" algn="just"/>
            <a:r>
              <a:rPr lang="en-US" sz="1400" b="0" i="0" u="none" strike="noStrike" baseline="0" dirty="0">
                <a:latin typeface="Cambria" panose="02040503050406030204" pitchFamily="18" charset="0"/>
              </a:rPr>
              <a:t>…In conducting this analysis, and to the extent consistent with applicable law, </a:t>
            </a:r>
            <a:r>
              <a:rPr lang="en-US" sz="1400" b="0" i="0" u="none" strike="noStrike" baseline="0" dirty="0">
                <a:highlight>
                  <a:srgbClr val="FFFF00"/>
                </a:highlight>
                <a:latin typeface="Cambria" panose="02040503050406030204" pitchFamily="18" charset="0"/>
              </a:rPr>
              <a:t>the Secretary of the Interior shall consider whether to adjust royalties associated with coal, oil, and gas </a:t>
            </a:r>
            <a:r>
              <a:rPr lang="en-US" sz="1400" b="0" i="0" u="none" strike="noStrike" baseline="0" dirty="0">
                <a:latin typeface="Cambria" panose="02040503050406030204" pitchFamily="18" charset="0"/>
              </a:rPr>
              <a:t>resources extracted from public lands and offshore waters, or take other appropriate action, </a:t>
            </a:r>
            <a:r>
              <a:rPr lang="en-US" sz="1400" b="0" i="0" u="none" strike="noStrike" baseline="0" dirty="0">
                <a:highlight>
                  <a:srgbClr val="FFFF00"/>
                </a:highlight>
                <a:latin typeface="Cambria" panose="02040503050406030204" pitchFamily="18" charset="0"/>
              </a:rPr>
              <a:t>to account for corresponding climate costs.</a:t>
            </a:r>
            <a:endParaRPr lang="en-US" sz="1400" dirty="0">
              <a:highlight>
                <a:srgbClr val="FFFF00"/>
              </a:highlight>
            </a:endParaRPr>
          </a:p>
        </p:txBody>
      </p:sp>
    </p:spTree>
    <p:extLst>
      <p:ext uri="{BB962C8B-B14F-4D97-AF65-F5344CB8AC3E}">
        <p14:creationId xmlns:p14="http://schemas.microsoft.com/office/powerpoint/2010/main" val="2477755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47FE74FE-64E7-44A7-99B6-F20F65D165F9}"/>
              </a:ext>
            </a:extLst>
          </p:cNvPr>
          <p:cNvSpPr txBox="1">
            <a:spLocks/>
          </p:cNvSpPr>
          <p:nvPr/>
        </p:nvSpPr>
        <p:spPr bwMode="auto">
          <a:xfrm>
            <a:off x="0" y="-32327"/>
            <a:ext cx="12192000" cy="430886"/>
          </a:xfrm>
          <a:prstGeom prst="rect">
            <a:avLst/>
          </a:prstGeom>
          <a:solidFill>
            <a:srgbClr val="B00000"/>
          </a:solidFill>
          <a:ln w="0">
            <a:solidFill>
              <a:schemeClr val="accent5">
                <a:lumMod val="60000"/>
                <a:lumOff val="40000"/>
              </a:schemeClr>
            </a:solidFill>
            <a:miter lim="800000"/>
            <a:headEnd/>
            <a:tailEnd/>
          </a:ln>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000" dirty="0">
                <a:solidFill>
                  <a:srgbClr val="0033CC"/>
                </a:solidFill>
              </a:rPr>
              <a:t>	</a:t>
            </a:r>
            <a:r>
              <a:rPr lang="en-US" sz="2000" dirty="0">
                <a:solidFill>
                  <a:schemeClr val="bg1"/>
                </a:solidFill>
              </a:rPr>
              <a:t>Generalization of optimal tax rate (royalty per-ton surcharge) to multiple fuels</a:t>
            </a:r>
          </a:p>
        </p:txBody>
      </p:sp>
      <p:sp>
        <p:nvSpPr>
          <p:cNvPr id="5" name="Slide Number Placeholder 1">
            <a:extLst>
              <a:ext uri="{FF2B5EF4-FFF2-40B4-BE49-F238E27FC236}">
                <a16:creationId xmlns:a16="http://schemas.microsoft.com/office/drawing/2014/main" id="{DB4E294E-52C9-41BD-A41B-5389E17C2FC2}"/>
              </a:ext>
            </a:extLst>
          </p:cNvPr>
          <p:cNvSpPr>
            <a:spLocks noGrp="1"/>
          </p:cNvSpPr>
          <p:nvPr>
            <p:ph type="sldNum" sz="quarter" idx="12"/>
          </p:nvPr>
        </p:nvSpPr>
        <p:spPr>
          <a:xfrm>
            <a:off x="8610600" y="6356350"/>
            <a:ext cx="2743200" cy="365125"/>
          </a:xfrm>
        </p:spPr>
        <p:txBody>
          <a:bodyPr/>
          <a:lstStyle/>
          <a:p>
            <a:fld id="{F770DD09-F61C-493C-8818-4311C754F91E}" type="slidenum">
              <a:rPr lang="en-US" smtClean="0"/>
              <a:t>13</a:t>
            </a:fld>
            <a:endParaRPr lang="en-US"/>
          </a:p>
        </p:txBody>
      </p:sp>
      <p:graphicFrame>
        <p:nvGraphicFramePr>
          <p:cNvPr id="3" name="Object 2">
            <a:extLst>
              <a:ext uri="{FF2B5EF4-FFF2-40B4-BE49-F238E27FC236}">
                <a16:creationId xmlns:a16="http://schemas.microsoft.com/office/drawing/2014/main" id="{D45F55EA-9DF4-4EB7-B30D-60AF8B7CAE4E}"/>
              </a:ext>
            </a:extLst>
          </p:cNvPr>
          <p:cNvGraphicFramePr>
            <a:graphicFrameLocks noChangeAspect="1"/>
          </p:cNvGraphicFramePr>
          <p:nvPr/>
        </p:nvGraphicFramePr>
        <p:xfrm>
          <a:off x="5134497" y="5522710"/>
          <a:ext cx="4711700" cy="317500"/>
        </p:xfrm>
        <a:graphic>
          <a:graphicData uri="http://schemas.openxmlformats.org/presentationml/2006/ole">
            <mc:AlternateContent xmlns:mc="http://schemas.openxmlformats.org/markup-compatibility/2006">
              <mc:Choice xmlns:v="urn:schemas-microsoft-com:vml" Requires="v">
                <p:oleObj spid="_x0000_s22986" name="Equation" r:id="rId3" imgW="4711680" imgH="317160" progId="Equation.DSMT4">
                  <p:embed/>
                </p:oleObj>
              </mc:Choice>
              <mc:Fallback>
                <p:oleObj name="Equation" r:id="rId3" imgW="4711680" imgH="317160" progId="Equation.DSMT4">
                  <p:embed/>
                  <p:pic>
                    <p:nvPicPr>
                      <p:cNvPr id="3" name="Object 2">
                        <a:extLst>
                          <a:ext uri="{FF2B5EF4-FFF2-40B4-BE49-F238E27FC236}">
                            <a16:creationId xmlns:a16="http://schemas.microsoft.com/office/drawing/2014/main" id="{D45F55EA-9DF4-4EB7-B30D-60AF8B7CAE4E}"/>
                          </a:ext>
                        </a:extLst>
                      </p:cNvPr>
                      <p:cNvPicPr/>
                      <p:nvPr/>
                    </p:nvPicPr>
                    <p:blipFill>
                      <a:blip r:embed="rId4"/>
                      <a:stretch>
                        <a:fillRect/>
                      </a:stretch>
                    </p:blipFill>
                    <p:spPr>
                      <a:xfrm>
                        <a:off x="5134497" y="5522710"/>
                        <a:ext cx="4711700" cy="31750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A5789A60-AE46-4278-810C-EB9ABC8A0BAE}"/>
              </a:ext>
            </a:extLst>
          </p:cNvPr>
          <p:cNvGraphicFramePr>
            <a:graphicFrameLocks noChangeAspect="1"/>
          </p:cNvGraphicFramePr>
          <p:nvPr/>
        </p:nvGraphicFramePr>
        <p:xfrm>
          <a:off x="5106699" y="2834241"/>
          <a:ext cx="1460500" cy="330200"/>
        </p:xfrm>
        <a:graphic>
          <a:graphicData uri="http://schemas.openxmlformats.org/presentationml/2006/ole">
            <mc:AlternateContent xmlns:mc="http://schemas.openxmlformats.org/markup-compatibility/2006">
              <mc:Choice xmlns:v="urn:schemas-microsoft-com:vml" Requires="v">
                <p:oleObj spid="_x0000_s22987" name="Equation" r:id="rId5" imgW="1460160" imgH="330120" progId="Equation.DSMT4">
                  <p:embed/>
                </p:oleObj>
              </mc:Choice>
              <mc:Fallback>
                <p:oleObj name="Equation" r:id="rId5" imgW="1460160" imgH="330120" progId="Equation.DSMT4">
                  <p:embed/>
                  <p:pic>
                    <p:nvPicPr>
                      <p:cNvPr id="12" name="Object 11">
                        <a:extLst>
                          <a:ext uri="{FF2B5EF4-FFF2-40B4-BE49-F238E27FC236}">
                            <a16:creationId xmlns:a16="http://schemas.microsoft.com/office/drawing/2014/main" id="{A5789A60-AE46-4278-810C-EB9ABC8A0BAE}"/>
                          </a:ext>
                        </a:extLst>
                      </p:cNvPr>
                      <p:cNvPicPr/>
                      <p:nvPr/>
                    </p:nvPicPr>
                    <p:blipFill>
                      <a:blip r:embed="rId6"/>
                      <a:stretch>
                        <a:fillRect/>
                      </a:stretch>
                    </p:blipFill>
                    <p:spPr>
                      <a:xfrm>
                        <a:off x="5106699" y="2834241"/>
                        <a:ext cx="1460500" cy="33020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74DD503D-3D06-4E72-A154-5F238BB24EDC}"/>
              </a:ext>
            </a:extLst>
          </p:cNvPr>
          <p:cNvGraphicFramePr>
            <a:graphicFrameLocks noChangeAspect="1"/>
          </p:cNvGraphicFramePr>
          <p:nvPr/>
        </p:nvGraphicFramePr>
        <p:xfrm>
          <a:off x="6704879" y="2847398"/>
          <a:ext cx="1485900" cy="330200"/>
        </p:xfrm>
        <a:graphic>
          <a:graphicData uri="http://schemas.openxmlformats.org/presentationml/2006/ole">
            <mc:AlternateContent xmlns:mc="http://schemas.openxmlformats.org/markup-compatibility/2006">
              <mc:Choice xmlns:v="urn:schemas-microsoft-com:vml" Requires="v">
                <p:oleObj spid="_x0000_s22988" name="Equation" r:id="rId7" imgW="1485720" imgH="330120" progId="Equation.DSMT4">
                  <p:embed/>
                </p:oleObj>
              </mc:Choice>
              <mc:Fallback>
                <p:oleObj name="Equation" r:id="rId7" imgW="1485720" imgH="330120" progId="Equation.DSMT4">
                  <p:embed/>
                  <p:pic>
                    <p:nvPicPr>
                      <p:cNvPr id="13" name="Object 12">
                        <a:extLst>
                          <a:ext uri="{FF2B5EF4-FFF2-40B4-BE49-F238E27FC236}">
                            <a16:creationId xmlns:a16="http://schemas.microsoft.com/office/drawing/2014/main" id="{74DD503D-3D06-4E72-A154-5F238BB24EDC}"/>
                          </a:ext>
                        </a:extLst>
                      </p:cNvPr>
                      <p:cNvPicPr/>
                      <p:nvPr/>
                    </p:nvPicPr>
                    <p:blipFill>
                      <a:blip r:embed="rId8"/>
                      <a:stretch>
                        <a:fillRect/>
                      </a:stretch>
                    </p:blipFill>
                    <p:spPr>
                      <a:xfrm>
                        <a:off x="6704879" y="2847398"/>
                        <a:ext cx="1485900" cy="33020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6036C8FE-9B26-40E4-A8C1-BEC2D43BF539}"/>
              </a:ext>
            </a:extLst>
          </p:cNvPr>
          <p:cNvGraphicFramePr>
            <a:graphicFrameLocks noChangeAspect="1"/>
          </p:cNvGraphicFramePr>
          <p:nvPr/>
        </p:nvGraphicFramePr>
        <p:xfrm>
          <a:off x="6280193" y="3409908"/>
          <a:ext cx="723900" cy="330200"/>
        </p:xfrm>
        <a:graphic>
          <a:graphicData uri="http://schemas.openxmlformats.org/presentationml/2006/ole">
            <mc:AlternateContent xmlns:mc="http://schemas.openxmlformats.org/markup-compatibility/2006">
              <mc:Choice xmlns:v="urn:schemas-microsoft-com:vml" Requires="v">
                <p:oleObj spid="_x0000_s22989" name="Equation" r:id="rId9" imgW="723600" imgH="330120" progId="Equation.DSMT4">
                  <p:embed/>
                </p:oleObj>
              </mc:Choice>
              <mc:Fallback>
                <p:oleObj name="Equation" r:id="rId9" imgW="723600" imgH="330120" progId="Equation.DSMT4">
                  <p:embed/>
                  <p:pic>
                    <p:nvPicPr>
                      <p:cNvPr id="14" name="Object 13">
                        <a:extLst>
                          <a:ext uri="{FF2B5EF4-FFF2-40B4-BE49-F238E27FC236}">
                            <a16:creationId xmlns:a16="http://schemas.microsoft.com/office/drawing/2014/main" id="{6036C8FE-9B26-40E4-A8C1-BEC2D43BF539}"/>
                          </a:ext>
                        </a:extLst>
                      </p:cNvPr>
                      <p:cNvPicPr/>
                      <p:nvPr/>
                    </p:nvPicPr>
                    <p:blipFill>
                      <a:blip r:embed="rId10"/>
                      <a:stretch>
                        <a:fillRect/>
                      </a:stretch>
                    </p:blipFill>
                    <p:spPr>
                      <a:xfrm>
                        <a:off x="6280193" y="3409908"/>
                        <a:ext cx="723900" cy="33020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36A3380F-4754-4E2D-9188-30316A9CCF6B}"/>
              </a:ext>
            </a:extLst>
          </p:cNvPr>
          <p:cNvGraphicFramePr>
            <a:graphicFrameLocks noChangeAspect="1"/>
          </p:cNvGraphicFramePr>
          <p:nvPr/>
        </p:nvGraphicFramePr>
        <p:xfrm>
          <a:off x="5143255" y="3424692"/>
          <a:ext cx="901700" cy="317500"/>
        </p:xfrm>
        <a:graphic>
          <a:graphicData uri="http://schemas.openxmlformats.org/presentationml/2006/ole">
            <mc:AlternateContent xmlns:mc="http://schemas.openxmlformats.org/markup-compatibility/2006">
              <mc:Choice xmlns:v="urn:schemas-microsoft-com:vml" Requires="v">
                <p:oleObj spid="_x0000_s22990" name="Equation" r:id="rId11" imgW="901440" imgH="317160" progId="Equation.DSMT4">
                  <p:embed/>
                </p:oleObj>
              </mc:Choice>
              <mc:Fallback>
                <p:oleObj name="Equation" r:id="rId11" imgW="901440" imgH="317160" progId="Equation.DSMT4">
                  <p:embed/>
                  <p:pic>
                    <p:nvPicPr>
                      <p:cNvPr id="15" name="Object 14">
                        <a:extLst>
                          <a:ext uri="{FF2B5EF4-FFF2-40B4-BE49-F238E27FC236}">
                            <a16:creationId xmlns:a16="http://schemas.microsoft.com/office/drawing/2014/main" id="{36A3380F-4754-4E2D-9188-30316A9CCF6B}"/>
                          </a:ext>
                        </a:extLst>
                      </p:cNvPr>
                      <p:cNvPicPr/>
                      <p:nvPr/>
                    </p:nvPicPr>
                    <p:blipFill>
                      <a:blip r:embed="rId12"/>
                      <a:stretch>
                        <a:fillRect/>
                      </a:stretch>
                    </p:blipFill>
                    <p:spPr>
                      <a:xfrm>
                        <a:off x="5143255" y="3424692"/>
                        <a:ext cx="901700" cy="317500"/>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583C91D6-443E-4D9C-A5A0-4C4709EA4547}"/>
              </a:ext>
            </a:extLst>
          </p:cNvPr>
          <p:cNvGraphicFramePr>
            <a:graphicFrameLocks noChangeAspect="1"/>
          </p:cNvGraphicFramePr>
          <p:nvPr/>
        </p:nvGraphicFramePr>
        <p:xfrm>
          <a:off x="6697518" y="3985575"/>
          <a:ext cx="1092200" cy="317500"/>
        </p:xfrm>
        <a:graphic>
          <a:graphicData uri="http://schemas.openxmlformats.org/presentationml/2006/ole">
            <mc:AlternateContent xmlns:mc="http://schemas.openxmlformats.org/markup-compatibility/2006">
              <mc:Choice xmlns:v="urn:schemas-microsoft-com:vml" Requires="v">
                <p:oleObj spid="_x0000_s22991" name="Equation" r:id="rId13" imgW="1091880" imgH="317160" progId="Equation.DSMT4">
                  <p:embed/>
                </p:oleObj>
              </mc:Choice>
              <mc:Fallback>
                <p:oleObj name="Equation" r:id="rId13" imgW="1091880" imgH="317160" progId="Equation.DSMT4">
                  <p:embed/>
                  <p:pic>
                    <p:nvPicPr>
                      <p:cNvPr id="16" name="Object 15">
                        <a:extLst>
                          <a:ext uri="{FF2B5EF4-FFF2-40B4-BE49-F238E27FC236}">
                            <a16:creationId xmlns:a16="http://schemas.microsoft.com/office/drawing/2014/main" id="{583C91D6-443E-4D9C-A5A0-4C4709EA4547}"/>
                          </a:ext>
                        </a:extLst>
                      </p:cNvPr>
                      <p:cNvPicPr/>
                      <p:nvPr/>
                    </p:nvPicPr>
                    <p:blipFill>
                      <a:blip r:embed="rId14"/>
                      <a:stretch>
                        <a:fillRect/>
                      </a:stretch>
                    </p:blipFill>
                    <p:spPr>
                      <a:xfrm>
                        <a:off x="6697518" y="3985575"/>
                        <a:ext cx="1092200" cy="317500"/>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97E0AC6F-8D4E-4BC1-B7B7-E595676AA8B9}"/>
              </a:ext>
            </a:extLst>
          </p:cNvPr>
          <p:cNvGraphicFramePr>
            <a:graphicFrameLocks noChangeAspect="1"/>
          </p:cNvGraphicFramePr>
          <p:nvPr/>
        </p:nvGraphicFramePr>
        <p:xfrm>
          <a:off x="8093842" y="3985575"/>
          <a:ext cx="914400" cy="317500"/>
        </p:xfrm>
        <a:graphic>
          <a:graphicData uri="http://schemas.openxmlformats.org/presentationml/2006/ole">
            <mc:AlternateContent xmlns:mc="http://schemas.openxmlformats.org/markup-compatibility/2006">
              <mc:Choice xmlns:v="urn:schemas-microsoft-com:vml" Requires="v">
                <p:oleObj spid="_x0000_s22992" name="Equation" r:id="rId15" imgW="914400" imgH="317160" progId="Equation.DSMT4">
                  <p:embed/>
                </p:oleObj>
              </mc:Choice>
              <mc:Fallback>
                <p:oleObj name="Equation" r:id="rId15" imgW="914400" imgH="317160" progId="Equation.DSMT4">
                  <p:embed/>
                  <p:pic>
                    <p:nvPicPr>
                      <p:cNvPr id="17" name="Object 16">
                        <a:extLst>
                          <a:ext uri="{FF2B5EF4-FFF2-40B4-BE49-F238E27FC236}">
                            <a16:creationId xmlns:a16="http://schemas.microsoft.com/office/drawing/2014/main" id="{97E0AC6F-8D4E-4BC1-B7B7-E595676AA8B9}"/>
                          </a:ext>
                        </a:extLst>
                      </p:cNvPr>
                      <p:cNvPicPr/>
                      <p:nvPr/>
                    </p:nvPicPr>
                    <p:blipFill>
                      <a:blip r:embed="rId16"/>
                      <a:stretch>
                        <a:fillRect/>
                      </a:stretch>
                    </p:blipFill>
                    <p:spPr>
                      <a:xfrm>
                        <a:off x="8093842" y="3985575"/>
                        <a:ext cx="914400" cy="317500"/>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B2F2A196-7EE7-476B-AB2D-D2C2AB268C53}"/>
              </a:ext>
            </a:extLst>
          </p:cNvPr>
          <p:cNvGraphicFramePr>
            <a:graphicFrameLocks noChangeAspect="1"/>
          </p:cNvGraphicFramePr>
          <p:nvPr/>
        </p:nvGraphicFramePr>
        <p:xfrm>
          <a:off x="5161494" y="3974503"/>
          <a:ext cx="1231900" cy="292100"/>
        </p:xfrm>
        <a:graphic>
          <a:graphicData uri="http://schemas.openxmlformats.org/presentationml/2006/ole">
            <mc:AlternateContent xmlns:mc="http://schemas.openxmlformats.org/markup-compatibility/2006">
              <mc:Choice xmlns:v="urn:schemas-microsoft-com:vml" Requires="v">
                <p:oleObj spid="_x0000_s22993" name="Equation" r:id="rId17" imgW="1231560" imgH="291960" progId="Equation.DSMT4">
                  <p:embed/>
                </p:oleObj>
              </mc:Choice>
              <mc:Fallback>
                <p:oleObj name="Equation" r:id="rId17" imgW="1231560" imgH="291960" progId="Equation.DSMT4">
                  <p:embed/>
                  <p:pic>
                    <p:nvPicPr>
                      <p:cNvPr id="18" name="Object 17">
                        <a:extLst>
                          <a:ext uri="{FF2B5EF4-FFF2-40B4-BE49-F238E27FC236}">
                            <a16:creationId xmlns:a16="http://schemas.microsoft.com/office/drawing/2014/main" id="{B2F2A196-7EE7-476B-AB2D-D2C2AB268C53}"/>
                          </a:ext>
                        </a:extLst>
                      </p:cNvPr>
                      <p:cNvPicPr/>
                      <p:nvPr/>
                    </p:nvPicPr>
                    <p:blipFill>
                      <a:blip r:embed="rId18"/>
                      <a:stretch>
                        <a:fillRect/>
                      </a:stretch>
                    </p:blipFill>
                    <p:spPr>
                      <a:xfrm>
                        <a:off x="5161494" y="3974503"/>
                        <a:ext cx="1231900" cy="292100"/>
                      </a:xfrm>
                      <a:prstGeom prst="rect">
                        <a:avLst/>
                      </a:prstGeom>
                    </p:spPr>
                  </p:pic>
                </p:oleObj>
              </mc:Fallback>
            </mc:AlternateContent>
          </a:graphicData>
        </a:graphic>
      </p:graphicFrame>
      <p:graphicFrame>
        <p:nvGraphicFramePr>
          <p:cNvPr id="2" name="Object 1">
            <a:extLst>
              <a:ext uri="{FF2B5EF4-FFF2-40B4-BE49-F238E27FC236}">
                <a16:creationId xmlns:a16="http://schemas.microsoft.com/office/drawing/2014/main" id="{FEBF6A09-954A-48D9-84EF-76835B6342D0}"/>
              </a:ext>
            </a:extLst>
          </p:cNvPr>
          <p:cNvGraphicFramePr>
            <a:graphicFrameLocks noChangeAspect="1"/>
          </p:cNvGraphicFramePr>
          <p:nvPr/>
        </p:nvGraphicFramePr>
        <p:xfrm>
          <a:off x="8776277" y="2847398"/>
          <a:ext cx="1130300" cy="317500"/>
        </p:xfrm>
        <a:graphic>
          <a:graphicData uri="http://schemas.openxmlformats.org/presentationml/2006/ole">
            <mc:AlternateContent xmlns:mc="http://schemas.openxmlformats.org/markup-compatibility/2006">
              <mc:Choice xmlns:v="urn:schemas-microsoft-com:vml" Requires="v">
                <p:oleObj spid="_x0000_s22994" name="Equation" r:id="rId19" imgW="1130040" imgH="317160" progId="Equation.DSMT4">
                  <p:embed/>
                </p:oleObj>
              </mc:Choice>
              <mc:Fallback>
                <p:oleObj name="Equation" r:id="rId19" imgW="1130040" imgH="317160" progId="Equation.DSMT4">
                  <p:embed/>
                  <p:pic>
                    <p:nvPicPr>
                      <p:cNvPr id="2" name="Object 1">
                        <a:extLst>
                          <a:ext uri="{FF2B5EF4-FFF2-40B4-BE49-F238E27FC236}">
                            <a16:creationId xmlns:a16="http://schemas.microsoft.com/office/drawing/2014/main" id="{FEBF6A09-954A-48D9-84EF-76835B6342D0}"/>
                          </a:ext>
                        </a:extLst>
                      </p:cNvPr>
                      <p:cNvPicPr/>
                      <p:nvPr/>
                    </p:nvPicPr>
                    <p:blipFill>
                      <a:blip r:embed="rId20"/>
                      <a:stretch>
                        <a:fillRect/>
                      </a:stretch>
                    </p:blipFill>
                    <p:spPr>
                      <a:xfrm>
                        <a:off x="8776277" y="2847398"/>
                        <a:ext cx="1130300" cy="317500"/>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27C3AED4-2BBE-46C1-811E-9F74BB4F18E2}"/>
              </a:ext>
            </a:extLst>
          </p:cNvPr>
          <p:cNvSpPr txBox="1"/>
          <p:nvPr/>
        </p:nvSpPr>
        <p:spPr>
          <a:xfrm>
            <a:off x="688326" y="632835"/>
            <a:ext cx="10501529" cy="5355312"/>
          </a:xfrm>
          <a:prstGeom prst="rect">
            <a:avLst/>
          </a:prstGeom>
          <a:noFill/>
        </p:spPr>
        <p:txBody>
          <a:bodyPr wrap="square" rtlCol="0">
            <a:spAutoFit/>
          </a:bodyPr>
          <a:lstStyle/>
          <a:p>
            <a:pPr marL="285750" indent="-285750">
              <a:buFont typeface="Arial" panose="020B0604020202020204" pitchFamily="34" charset="0"/>
              <a:buChar char="•"/>
            </a:pPr>
            <a:r>
              <a:rPr lang="en-US" dirty="0"/>
              <a:t>Multiple fuels: Oil, gas, coal. Each can substitute, partially, in production of energy services (electricity)</a:t>
            </a:r>
          </a:p>
          <a:p>
            <a:pPr marL="285750" indent="-285750">
              <a:buFont typeface="Arial" panose="020B0604020202020204" pitchFamily="34" charset="0"/>
              <a:buChar char="•"/>
            </a:pPr>
            <a:r>
              <a:rPr lang="en-US" dirty="0"/>
              <a:t>Will specialize to just O&amp;G in the empirical work</a:t>
            </a:r>
          </a:p>
          <a:p>
            <a:pPr marL="285750" indent="-285750">
              <a:buFont typeface="Arial" panose="020B0604020202020204" pitchFamily="34" charset="0"/>
              <a:buChar char="•"/>
            </a:pPr>
            <a:r>
              <a:rPr lang="en-US" dirty="0"/>
              <a:t>Representative consumer gets utility from consumption of the fuels (ignore intermediate production of electricity or transport services)</a:t>
            </a:r>
          </a:p>
          <a:p>
            <a:pPr marL="285750" indent="-285750">
              <a:buFont typeface="Arial" panose="020B0604020202020204" pitchFamily="34" charset="0"/>
              <a:buChar char="•"/>
            </a:pPr>
            <a:r>
              <a:rPr lang="en-US" dirty="0"/>
              <a:t>Welfare includes damages from emissions</a:t>
            </a:r>
          </a:p>
          <a:p>
            <a:pPr marL="285750" indent="-285750">
              <a:buFont typeface="Arial" panose="020B0604020202020204" pitchFamily="34" charset="0"/>
              <a:buChar char="•"/>
            </a:pPr>
            <a:r>
              <a:rPr lang="en-US" dirty="0"/>
              <a:t>Static problem! No technical change, no dynamic pricing</a:t>
            </a:r>
          </a:p>
          <a:p>
            <a:pPr marL="285750" indent="-285750">
              <a:buFont typeface="Arial" panose="020B0604020202020204" pitchFamily="34" charset="0"/>
              <a:buChar char="•"/>
            </a:pPr>
            <a:endParaRPr lang="en-US" dirty="0"/>
          </a:p>
          <a:p>
            <a:endParaRPr lang="en-US" dirty="0"/>
          </a:p>
          <a:p>
            <a:r>
              <a:rPr lang="en-US" dirty="0"/>
              <a:t>Quantities of covered &amp; uncovered fuels:</a:t>
            </a:r>
          </a:p>
          <a:p>
            <a:endParaRPr lang="en-US" dirty="0"/>
          </a:p>
          <a:p>
            <a:r>
              <a:rPr lang="en-US" dirty="0"/>
              <a:t>Cost functions:</a:t>
            </a:r>
          </a:p>
          <a:p>
            <a:endParaRPr lang="en-US" dirty="0"/>
          </a:p>
          <a:p>
            <a:r>
              <a:rPr lang="en-US" dirty="0"/>
              <a:t>Fuel emission intensity and total emissions:</a:t>
            </a:r>
          </a:p>
          <a:p>
            <a:r>
              <a:rPr lang="en-US" dirty="0"/>
              <a:t>	</a:t>
            </a:r>
          </a:p>
          <a:p>
            <a:r>
              <a:rPr lang="en-US" dirty="0"/>
              <a:t>Representative consumer’s utility:</a:t>
            </a:r>
          </a:p>
          <a:p>
            <a:endParaRPr lang="en-US" dirty="0"/>
          </a:p>
          <a:p>
            <a:r>
              <a:rPr lang="en-US" dirty="0"/>
              <a:t>External damages from emissions:</a:t>
            </a:r>
          </a:p>
          <a:p>
            <a:endParaRPr lang="en-US" dirty="0"/>
          </a:p>
          <a:p>
            <a:r>
              <a:rPr lang="en-US" dirty="0"/>
              <a:t>Social welfare function:</a:t>
            </a:r>
          </a:p>
        </p:txBody>
      </p:sp>
      <p:graphicFrame>
        <p:nvGraphicFramePr>
          <p:cNvPr id="6" name="Object 5">
            <a:extLst>
              <a:ext uri="{FF2B5EF4-FFF2-40B4-BE49-F238E27FC236}">
                <a16:creationId xmlns:a16="http://schemas.microsoft.com/office/drawing/2014/main" id="{20620803-A15A-4EC1-8DC5-21205A4823AC}"/>
              </a:ext>
            </a:extLst>
          </p:cNvPr>
          <p:cNvGraphicFramePr>
            <a:graphicFrameLocks noChangeAspect="1"/>
          </p:cNvGraphicFramePr>
          <p:nvPr/>
        </p:nvGraphicFramePr>
        <p:xfrm>
          <a:off x="5161494" y="4535802"/>
          <a:ext cx="546100" cy="266700"/>
        </p:xfrm>
        <a:graphic>
          <a:graphicData uri="http://schemas.openxmlformats.org/presentationml/2006/ole">
            <mc:AlternateContent xmlns:mc="http://schemas.openxmlformats.org/markup-compatibility/2006">
              <mc:Choice xmlns:v="urn:schemas-microsoft-com:vml" Requires="v">
                <p:oleObj spid="_x0000_s22995" name="Equation" r:id="rId21" imgW="545760" imgH="266400" progId="Equation.DSMT4">
                  <p:embed/>
                </p:oleObj>
              </mc:Choice>
              <mc:Fallback>
                <p:oleObj name="Equation" r:id="rId21" imgW="545760" imgH="266400" progId="Equation.DSMT4">
                  <p:embed/>
                  <p:pic>
                    <p:nvPicPr>
                      <p:cNvPr id="6" name="Object 5">
                        <a:extLst>
                          <a:ext uri="{FF2B5EF4-FFF2-40B4-BE49-F238E27FC236}">
                            <a16:creationId xmlns:a16="http://schemas.microsoft.com/office/drawing/2014/main" id="{20620803-A15A-4EC1-8DC5-21205A4823AC}"/>
                          </a:ext>
                        </a:extLst>
                      </p:cNvPr>
                      <p:cNvPicPr/>
                      <p:nvPr/>
                    </p:nvPicPr>
                    <p:blipFill>
                      <a:blip r:embed="rId22"/>
                      <a:stretch>
                        <a:fillRect/>
                      </a:stretch>
                    </p:blipFill>
                    <p:spPr>
                      <a:xfrm>
                        <a:off x="5161494" y="4535802"/>
                        <a:ext cx="546100" cy="2667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0E667AB1-84C3-4193-AE8B-3497BDC6837F}"/>
              </a:ext>
            </a:extLst>
          </p:cNvPr>
          <p:cNvGraphicFramePr>
            <a:graphicFrameLocks noChangeAspect="1"/>
          </p:cNvGraphicFramePr>
          <p:nvPr/>
        </p:nvGraphicFramePr>
        <p:xfrm>
          <a:off x="9342149" y="3979286"/>
          <a:ext cx="1130300" cy="266700"/>
        </p:xfrm>
        <a:graphic>
          <a:graphicData uri="http://schemas.openxmlformats.org/presentationml/2006/ole">
            <mc:AlternateContent xmlns:mc="http://schemas.openxmlformats.org/markup-compatibility/2006">
              <mc:Choice xmlns:v="urn:schemas-microsoft-com:vml" Requires="v">
                <p:oleObj spid="_x0000_s22996" name="Equation" r:id="rId23" imgW="1130040" imgH="266400" progId="Equation.DSMT4">
                  <p:embed/>
                </p:oleObj>
              </mc:Choice>
              <mc:Fallback>
                <p:oleObj name="Equation" r:id="rId23" imgW="1130040" imgH="266400" progId="Equation.DSMT4">
                  <p:embed/>
                  <p:pic>
                    <p:nvPicPr>
                      <p:cNvPr id="7" name="Object 6">
                        <a:extLst>
                          <a:ext uri="{FF2B5EF4-FFF2-40B4-BE49-F238E27FC236}">
                            <a16:creationId xmlns:a16="http://schemas.microsoft.com/office/drawing/2014/main" id="{0E667AB1-84C3-4193-AE8B-3497BDC6837F}"/>
                          </a:ext>
                        </a:extLst>
                      </p:cNvPr>
                      <p:cNvPicPr/>
                      <p:nvPr/>
                    </p:nvPicPr>
                    <p:blipFill>
                      <a:blip r:embed="rId24"/>
                      <a:stretch>
                        <a:fillRect/>
                      </a:stretch>
                    </p:blipFill>
                    <p:spPr>
                      <a:xfrm>
                        <a:off x="9342149" y="3979286"/>
                        <a:ext cx="1130300" cy="2667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B9C40E59-7F7C-4145-956B-90004DEC46E4}"/>
              </a:ext>
            </a:extLst>
          </p:cNvPr>
          <p:cNvGraphicFramePr>
            <a:graphicFrameLocks noChangeAspect="1"/>
          </p:cNvGraphicFramePr>
          <p:nvPr/>
        </p:nvGraphicFramePr>
        <p:xfrm>
          <a:off x="5161494" y="5003856"/>
          <a:ext cx="723900" cy="317500"/>
        </p:xfrm>
        <a:graphic>
          <a:graphicData uri="http://schemas.openxmlformats.org/presentationml/2006/ole">
            <mc:AlternateContent xmlns:mc="http://schemas.openxmlformats.org/markup-compatibility/2006">
              <mc:Choice xmlns:v="urn:schemas-microsoft-com:vml" Requires="v">
                <p:oleObj spid="_x0000_s22997" name="Equation" r:id="rId25" imgW="723600" imgH="317160" progId="Equation.DSMT4">
                  <p:embed/>
                </p:oleObj>
              </mc:Choice>
              <mc:Fallback>
                <p:oleObj name="Equation" r:id="rId25" imgW="723600" imgH="317160" progId="Equation.DSMT4">
                  <p:embed/>
                  <p:pic>
                    <p:nvPicPr>
                      <p:cNvPr id="9" name="Object 8">
                        <a:extLst>
                          <a:ext uri="{FF2B5EF4-FFF2-40B4-BE49-F238E27FC236}">
                            <a16:creationId xmlns:a16="http://schemas.microsoft.com/office/drawing/2014/main" id="{B9C40E59-7F7C-4145-956B-90004DEC46E4}"/>
                          </a:ext>
                        </a:extLst>
                      </p:cNvPr>
                      <p:cNvPicPr/>
                      <p:nvPr/>
                    </p:nvPicPr>
                    <p:blipFill>
                      <a:blip r:embed="rId26"/>
                      <a:stretch>
                        <a:fillRect/>
                      </a:stretch>
                    </p:blipFill>
                    <p:spPr>
                      <a:xfrm>
                        <a:off x="5161494" y="5003856"/>
                        <a:ext cx="723900" cy="317500"/>
                      </a:xfrm>
                      <a:prstGeom prst="rect">
                        <a:avLst/>
                      </a:prstGeom>
                    </p:spPr>
                  </p:pic>
                </p:oleObj>
              </mc:Fallback>
            </mc:AlternateContent>
          </a:graphicData>
        </a:graphic>
      </p:graphicFrame>
    </p:spTree>
    <p:extLst>
      <p:ext uri="{BB962C8B-B14F-4D97-AF65-F5344CB8AC3E}">
        <p14:creationId xmlns:p14="http://schemas.microsoft.com/office/powerpoint/2010/main" val="931631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DB4E294E-52C9-41BD-A41B-5389E17C2FC2}"/>
              </a:ext>
            </a:extLst>
          </p:cNvPr>
          <p:cNvSpPr>
            <a:spLocks noGrp="1"/>
          </p:cNvSpPr>
          <p:nvPr>
            <p:ph type="sldNum" sz="quarter" idx="12"/>
          </p:nvPr>
        </p:nvSpPr>
        <p:spPr>
          <a:xfrm>
            <a:off x="8610600" y="6356350"/>
            <a:ext cx="2743200" cy="365125"/>
          </a:xfrm>
        </p:spPr>
        <p:txBody>
          <a:bodyPr/>
          <a:lstStyle/>
          <a:p>
            <a:fld id="{F770DD09-F61C-493C-8818-4311C754F91E}" type="slidenum">
              <a:rPr lang="en-US" smtClean="0"/>
              <a:t>14</a:t>
            </a:fld>
            <a:endParaRPr lang="en-US"/>
          </a:p>
        </p:txBody>
      </p:sp>
      <p:graphicFrame>
        <p:nvGraphicFramePr>
          <p:cNvPr id="3" name="Object 2">
            <a:extLst>
              <a:ext uri="{FF2B5EF4-FFF2-40B4-BE49-F238E27FC236}">
                <a16:creationId xmlns:a16="http://schemas.microsoft.com/office/drawing/2014/main" id="{D45F55EA-9DF4-4EB7-B30D-60AF8B7CAE4E}"/>
              </a:ext>
            </a:extLst>
          </p:cNvPr>
          <p:cNvGraphicFramePr>
            <a:graphicFrameLocks noChangeAspect="1"/>
          </p:cNvGraphicFramePr>
          <p:nvPr/>
        </p:nvGraphicFramePr>
        <p:xfrm>
          <a:off x="3692237" y="848975"/>
          <a:ext cx="5232400" cy="330200"/>
        </p:xfrm>
        <a:graphic>
          <a:graphicData uri="http://schemas.openxmlformats.org/presentationml/2006/ole">
            <mc:AlternateContent xmlns:mc="http://schemas.openxmlformats.org/markup-compatibility/2006">
              <mc:Choice xmlns:v="urn:schemas-microsoft-com:vml" Requires="v">
                <p:oleObj spid="_x0000_s23820" name="Equation" r:id="rId3" imgW="5232240" imgH="330120" progId="Equation.DSMT4">
                  <p:embed/>
                </p:oleObj>
              </mc:Choice>
              <mc:Fallback>
                <p:oleObj name="Equation" r:id="rId3" imgW="5232240" imgH="330120" progId="Equation.DSMT4">
                  <p:embed/>
                  <p:pic>
                    <p:nvPicPr>
                      <p:cNvPr id="3" name="Object 2">
                        <a:extLst>
                          <a:ext uri="{FF2B5EF4-FFF2-40B4-BE49-F238E27FC236}">
                            <a16:creationId xmlns:a16="http://schemas.microsoft.com/office/drawing/2014/main" id="{D45F55EA-9DF4-4EB7-B30D-60AF8B7CAE4E}"/>
                          </a:ext>
                        </a:extLst>
                      </p:cNvPr>
                      <p:cNvPicPr/>
                      <p:nvPr/>
                    </p:nvPicPr>
                    <p:blipFill>
                      <a:blip r:embed="rId4"/>
                      <a:stretch>
                        <a:fillRect/>
                      </a:stretch>
                    </p:blipFill>
                    <p:spPr>
                      <a:xfrm>
                        <a:off x="3692237" y="848975"/>
                        <a:ext cx="5232400" cy="33020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B2C44404-A50E-48CF-BD3C-BE4AD3FC93B8}"/>
              </a:ext>
            </a:extLst>
          </p:cNvPr>
          <p:cNvGraphicFramePr>
            <a:graphicFrameLocks noChangeAspect="1"/>
          </p:cNvGraphicFramePr>
          <p:nvPr/>
        </p:nvGraphicFramePr>
        <p:xfrm>
          <a:off x="3692237" y="1377662"/>
          <a:ext cx="6197600" cy="1358900"/>
        </p:xfrm>
        <a:graphic>
          <a:graphicData uri="http://schemas.openxmlformats.org/presentationml/2006/ole">
            <mc:AlternateContent xmlns:mc="http://schemas.openxmlformats.org/markup-compatibility/2006">
              <mc:Choice xmlns:v="urn:schemas-microsoft-com:vml" Requires="v">
                <p:oleObj spid="_x0000_s23821" name="Equation" r:id="rId5" imgW="6197400" imgH="1358640" progId="Equation.DSMT4">
                  <p:embed/>
                </p:oleObj>
              </mc:Choice>
              <mc:Fallback>
                <p:oleObj name="Equation" r:id="rId5" imgW="6197400" imgH="1358640" progId="Equation.DSMT4">
                  <p:embed/>
                  <p:pic>
                    <p:nvPicPr>
                      <p:cNvPr id="6" name="Object 5">
                        <a:extLst>
                          <a:ext uri="{FF2B5EF4-FFF2-40B4-BE49-F238E27FC236}">
                            <a16:creationId xmlns:a16="http://schemas.microsoft.com/office/drawing/2014/main" id="{B2C44404-A50E-48CF-BD3C-BE4AD3FC93B8}"/>
                          </a:ext>
                        </a:extLst>
                      </p:cNvPr>
                      <p:cNvPicPr/>
                      <p:nvPr/>
                    </p:nvPicPr>
                    <p:blipFill>
                      <a:blip r:embed="rId6"/>
                      <a:stretch>
                        <a:fillRect/>
                      </a:stretch>
                    </p:blipFill>
                    <p:spPr>
                      <a:xfrm>
                        <a:off x="3692237" y="1377662"/>
                        <a:ext cx="6197600" cy="13589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3A57DB60-97F8-4BEA-BAAB-30A480E42FAC}"/>
              </a:ext>
            </a:extLst>
          </p:cNvPr>
          <p:cNvGraphicFramePr>
            <a:graphicFrameLocks noChangeAspect="1"/>
          </p:cNvGraphicFramePr>
          <p:nvPr/>
        </p:nvGraphicFramePr>
        <p:xfrm>
          <a:off x="3692237" y="3840895"/>
          <a:ext cx="2667000" cy="635000"/>
        </p:xfrm>
        <a:graphic>
          <a:graphicData uri="http://schemas.openxmlformats.org/presentationml/2006/ole">
            <mc:AlternateContent xmlns:mc="http://schemas.openxmlformats.org/markup-compatibility/2006">
              <mc:Choice xmlns:v="urn:schemas-microsoft-com:vml" Requires="v">
                <p:oleObj spid="_x0000_s23822" name="Equation" r:id="rId7" imgW="2666880" imgH="634680" progId="Equation.DSMT4">
                  <p:embed/>
                </p:oleObj>
              </mc:Choice>
              <mc:Fallback>
                <p:oleObj name="Equation" r:id="rId7" imgW="2666880" imgH="634680" progId="Equation.DSMT4">
                  <p:embed/>
                  <p:pic>
                    <p:nvPicPr>
                      <p:cNvPr id="7" name="Object 6">
                        <a:extLst>
                          <a:ext uri="{FF2B5EF4-FFF2-40B4-BE49-F238E27FC236}">
                            <a16:creationId xmlns:a16="http://schemas.microsoft.com/office/drawing/2014/main" id="{3A57DB60-97F8-4BEA-BAAB-30A480E42FAC}"/>
                          </a:ext>
                        </a:extLst>
                      </p:cNvPr>
                      <p:cNvPicPr/>
                      <p:nvPr/>
                    </p:nvPicPr>
                    <p:blipFill>
                      <a:blip r:embed="rId8"/>
                      <a:stretch>
                        <a:fillRect/>
                      </a:stretch>
                    </p:blipFill>
                    <p:spPr>
                      <a:xfrm>
                        <a:off x="3692237" y="3840895"/>
                        <a:ext cx="2667000" cy="6350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53BE1C0E-AE99-44AF-B630-661BEA7F988F}"/>
              </a:ext>
            </a:extLst>
          </p:cNvPr>
          <p:cNvGraphicFramePr>
            <a:graphicFrameLocks noChangeAspect="1"/>
          </p:cNvGraphicFramePr>
          <p:nvPr/>
        </p:nvGraphicFramePr>
        <p:xfrm>
          <a:off x="3692237" y="4733113"/>
          <a:ext cx="1498600" cy="596900"/>
        </p:xfrm>
        <a:graphic>
          <a:graphicData uri="http://schemas.openxmlformats.org/presentationml/2006/ole">
            <mc:AlternateContent xmlns:mc="http://schemas.openxmlformats.org/markup-compatibility/2006">
              <mc:Choice xmlns:v="urn:schemas-microsoft-com:vml" Requires="v">
                <p:oleObj spid="_x0000_s23823" name="Equation" r:id="rId9" imgW="1498320" imgH="596880" progId="Equation.DSMT4">
                  <p:embed/>
                </p:oleObj>
              </mc:Choice>
              <mc:Fallback>
                <p:oleObj name="Equation" r:id="rId9" imgW="1498320" imgH="596880" progId="Equation.DSMT4">
                  <p:embed/>
                  <p:pic>
                    <p:nvPicPr>
                      <p:cNvPr id="9" name="Object 8">
                        <a:extLst>
                          <a:ext uri="{FF2B5EF4-FFF2-40B4-BE49-F238E27FC236}">
                            <a16:creationId xmlns:a16="http://schemas.microsoft.com/office/drawing/2014/main" id="{53BE1C0E-AE99-44AF-B630-661BEA7F988F}"/>
                          </a:ext>
                        </a:extLst>
                      </p:cNvPr>
                      <p:cNvPicPr/>
                      <p:nvPr/>
                    </p:nvPicPr>
                    <p:blipFill>
                      <a:blip r:embed="rId10"/>
                      <a:stretch>
                        <a:fillRect/>
                      </a:stretch>
                    </p:blipFill>
                    <p:spPr>
                      <a:xfrm>
                        <a:off x="3692237" y="4733113"/>
                        <a:ext cx="1498600" cy="5969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8727A6EB-A7C0-4D3F-B6A3-B2653151FC50}"/>
              </a:ext>
            </a:extLst>
          </p:cNvPr>
          <p:cNvGraphicFramePr>
            <a:graphicFrameLocks noChangeAspect="1"/>
          </p:cNvGraphicFramePr>
          <p:nvPr/>
        </p:nvGraphicFramePr>
        <p:xfrm>
          <a:off x="3746500" y="5628000"/>
          <a:ext cx="1460500" cy="596900"/>
        </p:xfrm>
        <a:graphic>
          <a:graphicData uri="http://schemas.openxmlformats.org/presentationml/2006/ole">
            <mc:AlternateContent xmlns:mc="http://schemas.openxmlformats.org/markup-compatibility/2006">
              <mc:Choice xmlns:v="urn:schemas-microsoft-com:vml" Requires="v">
                <p:oleObj spid="_x0000_s23824" name="Equation" r:id="rId11" imgW="1460160" imgH="596880" progId="Equation.DSMT4">
                  <p:embed/>
                </p:oleObj>
              </mc:Choice>
              <mc:Fallback>
                <p:oleObj name="Equation" r:id="rId11" imgW="1460160" imgH="596880" progId="Equation.DSMT4">
                  <p:embed/>
                  <p:pic>
                    <p:nvPicPr>
                      <p:cNvPr id="10" name="Object 9">
                        <a:extLst>
                          <a:ext uri="{FF2B5EF4-FFF2-40B4-BE49-F238E27FC236}">
                            <a16:creationId xmlns:a16="http://schemas.microsoft.com/office/drawing/2014/main" id="{8727A6EB-A7C0-4D3F-B6A3-B2653151FC50}"/>
                          </a:ext>
                        </a:extLst>
                      </p:cNvPr>
                      <p:cNvPicPr/>
                      <p:nvPr/>
                    </p:nvPicPr>
                    <p:blipFill>
                      <a:blip r:embed="rId12"/>
                      <a:stretch>
                        <a:fillRect/>
                      </a:stretch>
                    </p:blipFill>
                    <p:spPr>
                      <a:xfrm>
                        <a:off x="3746500" y="5628000"/>
                        <a:ext cx="1460500" cy="596900"/>
                      </a:xfrm>
                      <a:prstGeom prst="rect">
                        <a:avLst/>
                      </a:prstGeom>
                    </p:spPr>
                  </p:pic>
                </p:oleObj>
              </mc:Fallback>
            </mc:AlternateContent>
          </a:graphicData>
        </a:graphic>
      </p:graphicFrame>
      <p:sp>
        <p:nvSpPr>
          <p:cNvPr id="2" name="TextBox 1">
            <a:extLst>
              <a:ext uri="{FF2B5EF4-FFF2-40B4-BE49-F238E27FC236}">
                <a16:creationId xmlns:a16="http://schemas.microsoft.com/office/drawing/2014/main" id="{9FAA0830-9FFE-4443-B7B6-E9CA0BC76B99}"/>
              </a:ext>
            </a:extLst>
          </p:cNvPr>
          <p:cNvSpPr txBox="1"/>
          <p:nvPr/>
        </p:nvSpPr>
        <p:spPr>
          <a:xfrm>
            <a:off x="374073" y="835698"/>
            <a:ext cx="5936240" cy="5355312"/>
          </a:xfrm>
          <a:prstGeom prst="rect">
            <a:avLst/>
          </a:prstGeom>
          <a:noFill/>
        </p:spPr>
        <p:txBody>
          <a:bodyPr wrap="none" rtlCol="0">
            <a:spAutoFit/>
          </a:bodyPr>
          <a:lstStyle/>
          <a:p>
            <a:r>
              <a:rPr lang="en-US" dirty="0"/>
              <a:t>Welfare maximization:</a:t>
            </a:r>
          </a:p>
          <a:p>
            <a:endParaRPr lang="en-US" dirty="0"/>
          </a:p>
          <a:p>
            <a:r>
              <a:rPr lang="en-US" dirty="0"/>
              <a:t>First order condition:</a:t>
            </a:r>
          </a:p>
          <a:p>
            <a:endParaRPr lang="en-US" dirty="0"/>
          </a:p>
          <a:p>
            <a:endParaRPr lang="en-US" dirty="0"/>
          </a:p>
          <a:p>
            <a:endParaRPr lang="en-US" dirty="0"/>
          </a:p>
          <a:p>
            <a:endParaRPr lang="en-US" dirty="0"/>
          </a:p>
          <a:p>
            <a:endParaRPr lang="en-US" dirty="0"/>
          </a:p>
          <a:p>
            <a:r>
              <a:rPr lang="en-US" dirty="0"/>
              <a:t>Where:</a:t>
            </a:r>
          </a:p>
          <a:p>
            <a:endParaRPr lang="en-US" dirty="0"/>
          </a:p>
          <a:p>
            <a:endParaRPr lang="en-US" dirty="0"/>
          </a:p>
          <a:p>
            <a:r>
              <a:rPr lang="en-US" dirty="0"/>
              <a:t>Market clearing:</a:t>
            </a:r>
          </a:p>
          <a:p>
            <a:endParaRPr lang="en-US" dirty="0"/>
          </a:p>
          <a:p>
            <a:endParaRPr lang="en-US" dirty="0"/>
          </a:p>
          <a:p>
            <a:r>
              <a:rPr lang="en-US" dirty="0"/>
              <a:t>Envelope theorem</a:t>
            </a:r>
            <a:r>
              <a:rPr lang="en-US" b="1" dirty="0"/>
              <a:t>: </a:t>
            </a:r>
          </a:p>
          <a:p>
            <a:endParaRPr lang="en-US" b="1" dirty="0"/>
          </a:p>
          <a:p>
            <a:endParaRPr lang="en-US" b="1" dirty="0"/>
          </a:p>
          <a:p>
            <a:endParaRPr lang="en-US" b="1" dirty="0"/>
          </a:p>
          <a:p>
            <a:r>
              <a:rPr lang="en-US" dirty="0" err="1"/>
              <a:t>Subsitute</a:t>
            </a:r>
            <a:r>
              <a:rPr lang="en-US" dirty="0"/>
              <a:t> in &amp; collect terms:							so </a:t>
            </a:r>
          </a:p>
        </p:txBody>
      </p:sp>
      <p:graphicFrame>
        <p:nvGraphicFramePr>
          <p:cNvPr id="8" name="Object 7">
            <a:extLst>
              <a:ext uri="{FF2B5EF4-FFF2-40B4-BE49-F238E27FC236}">
                <a16:creationId xmlns:a16="http://schemas.microsoft.com/office/drawing/2014/main" id="{2DBB6F7C-6E16-4C77-99EC-554FE7BE25C8}"/>
              </a:ext>
            </a:extLst>
          </p:cNvPr>
          <p:cNvGraphicFramePr>
            <a:graphicFrameLocks noChangeAspect="1"/>
          </p:cNvGraphicFramePr>
          <p:nvPr/>
        </p:nvGraphicFramePr>
        <p:xfrm>
          <a:off x="3692237" y="3026864"/>
          <a:ext cx="3467100" cy="571500"/>
        </p:xfrm>
        <a:graphic>
          <a:graphicData uri="http://schemas.openxmlformats.org/presentationml/2006/ole">
            <mc:AlternateContent xmlns:mc="http://schemas.openxmlformats.org/markup-compatibility/2006">
              <mc:Choice xmlns:v="urn:schemas-microsoft-com:vml" Requires="v">
                <p:oleObj spid="_x0000_s23825" name="Equation" r:id="rId13" imgW="3466800" imgH="571320" progId="Equation.DSMT4">
                  <p:embed/>
                </p:oleObj>
              </mc:Choice>
              <mc:Fallback>
                <p:oleObj name="Equation" r:id="rId13" imgW="3466800" imgH="571320" progId="Equation.DSMT4">
                  <p:embed/>
                  <p:pic>
                    <p:nvPicPr>
                      <p:cNvPr id="8" name="Object 7">
                        <a:extLst>
                          <a:ext uri="{FF2B5EF4-FFF2-40B4-BE49-F238E27FC236}">
                            <a16:creationId xmlns:a16="http://schemas.microsoft.com/office/drawing/2014/main" id="{2DBB6F7C-6E16-4C77-99EC-554FE7BE25C8}"/>
                          </a:ext>
                        </a:extLst>
                      </p:cNvPr>
                      <p:cNvPicPr/>
                      <p:nvPr/>
                    </p:nvPicPr>
                    <p:blipFill>
                      <a:blip r:embed="rId14"/>
                      <a:stretch>
                        <a:fillRect/>
                      </a:stretch>
                    </p:blipFill>
                    <p:spPr>
                      <a:xfrm>
                        <a:off x="3692237" y="3026864"/>
                        <a:ext cx="3467100" cy="57150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21B0FF80-BECF-4C81-AAF7-039F89E7C288}"/>
              </a:ext>
            </a:extLst>
          </p:cNvPr>
          <p:cNvGraphicFramePr>
            <a:graphicFrameLocks noChangeAspect="1"/>
          </p:cNvGraphicFramePr>
          <p:nvPr/>
        </p:nvGraphicFramePr>
        <p:xfrm>
          <a:off x="6695931" y="5514493"/>
          <a:ext cx="1843087" cy="823913"/>
        </p:xfrm>
        <a:graphic>
          <a:graphicData uri="http://schemas.openxmlformats.org/presentationml/2006/ole">
            <mc:AlternateContent xmlns:mc="http://schemas.openxmlformats.org/markup-compatibility/2006">
              <mc:Choice xmlns:v="urn:schemas-microsoft-com:vml" Requires="v">
                <p:oleObj spid="_x0000_s23826" name="Equation" r:id="rId15" imgW="1842706" imgH="824500" progId="Equation.DSMT4">
                  <p:embed/>
                </p:oleObj>
              </mc:Choice>
              <mc:Fallback>
                <p:oleObj name="Equation" r:id="rId15" imgW="1842706" imgH="824500" progId="Equation.DSMT4">
                  <p:embed/>
                  <p:pic>
                    <p:nvPicPr>
                      <p:cNvPr id="12" name="Object 11">
                        <a:extLst>
                          <a:ext uri="{FF2B5EF4-FFF2-40B4-BE49-F238E27FC236}">
                            <a16:creationId xmlns:a16="http://schemas.microsoft.com/office/drawing/2014/main" id="{21B0FF80-BECF-4C81-AAF7-039F89E7C288}"/>
                          </a:ext>
                        </a:extLst>
                      </p:cNvPr>
                      <p:cNvPicPr/>
                      <p:nvPr/>
                    </p:nvPicPr>
                    <p:blipFill>
                      <a:blip r:embed="rId16"/>
                      <a:stretch>
                        <a:fillRect/>
                      </a:stretch>
                    </p:blipFill>
                    <p:spPr>
                      <a:xfrm>
                        <a:off x="6695931" y="5514493"/>
                        <a:ext cx="1843087" cy="823913"/>
                      </a:xfrm>
                      <a:prstGeom prst="rect">
                        <a:avLst/>
                      </a:prstGeom>
                    </p:spPr>
                  </p:pic>
                </p:oleObj>
              </mc:Fallback>
            </mc:AlternateContent>
          </a:graphicData>
        </a:graphic>
      </p:graphicFrame>
      <p:sp>
        <p:nvSpPr>
          <p:cNvPr id="13" name="Rectangle 12">
            <a:extLst>
              <a:ext uri="{FF2B5EF4-FFF2-40B4-BE49-F238E27FC236}">
                <a16:creationId xmlns:a16="http://schemas.microsoft.com/office/drawing/2014/main" id="{94EC5D79-DA61-45DF-9A5B-2A955362B32F}"/>
              </a:ext>
            </a:extLst>
          </p:cNvPr>
          <p:cNvSpPr/>
          <p:nvPr/>
        </p:nvSpPr>
        <p:spPr>
          <a:xfrm>
            <a:off x="6442364" y="5445607"/>
            <a:ext cx="2382982" cy="1126836"/>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3">
            <a:extLst>
              <a:ext uri="{FF2B5EF4-FFF2-40B4-BE49-F238E27FC236}">
                <a16:creationId xmlns:a16="http://schemas.microsoft.com/office/drawing/2014/main" id="{45E96C80-802F-4724-BE6F-15471CB9C1F2}"/>
              </a:ext>
            </a:extLst>
          </p:cNvPr>
          <p:cNvSpPr txBox="1">
            <a:spLocks/>
          </p:cNvSpPr>
          <p:nvPr/>
        </p:nvSpPr>
        <p:spPr bwMode="auto">
          <a:xfrm>
            <a:off x="0" y="-32327"/>
            <a:ext cx="12192000" cy="430886"/>
          </a:xfrm>
          <a:prstGeom prst="rect">
            <a:avLst/>
          </a:prstGeom>
          <a:solidFill>
            <a:srgbClr val="B00000"/>
          </a:solidFill>
          <a:ln w="0">
            <a:solidFill>
              <a:schemeClr val="accent5">
                <a:lumMod val="60000"/>
                <a:lumOff val="40000"/>
              </a:schemeClr>
            </a:solidFill>
            <a:miter lim="800000"/>
            <a:headEnd/>
            <a:tailEnd/>
          </a:ln>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000" dirty="0">
                <a:solidFill>
                  <a:srgbClr val="0033CC"/>
                </a:solidFill>
              </a:rPr>
              <a:t>	</a:t>
            </a:r>
            <a:r>
              <a:rPr lang="en-US" sz="2000" dirty="0">
                <a:solidFill>
                  <a:schemeClr val="bg1"/>
                </a:solidFill>
              </a:rPr>
              <a:t>Generalization of optimal tax rate (royalty per-ton surcharge) to multiple fuels</a:t>
            </a:r>
          </a:p>
        </p:txBody>
      </p:sp>
    </p:spTree>
    <p:extLst>
      <p:ext uri="{BB962C8B-B14F-4D97-AF65-F5344CB8AC3E}">
        <p14:creationId xmlns:p14="http://schemas.microsoft.com/office/powerpoint/2010/main" val="772141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DB4E294E-52C9-41BD-A41B-5389E17C2FC2}"/>
              </a:ext>
            </a:extLst>
          </p:cNvPr>
          <p:cNvSpPr>
            <a:spLocks noGrp="1"/>
          </p:cNvSpPr>
          <p:nvPr>
            <p:ph type="sldNum" sz="quarter" idx="12"/>
          </p:nvPr>
        </p:nvSpPr>
        <p:spPr>
          <a:xfrm>
            <a:off x="8610600" y="6356350"/>
            <a:ext cx="2743200" cy="365125"/>
          </a:xfrm>
        </p:spPr>
        <p:txBody>
          <a:bodyPr/>
          <a:lstStyle/>
          <a:p>
            <a:fld id="{F770DD09-F61C-493C-8818-4311C754F91E}" type="slidenum">
              <a:rPr lang="en-US" smtClean="0"/>
              <a:t>15</a:t>
            </a:fld>
            <a:endParaRPr lang="en-US"/>
          </a:p>
        </p:txBody>
      </p:sp>
      <p:sp>
        <p:nvSpPr>
          <p:cNvPr id="2" name="TextBox 1">
            <a:extLst>
              <a:ext uri="{FF2B5EF4-FFF2-40B4-BE49-F238E27FC236}">
                <a16:creationId xmlns:a16="http://schemas.microsoft.com/office/drawing/2014/main" id="{0BB46534-9DB4-44E5-9FAC-8F1EAB20F0B8}"/>
              </a:ext>
            </a:extLst>
          </p:cNvPr>
          <p:cNvSpPr txBox="1"/>
          <p:nvPr/>
        </p:nvSpPr>
        <p:spPr>
          <a:xfrm>
            <a:off x="1011382" y="1654944"/>
            <a:ext cx="10155382" cy="3693319"/>
          </a:xfrm>
          <a:prstGeom prst="rect">
            <a:avLst/>
          </a:prstGeom>
          <a:noFill/>
        </p:spPr>
        <p:txBody>
          <a:bodyPr wrap="square" rtlCol="0">
            <a:spAutoFit/>
          </a:bodyPr>
          <a:lstStyle/>
          <a:p>
            <a:r>
              <a:rPr lang="en-US" b="1" dirty="0">
                <a:solidFill>
                  <a:srgbClr val="C00000"/>
                </a:solidFill>
              </a:rPr>
              <a:t>Discussion</a:t>
            </a:r>
          </a:p>
          <a:p>
            <a:r>
              <a:rPr lang="en-US" dirty="0"/>
              <a:t>Recall </a:t>
            </a:r>
            <a:r>
              <a:rPr lang="el-GR" dirty="0"/>
              <a:t>θ</a:t>
            </a:r>
            <a:r>
              <a:rPr lang="en-US" dirty="0"/>
              <a:t> = marginal damages = Social Cost of Carbon</a:t>
            </a:r>
          </a:p>
          <a:p>
            <a:endParaRPr lang="en-US" dirty="0"/>
          </a:p>
          <a:p>
            <a:pPr marL="285750" indent="-285750">
              <a:buFont typeface="Arial" panose="020B0604020202020204" pitchFamily="34" charset="0"/>
              <a:buChar char="•"/>
            </a:pPr>
            <a:r>
              <a:rPr lang="en-US" dirty="0"/>
              <a:t>If there are no uncovered emissions, then </a:t>
            </a:r>
            <a:r>
              <a:rPr lang="en-US" i="1" dirty="0" err="1"/>
              <a:t>E</a:t>
            </a:r>
            <a:r>
              <a:rPr lang="en-US" i="1" baseline="30000" dirty="0" err="1"/>
              <a:t>c</a:t>
            </a:r>
            <a:r>
              <a:rPr lang="en-US" dirty="0"/>
              <a:t> = </a:t>
            </a:r>
            <a:r>
              <a:rPr lang="en-US" i="1" dirty="0" err="1"/>
              <a:t>E</a:t>
            </a:r>
            <a:r>
              <a:rPr lang="en-US" i="1" baseline="30000" dirty="0" err="1"/>
              <a:t>tot</a:t>
            </a:r>
            <a:r>
              <a:rPr lang="en-US" dirty="0"/>
              <a:t> so </a:t>
            </a:r>
            <a:r>
              <a:rPr lang="el-GR" dirty="0"/>
              <a:t>τ</a:t>
            </a:r>
            <a:r>
              <a:rPr lang="en-US" dirty="0"/>
              <a:t> = </a:t>
            </a:r>
            <a:r>
              <a:rPr lang="el-GR" dirty="0"/>
              <a:t>θ</a:t>
            </a:r>
            <a:r>
              <a:rPr lang="en-US" dirty="0"/>
              <a:t> = SCC</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In scalar case,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If no substitution between fuels, then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entries in the partials can be computed from own and cross-price supply elasticities  for the various fuels, since			is known for each fuel (using emission rates)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vector					can be thought of as </a:t>
            </a:r>
            <a:r>
              <a:rPr lang="en-US"/>
              <a:t>generalized leakage rates   </a:t>
            </a:r>
            <a:endParaRPr lang="en-US" dirty="0"/>
          </a:p>
        </p:txBody>
      </p:sp>
      <p:graphicFrame>
        <p:nvGraphicFramePr>
          <p:cNvPr id="8" name="Object 7">
            <a:extLst>
              <a:ext uri="{FF2B5EF4-FFF2-40B4-BE49-F238E27FC236}">
                <a16:creationId xmlns:a16="http://schemas.microsoft.com/office/drawing/2014/main" id="{9410B15C-7DB6-474A-A4F9-B4058041051A}"/>
              </a:ext>
            </a:extLst>
          </p:cNvPr>
          <p:cNvGraphicFramePr>
            <a:graphicFrameLocks noChangeAspect="1"/>
          </p:cNvGraphicFramePr>
          <p:nvPr/>
        </p:nvGraphicFramePr>
        <p:xfrm>
          <a:off x="3817504" y="613208"/>
          <a:ext cx="1841500" cy="827087"/>
        </p:xfrm>
        <a:graphic>
          <a:graphicData uri="http://schemas.openxmlformats.org/presentationml/2006/ole">
            <mc:AlternateContent xmlns:mc="http://schemas.openxmlformats.org/markup-compatibility/2006">
              <mc:Choice xmlns:v="urn:schemas-microsoft-com:vml" Requires="v">
                <p:oleObj spid="_x0000_s24768" name="Equation" r:id="rId3" imgW="1841267" imgH="826303" progId="Equation.DSMT4">
                  <p:embed/>
                </p:oleObj>
              </mc:Choice>
              <mc:Fallback>
                <p:oleObj name="Equation" r:id="rId3" imgW="1841267" imgH="826303" progId="Equation.DSMT4">
                  <p:embed/>
                  <p:pic>
                    <p:nvPicPr>
                      <p:cNvPr id="8" name="Object 7">
                        <a:extLst>
                          <a:ext uri="{FF2B5EF4-FFF2-40B4-BE49-F238E27FC236}">
                            <a16:creationId xmlns:a16="http://schemas.microsoft.com/office/drawing/2014/main" id="{9410B15C-7DB6-474A-A4F9-B4058041051A}"/>
                          </a:ext>
                        </a:extLst>
                      </p:cNvPr>
                      <p:cNvPicPr/>
                      <p:nvPr/>
                    </p:nvPicPr>
                    <p:blipFill>
                      <a:blip r:embed="rId4"/>
                      <a:stretch>
                        <a:fillRect/>
                      </a:stretch>
                    </p:blipFill>
                    <p:spPr>
                      <a:xfrm>
                        <a:off x="3817504" y="613208"/>
                        <a:ext cx="1841500" cy="827087"/>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7F078ADF-93B4-4297-B6BB-63A11B3C0B78}"/>
              </a:ext>
            </a:extLst>
          </p:cNvPr>
          <p:cNvGraphicFramePr>
            <a:graphicFrameLocks noChangeAspect="1"/>
          </p:cNvGraphicFramePr>
          <p:nvPr/>
        </p:nvGraphicFramePr>
        <p:xfrm>
          <a:off x="2787275" y="2877475"/>
          <a:ext cx="4572000" cy="673100"/>
        </p:xfrm>
        <a:graphic>
          <a:graphicData uri="http://schemas.openxmlformats.org/presentationml/2006/ole">
            <mc:AlternateContent xmlns:mc="http://schemas.openxmlformats.org/markup-compatibility/2006">
              <mc:Choice xmlns:v="urn:schemas-microsoft-com:vml" Requires="v">
                <p:oleObj spid="_x0000_s24769" name="Equation" r:id="rId5" imgW="4572000" imgH="672840" progId="Equation.DSMT4">
                  <p:embed/>
                </p:oleObj>
              </mc:Choice>
              <mc:Fallback>
                <p:oleObj name="Equation" r:id="rId5" imgW="4572000" imgH="672840" progId="Equation.DSMT4">
                  <p:embed/>
                  <p:pic>
                    <p:nvPicPr>
                      <p:cNvPr id="12" name="Object 11">
                        <a:extLst>
                          <a:ext uri="{FF2B5EF4-FFF2-40B4-BE49-F238E27FC236}">
                            <a16:creationId xmlns:a16="http://schemas.microsoft.com/office/drawing/2014/main" id="{7F078ADF-93B4-4297-B6BB-63A11B3C0B78}"/>
                          </a:ext>
                        </a:extLst>
                      </p:cNvPr>
                      <p:cNvPicPr/>
                      <p:nvPr/>
                    </p:nvPicPr>
                    <p:blipFill>
                      <a:blip r:embed="rId6"/>
                      <a:stretch>
                        <a:fillRect/>
                      </a:stretch>
                    </p:blipFill>
                    <p:spPr>
                      <a:xfrm>
                        <a:off x="2787275" y="2877475"/>
                        <a:ext cx="4572000" cy="67310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D4A84CFD-BE9F-405D-A55B-01C83A0E6B6E}"/>
              </a:ext>
            </a:extLst>
          </p:cNvPr>
          <p:cNvGraphicFramePr>
            <a:graphicFrameLocks noChangeAspect="1"/>
          </p:cNvGraphicFramePr>
          <p:nvPr/>
        </p:nvGraphicFramePr>
        <p:xfrm>
          <a:off x="4962814" y="3429000"/>
          <a:ext cx="5803900" cy="698500"/>
        </p:xfrm>
        <a:graphic>
          <a:graphicData uri="http://schemas.openxmlformats.org/presentationml/2006/ole">
            <mc:AlternateContent xmlns:mc="http://schemas.openxmlformats.org/markup-compatibility/2006">
              <mc:Choice xmlns:v="urn:schemas-microsoft-com:vml" Requires="v">
                <p:oleObj spid="_x0000_s24770" name="Equation" r:id="rId7" imgW="5803560" imgH="698400" progId="Equation.DSMT4">
                  <p:embed/>
                </p:oleObj>
              </mc:Choice>
              <mc:Fallback>
                <p:oleObj name="Equation" r:id="rId7" imgW="5803560" imgH="698400" progId="Equation.DSMT4">
                  <p:embed/>
                  <p:pic>
                    <p:nvPicPr>
                      <p:cNvPr id="13" name="Object 12">
                        <a:extLst>
                          <a:ext uri="{FF2B5EF4-FFF2-40B4-BE49-F238E27FC236}">
                            <a16:creationId xmlns:a16="http://schemas.microsoft.com/office/drawing/2014/main" id="{D4A84CFD-BE9F-405D-A55B-01C83A0E6B6E}"/>
                          </a:ext>
                        </a:extLst>
                      </p:cNvPr>
                      <p:cNvPicPr/>
                      <p:nvPr/>
                    </p:nvPicPr>
                    <p:blipFill>
                      <a:blip r:embed="rId8"/>
                      <a:stretch>
                        <a:fillRect/>
                      </a:stretch>
                    </p:blipFill>
                    <p:spPr>
                      <a:xfrm>
                        <a:off x="4962814" y="3429000"/>
                        <a:ext cx="5803900" cy="69850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426D61B2-0AE1-4B2D-A44C-0F1A26995800}"/>
              </a:ext>
            </a:extLst>
          </p:cNvPr>
          <p:cNvGraphicFramePr>
            <a:graphicFrameLocks noChangeAspect="1"/>
          </p:cNvGraphicFramePr>
          <p:nvPr/>
        </p:nvGraphicFramePr>
        <p:xfrm>
          <a:off x="2521961" y="4432588"/>
          <a:ext cx="723900" cy="292100"/>
        </p:xfrm>
        <a:graphic>
          <a:graphicData uri="http://schemas.openxmlformats.org/presentationml/2006/ole">
            <mc:AlternateContent xmlns:mc="http://schemas.openxmlformats.org/markup-compatibility/2006">
              <mc:Choice xmlns:v="urn:schemas-microsoft-com:vml" Requires="v">
                <p:oleObj spid="_x0000_s24771" name="Equation" r:id="rId9" imgW="723600" imgH="291960" progId="Equation.DSMT4">
                  <p:embed/>
                </p:oleObj>
              </mc:Choice>
              <mc:Fallback>
                <p:oleObj name="Equation" r:id="rId9" imgW="723600" imgH="291960" progId="Equation.DSMT4">
                  <p:embed/>
                  <p:pic>
                    <p:nvPicPr>
                      <p:cNvPr id="14" name="Object 13">
                        <a:extLst>
                          <a:ext uri="{FF2B5EF4-FFF2-40B4-BE49-F238E27FC236}">
                            <a16:creationId xmlns:a16="http://schemas.microsoft.com/office/drawing/2014/main" id="{426D61B2-0AE1-4B2D-A44C-0F1A26995800}"/>
                          </a:ext>
                        </a:extLst>
                      </p:cNvPr>
                      <p:cNvPicPr/>
                      <p:nvPr/>
                    </p:nvPicPr>
                    <p:blipFill>
                      <a:blip r:embed="rId10"/>
                      <a:stretch>
                        <a:fillRect/>
                      </a:stretch>
                    </p:blipFill>
                    <p:spPr>
                      <a:xfrm>
                        <a:off x="2521961" y="4432588"/>
                        <a:ext cx="723900" cy="29210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A44CCAD8-E2F5-402E-B4EA-95ED21389EF8}"/>
              </a:ext>
            </a:extLst>
          </p:cNvPr>
          <p:cNvGraphicFramePr>
            <a:graphicFrameLocks noChangeAspect="1"/>
          </p:cNvGraphicFramePr>
          <p:nvPr/>
        </p:nvGraphicFramePr>
        <p:xfrm>
          <a:off x="2688215" y="4724688"/>
          <a:ext cx="1346200" cy="825500"/>
        </p:xfrm>
        <a:graphic>
          <a:graphicData uri="http://schemas.openxmlformats.org/presentationml/2006/ole">
            <mc:AlternateContent xmlns:mc="http://schemas.openxmlformats.org/markup-compatibility/2006">
              <mc:Choice xmlns:v="urn:schemas-microsoft-com:vml" Requires="v">
                <p:oleObj spid="_x0000_s24772" name="Equation" r:id="rId11" imgW="1346040" imgH="825480" progId="Equation.DSMT4">
                  <p:embed/>
                </p:oleObj>
              </mc:Choice>
              <mc:Fallback>
                <p:oleObj name="Equation" r:id="rId11" imgW="1346040" imgH="825480" progId="Equation.DSMT4">
                  <p:embed/>
                  <p:pic>
                    <p:nvPicPr>
                      <p:cNvPr id="15" name="Object 14">
                        <a:extLst>
                          <a:ext uri="{FF2B5EF4-FFF2-40B4-BE49-F238E27FC236}">
                            <a16:creationId xmlns:a16="http://schemas.microsoft.com/office/drawing/2014/main" id="{A44CCAD8-E2F5-402E-B4EA-95ED21389EF8}"/>
                          </a:ext>
                        </a:extLst>
                      </p:cNvPr>
                      <p:cNvPicPr/>
                      <p:nvPr/>
                    </p:nvPicPr>
                    <p:blipFill>
                      <a:blip r:embed="rId12"/>
                      <a:stretch>
                        <a:fillRect/>
                      </a:stretch>
                    </p:blipFill>
                    <p:spPr>
                      <a:xfrm>
                        <a:off x="2688215" y="4724688"/>
                        <a:ext cx="1346200" cy="825500"/>
                      </a:xfrm>
                      <a:prstGeom prst="rect">
                        <a:avLst/>
                      </a:prstGeom>
                    </p:spPr>
                  </p:pic>
                </p:oleObj>
              </mc:Fallback>
            </mc:AlternateContent>
          </a:graphicData>
        </a:graphic>
      </p:graphicFrame>
      <p:sp>
        <p:nvSpPr>
          <p:cNvPr id="10" name="Title 3">
            <a:extLst>
              <a:ext uri="{FF2B5EF4-FFF2-40B4-BE49-F238E27FC236}">
                <a16:creationId xmlns:a16="http://schemas.microsoft.com/office/drawing/2014/main" id="{706313D5-753D-432D-B8E4-E8DF43B1DBAC}"/>
              </a:ext>
            </a:extLst>
          </p:cNvPr>
          <p:cNvSpPr txBox="1">
            <a:spLocks/>
          </p:cNvSpPr>
          <p:nvPr/>
        </p:nvSpPr>
        <p:spPr bwMode="auto">
          <a:xfrm>
            <a:off x="0" y="-32327"/>
            <a:ext cx="12192000" cy="430886"/>
          </a:xfrm>
          <a:prstGeom prst="rect">
            <a:avLst/>
          </a:prstGeom>
          <a:solidFill>
            <a:srgbClr val="B00000"/>
          </a:solidFill>
          <a:ln w="0">
            <a:solidFill>
              <a:schemeClr val="accent5">
                <a:lumMod val="60000"/>
                <a:lumOff val="40000"/>
              </a:schemeClr>
            </a:solidFill>
            <a:miter lim="800000"/>
            <a:headEnd/>
            <a:tailEnd/>
          </a:ln>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000" dirty="0">
                <a:solidFill>
                  <a:srgbClr val="0033CC"/>
                </a:solidFill>
              </a:rPr>
              <a:t>	</a:t>
            </a:r>
            <a:r>
              <a:rPr lang="en-US" sz="2000" dirty="0">
                <a:solidFill>
                  <a:schemeClr val="bg1"/>
                </a:solidFill>
              </a:rPr>
              <a:t>Generalization of optimal tax rate (royalty per-ton surcharge) to multiple fuels</a:t>
            </a:r>
          </a:p>
        </p:txBody>
      </p:sp>
    </p:spTree>
    <p:extLst>
      <p:ext uri="{BB962C8B-B14F-4D97-AF65-F5344CB8AC3E}">
        <p14:creationId xmlns:p14="http://schemas.microsoft.com/office/powerpoint/2010/main" val="3621735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55BD8967-5D78-D948-8AC0-5B04B762D2F8}"/>
              </a:ext>
            </a:extLst>
          </p:cNvPr>
          <p:cNvGrpSpPr/>
          <p:nvPr/>
        </p:nvGrpSpPr>
        <p:grpSpPr>
          <a:xfrm>
            <a:off x="4076847" y="967909"/>
            <a:ext cx="2655994" cy="2058795"/>
            <a:chOff x="938559" y="3724508"/>
            <a:chExt cx="3477322" cy="1938826"/>
          </a:xfrm>
          <a:effectLst>
            <a:outerShdw blurRad="495300" dist="38100" algn="ctr" rotWithShape="0">
              <a:srgbClr val="C3E1F9">
                <a:alpha val="80000"/>
              </a:srgbClr>
            </a:outerShdw>
          </a:effectLst>
        </p:grpSpPr>
        <p:sp>
          <p:nvSpPr>
            <p:cNvPr id="51" name="Rounded Rectangle 50">
              <a:extLst>
                <a:ext uri="{FF2B5EF4-FFF2-40B4-BE49-F238E27FC236}">
                  <a16:creationId xmlns:a16="http://schemas.microsoft.com/office/drawing/2014/main" id="{04D42C5D-B0D7-DD4A-BDC7-29C4CF0F9C76}"/>
                </a:ext>
              </a:extLst>
            </p:cNvPr>
            <p:cNvSpPr/>
            <p:nvPr/>
          </p:nvSpPr>
          <p:spPr>
            <a:xfrm rot="10800000">
              <a:off x="938559" y="3724508"/>
              <a:ext cx="3477322" cy="1938826"/>
            </a:xfrm>
            <a:prstGeom prst="roundRect">
              <a:avLst>
                <a:gd name="adj" fmla="val 642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e Regular" panose="020B0503030202060203" pitchFamily="34" charset="0"/>
              </a:endParaRPr>
            </a:p>
          </p:txBody>
        </p:sp>
        <p:sp>
          <p:nvSpPr>
            <p:cNvPr id="52" name="Subtitle 2">
              <a:extLst>
                <a:ext uri="{FF2B5EF4-FFF2-40B4-BE49-F238E27FC236}">
                  <a16:creationId xmlns:a16="http://schemas.microsoft.com/office/drawing/2014/main" id="{87B46CE4-17F2-3F47-9817-3E39E89B9952}"/>
                </a:ext>
              </a:extLst>
            </p:cNvPr>
            <p:cNvSpPr txBox="1">
              <a:spLocks/>
            </p:cNvSpPr>
            <p:nvPr/>
          </p:nvSpPr>
          <p:spPr>
            <a:xfrm>
              <a:off x="1105830" y="3904407"/>
              <a:ext cx="3153937" cy="158199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Font typeface="Arial" panose="020B0604020202020204" pitchFamily="34" charset="0"/>
                <a:buNone/>
              </a:pPr>
              <a:r>
                <a:rPr lang="en-US" sz="2000" b="1" dirty="0">
                  <a:solidFill>
                    <a:srgbClr val="04273C"/>
                  </a:solidFill>
                  <a:latin typeface="Calibre Regular" panose="020B0503030202060203" pitchFamily="34" charset="0"/>
                </a:rPr>
                <a:t>2. Drilling</a:t>
              </a:r>
            </a:p>
            <a:p>
              <a:pPr marL="0" indent="0">
                <a:lnSpc>
                  <a:spcPct val="100000"/>
                </a:lnSpc>
                <a:spcBef>
                  <a:spcPts val="0"/>
                </a:spcBef>
                <a:spcAft>
                  <a:spcPts val="600"/>
                </a:spcAft>
                <a:buNone/>
              </a:pPr>
              <a:r>
                <a:rPr lang="en-US" sz="1500" dirty="0">
                  <a:solidFill>
                    <a:srgbClr val="04273C"/>
                  </a:solidFill>
                  <a:latin typeface="Calibre Regular" panose="020B0503030202060203" pitchFamily="34" charset="0"/>
                </a:rPr>
                <a:t>Approach: Econometrically estimated effect of price changes on drilling activity. </a:t>
              </a:r>
            </a:p>
          </p:txBody>
        </p:sp>
      </p:grpSp>
      <p:grpSp>
        <p:nvGrpSpPr>
          <p:cNvPr id="53" name="Group 52">
            <a:extLst>
              <a:ext uri="{FF2B5EF4-FFF2-40B4-BE49-F238E27FC236}">
                <a16:creationId xmlns:a16="http://schemas.microsoft.com/office/drawing/2014/main" id="{C8388F44-4CF9-7744-A46E-477EE393FEE5}"/>
              </a:ext>
            </a:extLst>
          </p:cNvPr>
          <p:cNvGrpSpPr/>
          <p:nvPr/>
        </p:nvGrpSpPr>
        <p:grpSpPr>
          <a:xfrm>
            <a:off x="7414934" y="1148814"/>
            <a:ext cx="3129687" cy="1500757"/>
            <a:chOff x="938557" y="3724507"/>
            <a:chExt cx="3321209" cy="1395630"/>
          </a:xfrm>
          <a:effectLst>
            <a:outerShdw blurRad="495300" dist="38100" algn="ctr" rotWithShape="0">
              <a:srgbClr val="C3E1F9">
                <a:alpha val="80000"/>
              </a:srgbClr>
            </a:outerShdw>
          </a:effectLst>
        </p:grpSpPr>
        <p:sp>
          <p:nvSpPr>
            <p:cNvPr id="54" name="Rounded Rectangle 53">
              <a:extLst>
                <a:ext uri="{FF2B5EF4-FFF2-40B4-BE49-F238E27FC236}">
                  <a16:creationId xmlns:a16="http://schemas.microsoft.com/office/drawing/2014/main" id="{3C8E2E69-00FD-184A-928D-AB01E03E6206}"/>
                </a:ext>
              </a:extLst>
            </p:cNvPr>
            <p:cNvSpPr/>
            <p:nvPr/>
          </p:nvSpPr>
          <p:spPr>
            <a:xfrm rot="10800000">
              <a:off x="938557" y="3724507"/>
              <a:ext cx="3261155" cy="1395629"/>
            </a:xfrm>
            <a:prstGeom prst="roundRect">
              <a:avLst>
                <a:gd name="adj" fmla="val 642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e Regular" panose="020B0503030202060203" pitchFamily="34" charset="0"/>
              </a:endParaRPr>
            </a:p>
          </p:txBody>
        </p:sp>
        <p:sp>
          <p:nvSpPr>
            <p:cNvPr id="55" name="Subtitle 2">
              <a:extLst>
                <a:ext uri="{FF2B5EF4-FFF2-40B4-BE49-F238E27FC236}">
                  <a16:creationId xmlns:a16="http://schemas.microsoft.com/office/drawing/2014/main" id="{2CBB8B39-110A-284E-9AE9-2ACF57F991CA}"/>
                </a:ext>
              </a:extLst>
            </p:cNvPr>
            <p:cNvSpPr txBox="1">
              <a:spLocks/>
            </p:cNvSpPr>
            <p:nvPr/>
          </p:nvSpPr>
          <p:spPr>
            <a:xfrm>
              <a:off x="1105829" y="3904409"/>
              <a:ext cx="3153937" cy="12157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Font typeface="Arial" panose="020B0604020202020204" pitchFamily="34" charset="0"/>
                <a:buNone/>
              </a:pPr>
              <a:r>
                <a:rPr lang="en-US" sz="2000" b="1" dirty="0">
                  <a:solidFill>
                    <a:srgbClr val="04273C"/>
                  </a:solidFill>
                  <a:latin typeface="Calibre Regular" panose="020B0503030202060203" pitchFamily="34" charset="0"/>
                </a:rPr>
                <a:t>3. New wells online	</a:t>
              </a:r>
            </a:p>
            <a:p>
              <a:pPr marL="0" indent="0">
                <a:lnSpc>
                  <a:spcPct val="100000"/>
                </a:lnSpc>
                <a:spcBef>
                  <a:spcPts val="0"/>
                </a:spcBef>
                <a:spcAft>
                  <a:spcPts val="600"/>
                </a:spcAft>
                <a:buNone/>
              </a:pPr>
              <a:r>
                <a:rPr lang="en-US" sz="1500" dirty="0">
                  <a:solidFill>
                    <a:srgbClr val="04273C"/>
                  </a:solidFill>
                  <a:latin typeface="Calibre Regular" panose="020B0503030202060203" pitchFamily="34" charset="0"/>
                </a:rPr>
                <a:t>Approach: Empirically estimated time lags between drilling and production</a:t>
              </a:r>
            </a:p>
          </p:txBody>
        </p:sp>
      </p:grpSp>
      <p:grpSp>
        <p:nvGrpSpPr>
          <p:cNvPr id="59" name="Group 58">
            <a:extLst>
              <a:ext uri="{FF2B5EF4-FFF2-40B4-BE49-F238E27FC236}">
                <a16:creationId xmlns:a16="http://schemas.microsoft.com/office/drawing/2014/main" id="{10DC4519-374E-C440-9D4E-1A85B61662CA}"/>
              </a:ext>
            </a:extLst>
          </p:cNvPr>
          <p:cNvGrpSpPr/>
          <p:nvPr/>
        </p:nvGrpSpPr>
        <p:grpSpPr>
          <a:xfrm>
            <a:off x="2383691" y="3869685"/>
            <a:ext cx="3310491" cy="1971403"/>
            <a:chOff x="938558" y="4229451"/>
            <a:chExt cx="3477322" cy="1938826"/>
          </a:xfrm>
          <a:effectLst>
            <a:outerShdw blurRad="495300" dist="38100" algn="ctr" rotWithShape="0">
              <a:srgbClr val="C3E1F9">
                <a:alpha val="80000"/>
              </a:srgbClr>
            </a:outerShdw>
          </a:effectLst>
        </p:grpSpPr>
        <p:sp>
          <p:nvSpPr>
            <p:cNvPr id="60" name="Rounded Rectangle 59">
              <a:extLst>
                <a:ext uri="{FF2B5EF4-FFF2-40B4-BE49-F238E27FC236}">
                  <a16:creationId xmlns:a16="http://schemas.microsoft.com/office/drawing/2014/main" id="{16DE1674-FA58-124B-BBAB-EBCD0E9AB46A}"/>
                </a:ext>
              </a:extLst>
            </p:cNvPr>
            <p:cNvSpPr/>
            <p:nvPr/>
          </p:nvSpPr>
          <p:spPr>
            <a:xfrm rot="10800000">
              <a:off x="938558" y="4229451"/>
              <a:ext cx="3477322" cy="1938826"/>
            </a:xfrm>
            <a:prstGeom prst="roundRect">
              <a:avLst>
                <a:gd name="adj" fmla="val 642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e Regular" panose="020B0503030202060203" pitchFamily="34" charset="0"/>
              </a:endParaRPr>
            </a:p>
          </p:txBody>
        </p:sp>
        <p:sp>
          <p:nvSpPr>
            <p:cNvPr id="61" name="Subtitle 2">
              <a:extLst>
                <a:ext uri="{FF2B5EF4-FFF2-40B4-BE49-F238E27FC236}">
                  <a16:creationId xmlns:a16="http://schemas.microsoft.com/office/drawing/2014/main" id="{A043E698-407A-8B48-8AD2-1BCE1B6E5D00}"/>
                </a:ext>
              </a:extLst>
            </p:cNvPr>
            <p:cNvSpPr txBox="1">
              <a:spLocks/>
            </p:cNvSpPr>
            <p:nvPr/>
          </p:nvSpPr>
          <p:spPr>
            <a:xfrm>
              <a:off x="1082218" y="4375496"/>
              <a:ext cx="3153937" cy="166149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Font typeface="Arial" panose="020B0604020202020204" pitchFamily="34" charset="0"/>
                <a:buNone/>
              </a:pPr>
              <a:r>
                <a:rPr lang="en-US" sz="2000" b="1" dirty="0">
                  <a:solidFill>
                    <a:srgbClr val="04273C"/>
                  </a:solidFill>
                  <a:latin typeface="Calibre Regular" panose="020B0503030202060203" pitchFamily="34" charset="0"/>
                </a:rPr>
                <a:t>5. Rest of World (ROW) Supply &amp; Demand Module</a:t>
              </a:r>
            </a:p>
            <a:p>
              <a:pPr marL="0" indent="0">
                <a:lnSpc>
                  <a:spcPct val="100000"/>
                </a:lnSpc>
                <a:spcBef>
                  <a:spcPts val="0"/>
                </a:spcBef>
                <a:spcAft>
                  <a:spcPts val="600"/>
                </a:spcAft>
                <a:buNone/>
              </a:pPr>
              <a:r>
                <a:rPr lang="en-US" sz="1500" dirty="0">
                  <a:solidFill>
                    <a:srgbClr val="04273C"/>
                  </a:solidFill>
                  <a:latin typeface="Calibre Regular" panose="020B0503030202060203" pitchFamily="34" charset="0"/>
                </a:rPr>
                <a:t>Approach: IEA projections, demand elasticities from the literature.</a:t>
              </a:r>
            </a:p>
          </p:txBody>
        </p:sp>
      </p:grpSp>
      <p:grpSp>
        <p:nvGrpSpPr>
          <p:cNvPr id="6" name="Group 5"/>
          <p:cNvGrpSpPr/>
          <p:nvPr/>
        </p:nvGrpSpPr>
        <p:grpSpPr>
          <a:xfrm>
            <a:off x="484554" y="1076959"/>
            <a:ext cx="3592293" cy="1842956"/>
            <a:chOff x="194980" y="2681922"/>
            <a:chExt cx="4372965" cy="1627243"/>
          </a:xfrm>
        </p:grpSpPr>
        <p:grpSp>
          <p:nvGrpSpPr>
            <p:cNvPr id="47" name="Group 46">
              <a:extLst>
                <a:ext uri="{FF2B5EF4-FFF2-40B4-BE49-F238E27FC236}">
                  <a16:creationId xmlns:a16="http://schemas.microsoft.com/office/drawing/2014/main" id="{48DAD16D-A7E7-A349-A757-757D91162DAC}"/>
                </a:ext>
              </a:extLst>
            </p:cNvPr>
            <p:cNvGrpSpPr/>
            <p:nvPr/>
          </p:nvGrpSpPr>
          <p:grpSpPr>
            <a:xfrm>
              <a:off x="194980" y="2681922"/>
              <a:ext cx="3562026" cy="1627243"/>
              <a:chOff x="938558" y="3724506"/>
              <a:chExt cx="3780005" cy="1938826"/>
            </a:xfrm>
            <a:effectLst>
              <a:outerShdw blurRad="495300" dist="38100" algn="ctr" rotWithShape="0">
                <a:srgbClr val="C3E1F9">
                  <a:alpha val="80000"/>
                </a:srgbClr>
              </a:outerShdw>
            </a:effectLst>
          </p:grpSpPr>
          <p:sp>
            <p:nvSpPr>
              <p:cNvPr id="48" name="Rounded Rectangle 47">
                <a:extLst>
                  <a:ext uri="{FF2B5EF4-FFF2-40B4-BE49-F238E27FC236}">
                    <a16:creationId xmlns:a16="http://schemas.microsoft.com/office/drawing/2014/main" id="{CD743F59-716C-0E46-AF31-147D0B5B2197}"/>
                  </a:ext>
                </a:extLst>
              </p:cNvPr>
              <p:cNvSpPr/>
              <p:nvPr/>
            </p:nvSpPr>
            <p:spPr>
              <a:xfrm rot="10800000">
                <a:off x="938558" y="3724506"/>
                <a:ext cx="3632136" cy="1938826"/>
              </a:xfrm>
              <a:prstGeom prst="roundRect">
                <a:avLst>
                  <a:gd name="adj" fmla="val 642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e Regular" panose="020B0503030202060203" pitchFamily="34" charset="0"/>
                </a:endParaRPr>
              </a:p>
            </p:txBody>
          </p:sp>
          <p:sp>
            <p:nvSpPr>
              <p:cNvPr id="49" name="Subtitle 2">
                <a:extLst>
                  <a:ext uri="{FF2B5EF4-FFF2-40B4-BE49-F238E27FC236}">
                    <a16:creationId xmlns:a16="http://schemas.microsoft.com/office/drawing/2014/main" id="{CD2DE83F-D771-3D46-8190-40B4DF1860DF}"/>
                  </a:ext>
                </a:extLst>
              </p:cNvPr>
              <p:cNvSpPr txBox="1">
                <a:spLocks/>
              </p:cNvSpPr>
              <p:nvPr/>
            </p:nvSpPr>
            <p:spPr>
              <a:xfrm>
                <a:off x="1105829" y="3904407"/>
                <a:ext cx="3612734" cy="158199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Font typeface="Arial" panose="020B0604020202020204" pitchFamily="34" charset="0"/>
                  <a:buNone/>
                </a:pPr>
                <a:r>
                  <a:rPr lang="en-US" sz="2000" b="1" dirty="0">
                    <a:solidFill>
                      <a:srgbClr val="04273C"/>
                    </a:solidFill>
                    <a:latin typeface="Calibre Regular" panose="020B0503030202060203" pitchFamily="34" charset="0"/>
                  </a:rPr>
                  <a:t>1. O&amp;G prices, royalty rates, carbon adders</a:t>
                </a:r>
              </a:p>
              <a:p>
                <a:pPr marL="0" indent="0">
                  <a:lnSpc>
                    <a:spcPct val="100000"/>
                  </a:lnSpc>
                  <a:spcBef>
                    <a:spcPts val="0"/>
                  </a:spcBef>
                  <a:spcAft>
                    <a:spcPts val="600"/>
                  </a:spcAft>
                  <a:buNone/>
                </a:pPr>
                <a:r>
                  <a:rPr lang="en-US" sz="1500" dirty="0">
                    <a:solidFill>
                      <a:srgbClr val="04273C"/>
                    </a:solidFill>
                    <a:latin typeface="Calibre Regular" panose="020B0503030202060203" pitchFamily="34" charset="0"/>
                  </a:rPr>
                  <a:t>Approach: Price projections, </a:t>
                </a:r>
                <a:br>
                  <a:rPr lang="en-US" sz="1500" dirty="0">
                    <a:solidFill>
                      <a:srgbClr val="04273C"/>
                    </a:solidFill>
                    <a:latin typeface="Calibre Regular" panose="020B0503030202060203" pitchFamily="34" charset="0"/>
                  </a:rPr>
                </a:br>
                <a:r>
                  <a:rPr lang="en-US" sz="1500" dirty="0">
                    <a:solidFill>
                      <a:srgbClr val="04273C"/>
                    </a:solidFill>
                    <a:latin typeface="Calibre Regular" panose="020B0503030202060203" pitchFamily="34" charset="0"/>
                  </a:rPr>
                  <a:t>policy assumptions</a:t>
                </a:r>
              </a:p>
            </p:txBody>
          </p:sp>
        </p:grpSp>
        <p:cxnSp>
          <p:nvCxnSpPr>
            <p:cNvPr id="62" name="Straight Arrow Connector 61">
              <a:extLst>
                <a:ext uri="{FF2B5EF4-FFF2-40B4-BE49-F238E27FC236}">
                  <a16:creationId xmlns:a16="http://schemas.microsoft.com/office/drawing/2014/main" id="{DA7F9339-6837-4949-8A46-A7F946E46B96}"/>
                </a:ext>
              </a:extLst>
            </p:cNvPr>
            <p:cNvCxnSpPr>
              <a:stCxn id="48" idx="1"/>
              <a:endCxn id="51" idx="3"/>
            </p:cNvCxnSpPr>
            <p:nvPr/>
          </p:nvCxnSpPr>
          <p:spPr>
            <a:xfrm flipV="1">
              <a:off x="3617665" y="3494545"/>
              <a:ext cx="950280" cy="999"/>
            </a:xfrm>
            <a:prstGeom prst="straightConnector1">
              <a:avLst/>
            </a:prstGeom>
            <a:ln w="50800">
              <a:solidFill>
                <a:srgbClr val="04273C"/>
              </a:solidFill>
              <a:tailEnd type="triangle"/>
            </a:ln>
          </p:spPr>
          <p:style>
            <a:lnRef idx="1">
              <a:schemeClr val="accent1"/>
            </a:lnRef>
            <a:fillRef idx="0">
              <a:schemeClr val="accent1"/>
            </a:fillRef>
            <a:effectRef idx="0">
              <a:schemeClr val="accent1"/>
            </a:effectRef>
            <a:fontRef idx="minor">
              <a:schemeClr val="tx1"/>
            </a:fontRef>
          </p:style>
        </p:cxnSp>
      </p:grpSp>
      <p:cxnSp>
        <p:nvCxnSpPr>
          <p:cNvPr id="63" name="Straight Arrow Connector 62">
            <a:extLst>
              <a:ext uri="{FF2B5EF4-FFF2-40B4-BE49-F238E27FC236}">
                <a16:creationId xmlns:a16="http://schemas.microsoft.com/office/drawing/2014/main" id="{F4D3F820-FEE7-5F4B-A2E1-99A70740E0A7}"/>
              </a:ext>
            </a:extLst>
          </p:cNvPr>
          <p:cNvCxnSpPr>
            <a:cxnSpLocks/>
            <a:stCxn id="51" idx="1"/>
            <a:endCxn id="54" idx="3"/>
          </p:cNvCxnSpPr>
          <p:nvPr/>
        </p:nvCxnSpPr>
        <p:spPr>
          <a:xfrm flipV="1">
            <a:off x="6732841" y="1899192"/>
            <a:ext cx="682093" cy="98114"/>
          </a:xfrm>
          <a:prstGeom prst="straightConnector1">
            <a:avLst/>
          </a:prstGeom>
          <a:ln w="50800">
            <a:solidFill>
              <a:srgbClr val="04273C"/>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82193E5D-139A-1742-B659-960642EC0C5D}"/>
              </a:ext>
            </a:extLst>
          </p:cNvPr>
          <p:cNvCxnSpPr>
            <a:cxnSpLocks/>
            <a:stCxn id="54" idx="0"/>
            <a:endCxn id="57" idx="2"/>
          </p:cNvCxnSpPr>
          <p:nvPr/>
        </p:nvCxnSpPr>
        <p:spPr>
          <a:xfrm>
            <a:off x="8951482" y="2649570"/>
            <a:ext cx="97269" cy="383645"/>
          </a:xfrm>
          <a:prstGeom prst="straightConnector1">
            <a:avLst/>
          </a:prstGeom>
          <a:ln w="50800">
            <a:solidFill>
              <a:srgbClr val="04273C"/>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7270264" y="3033215"/>
            <a:ext cx="3556974" cy="2084871"/>
            <a:chOff x="6641427" y="3269827"/>
            <a:chExt cx="3276797" cy="2084871"/>
          </a:xfrm>
        </p:grpSpPr>
        <p:grpSp>
          <p:nvGrpSpPr>
            <p:cNvPr id="56" name="Group 55">
              <a:extLst>
                <a:ext uri="{FF2B5EF4-FFF2-40B4-BE49-F238E27FC236}">
                  <a16:creationId xmlns:a16="http://schemas.microsoft.com/office/drawing/2014/main" id="{507C69DE-6AAB-CB45-B8E4-2050A024BE9E}"/>
                </a:ext>
              </a:extLst>
            </p:cNvPr>
            <p:cNvGrpSpPr/>
            <p:nvPr/>
          </p:nvGrpSpPr>
          <p:grpSpPr>
            <a:xfrm>
              <a:off x="6641427" y="3269827"/>
              <a:ext cx="3276797" cy="2084870"/>
              <a:chOff x="938559" y="3724508"/>
              <a:chExt cx="3477322" cy="1938826"/>
            </a:xfrm>
            <a:effectLst>
              <a:outerShdw blurRad="495300" dist="38100" algn="ctr" rotWithShape="0">
                <a:srgbClr val="C3E1F9">
                  <a:alpha val="80000"/>
                </a:srgbClr>
              </a:outerShdw>
            </a:effectLst>
          </p:grpSpPr>
          <p:sp>
            <p:nvSpPr>
              <p:cNvPr id="57" name="Rounded Rectangle 56">
                <a:extLst>
                  <a:ext uri="{FF2B5EF4-FFF2-40B4-BE49-F238E27FC236}">
                    <a16:creationId xmlns:a16="http://schemas.microsoft.com/office/drawing/2014/main" id="{1E2635F7-E903-154A-8FFD-64456F08CBEF}"/>
                  </a:ext>
                </a:extLst>
              </p:cNvPr>
              <p:cNvSpPr/>
              <p:nvPr/>
            </p:nvSpPr>
            <p:spPr>
              <a:xfrm rot="10800000">
                <a:off x="938559" y="3724508"/>
                <a:ext cx="3477322" cy="1938826"/>
              </a:xfrm>
              <a:prstGeom prst="roundRect">
                <a:avLst>
                  <a:gd name="adj" fmla="val 642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e Regular" panose="020B0503030202060203" pitchFamily="34" charset="0"/>
                </a:endParaRPr>
              </a:p>
            </p:txBody>
          </p:sp>
          <p:sp>
            <p:nvSpPr>
              <p:cNvPr id="58" name="Subtitle 2">
                <a:extLst>
                  <a:ext uri="{FF2B5EF4-FFF2-40B4-BE49-F238E27FC236}">
                    <a16:creationId xmlns:a16="http://schemas.microsoft.com/office/drawing/2014/main" id="{73C66EF3-7420-1643-88DD-123A57D36269}"/>
                  </a:ext>
                </a:extLst>
              </p:cNvPr>
              <p:cNvSpPr txBox="1">
                <a:spLocks/>
              </p:cNvSpPr>
              <p:nvPr/>
            </p:nvSpPr>
            <p:spPr>
              <a:xfrm>
                <a:off x="1105829" y="3904408"/>
                <a:ext cx="3153937" cy="158199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Font typeface="Arial" panose="020B0604020202020204" pitchFamily="34" charset="0"/>
                  <a:buNone/>
                </a:pPr>
                <a:r>
                  <a:rPr lang="en-US" sz="2000" b="1" dirty="0">
                    <a:solidFill>
                      <a:srgbClr val="04273C"/>
                    </a:solidFill>
                    <a:latin typeface="Calibre Regular" panose="020B0503030202060203" pitchFamily="34" charset="0"/>
                  </a:rPr>
                  <a:t>4a. Oil and gas production</a:t>
                </a:r>
              </a:p>
              <a:p>
                <a:pPr marL="0" indent="0">
                  <a:lnSpc>
                    <a:spcPct val="100000"/>
                  </a:lnSpc>
                  <a:spcBef>
                    <a:spcPts val="0"/>
                  </a:spcBef>
                  <a:spcAft>
                    <a:spcPts val="600"/>
                  </a:spcAft>
                  <a:buNone/>
                </a:pPr>
                <a:r>
                  <a:rPr lang="en-US" sz="1500" dirty="0">
                    <a:solidFill>
                      <a:srgbClr val="04273C"/>
                    </a:solidFill>
                    <a:latin typeface="Calibre Regular" panose="020B0503030202060203" pitchFamily="34" charset="0"/>
                  </a:rPr>
                  <a:t>Approach: Empirically estimated production profiles over time</a:t>
                </a:r>
              </a:p>
            </p:txBody>
          </p:sp>
        </p:grpSp>
        <p:pic>
          <p:nvPicPr>
            <p:cNvPr id="4" name="Picture 3"/>
            <p:cNvPicPr>
              <a:picLocks noChangeAspect="1"/>
            </p:cNvPicPr>
            <p:nvPr/>
          </p:nvPicPr>
          <p:blipFill>
            <a:blip r:embed="rId2"/>
            <a:stretch>
              <a:fillRect/>
            </a:stretch>
          </p:blipFill>
          <p:spPr>
            <a:xfrm>
              <a:off x="7548980" y="4371244"/>
              <a:ext cx="1461689" cy="983454"/>
            </a:xfrm>
            <a:prstGeom prst="rect">
              <a:avLst/>
            </a:prstGeom>
          </p:spPr>
        </p:pic>
      </p:grpSp>
      <p:cxnSp>
        <p:nvCxnSpPr>
          <p:cNvPr id="65" name="Straight Arrow Connector 64">
            <a:extLst>
              <a:ext uri="{FF2B5EF4-FFF2-40B4-BE49-F238E27FC236}">
                <a16:creationId xmlns:a16="http://schemas.microsoft.com/office/drawing/2014/main" id="{B6B9D7DF-E5C2-C143-BEAD-F03E772FB7AB}"/>
              </a:ext>
            </a:extLst>
          </p:cNvPr>
          <p:cNvCxnSpPr>
            <a:cxnSpLocks/>
            <a:stCxn id="57" idx="3"/>
            <a:endCxn id="60" idx="1"/>
          </p:cNvCxnSpPr>
          <p:nvPr/>
        </p:nvCxnSpPr>
        <p:spPr>
          <a:xfrm flipH="1">
            <a:off x="5694182" y="4075650"/>
            <a:ext cx="1576082" cy="779737"/>
          </a:xfrm>
          <a:prstGeom prst="straightConnector1">
            <a:avLst/>
          </a:prstGeom>
          <a:ln w="50800">
            <a:solidFill>
              <a:srgbClr val="04273C"/>
            </a:solidFill>
            <a:tailEnd type="triangle"/>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1"/>
          </p:nvPr>
        </p:nvSpPr>
        <p:spPr/>
        <p:txBody>
          <a:bodyPr/>
          <a:lstStyle/>
          <a:p>
            <a:r>
              <a:rPr lang="en-US"/>
              <a:t>Oil &amp; Gas Leasing Reform</a:t>
            </a:r>
          </a:p>
        </p:txBody>
      </p:sp>
      <p:sp>
        <p:nvSpPr>
          <p:cNvPr id="3" name="Slide Number Placeholder 2"/>
          <p:cNvSpPr>
            <a:spLocks noGrp="1"/>
          </p:cNvSpPr>
          <p:nvPr>
            <p:ph type="sldNum" sz="quarter" idx="12"/>
          </p:nvPr>
        </p:nvSpPr>
        <p:spPr/>
        <p:txBody>
          <a:bodyPr/>
          <a:lstStyle/>
          <a:p>
            <a:fld id="{B72A172B-4333-994F-98DF-8987D709A610}" type="slidenum">
              <a:rPr lang="en-US" smtClean="0"/>
              <a:t>16</a:t>
            </a:fld>
            <a:endParaRPr lang="en-US"/>
          </a:p>
        </p:txBody>
      </p:sp>
      <p:grpSp>
        <p:nvGrpSpPr>
          <p:cNvPr id="68" name="Group 67">
            <a:extLst>
              <a:ext uri="{FF2B5EF4-FFF2-40B4-BE49-F238E27FC236}">
                <a16:creationId xmlns:a16="http://schemas.microsoft.com/office/drawing/2014/main" id="{55BD8967-5D78-D948-8AC0-5B04B762D2F8}"/>
              </a:ext>
            </a:extLst>
          </p:cNvPr>
          <p:cNvGrpSpPr/>
          <p:nvPr/>
        </p:nvGrpSpPr>
        <p:grpSpPr>
          <a:xfrm>
            <a:off x="6855523" y="5327660"/>
            <a:ext cx="4386454" cy="1060987"/>
            <a:chOff x="938559" y="3724508"/>
            <a:chExt cx="3477322" cy="1938826"/>
          </a:xfrm>
          <a:effectLst>
            <a:outerShdw blurRad="495300" dist="38100" algn="ctr" rotWithShape="0">
              <a:srgbClr val="C3E1F9">
                <a:alpha val="80000"/>
              </a:srgbClr>
            </a:outerShdw>
          </a:effectLst>
        </p:grpSpPr>
        <p:sp>
          <p:nvSpPr>
            <p:cNvPr id="69" name="Rounded Rectangle 68">
              <a:extLst>
                <a:ext uri="{FF2B5EF4-FFF2-40B4-BE49-F238E27FC236}">
                  <a16:creationId xmlns:a16="http://schemas.microsoft.com/office/drawing/2014/main" id="{04D42C5D-B0D7-DD4A-BDC7-29C4CF0F9C76}"/>
                </a:ext>
              </a:extLst>
            </p:cNvPr>
            <p:cNvSpPr/>
            <p:nvPr/>
          </p:nvSpPr>
          <p:spPr>
            <a:xfrm rot="10800000">
              <a:off x="938559" y="3724508"/>
              <a:ext cx="3477322" cy="1938826"/>
            </a:xfrm>
            <a:prstGeom prst="roundRect">
              <a:avLst>
                <a:gd name="adj" fmla="val 642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e Regular" panose="020B0503030202060203" pitchFamily="34" charset="0"/>
              </a:endParaRPr>
            </a:p>
          </p:txBody>
        </p:sp>
        <p:sp>
          <p:nvSpPr>
            <p:cNvPr id="70" name="Subtitle 2">
              <a:extLst>
                <a:ext uri="{FF2B5EF4-FFF2-40B4-BE49-F238E27FC236}">
                  <a16:creationId xmlns:a16="http://schemas.microsoft.com/office/drawing/2014/main" id="{87B46CE4-17F2-3F47-9817-3E39E89B9952}"/>
                </a:ext>
              </a:extLst>
            </p:cNvPr>
            <p:cNvSpPr txBox="1">
              <a:spLocks/>
            </p:cNvSpPr>
            <p:nvPr/>
          </p:nvSpPr>
          <p:spPr>
            <a:xfrm>
              <a:off x="1105830" y="3904407"/>
              <a:ext cx="3153937" cy="158199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Font typeface="Arial" panose="020B0604020202020204" pitchFamily="34" charset="0"/>
                <a:buNone/>
              </a:pPr>
              <a:r>
                <a:rPr lang="en-US" sz="2000" b="1" dirty="0">
                  <a:solidFill>
                    <a:srgbClr val="04273C"/>
                  </a:solidFill>
                  <a:latin typeface="Calibre Regular" panose="020B0503030202060203" pitchFamily="34" charset="0"/>
                </a:rPr>
                <a:t>4b. Production from existing wells</a:t>
              </a:r>
            </a:p>
            <a:p>
              <a:pPr marL="0" indent="0">
                <a:lnSpc>
                  <a:spcPct val="100000"/>
                </a:lnSpc>
                <a:spcBef>
                  <a:spcPts val="0"/>
                </a:spcBef>
                <a:spcAft>
                  <a:spcPts val="600"/>
                </a:spcAft>
                <a:buNone/>
              </a:pPr>
              <a:r>
                <a:rPr lang="en-US" sz="1500" dirty="0">
                  <a:solidFill>
                    <a:srgbClr val="04273C"/>
                  </a:solidFill>
                  <a:latin typeface="Calibre Regular" panose="020B0503030202060203" pitchFamily="34" charset="0"/>
                </a:rPr>
                <a:t>Approach: Well-level “Arps” projections for each of ~1 million existing wells</a:t>
              </a:r>
            </a:p>
          </p:txBody>
        </p:sp>
      </p:grpSp>
      <p:cxnSp>
        <p:nvCxnSpPr>
          <p:cNvPr id="71" name="Straight Arrow Connector 70">
            <a:extLst>
              <a:ext uri="{FF2B5EF4-FFF2-40B4-BE49-F238E27FC236}">
                <a16:creationId xmlns:a16="http://schemas.microsoft.com/office/drawing/2014/main" id="{B6B9D7DF-E5C2-C143-BEAD-F03E772FB7AB}"/>
              </a:ext>
            </a:extLst>
          </p:cNvPr>
          <p:cNvCxnSpPr>
            <a:cxnSpLocks/>
            <a:stCxn id="69" idx="3"/>
            <a:endCxn id="60" idx="1"/>
          </p:cNvCxnSpPr>
          <p:nvPr/>
        </p:nvCxnSpPr>
        <p:spPr>
          <a:xfrm flipH="1" flipV="1">
            <a:off x="5694182" y="4855387"/>
            <a:ext cx="1161341" cy="1002766"/>
          </a:xfrm>
          <a:prstGeom prst="straightConnector1">
            <a:avLst/>
          </a:prstGeom>
          <a:ln w="50800">
            <a:solidFill>
              <a:srgbClr val="04273C"/>
            </a:solidFill>
            <a:tailEnd type="triangle"/>
          </a:ln>
        </p:spPr>
        <p:style>
          <a:lnRef idx="1">
            <a:schemeClr val="accent1"/>
          </a:lnRef>
          <a:fillRef idx="0">
            <a:schemeClr val="accent1"/>
          </a:fillRef>
          <a:effectRef idx="0">
            <a:schemeClr val="accent1"/>
          </a:effectRef>
          <a:fontRef idx="minor">
            <a:schemeClr val="tx1"/>
          </a:fontRef>
        </p:style>
      </p:cxnSp>
      <p:sp>
        <p:nvSpPr>
          <p:cNvPr id="33" name="Title 3">
            <a:extLst>
              <a:ext uri="{FF2B5EF4-FFF2-40B4-BE49-F238E27FC236}">
                <a16:creationId xmlns:a16="http://schemas.microsoft.com/office/drawing/2014/main" id="{366DFC6C-42A1-4DEB-BB80-F9719C285824}"/>
              </a:ext>
            </a:extLst>
          </p:cNvPr>
          <p:cNvSpPr txBox="1">
            <a:spLocks/>
          </p:cNvSpPr>
          <p:nvPr/>
        </p:nvSpPr>
        <p:spPr bwMode="auto">
          <a:xfrm>
            <a:off x="0" y="0"/>
            <a:ext cx="12192000" cy="430886"/>
          </a:xfrm>
          <a:prstGeom prst="rect">
            <a:avLst/>
          </a:prstGeom>
          <a:solidFill>
            <a:srgbClr val="B00000"/>
          </a:solidFill>
          <a:ln w="0">
            <a:solidFill>
              <a:schemeClr val="accent5">
                <a:lumMod val="60000"/>
                <a:lumOff val="40000"/>
              </a:schemeClr>
            </a:solidFill>
            <a:miter lim="800000"/>
            <a:headEnd/>
            <a:tailEnd/>
          </a:ln>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000" dirty="0">
                <a:solidFill>
                  <a:srgbClr val="0033CC"/>
                </a:solidFill>
              </a:rPr>
              <a:t>	</a:t>
            </a:r>
            <a:r>
              <a:rPr lang="en-US" sz="2000" dirty="0">
                <a:solidFill>
                  <a:schemeClr val="bg1"/>
                </a:solidFill>
              </a:rPr>
              <a:t>Empirical model is taken from Prest (forthcoming)</a:t>
            </a:r>
          </a:p>
        </p:txBody>
      </p:sp>
    </p:spTree>
    <p:extLst>
      <p:ext uri="{BB962C8B-B14F-4D97-AF65-F5344CB8AC3E}">
        <p14:creationId xmlns:p14="http://schemas.microsoft.com/office/powerpoint/2010/main" val="1730982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96960" y="1137442"/>
            <a:ext cx="7299002" cy="5433768"/>
          </a:xfrm>
          <a:prstGeom prst="rect">
            <a:avLst/>
          </a:prstGeom>
        </p:spPr>
      </p:pic>
      <p:sp>
        <p:nvSpPr>
          <p:cNvPr id="2" name="Title 1">
            <a:extLst>
              <a:ext uri="{FF2B5EF4-FFF2-40B4-BE49-F238E27FC236}">
                <a16:creationId xmlns:a16="http://schemas.microsoft.com/office/drawing/2014/main" id="{DE960F6D-2ED5-CA42-A0E7-78DFE702AF93}"/>
              </a:ext>
            </a:extLst>
          </p:cNvPr>
          <p:cNvSpPr>
            <a:spLocks noGrp="1"/>
          </p:cNvSpPr>
          <p:nvPr>
            <p:ph type="title"/>
          </p:nvPr>
        </p:nvSpPr>
        <p:spPr>
          <a:xfrm>
            <a:off x="496960" y="706556"/>
            <a:ext cx="11142785" cy="430886"/>
          </a:xfrm>
        </p:spPr>
        <p:txBody>
          <a:bodyPr>
            <a:normAutofit/>
          </a:bodyPr>
          <a:lstStyle/>
          <a:p>
            <a:r>
              <a:rPr lang="en-US" sz="2000" b="1" dirty="0">
                <a:latin typeface="+mn-lt"/>
              </a:rPr>
              <a:t>Data: Microdata on more than 1 million wells</a:t>
            </a:r>
          </a:p>
        </p:txBody>
      </p:sp>
      <p:sp>
        <p:nvSpPr>
          <p:cNvPr id="4" name="Slide Number Placeholder 3"/>
          <p:cNvSpPr>
            <a:spLocks noGrp="1"/>
          </p:cNvSpPr>
          <p:nvPr>
            <p:ph type="sldNum" sz="quarter" idx="12"/>
          </p:nvPr>
        </p:nvSpPr>
        <p:spPr/>
        <p:txBody>
          <a:bodyPr/>
          <a:lstStyle/>
          <a:p>
            <a:fld id="{B72A172B-4333-994F-98DF-8987D709A610}" type="slidenum">
              <a:rPr lang="en-US" smtClean="0"/>
              <a:t>17</a:t>
            </a:fld>
            <a:endParaRPr lang="en-US"/>
          </a:p>
        </p:txBody>
      </p:sp>
      <p:sp>
        <p:nvSpPr>
          <p:cNvPr id="8" name="TextBox 7"/>
          <p:cNvSpPr txBox="1"/>
          <p:nvPr/>
        </p:nvSpPr>
        <p:spPr>
          <a:xfrm>
            <a:off x="8438751" y="1287124"/>
            <a:ext cx="3007385" cy="2308324"/>
          </a:xfrm>
          <a:prstGeom prst="rect">
            <a:avLst/>
          </a:prstGeom>
          <a:noFill/>
        </p:spPr>
        <p:txBody>
          <a:bodyPr wrap="square" rtlCol="0">
            <a:spAutoFit/>
          </a:bodyPr>
          <a:lstStyle/>
          <a:p>
            <a:pPr marL="285750" indent="-285750">
              <a:buFont typeface="Arial" panose="020B0604020202020204" pitchFamily="34" charset="0"/>
              <a:buChar char="•"/>
            </a:pPr>
            <a:r>
              <a:rPr lang="en-US" sz="1600" dirty="0"/>
              <a:t>Drilling info (</a:t>
            </a:r>
            <a:r>
              <a:rPr lang="en-US" sz="1600" dirty="0" err="1"/>
              <a:t>Enverus</a:t>
            </a:r>
            <a:r>
              <a:rPr lang="en-US" sz="1600" dirty="0"/>
              <a:t>)</a:t>
            </a:r>
            <a:br>
              <a:rPr lang="en-US" sz="1600" dirty="0"/>
            </a:br>
            <a:endParaRPr lang="en-US" sz="1600" dirty="0"/>
          </a:p>
          <a:p>
            <a:pPr marL="285750" indent="-285750">
              <a:buFont typeface="Arial" panose="020B0604020202020204" pitchFamily="34" charset="0"/>
              <a:buChar char="•"/>
            </a:pPr>
            <a:r>
              <a:rPr lang="en-US" sz="1600" dirty="0"/>
              <a:t>Geotag and split wells into groups:</a:t>
            </a:r>
          </a:p>
          <a:p>
            <a:pPr marL="800100" lvl="1" indent="-342900">
              <a:buFont typeface="+mj-lt"/>
              <a:buAutoNum type="arabicPeriod"/>
            </a:pPr>
            <a:r>
              <a:rPr lang="en-US" sz="1600" dirty="0"/>
              <a:t>Federal vs. Nonfederal</a:t>
            </a:r>
          </a:p>
          <a:p>
            <a:pPr marL="800100" lvl="1" indent="-342900">
              <a:buFont typeface="+mj-lt"/>
              <a:buAutoNum type="arabicPeriod"/>
            </a:pPr>
            <a:r>
              <a:rPr lang="en-US" sz="1600" dirty="0"/>
              <a:t>Oil vs. Gas</a:t>
            </a:r>
          </a:p>
          <a:p>
            <a:pPr marL="800100" lvl="1" indent="-342900">
              <a:buFont typeface="+mj-lt"/>
              <a:buAutoNum type="arabicPeriod"/>
            </a:pPr>
            <a:r>
              <a:rPr lang="en-US" sz="1600" dirty="0"/>
              <a:t>Onshore vs. Offshore</a:t>
            </a:r>
            <a:br>
              <a:rPr lang="en-US" sz="1600" dirty="0"/>
            </a:br>
            <a:endParaRPr lang="en-US" sz="1600" dirty="0"/>
          </a:p>
          <a:p>
            <a:r>
              <a:rPr lang="en-US" sz="1600" dirty="0"/>
              <a:t>2 x 2 x 2 = 8 well “classes”</a:t>
            </a:r>
          </a:p>
        </p:txBody>
      </p:sp>
      <p:grpSp>
        <p:nvGrpSpPr>
          <p:cNvPr id="12" name="Group 11"/>
          <p:cNvGrpSpPr/>
          <p:nvPr/>
        </p:nvGrpSpPr>
        <p:grpSpPr>
          <a:xfrm>
            <a:off x="3173506" y="2433918"/>
            <a:ext cx="8747885" cy="3922432"/>
            <a:chOff x="3173506" y="2433918"/>
            <a:chExt cx="8747885" cy="3922432"/>
          </a:xfrm>
        </p:grpSpPr>
        <p:pic>
          <p:nvPicPr>
            <p:cNvPr id="5" name="Picture 4"/>
            <p:cNvPicPr>
              <a:picLocks noChangeAspect="1"/>
            </p:cNvPicPr>
            <p:nvPr/>
          </p:nvPicPr>
          <p:blipFill>
            <a:blip r:embed="rId4"/>
            <a:stretch>
              <a:fillRect/>
            </a:stretch>
          </p:blipFill>
          <p:spPr>
            <a:xfrm>
              <a:off x="7756264" y="4183851"/>
              <a:ext cx="4165127" cy="2172499"/>
            </a:xfrm>
            <a:prstGeom prst="rect">
              <a:avLst/>
            </a:prstGeom>
          </p:spPr>
        </p:pic>
        <p:cxnSp>
          <p:nvCxnSpPr>
            <p:cNvPr id="9" name="Straight Arrow Connector 8"/>
            <p:cNvCxnSpPr>
              <a:cxnSpLocks/>
            </p:cNvCxnSpPr>
            <p:nvPr/>
          </p:nvCxnSpPr>
          <p:spPr>
            <a:xfrm>
              <a:off x="3173506" y="2433918"/>
              <a:ext cx="4582758" cy="1990164"/>
            </a:xfrm>
            <a:prstGeom prst="straightConnector1">
              <a:avLst/>
            </a:prstGeom>
            <a:ln w="28575" cap="rnd">
              <a:solidFill>
                <a:schemeClr val="tx1">
                  <a:alpha val="72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10" name="Title 3">
            <a:extLst>
              <a:ext uri="{FF2B5EF4-FFF2-40B4-BE49-F238E27FC236}">
                <a16:creationId xmlns:a16="http://schemas.microsoft.com/office/drawing/2014/main" id="{E6685FD6-2F24-4A06-8428-D19C8C74DEB6}"/>
              </a:ext>
            </a:extLst>
          </p:cNvPr>
          <p:cNvSpPr txBox="1">
            <a:spLocks/>
          </p:cNvSpPr>
          <p:nvPr/>
        </p:nvSpPr>
        <p:spPr bwMode="auto">
          <a:xfrm>
            <a:off x="0" y="0"/>
            <a:ext cx="12192000" cy="430886"/>
          </a:xfrm>
          <a:prstGeom prst="rect">
            <a:avLst/>
          </a:prstGeom>
          <a:solidFill>
            <a:srgbClr val="B00000"/>
          </a:solidFill>
          <a:ln w="0">
            <a:solidFill>
              <a:schemeClr val="accent5">
                <a:lumMod val="60000"/>
                <a:lumOff val="40000"/>
              </a:schemeClr>
            </a:solidFill>
            <a:miter lim="800000"/>
            <a:headEnd/>
            <a:tailEnd/>
          </a:ln>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000" dirty="0">
                <a:solidFill>
                  <a:srgbClr val="0033CC"/>
                </a:solidFill>
              </a:rPr>
              <a:t>	</a:t>
            </a:r>
            <a:r>
              <a:rPr lang="en-US" sz="2000" dirty="0">
                <a:solidFill>
                  <a:schemeClr val="bg1"/>
                </a:solidFill>
              </a:rPr>
              <a:t>Climate Royalty Surcharges: Empirical model  (Prest, forthcoming)</a:t>
            </a:r>
          </a:p>
        </p:txBody>
      </p:sp>
    </p:spTree>
    <p:extLst>
      <p:ext uri="{BB962C8B-B14F-4D97-AF65-F5344CB8AC3E}">
        <p14:creationId xmlns:p14="http://schemas.microsoft.com/office/powerpoint/2010/main" val="1525943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47FE74FE-64E7-44A7-99B6-F20F65D165F9}"/>
              </a:ext>
            </a:extLst>
          </p:cNvPr>
          <p:cNvSpPr txBox="1">
            <a:spLocks/>
          </p:cNvSpPr>
          <p:nvPr/>
        </p:nvSpPr>
        <p:spPr bwMode="auto">
          <a:xfrm>
            <a:off x="0" y="0"/>
            <a:ext cx="12192000" cy="430886"/>
          </a:xfrm>
          <a:prstGeom prst="rect">
            <a:avLst/>
          </a:prstGeom>
          <a:solidFill>
            <a:srgbClr val="B00000"/>
          </a:solidFill>
          <a:ln w="0">
            <a:solidFill>
              <a:schemeClr val="accent5">
                <a:lumMod val="60000"/>
                <a:lumOff val="40000"/>
              </a:schemeClr>
            </a:solidFill>
            <a:miter lim="800000"/>
            <a:headEnd/>
            <a:tailEnd/>
          </a:ln>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000" dirty="0">
                <a:solidFill>
                  <a:srgbClr val="0033CC"/>
                </a:solidFill>
              </a:rPr>
              <a:t>	</a:t>
            </a:r>
            <a:r>
              <a:rPr lang="en-US" sz="2000" dirty="0">
                <a:solidFill>
                  <a:schemeClr val="bg1"/>
                </a:solidFill>
              </a:rPr>
              <a:t>Climate Royalty Surcharges: Empirical results</a:t>
            </a:r>
          </a:p>
        </p:txBody>
      </p:sp>
      <p:sp>
        <p:nvSpPr>
          <p:cNvPr id="5" name="Slide Number Placeholder 1">
            <a:extLst>
              <a:ext uri="{FF2B5EF4-FFF2-40B4-BE49-F238E27FC236}">
                <a16:creationId xmlns:a16="http://schemas.microsoft.com/office/drawing/2014/main" id="{DB4E294E-52C9-41BD-A41B-5389E17C2FC2}"/>
              </a:ext>
            </a:extLst>
          </p:cNvPr>
          <p:cNvSpPr>
            <a:spLocks noGrp="1"/>
          </p:cNvSpPr>
          <p:nvPr>
            <p:ph type="sldNum" sz="quarter" idx="12"/>
          </p:nvPr>
        </p:nvSpPr>
        <p:spPr>
          <a:xfrm>
            <a:off x="8610600" y="6356350"/>
            <a:ext cx="2743200" cy="365125"/>
          </a:xfrm>
        </p:spPr>
        <p:txBody>
          <a:bodyPr/>
          <a:lstStyle/>
          <a:p>
            <a:fld id="{F770DD09-F61C-493C-8818-4311C754F91E}" type="slidenum">
              <a:rPr lang="en-US" smtClean="0"/>
              <a:t>18</a:t>
            </a:fld>
            <a:endParaRPr lang="en-US"/>
          </a:p>
        </p:txBody>
      </p:sp>
      <p:sp>
        <p:nvSpPr>
          <p:cNvPr id="7" name="TextBox 6">
            <a:extLst>
              <a:ext uri="{FF2B5EF4-FFF2-40B4-BE49-F238E27FC236}">
                <a16:creationId xmlns:a16="http://schemas.microsoft.com/office/drawing/2014/main" id="{18095168-96F0-4E11-B9D9-74A1ECB62481}"/>
              </a:ext>
            </a:extLst>
          </p:cNvPr>
          <p:cNvSpPr txBox="1"/>
          <p:nvPr/>
        </p:nvSpPr>
        <p:spPr>
          <a:xfrm>
            <a:off x="3367520" y="1099324"/>
            <a:ext cx="5456960" cy="369332"/>
          </a:xfrm>
          <a:prstGeom prst="rect">
            <a:avLst/>
          </a:prstGeom>
          <a:noFill/>
        </p:spPr>
        <p:txBody>
          <a:bodyPr wrap="square" rtlCol="0">
            <a:spAutoFit/>
          </a:bodyPr>
          <a:lstStyle/>
          <a:p>
            <a:r>
              <a:rPr lang="en-US" b="1" dirty="0">
                <a:solidFill>
                  <a:srgbClr val="C00000"/>
                </a:solidFill>
              </a:rPr>
              <a:t>Wholesale fuel prices and carbon fees in fuel price units</a:t>
            </a:r>
            <a:endParaRPr lang="en-US" dirty="0"/>
          </a:p>
        </p:txBody>
      </p:sp>
      <p:graphicFrame>
        <p:nvGraphicFramePr>
          <p:cNvPr id="14" name="Table 13">
            <a:extLst>
              <a:ext uri="{FF2B5EF4-FFF2-40B4-BE49-F238E27FC236}">
                <a16:creationId xmlns:a16="http://schemas.microsoft.com/office/drawing/2014/main" id="{91DAC85F-8867-482B-B9CA-D2A9CE6E5F94}"/>
              </a:ext>
            </a:extLst>
          </p:cNvPr>
          <p:cNvGraphicFramePr>
            <a:graphicFrameLocks noGrp="1"/>
          </p:cNvGraphicFramePr>
          <p:nvPr>
            <p:extLst>
              <p:ext uri="{D42A27DB-BD31-4B8C-83A1-F6EECF244321}">
                <p14:modId xmlns:p14="http://schemas.microsoft.com/office/powerpoint/2010/main" val="2297561724"/>
              </p:ext>
            </p:extLst>
          </p:nvPr>
        </p:nvGraphicFramePr>
        <p:xfrm>
          <a:off x="1833283" y="1613948"/>
          <a:ext cx="8525433" cy="3177501"/>
        </p:xfrm>
        <a:graphic>
          <a:graphicData uri="http://schemas.openxmlformats.org/drawingml/2006/table">
            <a:tbl>
              <a:tblPr firstRow="1" firstCol="1" bandRow="1">
                <a:tableStyleId>{5C22544A-7EE6-4342-B048-85BDC9FD1C3A}</a:tableStyleId>
              </a:tblPr>
              <a:tblGrid>
                <a:gridCol w="2291783">
                  <a:extLst>
                    <a:ext uri="{9D8B030D-6E8A-4147-A177-3AD203B41FA5}">
                      <a16:colId xmlns:a16="http://schemas.microsoft.com/office/drawing/2014/main" val="571594683"/>
                    </a:ext>
                  </a:extLst>
                </a:gridCol>
                <a:gridCol w="1925098">
                  <a:extLst>
                    <a:ext uri="{9D8B030D-6E8A-4147-A177-3AD203B41FA5}">
                      <a16:colId xmlns:a16="http://schemas.microsoft.com/office/drawing/2014/main" val="2428320113"/>
                    </a:ext>
                  </a:extLst>
                </a:gridCol>
                <a:gridCol w="2475126">
                  <a:extLst>
                    <a:ext uri="{9D8B030D-6E8A-4147-A177-3AD203B41FA5}">
                      <a16:colId xmlns:a16="http://schemas.microsoft.com/office/drawing/2014/main" val="3479149953"/>
                    </a:ext>
                  </a:extLst>
                </a:gridCol>
                <a:gridCol w="1833426">
                  <a:extLst>
                    <a:ext uri="{9D8B030D-6E8A-4147-A177-3AD203B41FA5}">
                      <a16:colId xmlns:a16="http://schemas.microsoft.com/office/drawing/2014/main" val="3280139011"/>
                    </a:ext>
                  </a:extLst>
                </a:gridCol>
              </a:tblGrid>
              <a:tr h="577923">
                <a:tc>
                  <a:txBody>
                    <a:bodyPr/>
                    <a:lstStyle/>
                    <a:p>
                      <a:pPr marL="0" marR="0">
                        <a:lnSpc>
                          <a:spcPct val="115000"/>
                        </a:lnSpc>
                        <a:spcBef>
                          <a:spcPts val="0"/>
                        </a:spcBef>
                        <a:spcAft>
                          <a:spcPts val="0"/>
                        </a:spcAft>
                      </a:pPr>
                      <a:r>
                        <a:rPr lang="en-US" sz="1600" dirty="0">
                          <a:effectLst/>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effectLst/>
                        </a:rPr>
                        <a:t>Oil </a:t>
                      </a:r>
                    </a:p>
                    <a:p>
                      <a:pPr marL="0" marR="0" algn="ctr">
                        <a:lnSpc>
                          <a:spcPct val="115000"/>
                        </a:lnSpc>
                        <a:spcBef>
                          <a:spcPts val="0"/>
                        </a:spcBef>
                        <a:spcAft>
                          <a:spcPts val="0"/>
                        </a:spcAft>
                      </a:pPr>
                      <a:r>
                        <a:rPr lang="en-US" sz="1600" dirty="0">
                          <a:effectLst/>
                        </a:rPr>
                        <a:t>($/barrel)</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Natural gas </a:t>
                      </a:r>
                    </a:p>
                    <a:p>
                      <a:pPr marL="0" marR="0" algn="ctr">
                        <a:lnSpc>
                          <a:spcPct val="115000"/>
                        </a:lnSpc>
                        <a:spcBef>
                          <a:spcPts val="0"/>
                        </a:spcBef>
                        <a:spcAft>
                          <a:spcPts val="0"/>
                        </a:spcAft>
                      </a:pPr>
                      <a:r>
                        <a:rPr lang="en-US" sz="1600">
                          <a:effectLst/>
                        </a:rPr>
                        <a:t>($/thousand cubic feet)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effectLst/>
                        </a:rPr>
                        <a:t>PRB Coal</a:t>
                      </a:r>
                    </a:p>
                    <a:p>
                      <a:pPr marL="0" marR="0" algn="ctr">
                        <a:lnSpc>
                          <a:spcPct val="115000"/>
                        </a:lnSpc>
                        <a:spcBef>
                          <a:spcPts val="0"/>
                        </a:spcBef>
                        <a:spcAft>
                          <a:spcPts val="0"/>
                        </a:spcAft>
                      </a:pPr>
                      <a:r>
                        <a:rPr lang="en-US" sz="1600" dirty="0">
                          <a:effectLst/>
                        </a:rPr>
                        <a:t>($/short ton)</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26323362"/>
                  </a:ext>
                </a:extLst>
              </a:tr>
              <a:tr h="412245">
                <a:tc>
                  <a:txBody>
                    <a:bodyPr/>
                    <a:lstStyle/>
                    <a:p>
                      <a:pPr marL="0" marR="0">
                        <a:lnSpc>
                          <a:spcPct val="115000"/>
                        </a:lnSpc>
                        <a:spcBef>
                          <a:spcPts val="0"/>
                        </a:spcBef>
                        <a:spcAft>
                          <a:spcPts val="0"/>
                        </a:spcAft>
                      </a:pPr>
                      <a:r>
                        <a:rPr lang="en-US" sz="1600" dirty="0">
                          <a:effectLst/>
                        </a:rPr>
                        <a:t>2019 wholesale price</a:t>
                      </a:r>
                    </a:p>
                    <a:p>
                      <a:pPr marL="0" marR="0">
                        <a:lnSpc>
                          <a:spcPct val="115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[update May 2022]</a:t>
                      </a: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rPr>
                        <a:t>$57</a:t>
                      </a:r>
                    </a:p>
                    <a:p>
                      <a:pPr marL="0" marR="0" algn="ctr">
                        <a:lnSpc>
                          <a:spcPct val="115000"/>
                        </a:lnSpc>
                        <a:spcBef>
                          <a:spcPts val="0"/>
                        </a:spcBef>
                        <a:spcAft>
                          <a:spcPts val="0"/>
                        </a:spcAft>
                      </a:pPr>
                      <a:r>
                        <a:rPr lang="en-US" sz="16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[$115]</a:t>
                      </a: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rPr>
                        <a:t>$2.56</a:t>
                      </a:r>
                    </a:p>
                    <a:p>
                      <a:pPr marL="0" marR="0" algn="ctr">
                        <a:lnSpc>
                          <a:spcPct val="115000"/>
                        </a:lnSpc>
                        <a:spcBef>
                          <a:spcPts val="0"/>
                        </a:spcBef>
                        <a:spcAft>
                          <a:spcPts val="0"/>
                        </a:spcAft>
                      </a:pPr>
                      <a:r>
                        <a:rPr lang="en-US" sz="16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[$8.71]</a:t>
                      </a: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rPr>
                        <a:t>$12.5</a:t>
                      </a:r>
                    </a:p>
                    <a:p>
                      <a:pPr marL="0" marR="0" algn="ctr">
                        <a:lnSpc>
                          <a:spcPct val="115000"/>
                        </a:lnSpc>
                        <a:spcBef>
                          <a:spcPts val="0"/>
                        </a:spcBef>
                        <a:spcAft>
                          <a:spcPts val="0"/>
                        </a:spcAft>
                      </a:pPr>
                      <a:r>
                        <a:rPr lang="en-US" sz="16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[$15.50]</a:t>
                      </a:r>
                    </a:p>
                  </a:txBody>
                  <a:tcPr marL="68580" marR="68580"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6289525"/>
                  </a:ext>
                </a:extLst>
              </a:tr>
              <a:tr h="412245">
                <a:tc>
                  <a:txBody>
                    <a:bodyPr/>
                    <a:lstStyle/>
                    <a:p>
                      <a:pPr marL="0" marR="0">
                        <a:lnSpc>
                          <a:spcPct val="115000"/>
                        </a:lnSpc>
                        <a:spcBef>
                          <a:spcPts val="0"/>
                        </a:spcBef>
                        <a:spcAft>
                          <a:spcPts val="0"/>
                        </a:spcAft>
                      </a:pPr>
                      <a:r>
                        <a:rPr lang="en-US" sz="1600" dirty="0">
                          <a:effectLst/>
                        </a:rPr>
                        <a:t>12.5% royalty rate</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600" dirty="0">
                          <a:effectLst/>
                        </a:rPr>
                        <a:t>$7.13</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600" dirty="0">
                          <a:effectLst/>
                        </a:rPr>
                        <a:t>$0.32</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600" dirty="0">
                          <a:effectLst/>
                        </a:rPr>
                        <a:t>$1.56</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685381174"/>
                  </a:ext>
                </a:extLst>
              </a:tr>
              <a:tr h="412245">
                <a:tc>
                  <a:txBody>
                    <a:bodyPr/>
                    <a:lstStyle/>
                    <a:p>
                      <a:pPr marL="0" marR="0">
                        <a:lnSpc>
                          <a:spcPct val="115000"/>
                        </a:lnSpc>
                        <a:spcBef>
                          <a:spcPts val="0"/>
                        </a:spcBef>
                        <a:spcAft>
                          <a:spcPts val="0"/>
                        </a:spcAft>
                      </a:pPr>
                      <a:r>
                        <a:rPr lang="en-US" sz="1600">
                          <a:effectLst/>
                        </a:rPr>
                        <a:t>18.75% royalty rate</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rPr>
                        <a:t>$10.69</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rPr>
                        <a:t>$0.48</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rPr>
                        <a:t>$2.34</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697161"/>
                  </a:ext>
                </a:extLst>
              </a:tr>
              <a:tr h="412245">
                <a:tc>
                  <a:txBody>
                    <a:bodyPr/>
                    <a:lstStyle/>
                    <a:p>
                      <a:pPr marL="0" marR="0">
                        <a:lnSpc>
                          <a:spcPct val="115000"/>
                        </a:lnSpc>
                        <a:spcBef>
                          <a:spcPts val="0"/>
                        </a:spcBef>
                        <a:spcAft>
                          <a:spcPts val="0"/>
                        </a:spcAft>
                      </a:pPr>
                      <a:r>
                        <a:rPr lang="en-US" sz="1600">
                          <a:effectLst/>
                        </a:rPr>
                        <a:t>$25 carbon fee</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600">
                          <a:effectLst/>
                        </a:rPr>
                        <a:t>$10.75</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600" dirty="0">
                          <a:effectLst/>
                        </a:rPr>
                        <a:t>$1.65</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600" dirty="0">
                          <a:effectLst/>
                        </a:rPr>
                        <a:t>$42.41</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478639593"/>
                  </a:ext>
                </a:extLst>
              </a:tr>
              <a:tr h="412245">
                <a:tc>
                  <a:txBody>
                    <a:bodyPr/>
                    <a:lstStyle/>
                    <a:p>
                      <a:pPr marL="0" marR="0">
                        <a:lnSpc>
                          <a:spcPct val="115000"/>
                        </a:lnSpc>
                        <a:spcBef>
                          <a:spcPts val="0"/>
                        </a:spcBef>
                        <a:spcAft>
                          <a:spcPts val="0"/>
                        </a:spcAft>
                      </a:pPr>
                      <a:r>
                        <a:rPr lang="en-US" sz="1600">
                          <a:effectLst/>
                        </a:rPr>
                        <a:t>$50 carbon fee</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$21.50</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$3.30</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effectLst/>
                        </a:rPr>
                        <a:t>$84.42</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37344087"/>
                  </a:ext>
                </a:extLst>
              </a:tr>
              <a:tr h="412245">
                <a:tc>
                  <a:txBody>
                    <a:bodyPr/>
                    <a:lstStyle/>
                    <a:p>
                      <a:pPr marL="0" marR="0">
                        <a:lnSpc>
                          <a:spcPct val="115000"/>
                        </a:lnSpc>
                        <a:spcBef>
                          <a:spcPts val="0"/>
                        </a:spcBef>
                        <a:spcAft>
                          <a:spcPts val="0"/>
                        </a:spcAft>
                      </a:pPr>
                      <a:r>
                        <a:rPr lang="en-US" sz="1600" dirty="0">
                          <a:effectLst/>
                        </a:rPr>
                        <a:t>$75 carbon fee</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rPr>
                        <a:t>$32.25</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rPr>
                        <a:t>$4.95</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rPr>
                        <a:t>$127.23</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7239181"/>
                  </a:ext>
                </a:extLst>
              </a:tr>
            </a:tbl>
          </a:graphicData>
        </a:graphic>
      </p:graphicFrame>
    </p:spTree>
    <p:extLst>
      <p:ext uri="{BB962C8B-B14F-4D97-AF65-F5344CB8AC3E}">
        <p14:creationId xmlns:p14="http://schemas.microsoft.com/office/powerpoint/2010/main" val="20796749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47FE74FE-64E7-44A7-99B6-F20F65D165F9}"/>
              </a:ext>
            </a:extLst>
          </p:cNvPr>
          <p:cNvSpPr txBox="1">
            <a:spLocks/>
          </p:cNvSpPr>
          <p:nvPr/>
        </p:nvSpPr>
        <p:spPr bwMode="auto">
          <a:xfrm>
            <a:off x="0" y="0"/>
            <a:ext cx="12192000" cy="430886"/>
          </a:xfrm>
          <a:prstGeom prst="rect">
            <a:avLst/>
          </a:prstGeom>
          <a:solidFill>
            <a:srgbClr val="B00000"/>
          </a:solidFill>
          <a:ln w="0">
            <a:solidFill>
              <a:schemeClr val="accent5">
                <a:lumMod val="60000"/>
                <a:lumOff val="40000"/>
              </a:schemeClr>
            </a:solidFill>
            <a:miter lim="800000"/>
            <a:headEnd/>
            <a:tailEnd/>
          </a:ln>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000" dirty="0">
                <a:solidFill>
                  <a:srgbClr val="0033CC"/>
                </a:solidFill>
              </a:rPr>
              <a:t>	</a:t>
            </a:r>
            <a:r>
              <a:rPr lang="en-US" sz="2000" dirty="0">
                <a:solidFill>
                  <a:schemeClr val="bg1"/>
                </a:solidFill>
              </a:rPr>
              <a:t>Climate Royalty Surcharges: Empirical results</a:t>
            </a:r>
          </a:p>
        </p:txBody>
      </p:sp>
      <p:sp>
        <p:nvSpPr>
          <p:cNvPr id="5" name="Slide Number Placeholder 1">
            <a:extLst>
              <a:ext uri="{FF2B5EF4-FFF2-40B4-BE49-F238E27FC236}">
                <a16:creationId xmlns:a16="http://schemas.microsoft.com/office/drawing/2014/main" id="{DB4E294E-52C9-41BD-A41B-5389E17C2FC2}"/>
              </a:ext>
            </a:extLst>
          </p:cNvPr>
          <p:cNvSpPr>
            <a:spLocks noGrp="1"/>
          </p:cNvSpPr>
          <p:nvPr>
            <p:ph type="sldNum" sz="quarter" idx="12"/>
          </p:nvPr>
        </p:nvSpPr>
        <p:spPr>
          <a:xfrm>
            <a:off x="8610600" y="6356350"/>
            <a:ext cx="2743200" cy="365125"/>
          </a:xfrm>
        </p:spPr>
        <p:txBody>
          <a:bodyPr/>
          <a:lstStyle/>
          <a:p>
            <a:fld id="{F770DD09-F61C-493C-8818-4311C754F91E}" type="slidenum">
              <a:rPr lang="en-US" smtClean="0"/>
              <a:t>19</a:t>
            </a:fld>
            <a:endParaRPr lang="en-US"/>
          </a:p>
        </p:txBody>
      </p:sp>
      <p:pic>
        <p:nvPicPr>
          <p:cNvPr id="12" name="Picture 11" descr="Chart, line chart&#10;&#10;Description automatically generated">
            <a:extLst>
              <a:ext uri="{FF2B5EF4-FFF2-40B4-BE49-F238E27FC236}">
                <a16:creationId xmlns:a16="http://schemas.microsoft.com/office/drawing/2014/main" id="{9AA660A8-A20C-452A-AD77-A7BBE5D71538}"/>
              </a:ext>
            </a:extLst>
          </p:cNvPr>
          <p:cNvPicPr>
            <a:picLocks noChangeAspect="1"/>
          </p:cNvPicPr>
          <p:nvPr/>
        </p:nvPicPr>
        <p:blipFill>
          <a:blip r:embed="rId2"/>
          <a:stretch>
            <a:fillRect/>
          </a:stretch>
        </p:blipFill>
        <p:spPr>
          <a:xfrm>
            <a:off x="0" y="1119935"/>
            <a:ext cx="6347012" cy="4618130"/>
          </a:xfrm>
          <a:prstGeom prst="rect">
            <a:avLst/>
          </a:prstGeom>
        </p:spPr>
      </p:pic>
      <p:pic>
        <p:nvPicPr>
          <p:cNvPr id="13" name="Picture 12" descr="Chart, line chart&#10;&#10;Description automatically generated">
            <a:extLst>
              <a:ext uri="{FF2B5EF4-FFF2-40B4-BE49-F238E27FC236}">
                <a16:creationId xmlns:a16="http://schemas.microsoft.com/office/drawing/2014/main" id="{3994187A-81E6-47F8-9EF7-0FA781FB69DB}"/>
              </a:ext>
            </a:extLst>
          </p:cNvPr>
          <p:cNvPicPr>
            <a:picLocks noChangeAspect="1"/>
          </p:cNvPicPr>
          <p:nvPr/>
        </p:nvPicPr>
        <p:blipFill>
          <a:blip r:embed="rId3"/>
          <a:stretch>
            <a:fillRect/>
          </a:stretch>
        </p:blipFill>
        <p:spPr>
          <a:xfrm>
            <a:off x="5844989" y="1119937"/>
            <a:ext cx="6347011" cy="4618128"/>
          </a:xfrm>
          <a:prstGeom prst="rect">
            <a:avLst/>
          </a:prstGeom>
        </p:spPr>
      </p:pic>
      <p:sp>
        <p:nvSpPr>
          <p:cNvPr id="7" name="TextBox 6">
            <a:extLst>
              <a:ext uri="{FF2B5EF4-FFF2-40B4-BE49-F238E27FC236}">
                <a16:creationId xmlns:a16="http://schemas.microsoft.com/office/drawing/2014/main" id="{18095168-96F0-4E11-B9D9-74A1ECB62481}"/>
              </a:ext>
            </a:extLst>
          </p:cNvPr>
          <p:cNvSpPr txBox="1"/>
          <p:nvPr/>
        </p:nvSpPr>
        <p:spPr>
          <a:xfrm>
            <a:off x="1656533" y="756783"/>
            <a:ext cx="9948279" cy="584775"/>
          </a:xfrm>
          <a:prstGeom prst="rect">
            <a:avLst/>
          </a:prstGeom>
          <a:noFill/>
        </p:spPr>
        <p:txBody>
          <a:bodyPr wrap="square" rtlCol="0">
            <a:spAutoFit/>
          </a:bodyPr>
          <a:lstStyle/>
          <a:p>
            <a:r>
              <a:rPr lang="en-US" sz="1600" b="1" dirty="0">
                <a:solidFill>
                  <a:srgbClr val="C00000"/>
                </a:solidFill>
              </a:rPr>
              <a:t>2020-2050 annual average royalty and carbon revenues (left axis) and emissions reduction, relative to leasing ban</a:t>
            </a:r>
          </a:p>
          <a:p>
            <a:r>
              <a:rPr lang="en-US" sz="1600" b="1" dirty="0">
                <a:solidFill>
                  <a:srgbClr val="C00000"/>
                </a:solidFill>
              </a:rPr>
              <a:t>	(a) Common per-ton carbon fee						 (b) Common percent royalty surcharge</a:t>
            </a:r>
            <a:endParaRPr lang="en-US" sz="1600" dirty="0"/>
          </a:p>
        </p:txBody>
      </p:sp>
      <p:grpSp>
        <p:nvGrpSpPr>
          <p:cNvPr id="9" name="Group 8">
            <a:extLst>
              <a:ext uri="{FF2B5EF4-FFF2-40B4-BE49-F238E27FC236}">
                <a16:creationId xmlns:a16="http://schemas.microsoft.com/office/drawing/2014/main" id="{BF2D119C-C9FF-4887-BD09-5D4F9A9957AF}"/>
              </a:ext>
            </a:extLst>
          </p:cNvPr>
          <p:cNvGrpSpPr/>
          <p:nvPr/>
        </p:nvGrpSpPr>
        <p:grpSpPr>
          <a:xfrm>
            <a:off x="6630672" y="2690336"/>
            <a:ext cx="3351528" cy="1417139"/>
            <a:chOff x="7190364" y="2545205"/>
            <a:chExt cx="3351528" cy="1417139"/>
          </a:xfrm>
        </p:grpSpPr>
        <p:cxnSp>
          <p:nvCxnSpPr>
            <p:cNvPr id="10" name="Straight Arrow Connector 9">
              <a:extLst>
                <a:ext uri="{FF2B5EF4-FFF2-40B4-BE49-F238E27FC236}">
                  <a16:creationId xmlns:a16="http://schemas.microsoft.com/office/drawing/2014/main" id="{B127B900-5734-4DF4-A17C-6D4AD13D19CA}"/>
                </a:ext>
              </a:extLst>
            </p:cNvPr>
            <p:cNvCxnSpPr>
              <a:cxnSpLocks/>
            </p:cNvCxnSpPr>
            <p:nvPr/>
          </p:nvCxnSpPr>
          <p:spPr>
            <a:xfrm>
              <a:off x="9448198" y="3283870"/>
              <a:ext cx="1093694" cy="174811"/>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FC3FE4C-FBCE-4E33-8DEB-DA57C7E96184}"/>
                </a:ext>
              </a:extLst>
            </p:cNvPr>
            <p:cNvSpPr txBox="1"/>
            <p:nvPr/>
          </p:nvSpPr>
          <p:spPr>
            <a:xfrm>
              <a:off x="7190364" y="3223680"/>
              <a:ext cx="2472987" cy="738664"/>
            </a:xfrm>
            <a:prstGeom prst="rect">
              <a:avLst/>
            </a:prstGeom>
            <a:noFill/>
          </p:spPr>
          <p:txBody>
            <a:bodyPr wrap="square" rtlCol="0">
              <a:spAutoFit/>
            </a:bodyPr>
            <a:lstStyle/>
            <a:p>
              <a:r>
                <a:rPr lang="en-US" sz="1400" dirty="0">
                  <a:solidFill>
                    <a:srgbClr val="C00000"/>
                  </a:solidFill>
                </a:rPr>
                <a:t>Royalties ~36pp higher could achieve more revenues &amp; cut emissions</a:t>
              </a:r>
            </a:p>
          </p:txBody>
        </p:sp>
        <p:cxnSp>
          <p:nvCxnSpPr>
            <p:cNvPr id="15" name="Straight Arrow Connector 14">
              <a:extLst>
                <a:ext uri="{FF2B5EF4-FFF2-40B4-BE49-F238E27FC236}">
                  <a16:creationId xmlns:a16="http://schemas.microsoft.com/office/drawing/2014/main" id="{7E5820BE-7F83-4B1E-9E99-4C226DC2E619}"/>
                </a:ext>
              </a:extLst>
            </p:cNvPr>
            <p:cNvCxnSpPr>
              <a:cxnSpLocks/>
            </p:cNvCxnSpPr>
            <p:nvPr/>
          </p:nvCxnSpPr>
          <p:spPr>
            <a:xfrm flipV="1">
              <a:off x="9448198" y="2545205"/>
              <a:ext cx="1093694" cy="738664"/>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4509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47FE74FE-64E7-44A7-99B6-F20F65D165F9}"/>
              </a:ext>
            </a:extLst>
          </p:cNvPr>
          <p:cNvSpPr txBox="1">
            <a:spLocks/>
          </p:cNvSpPr>
          <p:nvPr/>
        </p:nvSpPr>
        <p:spPr bwMode="auto">
          <a:xfrm>
            <a:off x="0" y="0"/>
            <a:ext cx="12192000" cy="430886"/>
          </a:xfrm>
          <a:prstGeom prst="rect">
            <a:avLst/>
          </a:prstGeom>
          <a:solidFill>
            <a:srgbClr val="B00000"/>
          </a:solidFill>
          <a:ln w="0">
            <a:solidFill>
              <a:schemeClr val="accent5">
                <a:lumMod val="60000"/>
                <a:lumOff val="40000"/>
              </a:schemeClr>
            </a:solidFill>
            <a:miter lim="800000"/>
            <a:headEnd/>
            <a:tailEnd/>
          </a:ln>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000" dirty="0">
                <a:solidFill>
                  <a:srgbClr val="0033CC"/>
                </a:solidFill>
              </a:rPr>
              <a:t>	</a:t>
            </a:r>
            <a:r>
              <a:rPr lang="en-US" sz="2000" dirty="0">
                <a:solidFill>
                  <a:schemeClr val="bg1"/>
                </a:solidFill>
              </a:rPr>
              <a:t>Course outline</a:t>
            </a:r>
          </a:p>
        </p:txBody>
      </p:sp>
      <p:sp>
        <p:nvSpPr>
          <p:cNvPr id="5" name="Slide Number Placeholder 1">
            <a:extLst>
              <a:ext uri="{FF2B5EF4-FFF2-40B4-BE49-F238E27FC236}">
                <a16:creationId xmlns:a16="http://schemas.microsoft.com/office/drawing/2014/main" id="{DB4E294E-52C9-41BD-A41B-5389E17C2FC2}"/>
              </a:ext>
            </a:extLst>
          </p:cNvPr>
          <p:cNvSpPr>
            <a:spLocks noGrp="1"/>
          </p:cNvSpPr>
          <p:nvPr>
            <p:ph type="sldNum" sz="quarter" idx="12"/>
          </p:nvPr>
        </p:nvSpPr>
        <p:spPr>
          <a:xfrm>
            <a:off x="8610600" y="6356350"/>
            <a:ext cx="2743200" cy="365125"/>
          </a:xfrm>
        </p:spPr>
        <p:txBody>
          <a:bodyPr/>
          <a:lstStyle/>
          <a:p>
            <a:fld id="{F770DD09-F61C-493C-8818-4311C754F91E}" type="slidenum">
              <a:rPr lang="en-US" smtClean="0"/>
              <a:t>2</a:t>
            </a:fld>
            <a:endParaRPr lang="en-US"/>
          </a:p>
        </p:txBody>
      </p:sp>
      <p:sp>
        <p:nvSpPr>
          <p:cNvPr id="16" name="TextBox 15">
            <a:extLst>
              <a:ext uri="{FF2B5EF4-FFF2-40B4-BE49-F238E27FC236}">
                <a16:creationId xmlns:a16="http://schemas.microsoft.com/office/drawing/2014/main" id="{43328ADB-FFB6-4255-9F5C-25332BA09762}"/>
              </a:ext>
            </a:extLst>
          </p:cNvPr>
          <p:cNvSpPr txBox="1"/>
          <p:nvPr/>
        </p:nvSpPr>
        <p:spPr>
          <a:xfrm>
            <a:off x="277587" y="706937"/>
            <a:ext cx="5956958" cy="1569660"/>
          </a:xfrm>
          <a:prstGeom prst="rect">
            <a:avLst/>
          </a:prstGeom>
          <a:solidFill>
            <a:schemeClr val="accent1">
              <a:lumMod val="20000"/>
              <a:lumOff val="80000"/>
            </a:schemeClr>
          </a:solidFill>
        </p:spPr>
        <p:txBody>
          <a:bodyPr wrap="square" rtlCol="0">
            <a:spAutoFit/>
          </a:bodyPr>
          <a:lstStyle/>
          <a:p>
            <a:pPr marL="0" marR="0">
              <a:spcBef>
                <a:spcPts val="0"/>
              </a:spcBef>
              <a:spcAft>
                <a:spcPts val="0"/>
              </a:spcAft>
            </a:pPr>
            <a:r>
              <a:rPr lang="de-CH" sz="1600" b="1" kern="1200" dirty="0">
                <a:solidFill>
                  <a:srgbClr val="B00000"/>
                </a:solidFill>
                <a:effectLst/>
                <a:latin typeface="Calibri" panose="020F0502020204030204" pitchFamily="34" charset="0"/>
                <a:ea typeface="Times New Roman" panose="02020603050405020304" pitchFamily="18" charset="0"/>
              </a:rPr>
              <a:t>I. Introduction </a:t>
            </a:r>
            <a:endParaRPr lang="en-US" sz="16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lphaUcPeriod"/>
            </a:pPr>
            <a:r>
              <a:rPr lang="en-US" sz="1600" kern="1200" dirty="0">
                <a:effectLst/>
                <a:latin typeface="Calibri" panose="020F0502020204030204" pitchFamily="34" charset="0"/>
                <a:ea typeface="Times New Roman" panose="02020603050405020304" pitchFamily="18" charset="0"/>
              </a:rPr>
              <a:t>Introduction &amp; Overview</a:t>
            </a:r>
            <a:endParaRPr lang="en-US" sz="16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pPr>
            <a:r>
              <a:rPr lang="de-CH" sz="1600" kern="1200" dirty="0">
                <a:effectLst/>
                <a:latin typeface="Calibri" panose="020F0502020204030204" pitchFamily="34" charset="0"/>
                <a:ea typeface="Times New Roman" panose="02020603050405020304" pitchFamily="18" charset="0"/>
              </a:rPr>
              <a:t>Climate change science and CC econometrics (brief)</a:t>
            </a:r>
            <a:endParaRPr lang="en-US" sz="16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pPr>
            <a:r>
              <a:rPr lang="de-CH" sz="1600" kern="1200" dirty="0">
                <a:effectLst/>
                <a:latin typeface="Calibri" panose="020F0502020204030204" pitchFamily="34" charset="0"/>
                <a:ea typeface="Times New Roman" panose="02020603050405020304" pitchFamily="18" charset="0"/>
              </a:rPr>
              <a:t>Framework economic concepts</a:t>
            </a:r>
            <a:endParaRPr lang="en-US" sz="16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pPr>
            <a:r>
              <a:rPr lang="de-CH" sz="1600" kern="1200" dirty="0">
                <a:effectLst/>
                <a:latin typeface="Calibri" panose="020F0502020204030204" pitchFamily="34" charset="0"/>
                <a:ea typeface="Times New Roman" panose="02020603050405020304" pitchFamily="18" charset="0"/>
              </a:rPr>
              <a:t>Cost-benefit </a:t>
            </a:r>
            <a:r>
              <a:rPr lang="de-CH" sz="1600" dirty="0">
                <a:latin typeface="Calibri" panose="020F0502020204030204" pitchFamily="34" charset="0"/>
                <a:ea typeface="Times New Roman" panose="02020603050405020304" pitchFamily="18" charset="0"/>
              </a:rPr>
              <a:t>analysis, cost effectiveness analysis, SCC &amp; TCP</a:t>
            </a:r>
          </a:p>
          <a:p>
            <a:pPr marL="742950" marR="0" lvl="1" indent="-285750">
              <a:spcBef>
                <a:spcPts val="0"/>
              </a:spcBef>
              <a:spcAft>
                <a:spcPts val="0"/>
              </a:spcAft>
              <a:buFont typeface="+mj-lt"/>
              <a:buAutoNum type="arabicPeriod"/>
            </a:pPr>
            <a:r>
              <a:rPr lang="de-CH" sz="1600" dirty="0">
                <a:effectLst/>
                <a:latin typeface="Calibri" panose="020F0502020204030204" pitchFamily="34" charset="0"/>
                <a:ea typeface="Times New Roman" panose="02020603050405020304" pitchFamily="18" charset="0"/>
              </a:rPr>
              <a:t>Marginal abatement curve</a:t>
            </a:r>
            <a:endParaRPr lang="en-US" sz="1600" dirty="0">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47794670-99DF-4F00-9448-69A13216E94E}"/>
              </a:ext>
            </a:extLst>
          </p:cNvPr>
          <p:cNvSpPr txBox="1"/>
          <p:nvPr/>
        </p:nvSpPr>
        <p:spPr>
          <a:xfrm>
            <a:off x="6473008" y="706937"/>
            <a:ext cx="5600239" cy="2800767"/>
          </a:xfrm>
          <a:prstGeom prst="rect">
            <a:avLst/>
          </a:prstGeom>
          <a:solidFill>
            <a:srgbClr val="F2DEEB"/>
          </a:solidFill>
        </p:spPr>
        <p:txBody>
          <a:bodyPr wrap="square" rtlCol="0">
            <a:spAutoFit/>
          </a:bodyPr>
          <a:lstStyle/>
          <a:p>
            <a:r>
              <a:rPr lang="de-CH" sz="1600" b="1" dirty="0">
                <a:solidFill>
                  <a:srgbClr val="C00000"/>
                </a:solidFill>
                <a:latin typeface="Calibri" panose="020F0502020204030204" pitchFamily="34" charset="0"/>
                <a:ea typeface="Times New Roman" panose="02020603050405020304" pitchFamily="18" charset="0"/>
              </a:rPr>
              <a:t>III. Damages</a:t>
            </a:r>
          </a:p>
          <a:p>
            <a:pPr marL="285750" indent="-285750">
              <a:buFont typeface="+mj-lt"/>
              <a:buAutoNum type="alphaUcPeriod" startAt="5"/>
            </a:pPr>
            <a:r>
              <a:rPr lang="de-CH" sz="1600" kern="1200" dirty="0">
                <a:effectLst/>
                <a:latin typeface="Calibri" panose="020F0502020204030204" pitchFamily="34" charset="0"/>
                <a:ea typeface="Times New Roman" panose="02020603050405020304" pitchFamily="18" charset="0"/>
              </a:rPr>
              <a:t> Macroeconomic implications of the energy transition</a:t>
            </a:r>
            <a:endParaRPr lang="en-US" sz="16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pPr>
            <a:r>
              <a:rPr lang="de-CH" sz="1600" kern="1200" dirty="0">
                <a:solidFill>
                  <a:srgbClr val="595959"/>
                </a:solidFill>
                <a:effectLst/>
                <a:latin typeface="Calibri" panose="020F0502020204030204" pitchFamily="34" charset="0"/>
                <a:ea typeface="Times New Roman" panose="02020603050405020304" pitchFamily="18" charset="0"/>
              </a:rPr>
              <a:t>Physical &amp; transition costs</a:t>
            </a:r>
            <a:endParaRPr lang="en-US" sz="16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pPr>
            <a:r>
              <a:rPr lang="de-CH" sz="1600" kern="1200" dirty="0">
                <a:solidFill>
                  <a:srgbClr val="595959"/>
                </a:solidFill>
                <a:effectLst/>
                <a:latin typeface="Calibri" panose="020F0502020204030204" pitchFamily="34" charset="0"/>
                <a:ea typeface="Times New Roman" panose="02020603050405020304" pitchFamily="18" charset="0"/>
              </a:rPr>
              <a:t>Physical costs: damage estimates </a:t>
            </a:r>
            <a:endParaRPr lang="en-US" sz="16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pPr>
            <a:r>
              <a:rPr lang="de-CH" sz="1600" kern="1200" dirty="0">
                <a:solidFill>
                  <a:srgbClr val="595959"/>
                </a:solidFill>
                <a:effectLst/>
                <a:latin typeface="Calibri" panose="020F0502020204030204" pitchFamily="34" charset="0"/>
                <a:ea typeface="Times New Roman" panose="02020603050405020304" pitchFamily="18" charset="0"/>
              </a:rPr>
              <a:t>Transition costs: policy</a:t>
            </a:r>
            <a:endParaRPr lang="en-US" sz="16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romanLcPeriod"/>
            </a:pPr>
            <a:r>
              <a:rPr lang="de-CH" sz="1600" kern="1200" dirty="0">
                <a:solidFill>
                  <a:srgbClr val="595959"/>
                </a:solidFill>
                <a:effectLst/>
                <a:latin typeface="Calibri" panose="020F0502020204030204" pitchFamily="34" charset="0"/>
                <a:ea typeface="Times New Roman" panose="02020603050405020304" pitchFamily="18" charset="0"/>
              </a:rPr>
              <a:t>Carbon tax</a:t>
            </a:r>
            <a:endParaRPr lang="en-US" sz="16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romanLcPeriod"/>
            </a:pPr>
            <a:r>
              <a:rPr lang="de-CH" sz="1600" kern="1200" dirty="0">
                <a:solidFill>
                  <a:srgbClr val="595959"/>
                </a:solidFill>
                <a:effectLst/>
                <a:latin typeface="Calibri" panose="020F0502020204030204" pitchFamily="34" charset="0"/>
                <a:ea typeface="Times New Roman" panose="02020603050405020304" pitchFamily="18" charset="0"/>
              </a:rPr>
              <a:t>Cap &amp; trade</a:t>
            </a:r>
            <a:endParaRPr lang="en-US" sz="16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romanLcPeriod"/>
            </a:pPr>
            <a:r>
              <a:rPr lang="de-CH" sz="1600" kern="1200" dirty="0">
                <a:solidFill>
                  <a:srgbClr val="595959"/>
                </a:solidFill>
                <a:effectLst/>
                <a:latin typeface="Calibri" panose="020F0502020204030204" pitchFamily="34" charset="0"/>
                <a:ea typeface="Times New Roman" panose="02020603050405020304" pitchFamily="18" charset="0"/>
              </a:rPr>
              <a:t>Policy uncertainty</a:t>
            </a:r>
            <a:endParaRPr lang="en-US" sz="1600" dirty="0">
              <a:latin typeface="Times New Roman" panose="02020603050405020304" pitchFamily="18" charset="0"/>
              <a:ea typeface="Times New Roman" panose="02020603050405020304" pitchFamily="18" charset="0"/>
            </a:endParaRPr>
          </a:p>
          <a:p>
            <a:pPr marL="228600" indent="-228600">
              <a:buFont typeface="+mj-lt"/>
              <a:buAutoNum type="alphaUcPeriod" startAt="5"/>
            </a:pPr>
            <a:endParaRPr lang="de-CH" sz="1600" kern="1200" dirty="0">
              <a:solidFill>
                <a:srgbClr val="595959"/>
              </a:solidFill>
              <a:effectLst/>
              <a:latin typeface="Calibri" panose="020F0502020204030204" pitchFamily="34" charset="0"/>
              <a:ea typeface="Times New Roman" panose="02020603050405020304" pitchFamily="18" charset="0"/>
            </a:endParaRPr>
          </a:p>
          <a:p>
            <a:pPr marL="228600" indent="-228600">
              <a:buFont typeface="+mj-lt"/>
              <a:buAutoNum type="alphaUcPeriod" startAt="5"/>
            </a:pPr>
            <a:r>
              <a:rPr lang="de-CH" sz="1600" kern="1200" dirty="0">
                <a:solidFill>
                  <a:srgbClr val="595959"/>
                </a:solidFill>
                <a:effectLst/>
                <a:latin typeface="Calibri" panose="020F0502020204030204" pitchFamily="34" charset="0"/>
                <a:ea typeface="Times New Roman" panose="02020603050405020304" pitchFamily="18" charset="0"/>
              </a:rPr>
              <a:t>The Social Cost of Carbon: Recent developments (time permitting)</a:t>
            </a:r>
            <a:endParaRPr lang="en-US" sz="1600" dirty="0"/>
          </a:p>
        </p:txBody>
      </p:sp>
      <p:sp>
        <p:nvSpPr>
          <p:cNvPr id="9" name="TextBox 8">
            <a:extLst>
              <a:ext uri="{FF2B5EF4-FFF2-40B4-BE49-F238E27FC236}">
                <a16:creationId xmlns:a16="http://schemas.microsoft.com/office/drawing/2014/main" id="{D6538E79-732B-4014-B4D5-2009C4CAA072}"/>
              </a:ext>
            </a:extLst>
          </p:cNvPr>
          <p:cNvSpPr txBox="1"/>
          <p:nvPr/>
        </p:nvSpPr>
        <p:spPr>
          <a:xfrm>
            <a:off x="277588" y="2507039"/>
            <a:ext cx="5956957" cy="4031873"/>
          </a:xfrm>
          <a:prstGeom prst="rect">
            <a:avLst/>
          </a:prstGeom>
          <a:solidFill>
            <a:srgbClr val="E5FED2"/>
          </a:solidFill>
        </p:spPr>
        <p:txBody>
          <a:bodyPr wrap="square" rtlCol="0">
            <a:spAutoFit/>
          </a:bodyPr>
          <a:lstStyle/>
          <a:p>
            <a:pPr marL="0" marR="0">
              <a:spcBef>
                <a:spcPts val="0"/>
              </a:spcBef>
              <a:spcAft>
                <a:spcPts val="0"/>
              </a:spcAft>
            </a:pPr>
            <a:r>
              <a:rPr lang="en-US" sz="1600" b="1" kern="1200" dirty="0">
                <a:solidFill>
                  <a:srgbClr val="B00000"/>
                </a:solidFill>
                <a:effectLst/>
                <a:latin typeface="Calibri" panose="020F0502020204030204" pitchFamily="34" charset="0"/>
                <a:ea typeface="Times New Roman" panose="02020603050405020304" pitchFamily="18" charset="0"/>
              </a:rPr>
              <a:t>II. Emissions reduction (mitigation/decarbonization)</a:t>
            </a:r>
            <a:endParaRPr lang="en-US" sz="16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lphaUcPeriod" startAt="2"/>
            </a:pPr>
            <a:r>
              <a:rPr lang="de-CH" sz="1600" dirty="0">
                <a:solidFill>
                  <a:srgbClr val="595959"/>
                </a:solidFill>
                <a:latin typeface="Calibri" panose="020F0502020204030204" pitchFamily="34" charset="0"/>
                <a:ea typeface="Times New Roman" panose="02020603050405020304" pitchFamily="18" charset="0"/>
              </a:rPr>
              <a:t>Sectoral carbon policies – theory &amp; empirical evidence</a:t>
            </a:r>
            <a:endParaRPr lang="en-US" sz="1600" dirty="0">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pPr>
            <a:r>
              <a:rPr lang="de-CH" sz="1600" dirty="0">
                <a:solidFill>
                  <a:srgbClr val="595959"/>
                </a:solidFill>
                <a:latin typeface="Calibri" panose="020F0502020204030204" pitchFamily="34" charset="0"/>
                <a:ea typeface="Times New Roman" panose="02020603050405020304" pitchFamily="18" charset="0"/>
              </a:rPr>
              <a:t>Carbon tax, cap &amp; trade</a:t>
            </a:r>
            <a:endParaRPr lang="en-US" sz="1600" dirty="0">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pPr>
            <a:r>
              <a:rPr lang="de-CH" sz="1600" dirty="0">
                <a:solidFill>
                  <a:srgbClr val="595959"/>
                </a:solidFill>
                <a:latin typeface="Calibri" panose="020F0502020204030204" pitchFamily="34" charset="0"/>
                <a:ea typeface="Times New Roman" panose="02020603050405020304" pitchFamily="18" charset="0"/>
              </a:rPr>
              <a:t>Clean energy standards; investment &amp; production tax credits</a:t>
            </a:r>
            <a:endParaRPr lang="en-US" sz="1600" dirty="0">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pPr>
            <a:r>
              <a:rPr lang="de-CH" sz="1600" dirty="0">
                <a:solidFill>
                  <a:srgbClr val="595959"/>
                </a:solidFill>
                <a:latin typeface="Calibri" panose="020F0502020204030204" pitchFamily="34" charset="0"/>
                <a:ea typeface="Times New Roman" panose="02020603050405020304" pitchFamily="18" charset="0"/>
              </a:rPr>
              <a:t>Policy simulations</a:t>
            </a:r>
          </a:p>
          <a:p>
            <a:pPr marL="742950" marR="0" lvl="1" indent="-285750">
              <a:spcBef>
                <a:spcPts val="0"/>
              </a:spcBef>
              <a:spcAft>
                <a:spcPts val="0"/>
              </a:spcAft>
              <a:buFont typeface="+mj-lt"/>
              <a:buAutoNum type="arabicPeriod"/>
            </a:pPr>
            <a:r>
              <a:rPr lang="de-CH" sz="1600" dirty="0">
                <a:solidFill>
                  <a:srgbClr val="595959"/>
                </a:solidFill>
                <a:latin typeface="Calibri" panose="020F0502020204030204" pitchFamily="34" charset="0"/>
                <a:ea typeface="Times New Roman" panose="02020603050405020304" pitchFamily="18" charset="0"/>
              </a:rPr>
              <a:t>Criticisms &amp; the case for sectoral standards</a:t>
            </a:r>
          </a:p>
          <a:p>
            <a:pPr marL="285750" indent="-285750">
              <a:buFont typeface="+mj-lt"/>
              <a:buAutoNum type="alphaUcPeriod" startAt="2"/>
            </a:pPr>
            <a:endParaRPr lang="de-CH" sz="1600" kern="1200" dirty="0">
              <a:solidFill>
                <a:srgbClr val="595959"/>
              </a:solidFill>
              <a:effectLst/>
              <a:latin typeface="Calibri" panose="020F0502020204030204" pitchFamily="34" charset="0"/>
              <a:ea typeface="Calibri" panose="020F0502020204030204" pitchFamily="34" charset="0"/>
            </a:endParaRPr>
          </a:p>
          <a:p>
            <a:pPr marL="285750" indent="-285750">
              <a:buFont typeface="+mj-lt"/>
              <a:buAutoNum type="alphaUcPeriod" startAt="2"/>
            </a:pPr>
            <a:r>
              <a:rPr lang="de-CH" sz="1600" kern="1200" dirty="0">
                <a:solidFill>
                  <a:srgbClr val="595959"/>
                </a:solidFill>
                <a:effectLst/>
                <a:latin typeface="Calibri" panose="020F0502020204030204" pitchFamily="34" charset="0"/>
                <a:ea typeface="Calibri" panose="020F0502020204030204" pitchFamily="34" charset="0"/>
              </a:rPr>
              <a:t>Carbon pricing with leakage: Supply side policies</a:t>
            </a:r>
            <a:endParaRPr lang="en-US" sz="16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pPr>
            <a:r>
              <a:rPr lang="de-CH" sz="1600" kern="1200" dirty="0">
                <a:solidFill>
                  <a:srgbClr val="595959"/>
                </a:solidFill>
                <a:effectLst/>
                <a:latin typeface="Calibri" panose="020F0502020204030204" pitchFamily="34" charset="0"/>
                <a:ea typeface="Times New Roman" panose="02020603050405020304" pitchFamily="18" charset="0"/>
              </a:rPr>
              <a:t>Supply side policies as carbon pricing with leakage</a:t>
            </a:r>
            <a:endParaRPr lang="en-US" sz="16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pPr>
            <a:r>
              <a:rPr lang="de-CH" sz="1600" kern="1200" dirty="0">
                <a:solidFill>
                  <a:srgbClr val="595959"/>
                </a:solidFill>
                <a:effectLst/>
                <a:latin typeface="Calibri" panose="020F0502020204030204" pitchFamily="34" charset="0"/>
                <a:ea typeface="Times New Roman" panose="02020603050405020304" pitchFamily="18" charset="0"/>
              </a:rPr>
              <a:t>Supply side policy with leakage: US O&amp;G royalties</a:t>
            </a:r>
            <a:endParaRPr lang="en-US" sz="16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pPr>
            <a:r>
              <a:rPr lang="de-CH" sz="1600" kern="1200" dirty="0">
                <a:solidFill>
                  <a:srgbClr val="595959"/>
                </a:solidFill>
                <a:effectLst/>
                <a:latin typeface="Calibri" panose="020F0502020204030204" pitchFamily="34" charset="0"/>
                <a:ea typeface="Times New Roman" panose="02020603050405020304" pitchFamily="18" charset="0"/>
              </a:rPr>
              <a:t>Extension to international trade &amp; BCA</a:t>
            </a:r>
          </a:p>
          <a:p>
            <a:pPr marL="285750" indent="-285750">
              <a:buFont typeface="+mj-lt"/>
              <a:buAutoNum type="alphaUcPeriod" startAt="2"/>
            </a:pPr>
            <a:endParaRPr lang="de-CH" sz="1600" kern="1200" dirty="0">
              <a:solidFill>
                <a:srgbClr val="595959"/>
              </a:solidFill>
              <a:effectLst/>
              <a:latin typeface="Calibri" panose="020F0502020204030204" pitchFamily="34" charset="0"/>
              <a:ea typeface="Times New Roman" panose="02020603050405020304" pitchFamily="18" charset="0"/>
            </a:endParaRPr>
          </a:p>
          <a:p>
            <a:pPr marL="285750" indent="-285750">
              <a:buFont typeface="+mj-lt"/>
              <a:buAutoNum type="alphaUcPeriod" startAt="2"/>
            </a:pPr>
            <a:r>
              <a:rPr lang="de-CH" sz="1600" kern="1200" dirty="0">
                <a:solidFill>
                  <a:srgbClr val="595959"/>
                </a:solidFill>
                <a:effectLst/>
                <a:latin typeface="Calibri" panose="020F0502020204030204" pitchFamily="34" charset="0"/>
                <a:ea typeface="Times New Roman" panose="02020603050405020304" pitchFamily="18" charset="0"/>
              </a:rPr>
              <a:t>The electric vehicle revolution</a:t>
            </a:r>
            <a:endParaRPr lang="en-US" sz="16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pPr>
            <a:r>
              <a:rPr lang="de-CH" sz="1600" kern="1200" dirty="0">
                <a:solidFill>
                  <a:srgbClr val="595959"/>
                </a:solidFill>
                <a:effectLst/>
                <a:latin typeface="Calibri" panose="020F0502020204030204" pitchFamily="34" charset="0"/>
                <a:ea typeface="Times New Roman" panose="02020603050405020304" pitchFamily="18" charset="0"/>
              </a:rPr>
              <a:t>Transport sector overview, EVs, &amp; literature review</a:t>
            </a:r>
            <a:endParaRPr lang="en-US" sz="16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pPr>
            <a:r>
              <a:rPr lang="de-CH" sz="1600" kern="1200" dirty="0">
                <a:solidFill>
                  <a:srgbClr val="595959"/>
                </a:solidFill>
                <a:effectLst/>
                <a:latin typeface="Calibri" panose="020F0502020204030204" pitchFamily="34" charset="0"/>
                <a:ea typeface="Times New Roman" panose="02020603050405020304" pitchFamily="18" charset="0"/>
              </a:rPr>
              <a:t>Modeling charging station v. vehicle subsidies</a:t>
            </a:r>
            <a:endParaRPr lang="en-US" sz="16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pPr>
            <a:r>
              <a:rPr lang="de-CH" sz="1600" kern="1200" dirty="0">
                <a:effectLst/>
                <a:latin typeface="Calibri" panose="020F0502020204030204" pitchFamily="34" charset="0"/>
                <a:ea typeface="Times New Roman" panose="02020603050405020304" pitchFamily="18" charset="0"/>
              </a:rPr>
              <a:t>More on charging stations &amp; current research</a:t>
            </a:r>
            <a:endParaRPr lang="en-US" sz="16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54063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72A172B-4333-994F-98DF-8987D709A610}" type="slidenum">
              <a:rPr lang="en-US" smtClean="0"/>
              <a:t>20</a:t>
            </a:fld>
            <a:endParaRPr lang="en-US"/>
          </a:p>
        </p:txBody>
      </p:sp>
      <p:sp>
        <p:nvSpPr>
          <p:cNvPr id="6" name="Title 3">
            <a:extLst>
              <a:ext uri="{FF2B5EF4-FFF2-40B4-BE49-F238E27FC236}">
                <a16:creationId xmlns:a16="http://schemas.microsoft.com/office/drawing/2014/main" id="{B4749507-A9BC-4EB6-844D-AF56F50C7695}"/>
              </a:ext>
            </a:extLst>
          </p:cNvPr>
          <p:cNvSpPr txBox="1">
            <a:spLocks/>
          </p:cNvSpPr>
          <p:nvPr/>
        </p:nvSpPr>
        <p:spPr bwMode="auto">
          <a:xfrm>
            <a:off x="0" y="0"/>
            <a:ext cx="12192000" cy="430886"/>
          </a:xfrm>
          <a:prstGeom prst="rect">
            <a:avLst/>
          </a:prstGeom>
          <a:solidFill>
            <a:srgbClr val="B00000"/>
          </a:solidFill>
          <a:ln w="0">
            <a:solidFill>
              <a:schemeClr val="accent5">
                <a:lumMod val="60000"/>
                <a:lumOff val="40000"/>
              </a:schemeClr>
            </a:solidFill>
            <a:miter lim="800000"/>
            <a:headEnd/>
            <a:tailEnd/>
          </a:ln>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000" dirty="0">
                <a:solidFill>
                  <a:srgbClr val="0033CC"/>
                </a:solidFill>
              </a:rPr>
              <a:t>	</a:t>
            </a:r>
            <a:r>
              <a:rPr lang="en-US" sz="2000" dirty="0">
                <a:solidFill>
                  <a:schemeClr val="bg1"/>
                </a:solidFill>
              </a:rPr>
              <a:t>Climate Royalty Surcharges: Empirical results (summary)</a:t>
            </a:r>
          </a:p>
        </p:txBody>
      </p:sp>
      <p:graphicFrame>
        <p:nvGraphicFramePr>
          <p:cNvPr id="14" name="Table 13">
            <a:extLst>
              <a:ext uri="{FF2B5EF4-FFF2-40B4-BE49-F238E27FC236}">
                <a16:creationId xmlns:a16="http://schemas.microsoft.com/office/drawing/2014/main" id="{2C93E030-74B0-4AC8-8375-90DF6C348831}"/>
              </a:ext>
            </a:extLst>
          </p:cNvPr>
          <p:cNvGraphicFramePr>
            <a:graphicFrameLocks noGrp="1"/>
          </p:cNvGraphicFramePr>
          <p:nvPr/>
        </p:nvGraphicFramePr>
        <p:xfrm>
          <a:off x="2823883" y="430886"/>
          <a:ext cx="9368118" cy="6427121"/>
        </p:xfrm>
        <a:graphic>
          <a:graphicData uri="http://schemas.openxmlformats.org/drawingml/2006/table">
            <a:tbl>
              <a:tblPr firstRow="1" firstCol="1" bandRow="1">
                <a:tableStyleId>{5C22544A-7EE6-4342-B048-85BDC9FD1C3A}</a:tableStyleId>
              </a:tblPr>
              <a:tblGrid>
                <a:gridCol w="2940303">
                  <a:extLst>
                    <a:ext uri="{9D8B030D-6E8A-4147-A177-3AD203B41FA5}">
                      <a16:colId xmlns:a16="http://schemas.microsoft.com/office/drawing/2014/main" val="3406351826"/>
                    </a:ext>
                  </a:extLst>
                </a:gridCol>
                <a:gridCol w="863834">
                  <a:extLst>
                    <a:ext uri="{9D8B030D-6E8A-4147-A177-3AD203B41FA5}">
                      <a16:colId xmlns:a16="http://schemas.microsoft.com/office/drawing/2014/main" val="1841616145"/>
                    </a:ext>
                  </a:extLst>
                </a:gridCol>
                <a:gridCol w="692797">
                  <a:extLst>
                    <a:ext uri="{9D8B030D-6E8A-4147-A177-3AD203B41FA5}">
                      <a16:colId xmlns:a16="http://schemas.microsoft.com/office/drawing/2014/main" val="1159540157"/>
                    </a:ext>
                  </a:extLst>
                </a:gridCol>
                <a:gridCol w="1037755">
                  <a:extLst>
                    <a:ext uri="{9D8B030D-6E8A-4147-A177-3AD203B41FA5}">
                      <a16:colId xmlns:a16="http://schemas.microsoft.com/office/drawing/2014/main" val="797804947"/>
                    </a:ext>
                  </a:extLst>
                </a:gridCol>
                <a:gridCol w="864797">
                  <a:extLst>
                    <a:ext uri="{9D8B030D-6E8A-4147-A177-3AD203B41FA5}">
                      <a16:colId xmlns:a16="http://schemas.microsoft.com/office/drawing/2014/main" val="1594440436"/>
                    </a:ext>
                  </a:extLst>
                </a:gridCol>
                <a:gridCol w="951276">
                  <a:extLst>
                    <a:ext uri="{9D8B030D-6E8A-4147-A177-3AD203B41FA5}">
                      <a16:colId xmlns:a16="http://schemas.microsoft.com/office/drawing/2014/main" val="67704241"/>
                    </a:ext>
                  </a:extLst>
                </a:gridCol>
                <a:gridCol w="864797">
                  <a:extLst>
                    <a:ext uri="{9D8B030D-6E8A-4147-A177-3AD203B41FA5}">
                      <a16:colId xmlns:a16="http://schemas.microsoft.com/office/drawing/2014/main" val="42324128"/>
                    </a:ext>
                  </a:extLst>
                </a:gridCol>
                <a:gridCol w="1007966">
                  <a:extLst>
                    <a:ext uri="{9D8B030D-6E8A-4147-A177-3AD203B41FA5}">
                      <a16:colId xmlns:a16="http://schemas.microsoft.com/office/drawing/2014/main" val="2981805928"/>
                    </a:ext>
                  </a:extLst>
                </a:gridCol>
                <a:gridCol w="144593">
                  <a:extLst>
                    <a:ext uri="{9D8B030D-6E8A-4147-A177-3AD203B41FA5}">
                      <a16:colId xmlns:a16="http://schemas.microsoft.com/office/drawing/2014/main" val="4162218114"/>
                    </a:ext>
                  </a:extLst>
                </a:gridCol>
              </a:tblGrid>
              <a:tr h="725208">
                <a:tc>
                  <a:txBody>
                    <a:bodyPr/>
                    <a:lstStyle/>
                    <a:p>
                      <a:pPr marL="0" marR="0" algn="l">
                        <a:spcBef>
                          <a:spcPts val="0"/>
                        </a:spcBef>
                        <a:spcAft>
                          <a:spcPts val="0"/>
                        </a:spcAft>
                      </a:pPr>
                      <a:r>
                        <a:rPr lang="en-US" sz="1400" dirty="0">
                          <a:effectLst/>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3" marR="67443" marT="0" marB="0"/>
                </a:tc>
                <a:tc gridSpan="2">
                  <a:txBody>
                    <a:bodyPr/>
                    <a:lstStyle/>
                    <a:p>
                      <a:pPr marL="0" marR="0" algn="ctr">
                        <a:spcBef>
                          <a:spcPts val="0"/>
                        </a:spcBef>
                        <a:spcAft>
                          <a:spcPts val="0"/>
                        </a:spcAft>
                      </a:pPr>
                      <a:r>
                        <a:rPr lang="en-US" sz="1400">
                          <a:effectLst/>
                        </a:rPr>
                        <a:t>Effective Carbon Fee ($/ton CO</a:t>
                      </a:r>
                      <a:r>
                        <a:rPr lang="en-US" sz="1400" baseline="-25000">
                          <a:effectLst/>
                        </a:rPr>
                        <a:t>2</a:t>
                      </a:r>
                      <a:r>
                        <a:rPr lang="en-US" sz="1400">
                          <a:effectLst/>
                        </a:rPr>
                        <a:t>e)</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3" marR="67443" marT="0" marB="0" anchor="b"/>
                </a:tc>
                <a:tc hMerge="1">
                  <a:txBody>
                    <a:bodyPr/>
                    <a:lstStyle/>
                    <a:p>
                      <a:endParaRPr lang="en-US"/>
                    </a:p>
                  </a:txBody>
                  <a:tcPr/>
                </a:tc>
                <a:tc gridSpan="2">
                  <a:txBody>
                    <a:bodyPr/>
                    <a:lstStyle/>
                    <a:p>
                      <a:pPr marL="0" marR="0" algn="ctr">
                        <a:spcBef>
                          <a:spcPts val="0"/>
                        </a:spcBef>
                        <a:spcAft>
                          <a:spcPts val="0"/>
                        </a:spcAft>
                        <a:tabLst>
                          <a:tab pos="778510" algn="l"/>
                        </a:tabLst>
                      </a:pPr>
                      <a:r>
                        <a:rPr lang="en-US" sz="1400" dirty="0">
                          <a:effectLst/>
                        </a:rPr>
                        <a:t>Effective Climate Royalty Surcharge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3" marR="67443" marT="0" marB="0" anchor="b"/>
                </a:tc>
                <a:tc hMerge="1">
                  <a:txBody>
                    <a:bodyPr/>
                    <a:lstStyle/>
                    <a:p>
                      <a:endParaRPr lang="en-US"/>
                    </a:p>
                  </a:txBody>
                  <a:tcPr/>
                </a:tc>
                <a:tc gridSpan="2">
                  <a:txBody>
                    <a:bodyPr/>
                    <a:lstStyle/>
                    <a:p>
                      <a:pPr marL="0" marR="0" algn="ctr">
                        <a:spcBef>
                          <a:spcPts val="0"/>
                        </a:spcBef>
                        <a:spcAft>
                          <a:spcPts val="0"/>
                        </a:spcAft>
                      </a:pPr>
                      <a:r>
                        <a:rPr lang="en-US" sz="1400" dirty="0">
                          <a:effectLst/>
                        </a:rPr>
                        <a:t>CO</a:t>
                      </a:r>
                      <a:r>
                        <a:rPr lang="en-US" sz="1400" baseline="-25000" dirty="0">
                          <a:effectLst/>
                        </a:rPr>
                        <a:t>2</a:t>
                      </a:r>
                      <a:r>
                        <a:rPr lang="en-US" sz="1400" dirty="0">
                          <a:effectLst/>
                        </a:rPr>
                        <a:t>e reduced</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3" marR="67443" marT="0" marB="0" anchor="ctr"/>
                </a:tc>
                <a:tc hMerge="1">
                  <a:txBody>
                    <a:bodyPr/>
                    <a:lstStyle/>
                    <a:p>
                      <a:endParaRPr lang="en-US"/>
                    </a:p>
                  </a:txBody>
                  <a:tcPr/>
                </a:tc>
                <a:tc rowSpan="2">
                  <a:txBody>
                    <a:bodyPr/>
                    <a:lstStyle/>
                    <a:p>
                      <a:pPr marL="0" marR="0" algn="ctr">
                        <a:spcBef>
                          <a:spcPts val="0"/>
                        </a:spcBef>
                        <a:spcAft>
                          <a:spcPts val="0"/>
                        </a:spcAft>
                      </a:pPr>
                      <a:r>
                        <a:rPr lang="en-US" sz="1400">
                          <a:effectLst/>
                        </a:rPr>
                        <a:t>Royalties ($B/year)</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3" marR="67443" marT="0" marB="0" anchor="ctr"/>
                </a:tc>
                <a:tc>
                  <a:txBody>
                    <a:bodyPr/>
                    <a:lstStyle/>
                    <a:p>
                      <a:pPr marL="0" marR="0" algn="l">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781964070"/>
                  </a:ext>
                </a:extLst>
              </a:tr>
              <a:tr h="725208">
                <a:tc>
                  <a:txBody>
                    <a:bodyPr/>
                    <a:lstStyle/>
                    <a:p>
                      <a:pPr marL="0" marR="0" algn="ctr">
                        <a:spcBef>
                          <a:spcPts val="0"/>
                        </a:spcBef>
                        <a:spcAft>
                          <a:spcPts val="0"/>
                        </a:spcAft>
                      </a:pPr>
                      <a:r>
                        <a:rPr lang="en-US" sz="1400" dirty="0">
                          <a:effectLst/>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3" marR="67443" marT="0" marB="0"/>
                </a:tc>
                <a:tc>
                  <a:txBody>
                    <a:bodyPr/>
                    <a:lstStyle/>
                    <a:p>
                      <a:pPr marL="0" marR="0" algn="ctr">
                        <a:spcBef>
                          <a:spcPts val="0"/>
                        </a:spcBef>
                        <a:spcAft>
                          <a:spcPts val="0"/>
                        </a:spcAft>
                      </a:pPr>
                      <a:r>
                        <a:rPr lang="en-US" sz="1400" dirty="0">
                          <a:effectLst/>
                        </a:rPr>
                        <a:t>Oil</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3" marR="67443" marT="0" marB="0" anchor="ctr"/>
                </a:tc>
                <a:tc>
                  <a:txBody>
                    <a:bodyPr/>
                    <a:lstStyle/>
                    <a:p>
                      <a:pPr marL="0" marR="0" algn="ctr">
                        <a:spcBef>
                          <a:spcPts val="0"/>
                        </a:spcBef>
                        <a:spcAft>
                          <a:spcPts val="0"/>
                        </a:spcAft>
                      </a:pPr>
                      <a:r>
                        <a:rPr lang="en-US" sz="1400">
                          <a:effectLst/>
                        </a:rPr>
                        <a:t>Gas</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3" marR="67443" marT="0" marB="0" anchor="ctr"/>
                </a:tc>
                <a:tc>
                  <a:txBody>
                    <a:bodyPr/>
                    <a:lstStyle/>
                    <a:p>
                      <a:pPr marL="0" marR="0" algn="ctr">
                        <a:spcBef>
                          <a:spcPts val="0"/>
                        </a:spcBef>
                        <a:spcAft>
                          <a:spcPts val="0"/>
                        </a:spcAft>
                      </a:pPr>
                      <a:r>
                        <a:rPr lang="en-US" sz="1400">
                          <a:effectLst/>
                        </a:rPr>
                        <a:t>Oil</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3" marR="67443" marT="0" marB="0" anchor="ctr"/>
                </a:tc>
                <a:tc>
                  <a:txBody>
                    <a:bodyPr/>
                    <a:lstStyle/>
                    <a:p>
                      <a:pPr marL="0" marR="0" algn="ctr">
                        <a:spcBef>
                          <a:spcPts val="0"/>
                        </a:spcBef>
                        <a:spcAft>
                          <a:spcPts val="0"/>
                        </a:spcAft>
                        <a:tabLst>
                          <a:tab pos="778510" algn="l"/>
                        </a:tabLst>
                      </a:pPr>
                      <a:r>
                        <a:rPr lang="en-US" sz="1400">
                          <a:effectLst/>
                        </a:rPr>
                        <a:t>Gas</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3" marR="67443" marT="0" marB="0" anchor="ctr"/>
                </a:tc>
                <a:tc>
                  <a:txBody>
                    <a:bodyPr/>
                    <a:lstStyle/>
                    <a:p>
                      <a:pPr marL="0" marR="0" algn="ctr">
                        <a:spcBef>
                          <a:spcPts val="0"/>
                        </a:spcBef>
                        <a:spcAft>
                          <a:spcPts val="0"/>
                        </a:spcAft>
                      </a:pPr>
                      <a:r>
                        <a:rPr lang="en-US" sz="1400">
                          <a:effectLst/>
                        </a:rPr>
                        <a:t>million tons/year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3" marR="67443" marT="0" marB="0"/>
                </a:tc>
                <a:tc>
                  <a:txBody>
                    <a:bodyPr/>
                    <a:lstStyle/>
                    <a:p>
                      <a:pPr marL="0" marR="0" algn="ctr">
                        <a:spcBef>
                          <a:spcPts val="0"/>
                        </a:spcBef>
                        <a:spcAft>
                          <a:spcPts val="0"/>
                        </a:spcAft>
                      </a:pPr>
                      <a:r>
                        <a:rPr lang="en-US" sz="1400">
                          <a:effectLst/>
                        </a:rPr>
                        <a:t>% of ban</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3" marR="67443" marT="0" marB="0"/>
                </a:tc>
                <a:tc vMerge="1">
                  <a:txBody>
                    <a:bodyPr/>
                    <a:lstStyle/>
                    <a:p>
                      <a:endParaRPr lang="en-US"/>
                    </a:p>
                  </a:txBody>
                  <a:tcPr/>
                </a:tc>
                <a:tc>
                  <a:txBody>
                    <a:bodyPr/>
                    <a:lstStyle/>
                    <a:p>
                      <a:pPr marL="0" marR="0" algn="l">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247861976"/>
                  </a:ext>
                </a:extLst>
              </a:tr>
              <a:tr h="277534">
                <a:tc>
                  <a:txBody>
                    <a:bodyPr/>
                    <a:lstStyle/>
                    <a:p>
                      <a:pPr marL="0" marR="0" algn="l">
                        <a:spcBef>
                          <a:spcPts val="0"/>
                        </a:spcBef>
                        <a:spcAft>
                          <a:spcPts val="0"/>
                        </a:spcAft>
                      </a:pPr>
                      <a:r>
                        <a:rPr lang="en-US" sz="1600" dirty="0">
                          <a:effectLst/>
                        </a:rPr>
                        <a:t>(a) Conventional Policy</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3" marR="67443" marT="0" marB="0" anchor="b"/>
                </a:tc>
                <a:tc gridSpan="8">
                  <a:txBody>
                    <a:bodyPr/>
                    <a:lstStyle/>
                    <a:p>
                      <a:pPr marL="0" marR="0" algn="l">
                        <a:spcBef>
                          <a:spcPts val="0"/>
                        </a:spcBef>
                        <a:spcAft>
                          <a:spcPts val="0"/>
                        </a:spcAft>
                      </a:pPr>
                      <a:r>
                        <a:rPr lang="en-US" sz="1400" dirty="0">
                          <a:effectLst/>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3" marR="67443"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51795890"/>
                  </a:ext>
                </a:extLst>
              </a:tr>
              <a:tr h="265909">
                <a:tc>
                  <a:txBody>
                    <a:bodyPr/>
                    <a:lstStyle/>
                    <a:p>
                      <a:pPr marL="0" marR="0" algn="l">
                        <a:spcBef>
                          <a:spcPts val="0"/>
                        </a:spcBef>
                        <a:spcAft>
                          <a:spcPts val="0"/>
                        </a:spcAft>
                      </a:pPr>
                      <a:r>
                        <a:rPr lang="en-US" sz="1400">
                          <a:effectLst/>
                        </a:rPr>
                        <a:t>BAU</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3" marR="67443" marT="0" marB="0"/>
                </a:tc>
                <a:tc gridSpan="2">
                  <a:txBody>
                    <a:bodyPr/>
                    <a:lstStyle/>
                    <a:p>
                      <a:pPr marL="0" marR="0" algn="ctr">
                        <a:spcBef>
                          <a:spcPts val="0"/>
                        </a:spcBef>
                        <a:spcAft>
                          <a:spcPts val="0"/>
                        </a:spcAft>
                      </a:pPr>
                      <a:r>
                        <a:rPr lang="en-US" sz="1400" dirty="0">
                          <a:effectLst/>
                        </a:rPr>
                        <a:t>$0</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3" marR="67443" marT="0" marB="0"/>
                </a:tc>
                <a:tc hMerge="1">
                  <a:txBody>
                    <a:bodyPr/>
                    <a:lstStyle/>
                    <a:p>
                      <a:endParaRPr lang="en-US"/>
                    </a:p>
                  </a:txBody>
                  <a:tcPr/>
                </a:tc>
                <a:tc gridSpan="2">
                  <a:txBody>
                    <a:bodyPr/>
                    <a:lstStyle/>
                    <a:p>
                      <a:pPr marL="0" marR="0" algn="ctr">
                        <a:spcBef>
                          <a:spcPts val="0"/>
                        </a:spcBef>
                        <a:spcAft>
                          <a:spcPts val="0"/>
                        </a:spcAft>
                      </a:pPr>
                      <a:r>
                        <a:rPr lang="en-US" sz="1400">
                          <a:effectLst/>
                        </a:rPr>
                        <a:t>0%</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3" marR="67443" marT="0" marB="0"/>
                </a:tc>
                <a:tc hMerge="1">
                  <a:txBody>
                    <a:bodyPr/>
                    <a:lstStyle/>
                    <a:p>
                      <a:endParaRPr lang="en-US"/>
                    </a:p>
                  </a:txBody>
                  <a:tcPr/>
                </a:tc>
                <a:tc>
                  <a:txBody>
                    <a:bodyPr/>
                    <a:lstStyle/>
                    <a:p>
                      <a:pPr marL="0" marR="0" algn="ctr">
                        <a:spcBef>
                          <a:spcPts val="0"/>
                        </a:spcBef>
                        <a:spcAft>
                          <a:spcPts val="0"/>
                        </a:spcAft>
                      </a:pPr>
                      <a:r>
                        <a:rPr lang="en-US" sz="1400">
                          <a:effectLst/>
                        </a:rPr>
                        <a:t>0</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3" marR="67443" marT="0" marB="0"/>
                </a:tc>
                <a:tc>
                  <a:txBody>
                    <a:bodyPr/>
                    <a:lstStyle/>
                    <a:p>
                      <a:pPr marL="46355" marR="0" indent="-46355" algn="ctr">
                        <a:spcBef>
                          <a:spcPts val="0"/>
                        </a:spcBef>
                        <a:spcAft>
                          <a:spcPts val="0"/>
                        </a:spcAft>
                      </a:pPr>
                      <a:r>
                        <a:rPr lang="en-US" sz="1400">
                          <a:effectLst/>
                        </a:rPr>
                        <a:t>0%</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3" marR="67443" marT="0" marB="0"/>
                </a:tc>
                <a:tc>
                  <a:txBody>
                    <a:bodyPr/>
                    <a:lstStyle/>
                    <a:p>
                      <a:pPr marL="0" marR="0" algn="ctr">
                        <a:spcBef>
                          <a:spcPts val="0"/>
                        </a:spcBef>
                        <a:spcAft>
                          <a:spcPts val="0"/>
                        </a:spcAft>
                      </a:pPr>
                      <a:r>
                        <a:rPr lang="en-US" sz="1400">
                          <a:effectLst/>
                        </a:rPr>
                        <a:t>$9.2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3" marR="67443" marT="0" marB="0"/>
                </a:tc>
                <a:tc>
                  <a:txBody>
                    <a:bodyPr/>
                    <a:lstStyle/>
                    <a:p>
                      <a:pPr marL="0" marR="0" algn="l">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604292134"/>
                  </a:ext>
                </a:extLst>
              </a:tr>
              <a:tr h="265909">
                <a:tc>
                  <a:txBody>
                    <a:bodyPr/>
                    <a:lstStyle/>
                    <a:p>
                      <a:pPr marL="0" marR="0" algn="l">
                        <a:spcBef>
                          <a:spcPts val="0"/>
                        </a:spcBef>
                        <a:spcAft>
                          <a:spcPts val="0"/>
                        </a:spcAft>
                      </a:pPr>
                      <a:r>
                        <a:rPr lang="en-US" sz="1400">
                          <a:effectLst/>
                        </a:rPr>
                        <a:t>18.75% Onshore Royalty Rate</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3" marR="67443" marT="0" marB="0"/>
                </a:tc>
                <a:tc gridSpan="2">
                  <a:txBody>
                    <a:bodyPr/>
                    <a:lstStyle/>
                    <a:p>
                      <a:pPr marL="0" marR="0" algn="ctr">
                        <a:spcBef>
                          <a:spcPts val="0"/>
                        </a:spcBef>
                        <a:spcAft>
                          <a:spcPts val="0"/>
                        </a:spcAft>
                      </a:pPr>
                      <a:r>
                        <a:rPr lang="en-US" sz="1400" dirty="0">
                          <a:effectLst/>
                        </a:rPr>
                        <a:t>$0</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3" marR="67443" marT="0" marB="0"/>
                </a:tc>
                <a:tc hMerge="1">
                  <a:txBody>
                    <a:bodyPr/>
                    <a:lstStyle/>
                    <a:p>
                      <a:endParaRPr lang="en-US"/>
                    </a:p>
                  </a:txBody>
                  <a:tcPr/>
                </a:tc>
                <a:tc gridSpan="2">
                  <a:txBody>
                    <a:bodyPr/>
                    <a:lstStyle/>
                    <a:p>
                      <a:pPr marL="0" marR="0" algn="ctr">
                        <a:spcBef>
                          <a:spcPts val="0"/>
                        </a:spcBef>
                        <a:spcAft>
                          <a:spcPts val="0"/>
                        </a:spcAft>
                      </a:pPr>
                      <a:r>
                        <a:rPr lang="en-US" sz="1400" dirty="0">
                          <a:effectLst/>
                        </a:rPr>
                        <a:t>6.25%, onshore only</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3" marR="67443" marT="0" marB="0"/>
                </a:tc>
                <a:tc hMerge="1">
                  <a:txBody>
                    <a:bodyPr/>
                    <a:lstStyle/>
                    <a:p>
                      <a:endParaRPr lang="en-US"/>
                    </a:p>
                  </a:txBody>
                  <a:tcPr/>
                </a:tc>
                <a:tc>
                  <a:txBody>
                    <a:bodyPr/>
                    <a:lstStyle/>
                    <a:p>
                      <a:pPr marL="0" marR="0" algn="ctr">
                        <a:spcBef>
                          <a:spcPts val="0"/>
                        </a:spcBef>
                        <a:spcAft>
                          <a:spcPts val="0"/>
                        </a:spcAft>
                      </a:pPr>
                      <a:r>
                        <a:rPr lang="en-US" sz="1400">
                          <a:effectLst/>
                        </a:rPr>
                        <a:t>4</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3" marR="67443" marT="0" marB="0"/>
                </a:tc>
                <a:tc>
                  <a:txBody>
                    <a:bodyPr/>
                    <a:lstStyle/>
                    <a:p>
                      <a:pPr marL="46355" marR="0" indent="-46355" algn="ctr">
                        <a:spcBef>
                          <a:spcPts val="0"/>
                        </a:spcBef>
                        <a:spcAft>
                          <a:spcPts val="0"/>
                        </a:spcAft>
                      </a:pPr>
                      <a:r>
                        <a:rPr lang="en-US" sz="1400">
                          <a:effectLst/>
                        </a:rPr>
                        <a:t>5%</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3" marR="67443" marT="0" marB="0"/>
                </a:tc>
                <a:tc>
                  <a:txBody>
                    <a:bodyPr/>
                    <a:lstStyle/>
                    <a:p>
                      <a:pPr marL="0" marR="0" algn="ctr">
                        <a:spcBef>
                          <a:spcPts val="0"/>
                        </a:spcBef>
                        <a:spcAft>
                          <a:spcPts val="0"/>
                        </a:spcAft>
                      </a:pPr>
                      <a:r>
                        <a:rPr lang="en-US" sz="1400">
                          <a:effectLst/>
                        </a:rPr>
                        <a:t>$10.0</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3" marR="67443" marT="0" marB="0"/>
                </a:tc>
                <a:tc>
                  <a:txBody>
                    <a:bodyPr/>
                    <a:lstStyle/>
                    <a:p>
                      <a:pPr marL="0" marR="0" algn="l">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217762715"/>
                  </a:ext>
                </a:extLst>
              </a:tr>
              <a:tr h="265909">
                <a:tc>
                  <a:txBody>
                    <a:bodyPr/>
                    <a:lstStyle/>
                    <a:p>
                      <a:pPr marL="0" marR="0" algn="l">
                        <a:spcBef>
                          <a:spcPts val="0"/>
                        </a:spcBef>
                        <a:spcAft>
                          <a:spcPts val="0"/>
                        </a:spcAft>
                      </a:pPr>
                      <a:r>
                        <a:rPr lang="en-US" sz="1400">
                          <a:effectLst/>
                        </a:rPr>
                        <a:t>Leasing ban</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3" marR="67443" marT="0" marB="0"/>
                </a:tc>
                <a:tc gridSpan="2">
                  <a:txBody>
                    <a:bodyPr/>
                    <a:lstStyle/>
                    <a:p>
                      <a:pPr marL="0" marR="0" algn="ctr">
                        <a:spcBef>
                          <a:spcPts val="0"/>
                        </a:spcBef>
                        <a:spcAft>
                          <a:spcPts val="0"/>
                        </a:spcAft>
                      </a:pPr>
                      <a:r>
                        <a:rPr lang="en-US" sz="1400">
                          <a:effectLst/>
                        </a:rPr>
                        <a:t>$0</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3" marR="67443" marT="0" marB="0"/>
                </a:tc>
                <a:tc hMerge="1">
                  <a:txBody>
                    <a:bodyPr/>
                    <a:lstStyle/>
                    <a:p>
                      <a:endParaRPr lang="en-US"/>
                    </a:p>
                  </a:txBody>
                  <a:tcPr/>
                </a:tc>
                <a:tc gridSpan="2">
                  <a:txBody>
                    <a:bodyPr/>
                    <a:lstStyle/>
                    <a:p>
                      <a:pPr marL="0" marR="0" algn="ctr">
                        <a:spcBef>
                          <a:spcPts val="0"/>
                        </a:spcBef>
                        <a:spcAft>
                          <a:spcPts val="0"/>
                        </a:spcAft>
                      </a:pPr>
                      <a:r>
                        <a:rPr lang="en-US" sz="1400" dirty="0">
                          <a:effectLst/>
                        </a:rPr>
                        <a:t>0%</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3" marR="67443" marT="0" marB="0"/>
                </a:tc>
                <a:tc hMerge="1">
                  <a:txBody>
                    <a:bodyPr/>
                    <a:lstStyle/>
                    <a:p>
                      <a:endParaRPr lang="en-US"/>
                    </a:p>
                  </a:txBody>
                  <a:tcPr/>
                </a:tc>
                <a:tc>
                  <a:txBody>
                    <a:bodyPr/>
                    <a:lstStyle/>
                    <a:p>
                      <a:pPr marL="0" marR="0" algn="ctr">
                        <a:spcBef>
                          <a:spcPts val="0"/>
                        </a:spcBef>
                        <a:spcAft>
                          <a:spcPts val="0"/>
                        </a:spcAft>
                      </a:pPr>
                      <a:r>
                        <a:rPr lang="en-US" sz="1400">
                          <a:effectLst/>
                        </a:rPr>
                        <a:t>80</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3" marR="67443" marT="0" marB="0"/>
                </a:tc>
                <a:tc>
                  <a:txBody>
                    <a:bodyPr/>
                    <a:lstStyle/>
                    <a:p>
                      <a:pPr marL="46355" marR="0" indent="-46355" algn="ctr">
                        <a:spcBef>
                          <a:spcPts val="0"/>
                        </a:spcBef>
                        <a:spcAft>
                          <a:spcPts val="0"/>
                        </a:spcAft>
                      </a:pPr>
                      <a:r>
                        <a:rPr lang="en-US" sz="1400">
                          <a:effectLst/>
                        </a:rPr>
                        <a:t>100%</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3" marR="67443" marT="0" marB="0"/>
                </a:tc>
                <a:tc>
                  <a:txBody>
                    <a:bodyPr/>
                    <a:lstStyle/>
                    <a:p>
                      <a:pPr marL="0" marR="0" algn="ctr">
                        <a:spcBef>
                          <a:spcPts val="0"/>
                        </a:spcBef>
                        <a:spcAft>
                          <a:spcPts val="0"/>
                        </a:spcAft>
                      </a:pPr>
                      <a:r>
                        <a:rPr lang="en-US" sz="1400">
                          <a:effectLst/>
                        </a:rPr>
                        <a:t>$4.0</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3" marR="67443" marT="0" marB="0"/>
                </a:tc>
                <a:tc>
                  <a:txBody>
                    <a:bodyPr/>
                    <a:lstStyle/>
                    <a:p>
                      <a:pPr marL="0" marR="0" algn="l">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562265163"/>
                  </a:ext>
                </a:extLst>
              </a:tr>
              <a:tr h="352323">
                <a:tc gridSpan="9">
                  <a:txBody>
                    <a:bodyPr/>
                    <a:lstStyle/>
                    <a:p>
                      <a:pPr marL="0" marR="0" algn="l">
                        <a:spcBef>
                          <a:spcPts val="0"/>
                        </a:spcBef>
                        <a:spcAft>
                          <a:spcPts val="0"/>
                        </a:spcAft>
                      </a:pPr>
                      <a:r>
                        <a:rPr lang="en-US" sz="1600" b="1" dirty="0">
                          <a:effectLst/>
                        </a:rPr>
                        <a:t>(b) Common Carbon Fees ($/ton CO</a:t>
                      </a:r>
                      <a:r>
                        <a:rPr lang="en-US" sz="1600" b="1" baseline="-25000" dirty="0">
                          <a:effectLst/>
                        </a:rPr>
                        <a:t>2</a:t>
                      </a:r>
                      <a:r>
                        <a:rPr lang="en-US" sz="1600" b="1" dirty="0">
                          <a:effectLst/>
                        </a:rPr>
                        <a:t>e)</a:t>
                      </a:r>
                      <a:endPar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3" marR="67443"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43643163"/>
                  </a:ext>
                </a:extLst>
              </a:tr>
              <a:tr h="265909">
                <a:tc>
                  <a:txBody>
                    <a:bodyPr/>
                    <a:lstStyle/>
                    <a:p>
                      <a:pPr marL="0" marR="0" algn="l">
                        <a:spcBef>
                          <a:spcPts val="0"/>
                        </a:spcBef>
                        <a:spcAft>
                          <a:spcPts val="0"/>
                        </a:spcAft>
                      </a:pPr>
                      <a:r>
                        <a:rPr lang="en-US" sz="1400">
                          <a:effectLst/>
                        </a:rPr>
                        <a:t>Revenue-maximizing</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3" marR="67443" marT="0" marB="0"/>
                </a:tc>
                <a:tc gridSpan="2">
                  <a:txBody>
                    <a:bodyPr/>
                    <a:lstStyle/>
                    <a:p>
                      <a:pPr marL="0" marR="0" algn="ctr">
                        <a:spcBef>
                          <a:spcPts val="0"/>
                        </a:spcBef>
                        <a:spcAft>
                          <a:spcPts val="0"/>
                        </a:spcAft>
                      </a:pPr>
                      <a:r>
                        <a:rPr lang="en-US" sz="1400">
                          <a:effectLst/>
                        </a:rPr>
                        <a:t>$20</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3" marR="67443" marT="0" marB="0"/>
                </a:tc>
                <a:tc hMerge="1">
                  <a:txBody>
                    <a:bodyPr/>
                    <a:lstStyle/>
                    <a:p>
                      <a:endParaRPr lang="en-US"/>
                    </a:p>
                  </a:txBody>
                  <a:tcPr/>
                </a:tc>
                <a:tc>
                  <a:txBody>
                    <a:bodyPr/>
                    <a:lstStyle/>
                    <a:p>
                      <a:pPr marL="0" marR="0" algn="ctr">
                        <a:spcBef>
                          <a:spcPts val="0"/>
                        </a:spcBef>
                        <a:spcAft>
                          <a:spcPts val="0"/>
                        </a:spcAft>
                      </a:pPr>
                      <a:r>
                        <a:rPr lang="en-US" sz="1400" dirty="0">
                          <a:effectLst/>
                        </a:rPr>
                        <a:t>15%</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3" marR="67443" marT="0" marB="0"/>
                </a:tc>
                <a:tc>
                  <a:txBody>
                    <a:bodyPr/>
                    <a:lstStyle/>
                    <a:p>
                      <a:pPr marL="0" marR="0" algn="ctr">
                        <a:spcBef>
                          <a:spcPts val="0"/>
                        </a:spcBef>
                        <a:spcAft>
                          <a:spcPts val="0"/>
                        </a:spcAft>
                      </a:pPr>
                      <a:r>
                        <a:rPr lang="en-US" sz="1400">
                          <a:effectLst/>
                        </a:rPr>
                        <a:t>52%</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3" marR="67443" marT="0" marB="0"/>
                </a:tc>
                <a:tc>
                  <a:txBody>
                    <a:bodyPr/>
                    <a:lstStyle/>
                    <a:p>
                      <a:pPr marL="0" marR="0" algn="ctr">
                        <a:spcBef>
                          <a:spcPts val="0"/>
                        </a:spcBef>
                        <a:spcAft>
                          <a:spcPts val="0"/>
                        </a:spcAft>
                      </a:pPr>
                      <a:r>
                        <a:rPr lang="en-US" sz="1400">
                          <a:effectLst/>
                        </a:rPr>
                        <a:t>29</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3" marR="67443" marT="0" marB="0"/>
                </a:tc>
                <a:tc>
                  <a:txBody>
                    <a:bodyPr/>
                    <a:lstStyle/>
                    <a:p>
                      <a:pPr marL="0" marR="0" algn="ctr">
                        <a:spcBef>
                          <a:spcPts val="0"/>
                        </a:spcBef>
                        <a:spcAft>
                          <a:spcPts val="0"/>
                        </a:spcAft>
                      </a:pPr>
                      <a:r>
                        <a:rPr lang="en-US" sz="1400">
                          <a:effectLst/>
                        </a:rPr>
                        <a:t>36%</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3" marR="67443" marT="0" marB="0"/>
                </a:tc>
                <a:tc>
                  <a:txBody>
                    <a:bodyPr/>
                    <a:lstStyle/>
                    <a:p>
                      <a:pPr marL="0" marR="0" algn="ctr">
                        <a:spcBef>
                          <a:spcPts val="0"/>
                        </a:spcBef>
                        <a:spcAft>
                          <a:spcPts val="0"/>
                        </a:spcAft>
                      </a:pPr>
                      <a:r>
                        <a:rPr lang="en-US" sz="1400">
                          <a:effectLst/>
                        </a:rPr>
                        <a:t>$13.2</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3" marR="67443" marT="0" marB="0"/>
                </a:tc>
                <a:tc>
                  <a:txBody>
                    <a:bodyPr/>
                    <a:lstStyle/>
                    <a:p>
                      <a:pPr marL="0" marR="0" algn="l">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691500105"/>
                  </a:ext>
                </a:extLst>
              </a:tr>
              <a:tr h="265909">
                <a:tc>
                  <a:txBody>
                    <a:bodyPr/>
                    <a:lstStyle/>
                    <a:p>
                      <a:pPr marL="0" marR="0" algn="l">
                        <a:spcBef>
                          <a:spcPts val="0"/>
                        </a:spcBef>
                        <a:spcAft>
                          <a:spcPts val="0"/>
                        </a:spcAft>
                      </a:pPr>
                      <a:r>
                        <a:rPr lang="en-US" sz="1400">
                          <a:effectLst/>
                        </a:rPr>
                        <a:t>Welfare-maximizing: $50 SCC</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3" marR="67443" marT="0" marB="0"/>
                </a:tc>
                <a:tc gridSpan="2">
                  <a:txBody>
                    <a:bodyPr/>
                    <a:lstStyle/>
                    <a:p>
                      <a:pPr marL="0" marR="0" algn="ctr">
                        <a:spcBef>
                          <a:spcPts val="0"/>
                        </a:spcBef>
                        <a:spcAft>
                          <a:spcPts val="0"/>
                        </a:spcAft>
                      </a:pPr>
                      <a:r>
                        <a:rPr lang="en-US" sz="1400">
                          <a:effectLst/>
                        </a:rPr>
                        <a:t>$14</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3" marR="67443" marT="0" marB="0"/>
                </a:tc>
                <a:tc hMerge="1">
                  <a:txBody>
                    <a:bodyPr/>
                    <a:lstStyle/>
                    <a:p>
                      <a:endParaRPr lang="en-US"/>
                    </a:p>
                  </a:txBody>
                  <a:tcPr/>
                </a:tc>
                <a:tc>
                  <a:txBody>
                    <a:bodyPr/>
                    <a:lstStyle/>
                    <a:p>
                      <a:pPr marL="0" marR="0" algn="ctr">
                        <a:spcBef>
                          <a:spcPts val="0"/>
                        </a:spcBef>
                        <a:spcAft>
                          <a:spcPts val="0"/>
                        </a:spcAft>
                      </a:pPr>
                      <a:r>
                        <a:rPr lang="en-US" sz="1400" dirty="0">
                          <a:effectLst/>
                        </a:rPr>
                        <a:t>10%</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3" marR="67443" marT="0" marB="0"/>
                </a:tc>
                <a:tc>
                  <a:txBody>
                    <a:bodyPr/>
                    <a:lstStyle/>
                    <a:p>
                      <a:pPr marL="0" marR="0" algn="ctr">
                        <a:spcBef>
                          <a:spcPts val="0"/>
                        </a:spcBef>
                        <a:spcAft>
                          <a:spcPts val="0"/>
                        </a:spcAft>
                      </a:pPr>
                      <a:r>
                        <a:rPr lang="en-US" sz="1400">
                          <a:effectLst/>
                        </a:rPr>
                        <a:t>36%</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3" marR="67443" marT="0" marB="0"/>
                </a:tc>
                <a:tc>
                  <a:txBody>
                    <a:bodyPr/>
                    <a:lstStyle/>
                    <a:p>
                      <a:pPr marL="0" marR="0" algn="ctr">
                        <a:spcBef>
                          <a:spcPts val="0"/>
                        </a:spcBef>
                        <a:spcAft>
                          <a:spcPts val="0"/>
                        </a:spcAft>
                      </a:pPr>
                      <a:r>
                        <a:rPr lang="en-US" sz="1400">
                          <a:effectLst/>
                        </a:rPr>
                        <a:t>18</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3" marR="67443" marT="0" marB="0"/>
                </a:tc>
                <a:tc>
                  <a:txBody>
                    <a:bodyPr/>
                    <a:lstStyle/>
                    <a:p>
                      <a:pPr marL="0" marR="0" algn="ctr">
                        <a:spcBef>
                          <a:spcPts val="0"/>
                        </a:spcBef>
                        <a:spcAft>
                          <a:spcPts val="0"/>
                        </a:spcAft>
                      </a:pPr>
                      <a:r>
                        <a:rPr lang="en-US" sz="1400">
                          <a:effectLst/>
                        </a:rPr>
                        <a:t>23%</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3" marR="67443" marT="0" marB="0"/>
                </a:tc>
                <a:tc>
                  <a:txBody>
                    <a:bodyPr/>
                    <a:lstStyle/>
                    <a:p>
                      <a:pPr marL="0" marR="0" algn="ctr">
                        <a:spcBef>
                          <a:spcPts val="0"/>
                        </a:spcBef>
                        <a:spcAft>
                          <a:spcPts val="0"/>
                        </a:spcAft>
                      </a:pPr>
                      <a:r>
                        <a:rPr lang="en-US" sz="1400">
                          <a:effectLst/>
                        </a:rPr>
                        <a:t>$12.6</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3" marR="67443" marT="0" marB="0"/>
                </a:tc>
                <a:tc>
                  <a:txBody>
                    <a:bodyPr/>
                    <a:lstStyle/>
                    <a:p>
                      <a:pPr marL="0" marR="0" algn="l">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4085197681"/>
                  </a:ext>
                </a:extLst>
              </a:tr>
              <a:tr h="265909">
                <a:tc>
                  <a:txBody>
                    <a:bodyPr/>
                    <a:lstStyle/>
                    <a:p>
                      <a:pPr marL="0" marR="0" algn="l">
                        <a:spcBef>
                          <a:spcPts val="0"/>
                        </a:spcBef>
                        <a:spcAft>
                          <a:spcPts val="0"/>
                        </a:spcAft>
                      </a:pPr>
                      <a:r>
                        <a:rPr lang="en-US" sz="1400">
                          <a:effectLst/>
                        </a:rPr>
                        <a:t>Welfare-maximizing: $125 SCC</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3" marR="67443" marT="0" marB="0"/>
                </a:tc>
                <a:tc gridSpan="2">
                  <a:txBody>
                    <a:bodyPr/>
                    <a:lstStyle/>
                    <a:p>
                      <a:pPr marL="0" marR="0" algn="ctr">
                        <a:spcBef>
                          <a:spcPts val="0"/>
                        </a:spcBef>
                        <a:spcAft>
                          <a:spcPts val="0"/>
                        </a:spcAft>
                      </a:pPr>
                      <a:r>
                        <a:rPr lang="en-US" sz="1400">
                          <a:effectLst/>
                        </a:rPr>
                        <a:t>$34</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3" marR="67443" marT="0" marB="0"/>
                </a:tc>
                <a:tc hMerge="1">
                  <a:txBody>
                    <a:bodyPr/>
                    <a:lstStyle/>
                    <a:p>
                      <a:endParaRPr lang="en-US"/>
                    </a:p>
                  </a:txBody>
                  <a:tcPr/>
                </a:tc>
                <a:tc>
                  <a:txBody>
                    <a:bodyPr/>
                    <a:lstStyle/>
                    <a:p>
                      <a:pPr marL="0" marR="0" algn="ctr">
                        <a:spcBef>
                          <a:spcPts val="0"/>
                        </a:spcBef>
                        <a:spcAft>
                          <a:spcPts val="0"/>
                        </a:spcAft>
                      </a:pPr>
                      <a:r>
                        <a:rPr lang="en-US" sz="1400">
                          <a:effectLst/>
                        </a:rPr>
                        <a:t>26%</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3" marR="67443" marT="0" marB="0"/>
                </a:tc>
                <a:tc>
                  <a:txBody>
                    <a:bodyPr/>
                    <a:lstStyle/>
                    <a:p>
                      <a:pPr marL="0" marR="0" algn="ctr">
                        <a:spcBef>
                          <a:spcPts val="0"/>
                        </a:spcBef>
                        <a:spcAft>
                          <a:spcPts val="0"/>
                        </a:spcAft>
                      </a:pPr>
                      <a:r>
                        <a:rPr lang="en-US" sz="1400" dirty="0">
                          <a:effectLst/>
                        </a:rPr>
                        <a:t>89%</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3" marR="67443" marT="0" marB="0"/>
                </a:tc>
                <a:tc>
                  <a:txBody>
                    <a:bodyPr/>
                    <a:lstStyle/>
                    <a:p>
                      <a:pPr marL="0" marR="0" algn="ctr">
                        <a:spcBef>
                          <a:spcPts val="0"/>
                        </a:spcBef>
                        <a:spcAft>
                          <a:spcPts val="0"/>
                        </a:spcAft>
                      </a:pPr>
                      <a:r>
                        <a:rPr lang="en-US" sz="1400">
                          <a:effectLst/>
                        </a:rPr>
                        <a:t>60</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3" marR="67443" marT="0" marB="0"/>
                </a:tc>
                <a:tc>
                  <a:txBody>
                    <a:bodyPr/>
                    <a:lstStyle/>
                    <a:p>
                      <a:pPr marL="0" marR="0" algn="ctr">
                        <a:spcBef>
                          <a:spcPts val="0"/>
                        </a:spcBef>
                        <a:spcAft>
                          <a:spcPts val="0"/>
                        </a:spcAft>
                      </a:pPr>
                      <a:r>
                        <a:rPr lang="en-US" sz="1400">
                          <a:effectLst/>
                        </a:rPr>
                        <a:t>74%</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3" marR="67443" marT="0" marB="0"/>
                </a:tc>
                <a:tc>
                  <a:txBody>
                    <a:bodyPr/>
                    <a:lstStyle/>
                    <a:p>
                      <a:pPr marL="0" marR="0" algn="ctr">
                        <a:spcBef>
                          <a:spcPts val="0"/>
                        </a:spcBef>
                        <a:spcAft>
                          <a:spcPts val="0"/>
                        </a:spcAft>
                      </a:pPr>
                      <a:r>
                        <a:rPr lang="en-US" sz="1400">
                          <a:effectLst/>
                        </a:rPr>
                        <a:t>$9.4</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3" marR="67443" marT="0" marB="0"/>
                </a:tc>
                <a:tc>
                  <a:txBody>
                    <a:bodyPr/>
                    <a:lstStyle/>
                    <a:p>
                      <a:pPr marL="0" marR="0" algn="l">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31156690"/>
                  </a:ext>
                </a:extLst>
              </a:tr>
              <a:tr h="265909">
                <a:tc>
                  <a:txBody>
                    <a:bodyPr/>
                    <a:lstStyle/>
                    <a:p>
                      <a:pPr marL="0" marR="0" algn="l">
                        <a:spcBef>
                          <a:spcPts val="0"/>
                        </a:spcBef>
                        <a:spcAft>
                          <a:spcPts val="0"/>
                        </a:spcAft>
                      </a:pPr>
                      <a:r>
                        <a:rPr lang="en-US" sz="1400">
                          <a:effectLst/>
                        </a:rPr>
                        <a:t>CO</a:t>
                      </a:r>
                      <a:r>
                        <a:rPr lang="en-US" sz="1400" baseline="-25000">
                          <a:effectLst/>
                        </a:rPr>
                        <a:t>2</a:t>
                      </a:r>
                      <a:r>
                        <a:rPr lang="en-US" sz="1400">
                          <a:effectLst/>
                        </a:rPr>
                        <a:t>e reduced: 80% of ban</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3" marR="67443" marT="0" marB="0"/>
                </a:tc>
                <a:tc gridSpan="2">
                  <a:txBody>
                    <a:bodyPr/>
                    <a:lstStyle/>
                    <a:p>
                      <a:pPr marL="0" marR="0" algn="ctr">
                        <a:spcBef>
                          <a:spcPts val="0"/>
                        </a:spcBef>
                        <a:spcAft>
                          <a:spcPts val="0"/>
                        </a:spcAft>
                      </a:pPr>
                      <a:r>
                        <a:rPr lang="en-US" sz="1400">
                          <a:effectLst/>
                        </a:rPr>
                        <a:t>$41</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3" marR="67443" marT="0" marB="0"/>
                </a:tc>
                <a:tc hMerge="1">
                  <a:txBody>
                    <a:bodyPr/>
                    <a:lstStyle/>
                    <a:p>
                      <a:endParaRPr lang="en-US"/>
                    </a:p>
                  </a:txBody>
                  <a:tcPr/>
                </a:tc>
                <a:tc>
                  <a:txBody>
                    <a:bodyPr/>
                    <a:lstStyle/>
                    <a:p>
                      <a:pPr marL="0" marR="0" algn="ctr">
                        <a:spcBef>
                          <a:spcPts val="0"/>
                        </a:spcBef>
                        <a:spcAft>
                          <a:spcPts val="0"/>
                        </a:spcAft>
                      </a:pPr>
                      <a:r>
                        <a:rPr lang="en-US" sz="1400">
                          <a:effectLst/>
                        </a:rPr>
                        <a:t>31%</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3" marR="67443" marT="0" marB="0"/>
                </a:tc>
                <a:tc>
                  <a:txBody>
                    <a:bodyPr/>
                    <a:lstStyle/>
                    <a:p>
                      <a:pPr marL="0" marR="0" algn="ctr">
                        <a:spcBef>
                          <a:spcPts val="0"/>
                        </a:spcBef>
                        <a:spcAft>
                          <a:spcPts val="0"/>
                        </a:spcAft>
                      </a:pPr>
                      <a:r>
                        <a:rPr lang="en-US" sz="1400" dirty="0">
                          <a:effectLst/>
                        </a:rPr>
                        <a:t>106%</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3" marR="67443" marT="0" marB="0"/>
                </a:tc>
                <a:tc>
                  <a:txBody>
                    <a:bodyPr/>
                    <a:lstStyle/>
                    <a:p>
                      <a:pPr marL="0" marR="0" algn="ctr">
                        <a:spcBef>
                          <a:spcPts val="0"/>
                        </a:spcBef>
                        <a:spcAft>
                          <a:spcPts val="0"/>
                        </a:spcAft>
                      </a:pPr>
                      <a:r>
                        <a:rPr lang="en-US" sz="1400">
                          <a:effectLst/>
                        </a:rPr>
                        <a:t>65</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3" marR="67443" marT="0" marB="0"/>
                </a:tc>
                <a:tc>
                  <a:txBody>
                    <a:bodyPr/>
                    <a:lstStyle/>
                    <a:p>
                      <a:pPr marL="0" marR="0" algn="ctr">
                        <a:spcBef>
                          <a:spcPts val="0"/>
                        </a:spcBef>
                        <a:spcAft>
                          <a:spcPts val="0"/>
                        </a:spcAft>
                      </a:pPr>
                      <a:r>
                        <a:rPr lang="en-US" sz="1400">
                          <a:effectLst/>
                        </a:rPr>
                        <a:t>80%</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3" marR="67443" marT="0" marB="0"/>
                </a:tc>
                <a:tc>
                  <a:txBody>
                    <a:bodyPr/>
                    <a:lstStyle/>
                    <a:p>
                      <a:pPr marL="0" marR="0" algn="ctr">
                        <a:spcBef>
                          <a:spcPts val="0"/>
                        </a:spcBef>
                        <a:spcAft>
                          <a:spcPts val="0"/>
                        </a:spcAft>
                      </a:pPr>
                      <a:r>
                        <a:rPr lang="en-US" sz="1400">
                          <a:effectLst/>
                        </a:rPr>
                        <a:t>$8.9</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3" marR="67443" marT="0" marB="0"/>
                </a:tc>
                <a:tc>
                  <a:txBody>
                    <a:bodyPr/>
                    <a:lstStyle/>
                    <a:p>
                      <a:pPr marL="0" marR="0" algn="l">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4022913400"/>
                  </a:ext>
                </a:extLst>
              </a:tr>
              <a:tr h="287343">
                <a:tc gridSpan="9">
                  <a:txBody>
                    <a:bodyPr/>
                    <a:lstStyle/>
                    <a:p>
                      <a:pPr marL="0" marR="0" algn="l">
                        <a:spcBef>
                          <a:spcPts val="0"/>
                        </a:spcBef>
                        <a:spcAft>
                          <a:spcPts val="0"/>
                        </a:spcAft>
                      </a:pPr>
                      <a:r>
                        <a:rPr lang="en-US" sz="1600" dirty="0">
                          <a:effectLst/>
                        </a:rPr>
                        <a:t>(c) Common Royalty Surcharge (% of Revenues)</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3" marR="67443"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66547459"/>
                  </a:ext>
                </a:extLst>
              </a:tr>
              <a:tr h="265909">
                <a:tc>
                  <a:txBody>
                    <a:bodyPr/>
                    <a:lstStyle/>
                    <a:p>
                      <a:pPr marL="0" marR="0" algn="l">
                        <a:spcBef>
                          <a:spcPts val="0"/>
                        </a:spcBef>
                        <a:spcAft>
                          <a:spcPts val="0"/>
                        </a:spcAft>
                      </a:pPr>
                      <a:r>
                        <a:rPr lang="en-US" sz="1400">
                          <a:effectLst/>
                        </a:rPr>
                        <a:t>Revenue-maximizing</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3" marR="67443" marT="0" marB="0"/>
                </a:tc>
                <a:tc>
                  <a:txBody>
                    <a:bodyPr/>
                    <a:lstStyle/>
                    <a:p>
                      <a:pPr marL="0" marR="0" algn="ctr">
                        <a:spcBef>
                          <a:spcPts val="0"/>
                        </a:spcBef>
                        <a:spcAft>
                          <a:spcPts val="0"/>
                        </a:spcAft>
                      </a:pPr>
                      <a:r>
                        <a:rPr lang="en-US" sz="1400" dirty="0">
                          <a:effectLst/>
                        </a:rPr>
                        <a:t>$48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3" marR="67443" marT="0" marB="0"/>
                </a:tc>
                <a:tc>
                  <a:txBody>
                    <a:bodyPr/>
                    <a:lstStyle/>
                    <a:p>
                      <a:pPr marL="0" marR="0" algn="ctr">
                        <a:spcBef>
                          <a:spcPts val="0"/>
                        </a:spcBef>
                        <a:spcAft>
                          <a:spcPts val="0"/>
                        </a:spcAft>
                      </a:pPr>
                      <a:r>
                        <a:rPr lang="en-US" sz="1400">
                          <a:effectLst/>
                        </a:rPr>
                        <a:t>$14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3" marR="67443" marT="0" marB="0"/>
                </a:tc>
                <a:tc gridSpan="2">
                  <a:txBody>
                    <a:bodyPr/>
                    <a:lstStyle/>
                    <a:p>
                      <a:pPr marL="0" marR="0" algn="ctr">
                        <a:spcBef>
                          <a:spcPts val="0"/>
                        </a:spcBef>
                        <a:spcAft>
                          <a:spcPts val="0"/>
                        </a:spcAft>
                      </a:pPr>
                      <a:r>
                        <a:rPr lang="en-US" sz="1400" dirty="0">
                          <a:effectLst/>
                        </a:rPr>
                        <a:t>36%</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3" marR="67443" marT="0" marB="0"/>
                </a:tc>
                <a:tc hMerge="1">
                  <a:txBody>
                    <a:bodyPr/>
                    <a:lstStyle/>
                    <a:p>
                      <a:endParaRPr lang="en-US"/>
                    </a:p>
                  </a:txBody>
                  <a:tcPr/>
                </a:tc>
                <a:tc>
                  <a:txBody>
                    <a:bodyPr/>
                    <a:lstStyle/>
                    <a:p>
                      <a:pPr marL="0" marR="0" algn="ctr">
                        <a:spcBef>
                          <a:spcPts val="0"/>
                        </a:spcBef>
                        <a:spcAft>
                          <a:spcPts val="0"/>
                        </a:spcAft>
                      </a:pPr>
                      <a:r>
                        <a:rPr lang="en-US" sz="1400">
                          <a:effectLst/>
                        </a:rPr>
                        <a:t>34</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3" marR="67443" marT="0" marB="0"/>
                </a:tc>
                <a:tc>
                  <a:txBody>
                    <a:bodyPr/>
                    <a:lstStyle/>
                    <a:p>
                      <a:pPr marL="0" marR="0" algn="ctr">
                        <a:spcBef>
                          <a:spcPts val="0"/>
                        </a:spcBef>
                        <a:spcAft>
                          <a:spcPts val="0"/>
                        </a:spcAft>
                      </a:pPr>
                      <a:r>
                        <a:rPr lang="en-US" sz="1400">
                          <a:effectLst/>
                        </a:rPr>
                        <a:t>42%</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3" marR="67443" marT="0" marB="0"/>
                </a:tc>
                <a:tc>
                  <a:txBody>
                    <a:bodyPr/>
                    <a:lstStyle/>
                    <a:p>
                      <a:pPr marL="0" marR="0" algn="ctr">
                        <a:spcBef>
                          <a:spcPts val="0"/>
                        </a:spcBef>
                        <a:spcAft>
                          <a:spcPts val="0"/>
                        </a:spcAft>
                      </a:pPr>
                      <a:r>
                        <a:rPr lang="en-US" sz="1400">
                          <a:effectLst/>
                        </a:rPr>
                        <a:t>$14.3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3" marR="67443" marT="0" marB="0"/>
                </a:tc>
                <a:tc>
                  <a:txBody>
                    <a:bodyPr/>
                    <a:lstStyle/>
                    <a:p>
                      <a:pPr marL="0" marR="0" algn="l">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431862778"/>
                  </a:ext>
                </a:extLst>
              </a:tr>
              <a:tr h="265909">
                <a:tc>
                  <a:txBody>
                    <a:bodyPr/>
                    <a:lstStyle/>
                    <a:p>
                      <a:pPr marL="0" marR="0" algn="l">
                        <a:spcBef>
                          <a:spcPts val="0"/>
                        </a:spcBef>
                        <a:spcAft>
                          <a:spcPts val="0"/>
                        </a:spcAft>
                      </a:pPr>
                      <a:r>
                        <a:rPr lang="en-US" sz="1400">
                          <a:effectLst/>
                        </a:rPr>
                        <a:t>Welfare-maximizing: $50 SCC</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3" marR="67443" marT="0" marB="0"/>
                </a:tc>
                <a:tc>
                  <a:txBody>
                    <a:bodyPr/>
                    <a:lstStyle/>
                    <a:p>
                      <a:pPr marL="0" marR="0" algn="ctr">
                        <a:spcBef>
                          <a:spcPts val="0"/>
                        </a:spcBef>
                        <a:spcAft>
                          <a:spcPts val="0"/>
                        </a:spcAft>
                      </a:pPr>
                      <a:r>
                        <a:rPr lang="en-US" sz="1400">
                          <a:effectLst/>
                        </a:rPr>
                        <a:t>$25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3" marR="67443" marT="0" marB="0"/>
                </a:tc>
                <a:tc>
                  <a:txBody>
                    <a:bodyPr/>
                    <a:lstStyle/>
                    <a:p>
                      <a:pPr marL="0" marR="0" algn="ctr">
                        <a:spcBef>
                          <a:spcPts val="0"/>
                        </a:spcBef>
                        <a:spcAft>
                          <a:spcPts val="0"/>
                        </a:spcAft>
                      </a:pPr>
                      <a:r>
                        <a:rPr lang="en-US" sz="1400">
                          <a:effectLst/>
                        </a:rPr>
                        <a:t>$7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3" marR="67443" marT="0" marB="0"/>
                </a:tc>
                <a:tc gridSpan="2">
                  <a:txBody>
                    <a:bodyPr/>
                    <a:lstStyle/>
                    <a:p>
                      <a:pPr marL="0" marR="0" algn="ctr">
                        <a:spcBef>
                          <a:spcPts val="0"/>
                        </a:spcBef>
                        <a:spcAft>
                          <a:spcPts val="0"/>
                        </a:spcAft>
                      </a:pPr>
                      <a:r>
                        <a:rPr lang="en-US" sz="1400">
                          <a:effectLst/>
                        </a:rPr>
                        <a:t>19%</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3" marR="67443" marT="0" marB="0"/>
                </a:tc>
                <a:tc hMerge="1">
                  <a:txBody>
                    <a:bodyPr/>
                    <a:lstStyle/>
                    <a:p>
                      <a:endParaRPr lang="en-US"/>
                    </a:p>
                  </a:txBody>
                  <a:tcPr/>
                </a:tc>
                <a:tc>
                  <a:txBody>
                    <a:bodyPr/>
                    <a:lstStyle/>
                    <a:p>
                      <a:pPr marL="0" marR="0" algn="ctr">
                        <a:spcBef>
                          <a:spcPts val="0"/>
                        </a:spcBef>
                        <a:spcAft>
                          <a:spcPts val="0"/>
                        </a:spcAft>
                      </a:pPr>
                      <a:r>
                        <a:rPr lang="en-US" sz="1400" dirty="0">
                          <a:effectLst/>
                        </a:rPr>
                        <a:t>18</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3" marR="67443" marT="0" marB="0"/>
                </a:tc>
                <a:tc>
                  <a:txBody>
                    <a:bodyPr/>
                    <a:lstStyle/>
                    <a:p>
                      <a:pPr marL="0" marR="0" algn="ctr">
                        <a:spcBef>
                          <a:spcPts val="0"/>
                        </a:spcBef>
                        <a:spcAft>
                          <a:spcPts val="0"/>
                        </a:spcAft>
                      </a:pPr>
                      <a:r>
                        <a:rPr lang="en-US" sz="1400">
                          <a:effectLst/>
                        </a:rPr>
                        <a:t>22%</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3" marR="67443" marT="0" marB="0"/>
                </a:tc>
                <a:tc>
                  <a:txBody>
                    <a:bodyPr/>
                    <a:lstStyle/>
                    <a:p>
                      <a:pPr marL="0" marR="0" algn="ctr">
                        <a:spcBef>
                          <a:spcPts val="0"/>
                        </a:spcBef>
                        <a:spcAft>
                          <a:spcPts val="0"/>
                        </a:spcAft>
                      </a:pPr>
                      <a:r>
                        <a:rPr lang="en-US" sz="1400">
                          <a:effectLst/>
                        </a:rPr>
                        <a:t>$13.2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3" marR="67443" marT="0" marB="0"/>
                </a:tc>
                <a:tc>
                  <a:txBody>
                    <a:bodyPr/>
                    <a:lstStyle/>
                    <a:p>
                      <a:pPr marL="0" marR="0" algn="l">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703589958"/>
                  </a:ext>
                </a:extLst>
              </a:tr>
              <a:tr h="265909">
                <a:tc>
                  <a:txBody>
                    <a:bodyPr/>
                    <a:lstStyle/>
                    <a:p>
                      <a:pPr marL="0" marR="0" algn="l">
                        <a:spcBef>
                          <a:spcPts val="0"/>
                        </a:spcBef>
                        <a:spcAft>
                          <a:spcPts val="0"/>
                        </a:spcAft>
                      </a:pPr>
                      <a:r>
                        <a:rPr lang="en-US" sz="1400">
                          <a:effectLst/>
                        </a:rPr>
                        <a:t>Welfare-maximizing: $125 SCC</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3" marR="67443" marT="0" marB="0"/>
                </a:tc>
                <a:tc>
                  <a:txBody>
                    <a:bodyPr/>
                    <a:lstStyle/>
                    <a:p>
                      <a:pPr marL="0" marR="0" algn="ctr">
                        <a:spcBef>
                          <a:spcPts val="0"/>
                        </a:spcBef>
                        <a:spcAft>
                          <a:spcPts val="0"/>
                        </a:spcAft>
                      </a:pPr>
                      <a:r>
                        <a:rPr lang="en-US" sz="1400">
                          <a:effectLst/>
                        </a:rPr>
                        <a:t>$60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3" marR="67443" marT="0" marB="0"/>
                </a:tc>
                <a:tc>
                  <a:txBody>
                    <a:bodyPr/>
                    <a:lstStyle/>
                    <a:p>
                      <a:pPr marL="0" marR="0" algn="ctr">
                        <a:spcBef>
                          <a:spcPts val="0"/>
                        </a:spcBef>
                        <a:spcAft>
                          <a:spcPts val="0"/>
                        </a:spcAft>
                      </a:pPr>
                      <a:r>
                        <a:rPr lang="en-US" sz="1400">
                          <a:effectLst/>
                        </a:rPr>
                        <a:t>$17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3" marR="67443" marT="0" marB="0"/>
                </a:tc>
                <a:tc gridSpan="2">
                  <a:txBody>
                    <a:bodyPr/>
                    <a:lstStyle/>
                    <a:p>
                      <a:pPr marL="0" marR="0" algn="ctr">
                        <a:spcBef>
                          <a:spcPts val="0"/>
                        </a:spcBef>
                        <a:spcAft>
                          <a:spcPts val="0"/>
                        </a:spcAft>
                      </a:pPr>
                      <a:r>
                        <a:rPr lang="en-US" sz="1400">
                          <a:effectLst/>
                        </a:rPr>
                        <a:t>45%</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3" marR="67443" marT="0" marB="0"/>
                </a:tc>
                <a:tc hMerge="1">
                  <a:txBody>
                    <a:bodyPr/>
                    <a:lstStyle/>
                    <a:p>
                      <a:endParaRPr lang="en-US"/>
                    </a:p>
                  </a:txBody>
                  <a:tcPr/>
                </a:tc>
                <a:tc>
                  <a:txBody>
                    <a:bodyPr/>
                    <a:lstStyle/>
                    <a:p>
                      <a:pPr marL="0" marR="0" algn="ctr">
                        <a:spcBef>
                          <a:spcPts val="0"/>
                        </a:spcBef>
                        <a:spcAft>
                          <a:spcPts val="0"/>
                        </a:spcAft>
                      </a:pPr>
                      <a:r>
                        <a:rPr lang="en-US" sz="1400" dirty="0">
                          <a:effectLst/>
                        </a:rPr>
                        <a:t>42</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3" marR="67443" marT="0" marB="0"/>
                </a:tc>
                <a:tc>
                  <a:txBody>
                    <a:bodyPr/>
                    <a:lstStyle/>
                    <a:p>
                      <a:pPr marL="0" marR="0" algn="ctr">
                        <a:spcBef>
                          <a:spcPts val="0"/>
                        </a:spcBef>
                        <a:spcAft>
                          <a:spcPts val="0"/>
                        </a:spcAft>
                      </a:pPr>
                      <a:r>
                        <a:rPr lang="en-US" sz="1400">
                          <a:effectLst/>
                        </a:rPr>
                        <a:t>52%</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3" marR="67443" marT="0" marB="0"/>
                </a:tc>
                <a:tc>
                  <a:txBody>
                    <a:bodyPr/>
                    <a:lstStyle/>
                    <a:p>
                      <a:pPr marL="0" marR="0" algn="ctr">
                        <a:spcBef>
                          <a:spcPts val="0"/>
                        </a:spcBef>
                        <a:spcAft>
                          <a:spcPts val="0"/>
                        </a:spcAft>
                      </a:pPr>
                      <a:r>
                        <a:rPr lang="en-US" sz="1400">
                          <a:effectLst/>
                        </a:rPr>
                        <a:t>$14.0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3" marR="67443" marT="0" marB="0"/>
                </a:tc>
                <a:tc>
                  <a:txBody>
                    <a:bodyPr/>
                    <a:lstStyle/>
                    <a:p>
                      <a:pPr marL="0" marR="0" algn="l">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509537756"/>
                  </a:ext>
                </a:extLst>
              </a:tr>
              <a:tr h="265909">
                <a:tc>
                  <a:txBody>
                    <a:bodyPr/>
                    <a:lstStyle/>
                    <a:p>
                      <a:pPr marL="0" marR="0" algn="l">
                        <a:spcBef>
                          <a:spcPts val="0"/>
                        </a:spcBef>
                        <a:spcAft>
                          <a:spcPts val="0"/>
                        </a:spcAft>
                      </a:pPr>
                      <a:r>
                        <a:rPr lang="en-US" sz="1400">
                          <a:effectLst/>
                        </a:rPr>
                        <a:t>CO</a:t>
                      </a:r>
                      <a:r>
                        <a:rPr lang="en-US" sz="1400" baseline="-25000">
                          <a:effectLst/>
                        </a:rPr>
                        <a:t>2</a:t>
                      </a:r>
                      <a:r>
                        <a:rPr lang="en-US" sz="1400">
                          <a:effectLst/>
                        </a:rPr>
                        <a:t>e reduced: 80% of ban</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3" marR="67443" marT="0" marB="0"/>
                </a:tc>
                <a:tc>
                  <a:txBody>
                    <a:bodyPr/>
                    <a:lstStyle/>
                    <a:p>
                      <a:pPr marL="0" marR="0" algn="ctr">
                        <a:spcBef>
                          <a:spcPts val="0"/>
                        </a:spcBef>
                        <a:spcAft>
                          <a:spcPts val="0"/>
                        </a:spcAft>
                      </a:pPr>
                      <a:r>
                        <a:rPr lang="en-US" sz="1400">
                          <a:effectLst/>
                        </a:rPr>
                        <a:t>$91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3" marR="67443" marT="0" marB="0"/>
                </a:tc>
                <a:tc>
                  <a:txBody>
                    <a:bodyPr/>
                    <a:lstStyle/>
                    <a:p>
                      <a:pPr marL="0" marR="0" algn="ctr">
                        <a:spcBef>
                          <a:spcPts val="0"/>
                        </a:spcBef>
                        <a:spcAft>
                          <a:spcPts val="0"/>
                        </a:spcAft>
                      </a:pPr>
                      <a:r>
                        <a:rPr lang="en-US" sz="1400">
                          <a:effectLst/>
                        </a:rPr>
                        <a:t>$27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3" marR="67443" marT="0" marB="0"/>
                </a:tc>
                <a:tc gridSpan="2">
                  <a:txBody>
                    <a:bodyPr/>
                    <a:lstStyle/>
                    <a:p>
                      <a:pPr marL="0" marR="0" algn="ctr">
                        <a:spcBef>
                          <a:spcPts val="0"/>
                        </a:spcBef>
                        <a:spcAft>
                          <a:spcPts val="0"/>
                        </a:spcAft>
                      </a:pPr>
                      <a:r>
                        <a:rPr lang="en-US" sz="1400">
                          <a:effectLst/>
                        </a:rPr>
                        <a:t>69%</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3" marR="67443" marT="0" marB="0"/>
                </a:tc>
                <a:tc hMerge="1">
                  <a:txBody>
                    <a:bodyPr/>
                    <a:lstStyle/>
                    <a:p>
                      <a:endParaRPr lang="en-US"/>
                    </a:p>
                  </a:txBody>
                  <a:tcPr/>
                </a:tc>
                <a:tc>
                  <a:txBody>
                    <a:bodyPr/>
                    <a:lstStyle/>
                    <a:p>
                      <a:pPr marL="0" marR="0" algn="ctr">
                        <a:spcBef>
                          <a:spcPts val="0"/>
                        </a:spcBef>
                        <a:spcAft>
                          <a:spcPts val="0"/>
                        </a:spcAft>
                      </a:pPr>
                      <a:r>
                        <a:rPr lang="en-US" sz="1400" dirty="0">
                          <a:effectLst/>
                        </a:rPr>
                        <a:t>65</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3" marR="67443" marT="0" marB="0"/>
                </a:tc>
                <a:tc>
                  <a:txBody>
                    <a:bodyPr/>
                    <a:lstStyle/>
                    <a:p>
                      <a:pPr marL="0" marR="0" algn="ctr">
                        <a:spcBef>
                          <a:spcPts val="0"/>
                        </a:spcBef>
                        <a:spcAft>
                          <a:spcPts val="0"/>
                        </a:spcAft>
                      </a:pPr>
                      <a:r>
                        <a:rPr lang="en-US" sz="1400" dirty="0">
                          <a:effectLst/>
                        </a:rPr>
                        <a:t>80%</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3" marR="67443" marT="0" marB="0"/>
                </a:tc>
                <a:tc>
                  <a:txBody>
                    <a:bodyPr/>
                    <a:lstStyle/>
                    <a:p>
                      <a:pPr marL="0" marR="0" algn="ctr">
                        <a:spcBef>
                          <a:spcPts val="0"/>
                        </a:spcBef>
                        <a:spcAft>
                          <a:spcPts val="0"/>
                        </a:spcAft>
                      </a:pPr>
                      <a:r>
                        <a:rPr lang="en-US" sz="1400">
                          <a:effectLst/>
                        </a:rPr>
                        <a:t>$7.8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3" marR="67443" marT="0" marB="0"/>
                </a:tc>
                <a:tc>
                  <a:txBody>
                    <a:bodyPr/>
                    <a:lstStyle/>
                    <a:p>
                      <a:pPr marL="0" marR="0" algn="l">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963550393"/>
                  </a:ext>
                </a:extLst>
              </a:tr>
              <a:tr h="336779">
                <a:tc gridSpan="9">
                  <a:txBody>
                    <a:bodyPr/>
                    <a:lstStyle/>
                    <a:p>
                      <a:pPr marL="0" marR="0" algn="l">
                        <a:spcBef>
                          <a:spcPts val="0"/>
                        </a:spcBef>
                        <a:spcAft>
                          <a:spcPts val="0"/>
                        </a:spcAft>
                      </a:pPr>
                      <a:r>
                        <a:rPr lang="en-US" sz="1600" dirty="0">
                          <a:effectLst/>
                        </a:rPr>
                        <a:t>(d) Separate Carbon Fees for Oil and Gas ($/ton CO</a:t>
                      </a:r>
                      <a:r>
                        <a:rPr lang="en-US" sz="1600" baseline="-25000" dirty="0">
                          <a:effectLst/>
                        </a:rPr>
                        <a:t>2</a:t>
                      </a:r>
                      <a:r>
                        <a:rPr lang="en-US" sz="1600" dirty="0">
                          <a:effectLst/>
                        </a:rPr>
                        <a:t>e)</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3" marR="67443"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51897425"/>
                  </a:ext>
                </a:extLst>
              </a:tr>
              <a:tr h="265909">
                <a:tc>
                  <a:txBody>
                    <a:bodyPr/>
                    <a:lstStyle/>
                    <a:p>
                      <a:pPr marL="0" marR="0" algn="l">
                        <a:spcBef>
                          <a:spcPts val="0"/>
                        </a:spcBef>
                        <a:spcAft>
                          <a:spcPts val="0"/>
                        </a:spcAft>
                      </a:pPr>
                      <a:r>
                        <a:rPr lang="en-US" sz="1400">
                          <a:effectLst/>
                        </a:rPr>
                        <a:t>Revenue-maximizing</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3" marR="67443" marT="0" marB="0"/>
                </a:tc>
                <a:tc>
                  <a:txBody>
                    <a:bodyPr/>
                    <a:lstStyle/>
                    <a:p>
                      <a:pPr marL="0" marR="0" algn="ctr">
                        <a:spcBef>
                          <a:spcPts val="0"/>
                        </a:spcBef>
                        <a:spcAft>
                          <a:spcPts val="0"/>
                        </a:spcAft>
                      </a:pPr>
                      <a:r>
                        <a:rPr lang="en-US" sz="1400">
                          <a:effectLst/>
                        </a:rPr>
                        <a:t>$40</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3" marR="67443" marT="0" marB="0"/>
                </a:tc>
                <a:tc>
                  <a:txBody>
                    <a:bodyPr/>
                    <a:lstStyle/>
                    <a:p>
                      <a:pPr marL="0" marR="0" algn="ctr">
                        <a:spcBef>
                          <a:spcPts val="0"/>
                        </a:spcBef>
                        <a:spcAft>
                          <a:spcPts val="0"/>
                        </a:spcAft>
                      </a:pPr>
                      <a:r>
                        <a:rPr lang="en-US" sz="1400">
                          <a:effectLst/>
                        </a:rPr>
                        <a:t>$5</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3" marR="67443" marT="0" marB="0"/>
                </a:tc>
                <a:tc>
                  <a:txBody>
                    <a:bodyPr/>
                    <a:lstStyle/>
                    <a:p>
                      <a:pPr marL="0" marR="0" algn="ctr">
                        <a:spcBef>
                          <a:spcPts val="0"/>
                        </a:spcBef>
                        <a:spcAft>
                          <a:spcPts val="0"/>
                        </a:spcAft>
                      </a:pPr>
                      <a:r>
                        <a:rPr lang="en-US" sz="1400">
                          <a:effectLst/>
                        </a:rPr>
                        <a:t>30%</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3" marR="67443" marT="0" marB="0"/>
                </a:tc>
                <a:tc>
                  <a:txBody>
                    <a:bodyPr/>
                    <a:lstStyle/>
                    <a:p>
                      <a:pPr marL="0" marR="0" algn="ctr">
                        <a:spcBef>
                          <a:spcPts val="0"/>
                        </a:spcBef>
                        <a:spcAft>
                          <a:spcPts val="0"/>
                        </a:spcAft>
                      </a:pPr>
                      <a:r>
                        <a:rPr lang="en-US" sz="1400">
                          <a:effectLst/>
                        </a:rPr>
                        <a:t>13%</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3" marR="67443" marT="0" marB="0"/>
                </a:tc>
                <a:tc>
                  <a:txBody>
                    <a:bodyPr/>
                    <a:lstStyle/>
                    <a:p>
                      <a:pPr marL="0" marR="0" algn="ctr">
                        <a:spcBef>
                          <a:spcPts val="0"/>
                        </a:spcBef>
                        <a:spcAft>
                          <a:spcPts val="0"/>
                        </a:spcAft>
                      </a:pPr>
                      <a:r>
                        <a:rPr lang="en-US" sz="1400">
                          <a:effectLst/>
                        </a:rPr>
                        <a:t>31</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3" marR="67443" marT="0" marB="0"/>
                </a:tc>
                <a:tc>
                  <a:txBody>
                    <a:bodyPr/>
                    <a:lstStyle/>
                    <a:p>
                      <a:pPr marL="0" marR="0" algn="ctr">
                        <a:spcBef>
                          <a:spcPts val="0"/>
                        </a:spcBef>
                        <a:spcAft>
                          <a:spcPts val="0"/>
                        </a:spcAft>
                      </a:pPr>
                      <a:r>
                        <a:rPr lang="en-US" sz="1400">
                          <a:effectLst/>
                        </a:rPr>
                        <a:t>39%</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3" marR="67443" marT="0" marB="0"/>
                </a:tc>
                <a:tc>
                  <a:txBody>
                    <a:bodyPr/>
                    <a:lstStyle/>
                    <a:p>
                      <a:pPr marL="0" marR="0" algn="ctr">
                        <a:spcBef>
                          <a:spcPts val="0"/>
                        </a:spcBef>
                        <a:spcAft>
                          <a:spcPts val="0"/>
                        </a:spcAft>
                      </a:pPr>
                      <a:r>
                        <a:rPr lang="en-US" sz="1400" dirty="0">
                          <a:effectLst/>
                        </a:rPr>
                        <a:t>$14.5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3" marR="67443" marT="0" marB="0"/>
                </a:tc>
                <a:tc>
                  <a:txBody>
                    <a:bodyPr/>
                    <a:lstStyle/>
                    <a:p>
                      <a:pPr marL="0" marR="0" algn="l">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659438813"/>
                  </a:ext>
                </a:extLst>
              </a:tr>
              <a:tr h="265909">
                <a:tc>
                  <a:txBody>
                    <a:bodyPr/>
                    <a:lstStyle/>
                    <a:p>
                      <a:pPr marL="0" marR="0" algn="l">
                        <a:spcBef>
                          <a:spcPts val="0"/>
                        </a:spcBef>
                        <a:spcAft>
                          <a:spcPts val="0"/>
                        </a:spcAft>
                      </a:pPr>
                      <a:r>
                        <a:rPr lang="en-US" sz="1400">
                          <a:effectLst/>
                        </a:rPr>
                        <a:t>Welfare-maximizing: $50 SCC</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3" marR="67443" marT="0" marB="0"/>
                </a:tc>
                <a:tc>
                  <a:txBody>
                    <a:bodyPr/>
                    <a:lstStyle/>
                    <a:p>
                      <a:pPr marL="0" marR="0" algn="ctr">
                        <a:spcBef>
                          <a:spcPts val="0"/>
                        </a:spcBef>
                        <a:spcAft>
                          <a:spcPts val="0"/>
                        </a:spcAft>
                      </a:pPr>
                      <a:r>
                        <a:rPr lang="en-US" sz="1400">
                          <a:effectLst/>
                        </a:rPr>
                        <a:t>$20</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3" marR="67443" marT="0" marB="0"/>
                </a:tc>
                <a:tc>
                  <a:txBody>
                    <a:bodyPr/>
                    <a:lstStyle/>
                    <a:p>
                      <a:pPr marL="0" marR="0" algn="ctr">
                        <a:spcBef>
                          <a:spcPts val="0"/>
                        </a:spcBef>
                        <a:spcAft>
                          <a:spcPts val="0"/>
                        </a:spcAft>
                      </a:pPr>
                      <a:r>
                        <a:rPr lang="en-US" sz="1400">
                          <a:effectLst/>
                        </a:rPr>
                        <a:t>$15</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3" marR="67443" marT="0" marB="0"/>
                </a:tc>
                <a:tc>
                  <a:txBody>
                    <a:bodyPr/>
                    <a:lstStyle/>
                    <a:p>
                      <a:pPr marL="0" marR="0" algn="ctr">
                        <a:spcBef>
                          <a:spcPts val="0"/>
                        </a:spcBef>
                        <a:spcAft>
                          <a:spcPts val="0"/>
                        </a:spcAft>
                      </a:pPr>
                      <a:r>
                        <a:rPr lang="en-US" sz="1400">
                          <a:effectLst/>
                        </a:rPr>
                        <a:t>15%</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3" marR="67443" marT="0" marB="0"/>
                </a:tc>
                <a:tc>
                  <a:txBody>
                    <a:bodyPr/>
                    <a:lstStyle/>
                    <a:p>
                      <a:pPr marL="0" marR="0" algn="ctr">
                        <a:spcBef>
                          <a:spcPts val="0"/>
                        </a:spcBef>
                        <a:spcAft>
                          <a:spcPts val="0"/>
                        </a:spcAft>
                      </a:pPr>
                      <a:r>
                        <a:rPr lang="en-US" sz="1400">
                          <a:effectLst/>
                        </a:rPr>
                        <a:t>39%</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3" marR="67443" marT="0" marB="0"/>
                </a:tc>
                <a:tc>
                  <a:txBody>
                    <a:bodyPr/>
                    <a:lstStyle/>
                    <a:p>
                      <a:pPr marL="0" marR="0" algn="ctr">
                        <a:spcBef>
                          <a:spcPts val="0"/>
                        </a:spcBef>
                        <a:spcAft>
                          <a:spcPts val="0"/>
                        </a:spcAft>
                      </a:pPr>
                      <a:r>
                        <a:rPr lang="en-US" sz="1400">
                          <a:effectLst/>
                        </a:rPr>
                        <a:t>24</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3" marR="67443" marT="0" marB="0"/>
                </a:tc>
                <a:tc>
                  <a:txBody>
                    <a:bodyPr/>
                    <a:lstStyle/>
                    <a:p>
                      <a:pPr marL="0" marR="0" algn="ctr">
                        <a:spcBef>
                          <a:spcPts val="0"/>
                        </a:spcBef>
                        <a:spcAft>
                          <a:spcPts val="0"/>
                        </a:spcAft>
                      </a:pPr>
                      <a:r>
                        <a:rPr lang="en-US" sz="1400">
                          <a:effectLst/>
                        </a:rPr>
                        <a:t>29%</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3" marR="67443" marT="0" marB="0"/>
                </a:tc>
                <a:tc>
                  <a:txBody>
                    <a:bodyPr/>
                    <a:lstStyle/>
                    <a:p>
                      <a:pPr marL="0" marR="0" algn="ctr">
                        <a:spcBef>
                          <a:spcPts val="0"/>
                        </a:spcBef>
                        <a:spcAft>
                          <a:spcPts val="0"/>
                        </a:spcAft>
                      </a:pPr>
                      <a:r>
                        <a:rPr lang="en-US" sz="1400" dirty="0">
                          <a:effectLst/>
                        </a:rPr>
                        <a:t>$13.4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3" marR="67443" marT="0" marB="0"/>
                </a:tc>
                <a:tc>
                  <a:txBody>
                    <a:bodyPr/>
                    <a:lstStyle/>
                    <a:p>
                      <a:pPr marL="0" marR="0" algn="l">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5215025"/>
                  </a:ext>
                </a:extLst>
              </a:tr>
              <a:tr h="265909">
                <a:tc>
                  <a:txBody>
                    <a:bodyPr/>
                    <a:lstStyle/>
                    <a:p>
                      <a:pPr marL="0" marR="0" algn="l">
                        <a:spcBef>
                          <a:spcPts val="0"/>
                        </a:spcBef>
                        <a:spcAft>
                          <a:spcPts val="0"/>
                        </a:spcAft>
                      </a:pPr>
                      <a:r>
                        <a:rPr lang="en-US" sz="1400">
                          <a:effectLst/>
                        </a:rPr>
                        <a:t>Welfare-maximizing: $125 SCC</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3" marR="67443" marT="0" marB="0"/>
                </a:tc>
                <a:tc>
                  <a:txBody>
                    <a:bodyPr/>
                    <a:lstStyle/>
                    <a:p>
                      <a:pPr marL="0" marR="0" algn="ctr">
                        <a:spcBef>
                          <a:spcPts val="0"/>
                        </a:spcBef>
                        <a:spcAft>
                          <a:spcPts val="0"/>
                        </a:spcAft>
                      </a:pPr>
                      <a:r>
                        <a:rPr lang="en-US" sz="1400" dirty="0">
                          <a:effectLst/>
                        </a:rPr>
                        <a:t>$40</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3" marR="67443" marT="0" marB="0"/>
                </a:tc>
                <a:tc>
                  <a:txBody>
                    <a:bodyPr/>
                    <a:lstStyle/>
                    <a:p>
                      <a:pPr marL="0" marR="0" algn="ctr">
                        <a:spcBef>
                          <a:spcPts val="0"/>
                        </a:spcBef>
                        <a:spcAft>
                          <a:spcPts val="0"/>
                        </a:spcAft>
                      </a:pPr>
                      <a:r>
                        <a:rPr lang="en-US" sz="1400">
                          <a:effectLst/>
                        </a:rPr>
                        <a:t>$30</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3" marR="67443" marT="0" marB="0"/>
                </a:tc>
                <a:tc>
                  <a:txBody>
                    <a:bodyPr/>
                    <a:lstStyle/>
                    <a:p>
                      <a:pPr marL="0" marR="0" algn="ctr">
                        <a:spcBef>
                          <a:spcPts val="0"/>
                        </a:spcBef>
                        <a:spcAft>
                          <a:spcPts val="0"/>
                        </a:spcAft>
                      </a:pPr>
                      <a:r>
                        <a:rPr lang="en-US" sz="1400">
                          <a:effectLst/>
                        </a:rPr>
                        <a:t>30%</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3" marR="67443" marT="0" marB="0"/>
                </a:tc>
                <a:tc>
                  <a:txBody>
                    <a:bodyPr/>
                    <a:lstStyle/>
                    <a:p>
                      <a:pPr marL="0" marR="0" algn="ctr">
                        <a:spcBef>
                          <a:spcPts val="0"/>
                        </a:spcBef>
                        <a:spcAft>
                          <a:spcPts val="0"/>
                        </a:spcAft>
                      </a:pPr>
                      <a:r>
                        <a:rPr lang="en-US" sz="1400">
                          <a:effectLst/>
                        </a:rPr>
                        <a:t>77%</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3" marR="67443" marT="0" marB="0"/>
                </a:tc>
                <a:tc>
                  <a:txBody>
                    <a:bodyPr/>
                    <a:lstStyle/>
                    <a:p>
                      <a:pPr marL="0" marR="0" algn="ctr">
                        <a:spcBef>
                          <a:spcPts val="0"/>
                        </a:spcBef>
                        <a:spcAft>
                          <a:spcPts val="0"/>
                        </a:spcAft>
                      </a:pPr>
                      <a:r>
                        <a:rPr lang="en-US" sz="1400">
                          <a:effectLst/>
                        </a:rPr>
                        <a:t>55</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3" marR="67443" marT="0" marB="0"/>
                </a:tc>
                <a:tc>
                  <a:txBody>
                    <a:bodyPr/>
                    <a:lstStyle/>
                    <a:p>
                      <a:pPr marL="0" marR="0" algn="ctr">
                        <a:spcBef>
                          <a:spcPts val="0"/>
                        </a:spcBef>
                        <a:spcAft>
                          <a:spcPts val="0"/>
                        </a:spcAft>
                      </a:pPr>
                      <a:r>
                        <a:rPr lang="en-US" sz="1400">
                          <a:effectLst/>
                        </a:rPr>
                        <a:t>65%</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3" marR="67443" marT="0" marB="0"/>
                </a:tc>
                <a:tc>
                  <a:txBody>
                    <a:bodyPr/>
                    <a:lstStyle/>
                    <a:p>
                      <a:pPr marL="0" marR="0" algn="ctr">
                        <a:spcBef>
                          <a:spcPts val="0"/>
                        </a:spcBef>
                        <a:spcAft>
                          <a:spcPts val="0"/>
                        </a:spcAft>
                      </a:pPr>
                      <a:r>
                        <a:rPr lang="en-US" sz="1400" dirty="0">
                          <a:effectLst/>
                        </a:rPr>
                        <a:t>$11.1</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43" marR="67443" marT="0" marB="0"/>
                </a:tc>
                <a:tc>
                  <a:txBody>
                    <a:bodyPr/>
                    <a:lstStyle/>
                    <a:p>
                      <a:pPr marL="0" marR="0" algn="l">
                        <a:spcBef>
                          <a:spcPts val="0"/>
                        </a:spcBef>
                        <a:spcAft>
                          <a:spcPts val="0"/>
                        </a:spcAft>
                      </a:pPr>
                      <a:r>
                        <a:rPr lang="en-US" sz="1100" dirty="0">
                          <a:effectLst/>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493619483"/>
                  </a:ext>
                </a:extLst>
              </a:tr>
            </a:tbl>
          </a:graphicData>
        </a:graphic>
      </p:graphicFrame>
      <p:sp>
        <p:nvSpPr>
          <p:cNvPr id="2" name="Title 1">
            <a:extLst>
              <a:ext uri="{FF2B5EF4-FFF2-40B4-BE49-F238E27FC236}">
                <a16:creationId xmlns:a16="http://schemas.microsoft.com/office/drawing/2014/main" id="{DE960F6D-2ED5-CA42-A0E7-78DFE702AF93}"/>
              </a:ext>
            </a:extLst>
          </p:cNvPr>
          <p:cNvSpPr>
            <a:spLocks noGrp="1"/>
          </p:cNvSpPr>
          <p:nvPr>
            <p:ph type="title"/>
          </p:nvPr>
        </p:nvSpPr>
        <p:spPr>
          <a:xfrm>
            <a:off x="242277" y="1102659"/>
            <a:ext cx="2339330" cy="1775012"/>
          </a:xfrm>
        </p:spPr>
        <p:txBody>
          <a:bodyPr>
            <a:noAutofit/>
          </a:bodyPr>
          <a:lstStyle/>
          <a:p>
            <a:pPr algn="r"/>
            <a:r>
              <a:rPr lang="en-US" sz="1800" b="1" dirty="0">
                <a:solidFill>
                  <a:srgbClr val="C00000"/>
                </a:solidFill>
                <a:latin typeface="+mn-lt"/>
              </a:rPr>
              <a:t>Summary:</a:t>
            </a:r>
            <a:br>
              <a:rPr lang="en-US" sz="1800" b="1" dirty="0">
                <a:solidFill>
                  <a:srgbClr val="C00000"/>
                </a:solidFill>
                <a:latin typeface="+mn-lt"/>
              </a:rPr>
            </a:br>
            <a:r>
              <a:rPr lang="en-US" sz="1800" b="1" dirty="0">
                <a:solidFill>
                  <a:srgbClr val="C00000"/>
                </a:solidFill>
                <a:latin typeface="+mn-lt"/>
              </a:rPr>
              <a:t>BAU, revenue-maximizing, and welfare-maximizing carbon fees and royalty surcharges</a:t>
            </a:r>
          </a:p>
        </p:txBody>
      </p:sp>
      <p:sp>
        <p:nvSpPr>
          <p:cNvPr id="19" name="Rectangle 18">
            <a:extLst>
              <a:ext uri="{FF2B5EF4-FFF2-40B4-BE49-F238E27FC236}">
                <a16:creationId xmlns:a16="http://schemas.microsoft.com/office/drawing/2014/main" id="{C2774DFA-C879-4E26-A6D8-7596C0937D9C}"/>
              </a:ext>
            </a:extLst>
          </p:cNvPr>
          <p:cNvSpPr/>
          <p:nvPr/>
        </p:nvSpPr>
        <p:spPr>
          <a:xfrm>
            <a:off x="7718611" y="4625788"/>
            <a:ext cx="4061014" cy="10892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20043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60F6D-2ED5-CA42-A0E7-78DFE702AF93}"/>
              </a:ext>
            </a:extLst>
          </p:cNvPr>
          <p:cNvSpPr>
            <a:spLocks noGrp="1"/>
          </p:cNvSpPr>
          <p:nvPr>
            <p:ph type="title"/>
          </p:nvPr>
        </p:nvSpPr>
        <p:spPr>
          <a:xfrm>
            <a:off x="511446" y="834903"/>
            <a:ext cx="5284235" cy="334991"/>
          </a:xfrm>
        </p:spPr>
        <p:txBody>
          <a:bodyPr>
            <a:noAutofit/>
          </a:bodyPr>
          <a:lstStyle/>
          <a:p>
            <a:r>
              <a:rPr lang="en-US" sz="1800" b="1" dirty="0">
                <a:solidFill>
                  <a:srgbClr val="C00000"/>
                </a:solidFill>
                <a:latin typeface="+mn-lt"/>
              </a:rPr>
              <a:t>Separate fees for oil and gas, relative to BAU</a:t>
            </a:r>
          </a:p>
        </p:txBody>
      </p:sp>
      <p:sp>
        <p:nvSpPr>
          <p:cNvPr id="4" name="Slide Number Placeholder 3"/>
          <p:cNvSpPr>
            <a:spLocks noGrp="1"/>
          </p:cNvSpPr>
          <p:nvPr>
            <p:ph type="sldNum" sz="quarter" idx="12"/>
          </p:nvPr>
        </p:nvSpPr>
        <p:spPr/>
        <p:txBody>
          <a:bodyPr/>
          <a:lstStyle/>
          <a:p>
            <a:fld id="{B72A172B-4333-994F-98DF-8987D709A610}" type="slidenum">
              <a:rPr lang="en-US" smtClean="0"/>
              <a:t>21</a:t>
            </a:fld>
            <a:endParaRPr lang="en-US"/>
          </a:p>
        </p:txBody>
      </p:sp>
      <p:pic>
        <p:nvPicPr>
          <p:cNvPr id="5" name="Picture 4">
            <a:extLst>
              <a:ext uri="{FF2B5EF4-FFF2-40B4-BE49-F238E27FC236}">
                <a16:creationId xmlns:a16="http://schemas.microsoft.com/office/drawing/2014/main" id="{FD977FB3-0CB4-4C4B-9922-B8CA92D391B3}"/>
              </a:ext>
            </a:extLst>
          </p:cNvPr>
          <p:cNvPicPr>
            <a:picLocks noChangeAspect="1"/>
          </p:cNvPicPr>
          <p:nvPr/>
        </p:nvPicPr>
        <p:blipFill rotWithShape="1">
          <a:blip r:embed="rId3"/>
          <a:srcRect t="9976"/>
          <a:stretch/>
        </p:blipFill>
        <p:spPr>
          <a:xfrm>
            <a:off x="1936376" y="1169894"/>
            <a:ext cx="9027962" cy="5503967"/>
          </a:xfrm>
          <a:prstGeom prst="rect">
            <a:avLst/>
          </a:prstGeom>
        </p:spPr>
      </p:pic>
      <p:sp>
        <p:nvSpPr>
          <p:cNvPr id="6" name="Title 3">
            <a:extLst>
              <a:ext uri="{FF2B5EF4-FFF2-40B4-BE49-F238E27FC236}">
                <a16:creationId xmlns:a16="http://schemas.microsoft.com/office/drawing/2014/main" id="{B4749507-A9BC-4EB6-844D-AF56F50C7695}"/>
              </a:ext>
            </a:extLst>
          </p:cNvPr>
          <p:cNvSpPr txBox="1">
            <a:spLocks/>
          </p:cNvSpPr>
          <p:nvPr/>
        </p:nvSpPr>
        <p:spPr bwMode="auto">
          <a:xfrm>
            <a:off x="0" y="0"/>
            <a:ext cx="12192000" cy="430886"/>
          </a:xfrm>
          <a:prstGeom prst="rect">
            <a:avLst/>
          </a:prstGeom>
          <a:solidFill>
            <a:srgbClr val="B00000"/>
          </a:solidFill>
          <a:ln w="0">
            <a:solidFill>
              <a:schemeClr val="accent5">
                <a:lumMod val="60000"/>
                <a:lumOff val="40000"/>
              </a:schemeClr>
            </a:solidFill>
            <a:miter lim="800000"/>
            <a:headEnd/>
            <a:tailEnd/>
          </a:ln>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000" dirty="0">
                <a:solidFill>
                  <a:srgbClr val="0033CC"/>
                </a:solidFill>
              </a:rPr>
              <a:t>	</a:t>
            </a:r>
            <a:r>
              <a:rPr lang="en-US" sz="2000" dirty="0">
                <a:solidFill>
                  <a:schemeClr val="bg1"/>
                </a:solidFill>
              </a:rPr>
              <a:t>Climate Royalty Surcharges: Empirical results</a:t>
            </a:r>
          </a:p>
        </p:txBody>
      </p:sp>
      <p:sp>
        <p:nvSpPr>
          <p:cNvPr id="3" name="TextBox 2">
            <a:extLst>
              <a:ext uri="{FF2B5EF4-FFF2-40B4-BE49-F238E27FC236}">
                <a16:creationId xmlns:a16="http://schemas.microsoft.com/office/drawing/2014/main" id="{AD0CC00B-FA1A-4E03-AFC2-22795814844D}"/>
              </a:ext>
            </a:extLst>
          </p:cNvPr>
          <p:cNvSpPr txBox="1"/>
          <p:nvPr/>
        </p:nvSpPr>
        <p:spPr>
          <a:xfrm>
            <a:off x="699749" y="1492043"/>
            <a:ext cx="1694329" cy="3416320"/>
          </a:xfrm>
          <a:prstGeom prst="rect">
            <a:avLst/>
          </a:prstGeom>
          <a:noFill/>
        </p:spPr>
        <p:txBody>
          <a:bodyPr wrap="square" rtlCol="0">
            <a:spAutoFit/>
          </a:bodyPr>
          <a:lstStyle/>
          <a:p>
            <a:r>
              <a:rPr lang="en-US" b="1" dirty="0">
                <a:solidFill>
                  <a:srgbClr val="C00000"/>
                </a:solidFill>
              </a:rPr>
              <a:t>Revenues ($B/</a:t>
            </a:r>
            <a:r>
              <a:rPr lang="en-US" b="1" dirty="0" err="1">
                <a:solidFill>
                  <a:srgbClr val="C00000"/>
                </a:solidFill>
              </a:rPr>
              <a:t>yr</a:t>
            </a:r>
            <a:r>
              <a:rPr lang="en-US" b="1" dirty="0">
                <a:solidFill>
                  <a:srgbClr val="C00000"/>
                </a:solidFill>
              </a:rPr>
              <a:t>)</a:t>
            </a:r>
          </a:p>
          <a:p>
            <a:endParaRPr lang="en-US" b="1" dirty="0">
              <a:solidFill>
                <a:srgbClr val="C00000"/>
              </a:solidFill>
            </a:endParaRPr>
          </a:p>
          <a:p>
            <a:endParaRPr lang="en-US" b="1" dirty="0">
              <a:solidFill>
                <a:srgbClr val="C00000"/>
              </a:solidFill>
            </a:endParaRPr>
          </a:p>
          <a:p>
            <a:endParaRPr lang="en-US" b="1" dirty="0">
              <a:solidFill>
                <a:srgbClr val="C00000"/>
              </a:solidFill>
            </a:endParaRPr>
          </a:p>
          <a:p>
            <a:endParaRPr lang="en-US" b="1" dirty="0">
              <a:solidFill>
                <a:srgbClr val="C00000"/>
              </a:solidFill>
            </a:endParaRPr>
          </a:p>
          <a:p>
            <a:endParaRPr lang="en-US" b="1" dirty="0">
              <a:solidFill>
                <a:srgbClr val="C00000"/>
              </a:solidFill>
            </a:endParaRPr>
          </a:p>
          <a:p>
            <a:endParaRPr lang="en-US" b="1" dirty="0">
              <a:solidFill>
                <a:srgbClr val="C00000"/>
              </a:solidFill>
            </a:endParaRPr>
          </a:p>
          <a:p>
            <a:endParaRPr lang="en-US" b="1" dirty="0">
              <a:solidFill>
                <a:srgbClr val="C00000"/>
              </a:solidFill>
            </a:endParaRPr>
          </a:p>
          <a:p>
            <a:endParaRPr lang="en-US" b="1" dirty="0">
              <a:solidFill>
                <a:srgbClr val="C00000"/>
              </a:solidFill>
            </a:endParaRPr>
          </a:p>
          <a:p>
            <a:r>
              <a:rPr lang="en-US" b="1" dirty="0">
                <a:solidFill>
                  <a:srgbClr val="C00000"/>
                </a:solidFill>
              </a:rPr>
              <a:t>Emissions (mmtCO2e)</a:t>
            </a:r>
          </a:p>
        </p:txBody>
      </p:sp>
      <p:sp>
        <p:nvSpPr>
          <p:cNvPr id="7" name="Oval 6">
            <a:extLst>
              <a:ext uri="{FF2B5EF4-FFF2-40B4-BE49-F238E27FC236}">
                <a16:creationId xmlns:a16="http://schemas.microsoft.com/office/drawing/2014/main" id="{EB5A98DE-2552-40A6-B2CA-EB4132CE2232}"/>
              </a:ext>
            </a:extLst>
          </p:cNvPr>
          <p:cNvSpPr/>
          <p:nvPr/>
        </p:nvSpPr>
        <p:spPr>
          <a:xfrm>
            <a:off x="5425886" y="1908902"/>
            <a:ext cx="623047" cy="33499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D24981C3-8399-4804-B973-A25422AB66F9}"/>
              </a:ext>
            </a:extLst>
          </p:cNvPr>
          <p:cNvSpPr/>
          <p:nvPr/>
        </p:nvSpPr>
        <p:spPr>
          <a:xfrm>
            <a:off x="5459505" y="4687079"/>
            <a:ext cx="623047" cy="33499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99C1F12-F92D-4D30-8F25-96CFD33CA58F}"/>
              </a:ext>
            </a:extLst>
          </p:cNvPr>
          <p:cNvSpPr/>
          <p:nvPr/>
        </p:nvSpPr>
        <p:spPr>
          <a:xfrm>
            <a:off x="7453693" y="2368461"/>
            <a:ext cx="623047" cy="334991"/>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08150E4-5AE1-49CD-90C4-8F42B498A290}"/>
              </a:ext>
            </a:extLst>
          </p:cNvPr>
          <p:cNvSpPr/>
          <p:nvPr/>
        </p:nvSpPr>
        <p:spPr>
          <a:xfrm>
            <a:off x="7453694" y="5089305"/>
            <a:ext cx="623047" cy="334991"/>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124F863-F0F0-4CD4-87E0-7EE15021D0D7}"/>
              </a:ext>
            </a:extLst>
          </p:cNvPr>
          <p:cNvSpPr/>
          <p:nvPr/>
        </p:nvSpPr>
        <p:spPr>
          <a:xfrm>
            <a:off x="2394078" y="6338869"/>
            <a:ext cx="1855193" cy="33499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80EB1EA-2693-4653-B967-C04D32F1D800}"/>
              </a:ext>
            </a:extLst>
          </p:cNvPr>
          <p:cNvSpPr/>
          <p:nvPr/>
        </p:nvSpPr>
        <p:spPr>
          <a:xfrm>
            <a:off x="4446034" y="6338870"/>
            <a:ext cx="1602899" cy="334991"/>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50407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72A172B-4333-994F-98DF-8987D709A610}" type="slidenum">
              <a:rPr lang="en-US" smtClean="0"/>
              <a:t>22</a:t>
            </a:fld>
            <a:endParaRPr lang="en-US"/>
          </a:p>
        </p:txBody>
      </p:sp>
      <p:sp>
        <p:nvSpPr>
          <p:cNvPr id="6" name="Title 3">
            <a:extLst>
              <a:ext uri="{FF2B5EF4-FFF2-40B4-BE49-F238E27FC236}">
                <a16:creationId xmlns:a16="http://schemas.microsoft.com/office/drawing/2014/main" id="{B4749507-A9BC-4EB6-844D-AF56F50C7695}"/>
              </a:ext>
            </a:extLst>
          </p:cNvPr>
          <p:cNvSpPr txBox="1">
            <a:spLocks/>
          </p:cNvSpPr>
          <p:nvPr/>
        </p:nvSpPr>
        <p:spPr bwMode="auto">
          <a:xfrm>
            <a:off x="0" y="0"/>
            <a:ext cx="12192000" cy="430886"/>
          </a:xfrm>
          <a:prstGeom prst="rect">
            <a:avLst/>
          </a:prstGeom>
          <a:solidFill>
            <a:srgbClr val="B00000"/>
          </a:solidFill>
          <a:ln w="0">
            <a:solidFill>
              <a:schemeClr val="accent5">
                <a:lumMod val="60000"/>
                <a:lumOff val="40000"/>
              </a:schemeClr>
            </a:solidFill>
            <a:miter lim="800000"/>
            <a:headEnd/>
            <a:tailEnd/>
          </a:ln>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000" dirty="0">
                <a:solidFill>
                  <a:srgbClr val="0033CC"/>
                </a:solidFill>
              </a:rPr>
              <a:t>	</a:t>
            </a:r>
            <a:r>
              <a:rPr lang="en-US" sz="2000" dirty="0">
                <a:solidFill>
                  <a:schemeClr val="bg1"/>
                </a:solidFill>
              </a:rPr>
              <a:t>Climate Royalty Surcharges: Empirical results</a:t>
            </a:r>
          </a:p>
        </p:txBody>
      </p:sp>
      <p:pic>
        <p:nvPicPr>
          <p:cNvPr id="7" name="Picture 6">
            <a:extLst>
              <a:ext uri="{FF2B5EF4-FFF2-40B4-BE49-F238E27FC236}">
                <a16:creationId xmlns:a16="http://schemas.microsoft.com/office/drawing/2014/main" id="{085E191E-F0E8-4770-B686-92D2E22C04B6}"/>
              </a:ext>
            </a:extLst>
          </p:cNvPr>
          <p:cNvPicPr>
            <a:picLocks noChangeAspect="1"/>
          </p:cNvPicPr>
          <p:nvPr/>
        </p:nvPicPr>
        <p:blipFill>
          <a:blip r:embed="rId3"/>
          <a:stretch>
            <a:fillRect/>
          </a:stretch>
        </p:blipFill>
        <p:spPr>
          <a:xfrm>
            <a:off x="3357700" y="430886"/>
            <a:ext cx="8834300" cy="6427114"/>
          </a:xfrm>
          <a:prstGeom prst="rect">
            <a:avLst/>
          </a:prstGeom>
        </p:spPr>
      </p:pic>
      <p:sp>
        <p:nvSpPr>
          <p:cNvPr id="2" name="Title 1">
            <a:extLst>
              <a:ext uri="{FF2B5EF4-FFF2-40B4-BE49-F238E27FC236}">
                <a16:creationId xmlns:a16="http://schemas.microsoft.com/office/drawing/2014/main" id="{DE960F6D-2ED5-CA42-A0E7-78DFE702AF93}"/>
              </a:ext>
            </a:extLst>
          </p:cNvPr>
          <p:cNvSpPr>
            <a:spLocks noGrp="1"/>
          </p:cNvSpPr>
          <p:nvPr>
            <p:ph type="title"/>
          </p:nvPr>
        </p:nvSpPr>
        <p:spPr>
          <a:xfrm>
            <a:off x="511446" y="834903"/>
            <a:ext cx="5284235" cy="334991"/>
          </a:xfrm>
        </p:spPr>
        <p:txBody>
          <a:bodyPr>
            <a:noAutofit/>
          </a:bodyPr>
          <a:lstStyle/>
          <a:p>
            <a:r>
              <a:rPr lang="en-US" sz="1800" b="1" dirty="0">
                <a:solidFill>
                  <a:srgbClr val="C00000"/>
                </a:solidFill>
                <a:latin typeface="+mn-lt"/>
              </a:rPr>
              <a:t>Revenues over time, by policy</a:t>
            </a:r>
          </a:p>
        </p:txBody>
      </p:sp>
    </p:spTree>
    <p:extLst>
      <p:ext uri="{BB962C8B-B14F-4D97-AF65-F5344CB8AC3E}">
        <p14:creationId xmlns:p14="http://schemas.microsoft.com/office/powerpoint/2010/main" val="31630234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43D1026-748E-42AE-BF24-F05F1B41DD92}"/>
              </a:ext>
            </a:extLst>
          </p:cNvPr>
          <p:cNvPicPr>
            <a:picLocks noChangeAspect="1"/>
          </p:cNvPicPr>
          <p:nvPr/>
        </p:nvPicPr>
        <p:blipFill rotWithShape="1">
          <a:blip r:embed="rId3"/>
          <a:srcRect t="3056" b="5556"/>
          <a:stretch/>
        </p:blipFill>
        <p:spPr>
          <a:xfrm>
            <a:off x="2396970" y="759576"/>
            <a:ext cx="6758748" cy="5614591"/>
          </a:xfrm>
          <a:prstGeom prst="rect">
            <a:avLst/>
          </a:prstGeom>
        </p:spPr>
      </p:pic>
      <p:sp>
        <p:nvSpPr>
          <p:cNvPr id="2" name="Title 1">
            <a:extLst>
              <a:ext uri="{FF2B5EF4-FFF2-40B4-BE49-F238E27FC236}">
                <a16:creationId xmlns:a16="http://schemas.microsoft.com/office/drawing/2014/main" id="{DE960F6D-2ED5-CA42-A0E7-78DFE702AF93}"/>
              </a:ext>
            </a:extLst>
          </p:cNvPr>
          <p:cNvSpPr>
            <a:spLocks noGrp="1"/>
          </p:cNvSpPr>
          <p:nvPr>
            <p:ph type="title"/>
          </p:nvPr>
        </p:nvSpPr>
        <p:spPr>
          <a:xfrm>
            <a:off x="484553" y="58861"/>
            <a:ext cx="11142785" cy="629138"/>
          </a:xfrm>
        </p:spPr>
        <p:txBody>
          <a:bodyPr>
            <a:normAutofit fontScale="90000"/>
          </a:bodyPr>
          <a:lstStyle/>
          <a:p>
            <a:r>
              <a:rPr lang="en-US" sz="4000" dirty="0"/>
              <a:t>Production Impacts by Supply Region, $20/ton CO2e fee</a:t>
            </a:r>
            <a:endParaRPr lang="en-US" sz="4000" b="1" dirty="0">
              <a:latin typeface="Calibre Semibold" panose="020B0703030202060203" pitchFamily="34" charset="0"/>
            </a:endParaRPr>
          </a:p>
        </p:txBody>
      </p:sp>
      <p:sp>
        <p:nvSpPr>
          <p:cNvPr id="4" name="Slide Number Placeholder 3"/>
          <p:cNvSpPr>
            <a:spLocks noGrp="1"/>
          </p:cNvSpPr>
          <p:nvPr>
            <p:ph type="sldNum" sz="quarter" idx="12"/>
          </p:nvPr>
        </p:nvSpPr>
        <p:spPr/>
        <p:txBody>
          <a:bodyPr/>
          <a:lstStyle/>
          <a:p>
            <a:fld id="{B72A172B-4333-994F-98DF-8987D709A610}" type="slidenum">
              <a:rPr lang="en-US" smtClean="0"/>
              <a:t>23</a:t>
            </a:fld>
            <a:endParaRPr lang="en-US"/>
          </a:p>
        </p:txBody>
      </p:sp>
      <p:sp>
        <p:nvSpPr>
          <p:cNvPr id="7" name="TextBox 6">
            <a:extLst>
              <a:ext uri="{FF2B5EF4-FFF2-40B4-BE49-F238E27FC236}">
                <a16:creationId xmlns:a16="http://schemas.microsoft.com/office/drawing/2014/main" id="{BB7317CD-7226-4200-A228-304308DAA5C7}"/>
              </a:ext>
            </a:extLst>
          </p:cNvPr>
          <p:cNvSpPr txBox="1"/>
          <p:nvPr/>
        </p:nvSpPr>
        <p:spPr>
          <a:xfrm>
            <a:off x="1416909" y="6558848"/>
            <a:ext cx="8478174" cy="261610"/>
          </a:xfrm>
          <a:prstGeom prst="rect">
            <a:avLst/>
          </a:prstGeom>
          <a:noFill/>
        </p:spPr>
        <p:txBody>
          <a:bodyPr wrap="square" rtlCol="0">
            <a:spAutoFit/>
          </a:bodyPr>
          <a:lstStyle/>
          <a:p>
            <a:r>
              <a:rPr lang="en-US" sz="1100" dirty="0"/>
              <a:t>Source: Figure A.7 from Prest, Brian C., </a:t>
            </a:r>
            <a:r>
              <a:rPr lang="en-US" sz="1100" i="1" dirty="0"/>
              <a:t>Supply-Side Reforms to Oil and Gas Production on Federal Lands, </a:t>
            </a:r>
            <a:r>
              <a:rPr lang="en-US" sz="1100" dirty="0"/>
              <a:t>Resources for the Future, 2021.</a:t>
            </a:r>
          </a:p>
        </p:txBody>
      </p:sp>
    </p:spTree>
    <p:extLst>
      <p:ext uri="{BB962C8B-B14F-4D97-AF65-F5344CB8AC3E}">
        <p14:creationId xmlns:p14="http://schemas.microsoft.com/office/powerpoint/2010/main" val="9752389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47FE74FE-64E7-44A7-99B6-F20F65D165F9}"/>
              </a:ext>
            </a:extLst>
          </p:cNvPr>
          <p:cNvSpPr txBox="1">
            <a:spLocks/>
          </p:cNvSpPr>
          <p:nvPr/>
        </p:nvSpPr>
        <p:spPr bwMode="auto">
          <a:xfrm>
            <a:off x="0" y="0"/>
            <a:ext cx="12192000" cy="430886"/>
          </a:xfrm>
          <a:prstGeom prst="rect">
            <a:avLst/>
          </a:prstGeom>
          <a:solidFill>
            <a:srgbClr val="B00000"/>
          </a:solidFill>
          <a:ln w="0">
            <a:solidFill>
              <a:schemeClr val="accent5">
                <a:lumMod val="60000"/>
                <a:lumOff val="40000"/>
              </a:schemeClr>
            </a:solidFill>
            <a:miter lim="800000"/>
            <a:headEnd/>
            <a:tailEnd/>
          </a:ln>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000" dirty="0">
                <a:solidFill>
                  <a:srgbClr val="0033CC"/>
                </a:solidFill>
              </a:rPr>
              <a:t>	</a:t>
            </a:r>
            <a:r>
              <a:rPr lang="en-US" sz="2000" dirty="0">
                <a:solidFill>
                  <a:schemeClr val="bg1"/>
                </a:solidFill>
              </a:rPr>
              <a:t>3. Supply policies with leakage and partial downstream policy: International trade</a:t>
            </a:r>
          </a:p>
        </p:txBody>
      </p:sp>
      <p:sp>
        <p:nvSpPr>
          <p:cNvPr id="5" name="Slide Number Placeholder 1">
            <a:extLst>
              <a:ext uri="{FF2B5EF4-FFF2-40B4-BE49-F238E27FC236}">
                <a16:creationId xmlns:a16="http://schemas.microsoft.com/office/drawing/2014/main" id="{DB4E294E-52C9-41BD-A41B-5389E17C2FC2}"/>
              </a:ext>
            </a:extLst>
          </p:cNvPr>
          <p:cNvSpPr>
            <a:spLocks noGrp="1"/>
          </p:cNvSpPr>
          <p:nvPr>
            <p:ph type="sldNum" sz="quarter" idx="12"/>
          </p:nvPr>
        </p:nvSpPr>
        <p:spPr>
          <a:xfrm>
            <a:off x="8610600" y="6356350"/>
            <a:ext cx="2743200" cy="365125"/>
          </a:xfrm>
        </p:spPr>
        <p:txBody>
          <a:bodyPr/>
          <a:lstStyle/>
          <a:p>
            <a:fld id="{F770DD09-F61C-493C-8818-4311C754F91E}" type="slidenum">
              <a:rPr lang="en-US" smtClean="0"/>
              <a:t>24</a:t>
            </a:fld>
            <a:endParaRPr lang="en-US"/>
          </a:p>
        </p:txBody>
      </p:sp>
      <p:sp>
        <p:nvSpPr>
          <p:cNvPr id="2" name="TextBox 1">
            <a:extLst>
              <a:ext uri="{FF2B5EF4-FFF2-40B4-BE49-F238E27FC236}">
                <a16:creationId xmlns:a16="http://schemas.microsoft.com/office/drawing/2014/main" id="{E02D2F1F-7DF3-4C68-9951-AFACBAA94281}"/>
              </a:ext>
            </a:extLst>
          </p:cNvPr>
          <p:cNvSpPr txBox="1"/>
          <p:nvPr/>
        </p:nvSpPr>
        <p:spPr>
          <a:xfrm>
            <a:off x="611325" y="545424"/>
            <a:ext cx="10387459" cy="1754326"/>
          </a:xfrm>
          <a:prstGeom prst="rect">
            <a:avLst/>
          </a:prstGeom>
          <a:noFill/>
        </p:spPr>
        <p:txBody>
          <a:bodyPr wrap="none" rtlCol="0">
            <a:spAutoFit/>
          </a:bodyPr>
          <a:lstStyle/>
          <a:p>
            <a:r>
              <a:rPr lang="en-US" u="sng" dirty="0">
                <a:solidFill>
                  <a:srgbClr val="C00000"/>
                </a:solidFill>
              </a:rPr>
              <a:t>References</a:t>
            </a:r>
          </a:p>
          <a:p>
            <a:r>
              <a:rPr lang="en-US" dirty="0" err="1"/>
              <a:t>Weisbach</a:t>
            </a:r>
            <a:r>
              <a:rPr lang="en-US" dirty="0"/>
              <a:t>, </a:t>
            </a:r>
            <a:r>
              <a:rPr lang="en-US" dirty="0" err="1"/>
              <a:t>Kortum</a:t>
            </a:r>
            <a:r>
              <a:rPr lang="en-US" dirty="0"/>
              <a:t>, Wang, and Yao, “Trade, Leakage, and the Design of a Carbon Tax,” manuscript (May 2022)</a:t>
            </a:r>
          </a:p>
          <a:p>
            <a:r>
              <a:rPr lang="en-US" dirty="0" err="1"/>
              <a:t>Kortum</a:t>
            </a:r>
            <a:r>
              <a:rPr lang="en-US" dirty="0"/>
              <a:t> and </a:t>
            </a:r>
            <a:r>
              <a:rPr lang="en-US" dirty="0" err="1"/>
              <a:t>Weisbach</a:t>
            </a:r>
            <a:r>
              <a:rPr lang="en-US" dirty="0"/>
              <a:t>, “Optimal </a:t>
            </a:r>
            <a:r>
              <a:rPr lang="en-US" dirty="0" err="1"/>
              <a:t>Unliateral</a:t>
            </a:r>
            <a:r>
              <a:rPr lang="en-US" dirty="0"/>
              <a:t> Carbon Policy,” Cowles Foundation DP 2311 (2021)</a:t>
            </a:r>
          </a:p>
          <a:p>
            <a:r>
              <a:rPr lang="en-US" sz="1800" dirty="0"/>
              <a:t>Harstad (</a:t>
            </a:r>
            <a:r>
              <a:rPr lang="en-US" sz="1800" i="1" dirty="0"/>
              <a:t>JPE</a:t>
            </a:r>
            <a:r>
              <a:rPr lang="en-US" sz="1800" dirty="0"/>
              <a:t> 2012)</a:t>
            </a:r>
          </a:p>
          <a:p>
            <a:endParaRPr lang="en-US" dirty="0"/>
          </a:p>
          <a:p>
            <a:r>
              <a:rPr lang="en-US" i="1" dirty="0"/>
              <a:t>Here, a brief tour of </a:t>
            </a:r>
            <a:r>
              <a:rPr lang="en-US" i="1" dirty="0" err="1"/>
              <a:t>Weisbach</a:t>
            </a:r>
            <a:r>
              <a:rPr lang="en-US" i="1" dirty="0"/>
              <a:t> et al (2022) in figures.</a:t>
            </a:r>
          </a:p>
        </p:txBody>
      </p:sp>
      <p:sp>
        <p:nvSpPr>
          <p:cNvPr id="6" name="TextBox 5">
            <a:extLst>
              <a:ext uri="{FF2B5EF4-FFF2-40B4-BE49-F238E27FC236}">
                <a16:creationId xmlns:a16="http://schemas.microsoft.com/office/drawing/2014/main" id="{1E0C9C2E-3E18-45CA-BDD0-517F81AF01EB}"/>
              </a:ext>
            </a:extLst>
          </p:cNvPr>
          <p:cNvSpPr txBox="1"/>
          <p:nvPr/>
        </p:nvSpPr>
        <p:spPr>
          <a:xfrm>
            <a:off x="8543637" y="2221345"/>
            <a:ext cx="3514436" cy="2585323"/>
          </a:xfrm>
          <a:prstGeom prst="rect">
            <a:avLst/>
          </a:prstGeom>
          <a:noFill/>
        </p:spPr>
        <p:txBody>
          <a:bodyPr wrap="square" rtlCol="0">
            <a:spAutoFit/>
          </a:bodyPr>
          <a:lstStyle/>
          <a:p>
            <a:pPr marL="285750" indent="-285750">
              <a:buFont typeface="Arial" panose="020B0604020202020204" pitchFamily="34" charset="0"/>
              <a:buChar char="•"/>
            </a:pPr>
            <a:r>
              <a:rPr lang="en-US" dirty="0"/>
              <a:t>Under autarky, a carbon tax increases the consumer’s price of energy, &amp; lowers the producer’s, so less is consumed &amp; produced</a:t>
            </a:r>
          </a:p>
          <a:p>
            <a:pPr marL="285750" indent="-285750">
              <a:buFont typeface="Arial" panose="020B0604020202020204" pitchFamily="34" charset="0"/>
              <a:buChar char="•"/>
            </a:pPr>
            <a:r>
              <a:rPr lang="en-US" dirty="0"/>
              <a:t>Point of obligation doesn’t matter – on extraction (well-head) or on consumption (end user surtax)</a:t>
            </a:r>
          </a:p>
        </p:txBody>
      </p:sp>
      <p:pic>
        <p:nvPicPr>
          <p:cNvPr id="9" name="Picture 8" descr="Diagram, engineering drawing&#10;&#10;Description automatically generated">
            <a:extLst>
              <a:ext uri="{FF2B5EF4-FFF2-40B4-BE49-F238E27FC236}">
                <a16:creationId xmlns:a16="http://schemas.microsoft.com/office/drawing/2014/main" id="{75297887-5E8B-434B-8C77-012149CF5106}"/>
              </a:ext>
            </a:extLst>
          </p:cNvPr>
          <p:cNvPicPr>
            <a:picLocks noChangeAspect="1"/>
          </p:cNvPicPr>
          <p:nvPr/>
        </p:nvPicPr>
        <p:blipFill rotWithShape="1">
          <a:blip r:embed="rId2">
            <a:extLst>
              <a:ext uri="{28A0092B-C50C-407E-A947-70E740481C1C}">
                <a14:useLocalDpi xmlns:a14="http://schemas.microsoft.com/office/drawing/2010/main" val="0"/>
              </a:ext>
            </a:extLst>
          </a:blip>
          <a:srcRect l="15403" t="11717" r="43134" b="61145"/>
          <a:stretch/>
        </p:blipFill>
        <p:spPr>
          <a:xfrm>
            <a:off x="0" y="2414289"/>
            <a:ext cx="5246255" cy="4443711"/>
          </a:xfrm>
          <a:prstGeom prst="rect">
            <a:avLst/>
          </a:prstGeom>
        </p:spPr>
      </p:pic>
    </p:spTree>
    <p:extLst>
      <p:ext uri="{BB962C8B-B14F-4D97-AF65-F5344CB8AC3E}">
        <p14:creationId xmlns:p14="http://schemas.microsoft.com/office/powerpoint/2010/main" val="35345524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47FE74FE-64E7-44A7-99B6-F20F65D165F9}"/>
              </a:ext>
            </a:extLst>
          </p:cNvPr>
          <p:cNvSpPr txBox="1">
            <a:spLocks/>
          </p:cNvSpPr>
          <p:nvPr/>
        </p:nvSpPr>
        <p:spPr bwMode="auto">
          <a:xfrm>
            <a:off x="0" y="0"/>
            <a:ext cx="12192000" cy="430886"/>
          </a:xfrm>
          <a:prstGeom prst="rect">
            <a:avLst/>
          </a:prstGeom>
          <a:solidFill>
            <a:srgbClr val="B00000"/>
          </a:solidFill>
          <a:ln w="0">
            <a:solidFill>
              <a:schemeClr val="accent5">
                <a:lumMod val="60000"/>
                <a:lumOff val="40000"/>
              </a:schemeClr>
            </a:solidFill>
            <a:miter lim="800000"/>
            <a:headEnd/>
            <a:tailEnd/>
          </a:ln>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000" dirty="0">
                <a:solidFill>
                  <a:srgbClr val="0033CC"/>
                </a:solidFill>
              </a:rPr>
              <a:t>	</a:t>
            </a:r>
            <a:r>
              <a:rPr lang="en-US" sz="2000" dirty="0">
                <a:solidFill>
                  <a:schemeClr val="bg1"/>
                </a:solidFill>
              </a:rPr>
              <a:t>3. Supply policies with leakage and partial downstream policy: International trade</a:t>
            </a:r>
          </a:p>
        </p:txBody>
      </p:sp>
      <p:sp>
        <p:nvSpPr>
          <p:cNvPr id="5" name="Slide Number Placeholder 1">
            <a:extLst>
              <a:ext uri="{FF2B5EF4-FFF2-40B4-BE49-F238E27FC236}">
                <a16:creationId xmlns:a16="http://schemas.microsoft.com/office/drawing/2014/main" id="{DB4E294E-52C9-41BD-A41B-5389E17C2FC2}"/>
              </a:ext>
            </a:extLst>
          </p:cNvPr>
          <p:cNvSpPr>
            <a:spLocks noGrp="1"/>
          </p:cNvSpPr>
          <p:nvPr>
            <p:ph type="sldNum" sz="quarter" idx="12"/>
          </p:nvPr>
        </p:nvSpPr>
        <p:spPr>
          <a:xfrm>
            <a:off x="8610600" y="6356350"/>
            <a:ext cx="2743200" cy="365125"/>
          </a:xfrm>
        </p:spPr>
        <p:txBody>
          <a:bodyPr/>
          <a:lstStyle/>
          <a:p>
            <a:fld id="{F770DD09-F61C-493C-8818-4311C754F91E}" type="slidenum">
              <a:rPr lang="en-US" smtClean="0"/>
              <a:t>25</a:t>
            </a:fld>
            <a:endParaRPr lang="en-US"/>
          </a:p>
        </p:txBody>
      </p:sp>
      <p:pic>
        <p:nvPicPr>
          <p:cNvPr id="4" name="Picture 3" descr="Diagram, engineering drawing&#10;&#10;Description automatically generated">
            <a:extLst>
              <a:ext uri="{FF2B5EF4-FFF2-40B4-BE49-F238E27FC236}">
                <a16:creationId xmlns:a16="http://schemas.microsoft.com/office/drawing/2014/main" id="{7A1478A8-C631-4EB1-BD05-4D9497C97F6D}"/>
              </a:ext>
            </a:extLst>
          </p:cNvPr>
          <p:cNvPicPr>
            <a:picLocks noChangeAspect="1"/>
          </p:cNvPicPr>
          <p:nvPr/>
        </p:nvPicPr>
        <p:blipFill rotWithShape="1">
          <a:blip r:embed="rId2">
            <a:extLst>
              <a:ext uri="{28A0092B-C50C-407E-A947-70E740481C1C}">
                <a14:useLocalDpi xmlns:a14="http://schemas.microsoft.com/office/drawing/2010/main" val="0"/>
              </a:ext>
            </a:extLst>
          </a:blip>
          <a:srcRect l="15403" t="11717" r="14531" b="61145"/>
          <a:stretch/>
        </p:blipFill>
        <p:spPr>
          <a:xfrm>
            <a:off x="0" y="2404371"/>
            <a:ext cx="8865370" cy="4443711"/>
          </a:xfrm>
          <a:prstGeom prst="rect">
            <a:avLst/>
          </a:prstGeom>
        </p:spPr>
      </p:pic>
      <p:sp>
        <p:nvSpPr>
          <p:cNvPr id="7" name="TextBox 6">
            <a:extLst>
              <a:ext uri="{FF2B5EF4-FFF2-40B4-BE49-F238E27FC236}">
                <a16:creationId xmlns:a16="http://schemas.microsoft.com/office/drawing/2014/main" id="{8615FBF6-44BE-432F-A5CE-E50C2CE6F4E3}"/>
              </a:ext>
            </a:extLst>
          </p:cNvPr>
          <p:cNvSpPr txBox="1"/>
          <p:nvPr/>
        </p:nvSpPr>
        <p:spPr>
          <a:xfrm>
            <a:off x="8543636" y="2221345"/>
            <a:ext cx="3495963" cy="1754326"/>
          </a:xfrm>
          <a:prstGeom prst="rect">
            <a:avLst/>
          </a:prstGeom>
          <a:noFill/>
        </p:spPr>
        <p:txBody>
          <a:bodyPr wrap="square" rtlCol="0">
            <a:spAutoFit/>
          </a:bodyPr>
          <a:lstStyle/>
          <a:p>
            <a:pPr marL="285750" indent="-285750">
              <a:buFont typeface="Arial" panose="020B0604020202020204" pitchFamily="34" charset="0"/>
              <a:buChar char="•"/>
            </a:pPr>
            <a:r>
              <a:rPr lang="en-US" dirty="0"/>
              <a:t>If there is trade in energy, this can’t be an equilibrium: the lower price to the producer would be the world price, so global supply &amp; demand don’t balance</a:t>
            </a:r>
          </a:p>
        </p:txBody>
      </p:sp>
      <p:sp>
        <p:nvSpPr>
          <p:cNvPr id="9" name="TextBox 8">
            <a:extLst>
              <a:ext uri="{FF2B5EF4-FFF2-40B4-BE49-F238E27FC236}">
                <a16:creationId xmlns:a16="http://schemas.microsoft.com/office/drawing/2014/main" id="{209550CE-92BB-43CC-B383-EE050BA03F33}"/>
              </a:ext>
            </a:extLst>
          </p:cNvPr>
          <p:cNvSpPr txBox="1"/>
          <p:nvPr/>
        </p:nvSpPr>
        <p:spPr>
          <a:xfrm>
            <a:off x="2273870" y="1232962"/>
            <a:ext cx="4092211" cy="369332"/>
          </a:xfrm>
          <a:prstGeom prst="rect">
            <a:avLst/>
          </a:prstGeom>
          <a:noFill/>
        </p:spPr>
        <p:txBody>
          <a:bodyPr wrap="none" rtlCol="0">
            <a:spAutoFit/>
          </a:bodyPr>
          <a:lstStyle/>
          <a:p>
            <a:r>
              <a:rPr lang="en-US" b="1" dirty="0">
                <a:solidFill>
                  <a:srgbClr val="C00000"/>
                </a:solidFill>
              </a:rPr>
              <a:t>Consumption carbon tax with exports (1)</a:t>
            </a:r>
          </a:p>
        </p:txBody>
      </p:sp>
    </p:spTree>
    <p:extLst>
      <p:ext uri="{BB962C8B-B14F-4D97-AF65-F5344CB8AC3E}">
        <p14:creationId xmlns:p14="http://schemas.microsoft.com/office/powerpoint/2010/main" val="2680405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47FE74FE-64E7-44A7-99B6-F20F65D165F9}"/>
              </a:ext>
            </a:extLst>
          </p:cNvPr>
          <p:cNvSpPr txBox="1">
            <a:spLocks/>
          </p:cNvSpPr>
          <p:nvPr/>
        </p:nvSpPr>
        <p:spPr bwMode="auto">
          <a:xfrm>
            <a:off x="0" y="0"/>
            <a:ext cx="12192000" cy="430886"/>
          </a:xfrm>
          <a:prstGeom prst="rect">
            <a:avLst/>
          </a:prstGeom>
          <a:solidFill>
            <a:srgbClr val="B00000"/>
          </a:solidFill>
          <a:ln w="0">
            <a:solidFill>
              <a:schemeClr val="accent5">
                <a:lumMod val="60000"/>
                <a:lumOff val="40000"/>
              </a:schemeClr>
            </a:solidFill>
            <a:miter lim="800000"/>
            <a:headEnd/>
            <a:tailEnd/>
          </a:ln>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000" dirty="0">
                <a:solidFill>
                  <a:srgbClr val="0033CC"/>
                </a:solidFill>
              </a:rPr>
              <a:t>	</a:t>
            </a:r>
            <a:r>
              <a:rPr lang="en-US" sz="2000" dirty="0">
                <a:solidFill>
                  <a:schemeClr val="bg1"/>
                </a:solidFill>
              </a:rPr>
              <a:t>3. Supply policies with leakage and partial downstream policy: International trade</a:t>
            </a:r>
          </a:p>
        </p:txBody>
      </p:sp>
      <p:sp>
        <p:nvSpPr>
          <p:cNvPr id="5" name="Slide Number Placeholder 1">
            <a:extLst>
              <a:ext uri="{FF2B5EF4-FFF2-40B4-BE49-F238E27FC236}">
                <a16:creationId xmlns:a16="http://schemas.microsoft.com/office/drawing/2014/main" id="{DB4E294E-52C9-41BD-A41B-5389E17C2FC2}"/>
              </a:ext>
            </a:extLst>
          </p:cNvPr>
          <p:cNvSpPr>
            <a:spLocks noGrp="1"/>
          </p:cNvSpPr>
          <p:nvPr>
            <p:ph type="sldNum" sz="quarter" idx="12"/>
          </p:nvPr>
        </p:nvSpPr>
        <p:spPr>
          <a:xfrm>
            <a:off x="8610600" y="6356350"/>
            <a:ext cx="2743200" cy="365125"/>
          </a:xfrm>
        </p:spPr>
        <p:txBody>
          <a:bodyPr/>
          <a:lstStyle/>
          <a:p>
            <a:fld id="{F770DD09-F61C-493C-8818-4311C754F91E}" type="slidenum">
              <a:rPr lang="en-US" smtClean="0"/>
              <a:t>26</a:t>
            </a:fld>
            <a:endParaRPr lang="en-US"/>
          </a:p>
        </p:txBody>
      </p:sp>
      <p:pic>
        <p:nvPicPr>
          <p:cNvPr id="4" name="Picture 3" descr="Diagram, engineering drawing&#10;&#10;Description automatically generated">
            <a:extLst>
              <a:ext uri="{FF2B5EF4-FFF2-40B4-BE49-F238E27FC236}">
                <a16:creationId xmlns:a16="http://schemas.microsoft.com/office/drawing/2014/main" id="{7A1478A8-C631-4EB1-BD05-4D9497C97F6D}"/>
              </a:ext>
            </a:extLst>
          </p:cNvPr>
          <p:cNvPicPr>
            <a:picLocks noChangeAspect="1"/>
          </p:cNvPicPr>
          <p:nvPr/>
        </p:nvPicPr>
        <p:blipFill rotWithShape="1">
          <a:blip r:embed="rId2">
            <a:extLst>
              <a:ext uri="{28A0092B-C50C-407E-A947-70E740481C1C}">
                <a14:useLocalDpi xmlns:a14="http://schemas.microsoft.com/office/drawing/2010/main" val="0"/>
              </a:ext>
            </a:extLst>
          </a:blip>
          <a:srcRect l="15403" t="49619" r="15952" b="21665"/>
          <a:stretch/>
        </p:blipFill>
        <p:spPr>
          <a:xfrm>
            <a:off x="0" y="2221424"/>
            <a:ext cx="8649855" cy="4682757"/>
          </a:xfrm>
          <a:prstGeom prst="rect">
            <a:avLst/>
          </a:prstGeom>
        </p:spPr>
      </p:pic>
      <p:sp>
        <p:nvSpPr>
          <p:cNvPr id="6" name="TextBox 5">
            <a:extLst>
              <a:ext uri="{FF2B5EF4-FFF2-40B4-BE49-F238E27FC236}">
                <a16:creationId xmlns:a16="http://schemas.microsoft.com/office/drawing/2014/main" id="{BBFA663C-0C13-48E2-86E9-407CD3150378}"/>
              </a:ext>
            </a:extLst>
          </p:cNvPr>
          <p:cNvSpPr txBox="1"/>
          <p:nvPr/>
        </p:nvSpPr>
        <p:spPr>
          <a:xfrm>
            <a:off x="8543637" y="2221345"/>
            <a:ext cx="3472872" cy="2862322"/>
          </a:xfrm>
          <a:prstGeom prst="rect">
            <a:avLst/>
          </a:prstGeom>
          <a:noFill/>
        </p:spPr>
        <p:txBody>
          <a:bodyPr wrap="square" rtlCol="0">
            <a:spAutoFit/>
          </a:bodyPr>
          <a:lstStyle/>
          <a:p>
            <a:pPr marL="285750" indent="-285750">
              <a:buFont typeface="Arial" panose="020B0604020202020204" pitchFamily="34" charset="0"/>
              <a:buChar char="•"/>
            </a:pPr>
            <a:r>
              <a:rPr lang="en-US" dirty="0"/>
              <a:t>Instead, net foreign demand is met by Home producers, leading to net exports</a:t>
            </a:r>
          </a:p>
          <a:p>
            <a:pPr marL="285750" indent="-285750">
              <a:buFont typeface="Arial" panose="020B0604020202020204" pitchFamily="34" charset="0"/>
              <a:buChar char="•"/>
            </a:pPr>
            <a:r>
              <a:rPr lang="en-US" dirty="0"/>
              <a:t>Taxing energy consumption at Home lowers the world price and induces exports to Foreign to meet increasing foreign demand</a:t>
            </a:r>
          </a:p>
          <a:p>
            <a:pPr marL="285750" indent="-285750">
              <a:buFont typeface="Arial" panose="020B0604020202020204" pitchFamily="34" charset="0"/>
              <a:buChar char="•"/>
            </a:pPr>
            <a:r>
              <a:rPr lang="en-US" dirty="0"/>
              <a:t>Foreign consumption rises (leakage)</a:t>
            </a:r>
          </a:p>
        </p:txBody>
      </p:sp>
      <p:sp>
        <p:nvSpPr>
          <p:cNvPr id="9" name="TextBox 8">
            <a:extLst>
              <a:ext uri="{FF2B5EF4-FFF2-40B4-BE49-F238E27FC236}">
                <a16:creationId xmlns:a16="http://schemas.microsoft.com/office/drawing/2014/main" id="{C37796AA-2F9C-4E9C-9CE3-90EE7DAB5728}"/>
              </a:ext>
            </a:extLst>
          </p:cNvPr>
          <p:cNvSpPr txBox="1"/>
          <p:nvPr/>
        </p:nvSpPr>
        <p:spPr>
          <a:xfrm>
            <a:off x="2273870" y="1232962"/>
            <a:ext cx="4092211" cy="369332"/>
          </a:xfrm>
          <a:prstGeom prst="rect">
            <a:avLst/>
          </a:prstGeom>
          <a:noFill/>
        </p:spPr>
        <p:txBody>
          <a:bodyPr wrap="none" rtlCol="0">
            <a:spAutoFit/>
          </a:bodyPr>
          <a:lstStyle/>
          <a:p>
            <a:r>
              <a:rPr lang="en-US" b="1" dirty="0">
                <a:solidFill>
                  <a:srgbClr val="C00000"/>
                </a:solidFill>
              </a:rPr>
              <a:t>Consumption carbon tax with exports (2)</a:t>
            </a:r>
          </a:p>
        </p:txBody>
      </p:sp>
    </p:spTree>
    <p:extLst>
      <p:ext uri="{BB962C8B-B14F-4D97-AF65-F5344CB8AC3E}">
        <p14:creationId xmlns:p14="http://schemas.microsoft.com/office/powerpoint/2010/main" val="10567873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47FE74FE-64E7-44A7-99B6-F20F65D165F9}"/>
              </a:ext>
            </a:extLst>
          </p:cNvPr>
          <p:cNvSpPr txBox="1">
            <a:spLocks/>
          </p:cNvSpPr>
          <p:nvPr/>
        </p:nvSpPr>
        <p:spPr bwMode="auto">
          <a:xfrm>
            <a:off x="0" y="0"/>
            <a:ext cx="12192000" cy="430886"/>
          </a:xfrm>
          <a:prstGeom prst="rect">
            <a:avLst/>
          </a:prstGeom>
          <a:solidFill>
            <a:srgbClr val="B00000"/>
          </a:solidFill>
          <a:ln w="0">
            <a:solidFill>
              <a:schemeClr val="accent5">
                <a:lumMod val="60000"/>
                <a:lumOff val="40000"/>
              </a:schemeClr>
            </a:solidFill>
            <a:miter lim="800000"/>
            <a:headEnd/>
            <a:tailEnd/>
          </a:ln>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000" dirty="0">
                <a:solidFill>
                  <a:srgbClr val="0033CC"/>
                </a:solidFill>
              </a:rPr>
              <a:t>	</a:t>
            </a:r>
            <a:r>
              <a:rPr lang="en-US" sz="2000" dirty="0">
                <a:solidFill>
                  <a:schemeClr val="bg1"/>
                </a:solidFill>
              </a:rPr>
              <a:t>Supply policies with leakage and partial downstream policy: International trade</a:t>
            </a:r>
          </a:p>
        </p:txBody>
      </p:sp>
      <p:sp>
        <p:nvSpPr>
          <p:cNvPr id="5" name="Slide Number Placeholder 1">
            <a:extLst>
              <a:ext uri="{FF2B5EF4-FFF2-40B4-BE49-F238E27FC236}">
                <a16:creationId xmlns:a16="http://schemas.microsoft.com/office/drawing/2014/main" id="{DB4E294E-52C9-41BD-A41B-5389E17C2FC2}"/>
              </a:ext>
            </a:extLst>
          </p:cNvPr>
          <p:cNvSpPr>
            <a:spLocks noGrp="1"/>
          </p:cNvSpPr>
          <p:nvPr>
            <p:ph type="sldNum" sz="quarter" idx="12"/>
          </p:nvPr>
        </p:nvSpPr>
        <p:spPr>
          <a:xfrm>
            <a:off x="8610600" y="6356350"/>
            <a:ext cx="2743200" cy="365125"/>
          </a:xfrm>
        </p:spPr>
        <p:txBody>
          <a:bodyPr/>
          <a:lstStyle/>
          <a:p>
            <a:fld id="{F770DD09-F61C-493C-8818-4311C754F91E}" type="slidenum">
              <a:rPr lang="en-US" smtClean="0"/>
              <a:t>27</a:t>
            </a:fld>
            <a:endParaRPr lang="en-US"/>
          </a:p>
        </p:txBody>
      </p:sp>
      <p:pic>
        <p:nvPicPr>
          <p:cNvPr id="4" name="Picture 3" descr="Chart&#10;&#10;Description automatically generated">
            <a:extLst>
              <a:ext uri="{FF2B5EF4-FFF2-40B4-BE49-F238E27FC236}">
                <a16:creationId xmlns:a16="http://schemas.microsoft.com/office/drawing/2014/main" id="{AF3E12C7-CF31-4F5C-9950-C3B86D78BA1C}"/>
              </a:ext>
            </a:extLst>
          </p:cNvPr>
          <p:cNvPicPr>
            <a:picLocks noChangeAspect="1"/>
          </p:cNvPicPr>
          <p:nvPr/>
        </p:nvPicPr>
        <p:blipFill rotWithShape="1">
          <a:blip r:embed="rId2">
            <a:extLst>
              <a:ext uri="{28A0092B-C50C-407E-A947-70E740481C1C}">
                <a14:useLocalDpi xmlns:a14="http://schemas.microsoft.com/office/drawing/2010/main" val="0"/>
              </a:ext>
            </a:extLst>
          </a:blip>
          <a:srcRect l="14967" t="21616" r="14357" b="50000"/>
          <a:stretch/>
        </p:blipFill>
        <p:spPr>
          <a:xfrm>
            <a:off x="32408" y="2348062"/>
            <a:ext cx="8677483" cy="4509938"/>
          </a:xfrm>
          <a:prstGeom prst="rect">
            <a:avLst/>
          </a:prstGeom>
        </p:spPr>
      </p:pic>
      <p:sp>
        <p:nvSpPr>
          <p:cNvPr id="7" name="TextBox 6">
            <a:extLst>
              <a:ext uri="{FF2B5EF4-FFF2-40B4-BE49-F238E27FC236}">
                <a16:creationId xmlns:a16="http://schemas.microsoft.com/office/drawing/2014/main" id="{EA2D5877-881D-438E-8E38-7920B89CF2C4}"/>
              </a:ext>
            </a:extLst>
          </p:cNvPr>
          <p:cNvSpPr txBox="1"/>
          <p:nvPr/>
        </p:nvSpPr>
        <p:spPr>
          <a:xfrm>
            <a:off x="8481291" y="646545"/>
            <a:ext cx="3539836" cy="5355312"/>
          </a:xfrm>
          <a:prstGeom prst="rect">
            <a:avLst/>
          </a:prstGeom>
          <a:noFill/>
        </p:spPr>
        <p:txBody>
          <a:bodyPr wrap="square" rtlCol="0">
            <a:spAutoFit/>
          </a:bodyPr>
          <a:lstStyle/>
          <a:p>
            <a:pPr marL="285750" indent="-285750">
              <a:buFont typeface="Arial" panose="020B0604020202020204" pitchFamily="34" charset="0"/>
              <a:buChar char="•"/>
            </a:pPr>
            <a:r>
              <a:rPr lang="en-US" dirty="0"/>
              <a:t>If there is an extraction tax (royalty surcharge) then domestic production falls, the world price rises, domestic &amp; foreign consumption falls, and Home imports increase</a:t>
            </a:r>
          </a:p>
          <a:p>
            <a:pPr marL="285750" indent="-285750">
              <a:buFont typeface="Arial" panose="020B0604020202020204" pitchFamily="34" charset="0"/>
              <a:buChar char="•"/>
            </a:pPr>
            <a:r>
              <a:rPr lang="en-US" dirty="0">
                <a:solidFill>
                  <a:srgbClr val="C00000"/>
                </a:solidFill>
              </a:rPr>
              <a:t>With trade, the equivalence of the point of obligation (well-head or consumer) no longer applies, because of this leakage</a:t>
            </a:r>
          </a:p>
          <a:p>
            <a:pPr marL="285750" indent="-285750">
              <a:buFont typeface="Arial" panose="020B0604020202020204" pitchFamily="34" charset="0"/>
              <a:buChar char="•"/>
            </a:pPr>
            <a:r>
              <a:rPr lang="en-US" dirty="0" err="1">
                <a:solidFill>
                  <a:srgbClr val="C00000"/>
                </a:solidFill>
              </a:rPr>
              <a:t>Weisbach</a:t>
            </a:r>
            <a:r>
              <a:rPr lang="en-US" dirty="0">
                <a:solidFill>
                  <a:srgbClr val="C00000"/>
                </a:solidFill>
              </a:rPr>
              <a:t> et al (2022) show that a combination of consumption &amp; extraction policies is optimal under trade (+ optimality of incomplete BCA)</a:t>
            </a:r>
          </a:p>
          <a:p>
            <a:pPr marL="285750" indent="-285750">
              <a:buFont typeface="Arial" panose="020B0604020202020204" pitchFamily="34" charset="0"/>
              <a:buChar char="•"/>
            </a:pPr>
            <a:r>
              <a:rPr lang="en-US" b="1" dirty="0">
                <a:solidFill>
                  <a:srgbClr val="C00000"/>
                </a:solidFill>
              </a:rPr>
              <a:t>i.e. use both supply &amp; demand policies at once</a:t>
            </a:r>
          </a:p>
          <a:p>
            <a:pPr marL="285750" indent="-285750">
              <a:buFont typeface="Arial" panose="020B0604020202020204" pitchFamily="34" charset="0"/>
              <a:buChar char="•"/>
            </a:pPr>
            <a:r>
              <a:rPr lang="en-US" dirty="0"/>
              <a:t>This assumes no border carbon adjustment</a:t>
            </a:r>
          </a:p>
        </p:txBody>
      </p:sp>
      <p:sp>
        <p:nvSpPr>
          <p:cNvPr id="10" name="TextBox 9">
            <a:extLst>
              <a:ext uri="{FF2B5EF4-FFF2-40B4-BE49-F238E27FC236}">
                <a16:creationId xmlns:a16="http://schemas.microsoft.com/office/drawing/2014/main" id="{F4D46CF3-DB7D-4D32-A5C8-75CC023F8B9A}"/>
              </a:ext>
            </a:extLst>
          </p:cNvPr>
          <p:cNvSpPr txBox="1"/>
          <p:nvPr/>
        </p:nvSpPr>
        <p:spPr>
          <a:xfrm>
            <a:off x="2273870" y="1232962"/>
            <a:ext cx="3469283" cy="369332"/>
          </a:xfrm>
          <a:prstGeom prst="rect">
            <a:avLst/>
          </a:prstGeom>
          <a:noFill/>
        </p:spPr>
        <p:txBody>
          <a:bodyPr wrap="none" rtlCol="0">
            <a:spAutoFit/>
          </a:bodyPr>
          <a:lstStyle/>
          <a:p>
            <a:r>
              <a:rPr lang="en-US" b="1" dirty="0">
                <a:solidFill>
                  <a:srgbClr val="C00000"/>
                </a:solidFill>
              </a:rPr>
              <a:t>Extraction carbon tax with exports</a:t>
            </a:r>
          </a:p>
        </p:txBody>
      </p:sp>
    </p:spTree>
    <p:extLst>
      <p:ext uri="{BB962C8B-B14F-4D97-AF65-F5344CB8AC3E}">
        <p14:creationId xmlns:p14="http://schemas.microsoft.com/office/powerpoint/2010/main" val="4155096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47FE74FE-64E7-44A7-99B6-F20F65D165F9}"/>
              </a:ext>
            </a:extLst>
          </p:cNvPr>
          <p:cNvSpPr txBox="1">
            <a:spLocks/>
          </p:cNvSpPr>
          <p:nvPr/>
        </p:nvSpPr>
        <p:spPr bwMode="auto">
          <a:xfrm>
            <a:off x="0" y="0"/>
            <a:ext cx="12192000" cy="430886"/>
          </a:xfrm>
          <a:prstGeom prst="rect">
            <a:avLst/>
          </a:prstGeom>
          <a:solidFill>
            <a:srgbClr val="B00000"/>
          </a:solidFill>
          <a:ln w="0">
            <a:solidFill>
              <a:schemeClr val="accent5">
                <a:lumMod val="60000"/>
                <a:lumOff val="40000"/>
              </a:schemeClr>
            </a:solidFill>
            <a:miter lim="800000"/>
            <a:headEnd/>
            <a:tailEnd/>
          </a:ln>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000" dirty="0">
                <a:solidFill>
                  <a:srgbClr val="0033CC"/>
                </a:solidFill>
              </a:rPr>
              <a:t>	</a:t>
            </a:r>
            <a:r>
              <a:rPr lang="en-US" sz="2000" dirty="0">
                <a:solidFill>
                  <a:schemeClr val="bg1"/>
                </a:solidFill>
              </a:rPr>
              <a:t>Supply side policies: Summary</a:t>
            </a:r>
          </a:p>
        </p:txBody>
      </p:sp>
      <p:sp>
        <p:nvSpPr>
          <p:cNvPr id="5" name="Slide Number Placeholder 1">
            <a:extLst>
              <a:ext uri="{FF2B5EF4-FFF2-40B4-BE49-F238E27FC236}">
                <a16:creationId xmlns:a16="http://schemas.microsoft.com/office/drawing/2014/main" id="{DB4E294E-52C9-41BD-A41B-5389E17C2FC2}"/>
              </a:ext>
            </a:extLst>
          </p:cNvPr>
          <p:cNvSpPr>
            <a:spLocks noGrp="1"/>
          </p:cNvSpPr>
          <p:nvPr>
            <p:ph type="sldNum" sz="quarter" idx="12"/>
          </p:nvPr>
        </p:nvSpPr>
        <p:spPr>
          <a:xfrm>
            <a:off x="8610600" y="6356350"/>
            <a:ext cx="2743200" cy="365125"/>
          </a:xfrm>
        </p:spPr>
        <p:txBody>
          <a:bodyPr/>
          <a:lstStyle/>
          <a:p>
            <a:fld id="{F770DD09-F61C-493C-8818-4311C754F91E}" type="slidenum">
              <a:rPr lang="en-US" smtClean="0"/>
              <a:t>28</a:t>
            </a:fld>
            <a:endParaRPr lang="en-US"/>
          </a:p>
        </p:txBody>
      </p:sp>
      <p:sp>
        <p:nvSpPr>
          <p:cNvPr id="7" name="TextBox 6">
            <a:extLst>
              <a:ext uri="{FF2B5EF4-FFF2-40B4-BE49-F238E27FC236}">
                <a16:creationId xmlns:a16="http://schemas.microsoft.com/office/drawing/2014/main" id="{EA2D5877-881D-438E-8E38-7920B89CF2C4}"/>
              </a:ext>
            </a:extLst>
          </p:cNvPr>
          <p:cNvSpPr txBox="1"/>
          <p:nvPr/>
        </p:nvSpPr>
        <p:spPr>
          <a:xfrm>
            <a:off x="484908" y="1237672"/>
            <a:ext cx="8631382" cy="2308324"/>
          </a:xfrm>
          <a:prstGeom prst="rect">
            <a:avLst/>
          </a:prstGeom>
          <a:noFill/>
        </p:spPr>
        <p:txBody>
          <a:bodyPr wrap="square" rtlCol="0">
            <a:spAutoFit/>
          </a:bodyPr>
          <a:lstStyle/>
          <a:p>
            <a:r>
              <a:rPr lang="en-US" b="1" dirty="0">
                <a:solidFill>
                  <a:srgbClr val="C00000"/>
                </a:solidFill>
              </a:rPr>
              <a:t>Leakage &amp; supply side policies</a:t>
            </a:r>
          </a:p>
          <a:p>
            <a:pPr marL="285750" indent="-285750">
              <a:buFont typeface="Arial" panose="020B0604020202020204" pitchFamily="34" charset="0"/>
              <a:buChar char="•"/>
            </a:pPr>
            <a:r>
              <a:rPr lang="en-US" dirty="0"/>
              <a:t>Once you introduce leakage, there is a role for both upstream policy (e.g. extraction tax) and downstream (consumption tax).</a:t>
            </a:r>
          </a:p>
          <a:p>
            <a:pPr marL="285750" indent="-285750">
              <a:buFont typeface="Arial" panose="020B0604020202020204" pitchFamily="34" charset="0"/>
              <a:buChar char="•"/>
            </a:pPr>
            <a:r>
              <a:rPr lang="en-US" dirty="0"/>
              <a:t>The conventional irrelevance of the point of obligation is fragile.</a:t>
            </a:r>
          </a:p>
          <a:p>
            <a:pPr marL="285750" indent="-285750">
              <a:buFont typeface="Arial" panose="020B0604020202020204" pitchFamily="34" charset="0"/>
              <a:buChar char="•"/>
            </a:pPr>
            <a:r>
              <a:rPr lang="en-US" dirty="0"/>
              <a:t>In the case of extraction taxes only, the optimal extraction fee is </a:t>
            </a:r>
            <a:r>
              <a:rPr lang="en-US" dirty="0" err="1"/>
              <a:t>λ</a:t>
            </a:r>
            <a:r>
              <a:rPr lang="en-US" dirty="0" err="1">
                <a:latin typeface="Times New Roman" panose="02020603050405020304" pitchFamily="18" charset="0"/>
                <a:cs typeface="Times New Roman" panose="02020603050405020304" pitchFamily="18" charset="0"/>
              </a:rPr>
              <a:t>SCC</a:t>
            </a:r>
            <a:r>
              <a:rPr lang="en-US" dirty="0">
                <a:latin typeface="Times New Roman" panose="02020603050405020304" pitchFamily="18" charset="0"/>
                <a:cs typeface="Times New Roman" panose="02020603050405020304" pitchFamily="18" charset="0"/>
              </a:rPr>
              <a:t>, where 1–</a:t>
            </a:r>
            <a:r>
              <a:rPr lang="el-GR" dirty="0">
                <a:latin typeface="Times New Roman" panose="02020603050405020304" pitchFamily="18" charset="0"/>
                <a:cs typeface="Times New Roman" panose="02020603050405020304" pitchFamily="18" charset="0"/>
              </a:rPr>
              <a:t>λ</a:t>
            </a:r>
            <a:r>
              <a:rPr lang="en-US" dirty="0">
                <a:latin typeface="Times New Roman" panose="02020603050405020304" pitchFamily="18" charset="0"/>
                <a:cs typeface="Times New Roman" panose="02020603050405020304" pitchFamily="18" charset="0"/>
              </a:rPr>
              <a:t> is the leakage rate (this generalizes to multiple fuels)</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leakage rate, measured as marginal total emissions per marginal covered emissions, subsumes the market supply &amp; demand elasticities in the </a:t>
            </a:r>
            <a:r>
              <a:rPr lang="en-US" dirty="0" err="1">
                <a:latin typeface="Times New Roman" panose="02020603050405020304" pitchFamily="18" charset="0"/>
                <a:cs typeface="Times New Roman" panose="02020603050405020304" pitchFamily="18" charset="0"/>
              </a:rPr>
              <a:t>Weisbach</a:t>
            </a:r>
            <a:r>
              <a:rPr lang="en-US" dirty="0">
                <a:latin typeface="Times New Roman" panose="02020603050405020304" pitchFamily="18" charset="0"/>
                <a:cs typeface="Times New Roman" panose="02020603050405020304" pitchFamily="18" charset="0"/>
              </a:rPr>
              <a:t> et al diagrams</a:t>
            </a:r>
          </a:p>
        </p:txBody>
      </p:sp>
    </p:spTree>
    <p:extLst>
      <p:ext uri="{BB962C8B-B14F-4D97-AF65-F5344CB8AC3E}">
        <p14:creationId xmlns:p14="http://schemas.microsoft.com/office/powerpoint/2010/main" val="12233987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47FE74FE-64E7-44A7-99B6-F20F65D165F9}"/>
              </a:ext>
            </a:extLst>
          </p:cNvPr>
          <p:cNvSpPr txBox="1">
            <a:spLocks/>
          </p:cNvSpPr>
          <p:nvPr/>
        </p:nvSpPr>
        <p:spPr bwMode="auto">
          <a:xfrm>
            <a:off x="0" y="0"/>
            <a:ext cx="12192000" cy="430886"/>
          </a:xfrm>
          <a:prstGeom prst="rect">
            <a:avLst/>
          </a:prstGeom>
          <a:solidFill>
            <a:srgbClr val="B00000"/>
          </a:solidFill>
          <a:ln w="0">
            <a:solidFill>
              <a:schemeClr val="accent5">
                <a:lumMod val="60000"/>
                <a:lumOff val="40000"/>
              </a:schemeClr>
            </a:solidFill>
            <a:miter lim="800000"/>
            <a:headEnd/>
            <a:tailEnd/>
          </a:ln>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000" dirty="0">
                <a:solidFill>
                  <a:srgbClr val="0033CC"/>
                </a:solidFill>
              </a:rPr>
              <a:t>	</a:t>
            </a:r>
            <a:endParaRPr lang="en-US" sz="2000" dirty="0">
              <a:solidFill>
                <a:schemeClr val="bg1"/>
              </a:solidFill>
            </a:endParaRPr>
          </a:p>
        </p:txBody>
      </p:sp>
      <p:sp>
        <p:nvSpPr>
          <p:cNvPr id="5" name="Slide Number Placeholder 1">
            <a:extLst>
              <a:ext uri="{FF2B5EF4-FFF2-40B4-BE49-F238E27FC236}">
                <a16:creationId xmlns:a16="http://schemas.microsoft.com/office/drawing/2014/main" id="{DB4E294E-52C9-41BD-A41B-5389E17C2FC2}"/>
              </a:ext>
            </a:extLst>
          </p:cNvPr>
          <p:cNvSpPr>
            <a:spLocks noGrp="1"/>
          </p:cNvSpPr>
          <p:nvPr>
            <p:ph type="sldNum" sz="quarter" idx="12"/>
          </p:nvPr>
        </p:nvSpPr>
        <p:spPr>
          <a:xfrm>
            <a:off x="8610600" y="6356350"/>
            <a:ext cx="2743200" cy="365125"/>
          </a:xfrm>
        </p:spPr>
        <p:txBody>
          <a:bodyPr/>
          <a:lstStyle/>
          <a:p>
            <a:fld id="{F770DD09-F61C-493C-8818-4311C754F91E}" type="slidenum">
              <a:rPr lang="en-US" smtClean="0"/>
              <a:t>29</a:t>
            </a:fld>
            <a:endParaRPr lang="en-US"/>
          </a:p>
        </p:txBody>
      </p:sp>
      <p:sp>
        <p:nvSpPr>
          <p:cNvPr id="2" name="TextBox 1">
            <a:extLst>
              <a:ext uri="{FF2B5EF4-FFF2-40B4-BE49-F238E27FC236}">
                <a16:creationId xmlns:a16="http://schemas.microsoft.com/office/drawing/2014/main" id="{3DD4D93C-363D-4BC9-A546-4327AE970F3B}"/>
              </a:ext>
            </a:extLst>
          </p:cNvPr>
          <p:cNvSpPr txBox="1"/>
          <p:nvPr/>
        </p:nvSpPr>
        <p:spPr>
          <a:xfrm>
            <a:off x="4498109" y="3038764"/>
            <a:ext cx="3039615" cy="584775"/>
          </a:xfrm>
          <a:prstGeom prst="rect">
            <a:avLst/>
          </a:prstGeom>
          <a:noFill/>
        </p:spPr>
        <p:txBody>
          <a:bodyPr wrap="none" rtlCol="0">
            <a:spAutoFit/>
          </a:bodyPr>
          <a:lstStyle/>
          <a:p>
            <a:r>
              <a:rPr lang="en-US" sz="3200" b="1" dirty="0">
                <a:solidFill>
                  <a:srgbClr val="C00000"/>
                </a:solidFill>
              </a:rPr>
              <a:t>Additional Slides</a:t>
            </a:r>
          </a:p>
        </p:txBody>
      </p:sp>
    </p:spTree>
    <p:extLst>
      <p:ext uri="{BB962C8B-B14F-4D97-AF65-F5344CB8AC3E}">
        <p14:creationId xmlns:p14="http://schemas.microsoft.com/office/powerpoint/2010/main" val="4073226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47FE74FE-64E7-44A7-99B6-F20F65D165F9}"/>
              </a:ext>
            </a:extLst>
          </p:cNvPr>
          <p:cNvSpPr txBox="1">
            <a:spLocks/>
          </p:cNvSpPr>
          <p:nvPr/>
        </p:nvSpPr>
        <p:spPr bwMode="auto">
          <a:xfrm>
            <a:off x="0" y="0"/>
            <a:ext cx="12192000" cy="430886"/>
          </a:xfrm>
          <a:prstGeom prst="rect">
            <a:avLst/>
          </a:prstGeom>
          <a:solidFill>
            <a:srgbClr val="B00000"/>
          </a:solidFill>
          <a:ln w="0">
            <a:solidFill>
              <a:schemeClr val="accent5">
                <a:lumMod val="60000"/>
                <a:lumOff val="40000"/>
              </a:schemeClr>
            </a:solidFill>
            <a:miter lim="800000"/>
            <a:headEnd/>
            <a:tailEnd/>
          </a:ln>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000" dirty="0">
                <a:solidFill>
                  <a:srgbClr val="0033CC"/>
                </a:solidFill>
              </a:rPr>
              <a:t>	</a:t>
            </a:r>
            <a:r>
              <a:rPr lang="en-US" sz="2000" dirty="0">
                <a:solidFill>
                  <a:schemeClr val="bg1"/>
                </a:solidFill>
              </a:rPr>
              <a:t>High-level motivation: Supply side policies</a:t>
            </a:r>
          </a:p>
        </p:txBody>
      </p:sp>
      <p:sp>
        <p:nvSpPr>
          <p:cNvPr id="5" name="Slide Number Placeholder 1">
            <a:extLst>
              <a:ext uri="{FF2B5EF4-FFF2-40B4-BE49-F238E27FC236}">
                <a16:creationId xmlns:a16="http://schemas.microsoft.com/office/drawing/2014/main" id="{DB4E294E-52C9-41BD-A41B-5389E17C2FC2}"/>
              </a:ext>
            </a:extLst>
          </p:cNvPr>
          <p:cNvSpPr>
            <a:spLocks noGrp="1"/>
          </p:cNvSpPr>
          <p:nvPr>
            <p:ph type="sldNum" sz="quarter" idx="12"/>
          </p:nvPr>
        </p:nvSpPr>
        <p:spPr>
          <a:xfrm>
            <a:off x="8610600" y="6356350"/>
            <a:ext cx="2743200" cy="365125"/>
          </a:xfrm>
        </p:spPr>
        <p:txBody>
          <a:bodyPr/>
          <a:lstStyle/>
          <a:p>
            <a:fld id="{F770DD09-F61C-493C-8818-4311C754F91E}" type="slidenum">
              <a:rPr lang="en-US" smtClean="0"/>
              <a:t>3</a:t>
            </a:fld>
            <a:endParaRPr lang="en-US"/>
          </a:p>
        </p:txBody>
      </p:sp>
      <p:sp>
        <p:nvSpPr>
          <p:cNvPr id="2" name="TextBox 1">
            <a:extLst>
              <a:ext uri="{FF2B5EF4-FFF2-40B4-BE49-F238E27FC236}">
                <a16:creationId xmlns:a16="http://schemas.microsoft.com/office/drawing/2014/main" id="{E2B7C50F-3FE7-44FE-B011-1813249CDC86}"/>
              </a:ext>
            </a:extLst>
          </p:cNvPr>
          <p:cNvSpPr txBox="1"/>
          <p:nvPr/>
        </p:nvSpPr>
        <p:spPr>
          <a:xfrm>
            <a:off x="450455" y="505123"/>
            <a:ext cx="9110546" cy="2308324"/>
          </a:xfrm>
          <a:prstGeom prst="rect">
            <a:avLst/>
          </a:prstGeom>
          <a:noFill/>
        </p:spPr>
        <p:txBody>
          <a:bodyPr wrap="square" rtlCol="0">
            <a:spAutoFit/>
          </a:bodyPr>
          <a:lstStyle/>
          <a:p>
            <a:r>
              <a:rPr lang="en-US" sz="1600" b="1" dirty="0">
                <a:solidFill>
                  <a:srgbClr val="C00000"/>
                </a:solidFill>
              </a:rPr>
              <a:t>Economists focus on demand-side policies</a:t>
            </a:r>
          </a:p>
          <a:p>
            <a:pPr marL="285750" indent="-285750">
              <a:buFont typeface="Arial" panose="020B0604020202020204" pitchFamily="34" charset="0"/>
              <a:buChar char="•"/>
            </a:pPr>
            <a:r>
              <a:rPr lang="en-US" sz="1600" dirty="0"/>
              <a:t>Carbon pricing policies (carbon tax, C&amp;T, standards)</a:t>
            </a:r>
          </a:p>
          <a:p>
            <a:pPr marL="285750" indent="-285750">
              <a:buFont typeface="Arial" panose="020B0604020202020204" pitchFamily="34" charset="0"/>
              <a:buChar char="•"/>
            </a:pPr>
            <a:r>
              <a:rPr lang="en-US" sz="1600" dirty="0"/>
              <a:t>Subsidies for clean energy (tax credits)</a:t>
            </a:r>
          </a:p>
          <a:p>
            <a:pPr marL="285750" indent="-285750">
              <a:buFont typeface="Arial" panose="020B0604020202020204" pitchFamily="34" charset="0"/>
              <a:buChar char="•"/>
            </a:pPr>
            <a:r>
              <a:rPr lang="en-US" sz="1600" dirty="0"/>
              <a:t>Direct regulation (energy efficiency standards)</a:t>
            </a:r>
          </a:p>
          <a:p>
            <a:endParaRPr lang="en-US" sz="1600" b="1" dirty="0">
              <a:solidFill>
                <a:srgbClr val="C00000"/>
              </a:solidFill>
            </a:endParaRPr>
          </a:p>
          <a:p>
            <a:r>
              <a:rPr lang="en-US" sz="1600" b="1" dirty="0">
                <a:solidFill>
                  <a:srgbClr val="C00000"/>
                </a:solidFill>
              </a:rPr>
              <a:t>Activists and the public focus on supply-side policies</a:t>
            </a:r>
          </a:p>
          <a:p>
            <a:pPr marL="285750" indent="-285750">
              <a:buFont typeface="Arial" panose="020B0604020202020204" pitchFamily="34" charset="0"/>
              <a:buChar char="•"/>
            </a:pPr>
            <a:r>
              <a:rPr lang="en-US" sz="1600" dirty="0"/>
              <a:t>Stopping pipelines</a:t>
            </a:r>
          </a:p>
          <a:p>
            <a:pPr marL="285750" indent="-285750">
              <a:buFont typeface="Arial" panose="020B0604020202020204" pitchFamily="34" charset="0"/>
              <a:buChar char="•"/>
            </a:pPr>
            <a:r>
              <a:rPr lang="en-US" sz="1600" dirty="0"/>
              <a:t>Changing direction of major fossil fuel companies</a:t>
            </a:r>
          </a:p>
          <a:p>
            <a:pPr marL="285750" indent="-285750">
              <a:buFont typeface="Arial" panose="020B0604020202020204" pitchFamily="34" charset="0"/>
              <a:buChar char="•"/>
            </a:pPr>
            <a:r>
              <a:rPr lang="en-US" sz="1600" dirty="0"/>
              <a:t>Restricting supply through ending mining of coal or production of oil &amp; gas</a:t>
            </a:r>
            <a:endParaRPr lang="en-US" dirty="0"/>
          </a:p>
        </p:txBody>
      </p:sp>
      <p:sp>
        <p:nvSpPr>
          <p:cNvPr id="6" name="TextBox 5">
            <a:extLst>
              <a:ext uri="{FF2B5EF4-FFF2-40B4-BE49-F238E27FC236}">
                <a16:creationId xmlns:a16="http://schemas.microsoft.com/office/drawing/2014/main" id="{9683BED0-EF11-40A5-B118-C83483FD96E8}"/>
              </a:ext>
            </a:extLst>
          </p:cNvPr>
          <p:cNvSpPr txBox="1"/>
          <p:nvPr/>
        </p:nvSpPr>
        <p:spPr>
          <a:xfrm>
            <a:off x="450455" y="3041571"/>
            <a:ext cx="5928043" cy="3816429"/>
          </a:xfrm>
          <a:prstGeom prst="rect">
            <a:avLst/>
          </a:prstGeom>
          <a:solidFill>
            <a:srgbClr val="FFFFCC"/>
          </a:solidFill>
        </p:spPr>
        <p:txBody>
          <a:bodyPr wrap="square" rtlCol="0">
            <a:spAutoFit/>
          </a:bodyPr>
          <a:lstStyle/>
          <a:p>
            <a:pPr indent="457200" algn="ctr"/>
            <a:r>
              <a:rPr lang="en-US" sz="1600" b="1" dirty="0"/>
              <a:t>Climate scientists’ letter of July 27, 2016 to Interior Secretary Jewell – PEIS comment</a:t>
            </a:r>
          </a:p>
          <a:p>
            <a:pPr indent="457200" algn="just"/>
            <a:endParaRPr lang="en-US" sz="1400" dirty="0"/>
          </a:p>
          <a:p>
            <a:pPr indent="457200" algn="just"/>
            <a:r>
              <a:rPr lang="en-US" sz="1400" dirty="0"/>
              <a:t>The science is clear: … to hold global temperature increase well below 2</a:t>
            </a:r>
            <a:r>
              <a:rPr lang="en-US" sz="1400" baseline="30000" dirty="0"/>
              <a:t>o</a:t>
            </a:r>
            <a:r>
              <a:rPr lang="en-US" sz="1400" dirty="0"/>
              <a:t>C, the US must keep the vast majority of its coal in the ground. We urge you to end federal coal leasing, extraction, and burning in order to advance US climate objectives…</a:t>
            </a:r>
          </a:p>
          <a:p>
            <a:pPr indent="457200"/>
            <a:endParaRPr lang="en-US" sz="1400" dirty="0"/>
          </a:p>
          <a:p>
            <a:pPr algn="r"/>
            <a:r>
              <a:rPr lang="en-US" sz="1400" dirty="0"/>
              <a:t>James Hansen (Columbia) </a:t>
            </a:r>
          </a:p>
          <a:p>
            <a:pPr algn="r"/>
            <a:r>
              <a:rPr lang="en-US" sz="1400" dirty="0"/>
              <a:t>Susan Solomon (MIT)</a:t>
            </a:r>
          </a:p>
          <a:p>
            <a:pPr algn="r"/>
            <a:r>
              <a:rPr lang="en-US" sz="1400" dirty="0"/>
              <a:t>Ken Arrow (Stanford)</a:t>
            </a:r>
          </a:p>
          <a:p>
            <a:pPr algn="r"/>
            <a:r>
              <a:rPr lang="en-US" sz="1400" dirty="0"/>
              <a:t>Mark Jacobson (Stanford)</a:t>
            </a:r>
          </a:p>
          <a:p>
            <a:pPr algn="r"/>
            <a:r>
              <a:rPr lang="en-US" sz="1400" dirty="0"/>
              <a:t>Anne </a:t>
            </a:r>
            <a:r>
              <a:rPr lang="en-US" sz="1400" dirty="0" err="1"/>
              <a:t>Erlich</a:t>
            </a:r>
            <a:r>
              <a:rPr lang="en-US" sz="1400" dirty="0"/>
              <a:t> (Stanford)</a:t>
            </a:r>
          </a:p>
          <a:p>
            <a:pPr algn="r"/>
            <a:r>
              <a:rPr lang="en-US" sz="1400" dirty="0"/>
              <a:t>Larry Crowder (Stanford)</a:t>
            </a:r>
          </a:p>
          <a:p>
            <a:pPr algn="r"/>
            <a:r>
              <a:rPr lang="en-US" sz="1400" dirty="0"/>
              <a:t>Michael McGee (Stanford)</a:t>
            </a:r>
          </a:p>
          <a:p>
            <a:pPr algn="r"/>
            <a:r>
              <a:rPr lang="en-US" sz="1400" dirty="0"/>
              <a:t>Kerry Emanuel (MIT)</a:t>
            </a:r>
          </a:p>
          <a:p>
            <a:pPr algn="r"/>
            <a:r>
              <a:rPr lang="en-US" sz="1400" dirty="0"/>
              <a:t>67 total</a:t>
            </a:r>
          </a:p>
        </p:txBody>
      </p:sp>
      <p:sp>
        <p:nvSpPr>
          <p:cNvPr id="7" name="TextBox 6">
            <a:extLst>
              <a:ext uri="{FF2B5EF4-FFF2-40B4-BE49-F238E27FC236}">
                <a16:creationId xmlns:a16="http://schemas.microsoft.com/office/drawing/2014/main" id="{90FE3D84-6DC6-4B10-9F7A-2CB7AD899FE9}"/>
              </a:ext>
            </a:extLst>
          </p:cNvPr>
          <p:cNvSpPr txBox="1"/>
          <p:nvPr/>
        </p:nvSpPr>
        <p:spPr>
          <a:xfrm>
            <a:off x="7646731" y="3041571"/>
            <a:ext cx="4198868" cy="3600986"/>
          </a:xfrm>
          <a:prstGeom prst="rect">
            <a:avLst/>
          </a:prstGeom>
          <a:solidFill>
            <a:schemeClr val="accent3">
              <a:lumMod val="20000"/>
              <a:lumOff val="80000"/>
            </a:schemeClr>
          </a:solidFill>
        </p:spPr>
        <p:txBody>
          <a:bodyPr wrap="square" rtlCol="0">
            <a:spAutoFit/>
          </a:bodyPr>
          <a:lstStyle/>
          <a:p>
            <a:pPr algn="ctr"/>
            <a:r>
              <a:rPr lang="en-US" sz="1600" b="1" dirty="0"/>
              <a:t>The economist’s case for downstream regulation only</a:t>
            </a:r>
          </a:p>
          <a:p>
            <a:endParaRPr lang="en-US" sz="1600" dirty="0"/>
          </a:p>
          <a:p>
            <a:pPr marL="285750" indent="-285750">
              <a:buFont typeface="Arial" panose="020B0604020202020204" pitchFamily="34" charset="0"/>
              <a:buChar char="•"/>
            </a:pPr>
            <a:r>
              <a:rPr lang="en-US" sz="1600" dirty="0"/>
              <a:t>Overlapping policies challenge</a:t>
            </a:r>
          </a:p>
          <a:p>
            <a:pPr marL="285750" indent="-285750">
              <a:buFont typeface="Arial" panose="020B0604020202020204" pitchFamily="34" charset="0"/>
              <a:buChar char="•"/>
            </a:pPr>
            <a:r>
              <a:rPr lang="en-US" sz="1600" dirty="0"/>
              <a:t>Leakage: substitution of non-federal for federal</a:t>
            </a:r>
          </a:p>
          <a:p>
            <a:pPr marL="285750" indent="-285750">
              <a:buFont typeface="Arial" panose="020B0604020202020204" pitchFamily="34" charset="0"/>
              <a:buChar char="•"/>
            </a:pPr>
            <a:r>
              <a:rPr lang="en-US" sz="1600" dirty="0"/>
              <a:t>Abuse of “double counting” in the popular debate</a:t>
            </a:r>
          </a:p>
          <a:p>
            <a:pPr marL="285750" indent="-285750">
              <a:buFont typeface="Arial" panose="020B0604020202020204" pitchFamily="34" charset="0"/>
              <a:buChar char="•"/>
            </a:pPr>
            <a:r>
              <a:rPr lang="en-US" sz="1600" dirty="0"/>
              <a:t>Inefficiency, compared to carbon tax</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But, what about (non-covered) prices if demand-side is in fact effective?</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0390269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47FE74FE-64E7-44A7-99B6-F20F65D165F9}"/>
              </a:ext>
            </a:extLst>
          </p:cNvPr>
          <p:cNvSpPr txBox="1">
            <a:spLocks/>
          </p:cNvSpPr>
          <p:nvPr/>
        </p:nvSpPr>
        <p:spPr bwMode="auto">
          <a:xfrm>
            <a:off x="0" y="0"/>
            <a:ext cx="12192000" cy="430886"/>
          </a:xfrm>
          <a:prstGeom prst="rect">
            <a:avLst/>
          </a:prstGeom>
          <a:solidFill>
            <a:srgbClr val="B00000"/>
          </a:solidFill>
          <a:ln w="0">
            <a:solidFill>
              <a:schemeClr val="accent5">
                <a:lumMod val="60000"/>
                <a:lumOff val="40000"/>
              </a:schemeClr>
            </a:solidFill>
            <a:miter lim="800000"/>
            <a:headEnd/>
            <a:tailEnd/>
          </a:ln>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000" dirty="0">
                <a:solidFill>
                  <a:srgbClr val="0033CC"/>
                </a:solidFill>
              </a:rPr>
              <a:t>	</a:t>
            </a:r>
            <a:r>
              <a:rPr lang="en-US" sz="2000" dirty="0">
                <a:solidFill>
                  <a:schemeClr val="bg1"/>
                </a:solidFill>
              </a:rPr>
              <a:t>Federal FF leasing process: brief summary</a:t>
            </a:r>
          </a:p>
        </p:txBody>
      </p:sp>
      <p:sp>
        <p:nvSpPr>
          <p:cNvPr id="5" name="Slide Number Placeholder 1">
            <a:extLst>
              <a:ext uri="{FF2B5EF4-FFF2-40B4-BE49-F238E27FC236}">
                <a16:creationId xmlns:a16="http://schemas.microsoft.com/office/drawing/2014/main" id="{DB4E294E-52C9-41BD-A41B-5389E17C2FC2}"/>
              </a:ext>
            </a:extLst>
          </p:cNvPr>
          <p:cNvSpPr>
            <a:spLocks noGrp="1"/>
          </p:cNvSpPr>
          <p:nvPr>
            <p:ph type="sldNum" sz="quarter" idx="12"/>
          </p:nvPr>
        </p:nvSpPr>
        <p:spPr>
          <a:xfrm>
            <a:off x="8610600" y="6356350"/>
            <a:ext cx="2743200" cy="365125"/>
          </a:xfrm>
        </p:spPr>
        <p:txBody>
          <a:bodyPr/>
          <a:lstStyle/>
          <a:p>
            <a:fld id="{F770DD09-F61C-493C-8818-4311C754F91E}" type="slidenum">
              <a:rPr lang="en-US" smtClean="0"/>
              <a:t>30</a:t>
            </a:fld>
            <a:endParaRPr lang="en-US"/>
          </a:p>
        </p:txBody>
      </p:sp>
      <p:sp>
        <p:nvSpPr>
          <p:cNvPr id="7" name="TextBox 6">
            <a:extLst>
              <a:ext uri="{FF2B5EF4-FFF2-40B4-BE49-F238E27FC236}">
                <a16:creationId xmlns:a16="http://schemas.microsoft.com/office/drawing/2014/main" id="{18095168-96F0-4E11-B9D9-74A1ECB62481}"/>
              </a:ext>
            </a:extLst>
          </p:cNvPr>
          <p:cNvSpPr txBox="1"/>
          <p:nvPr/>
        </p:nvSpPr>
        <p:spPr>
          <a:xfrm>
            <a:off x="352170" y="592850"/>
            <a:ext cx="5822340" cy="3693319"/>
          </a:xfrm>
          <a:prstGeom prst="rect">
            <a:avLst/>
          </a:prstGeom>
          <a:noFill/>
        </p:spPr>
        <p:txBody>
          <a:bodyPr wrap="square" rtlCol="0">
            <a:spAutoFit/>
          </a:bodyPr>
          <a:lstStyle/>
          <a:p>
            <a:pPr marL="285750" indent="-285750">
              <a:buFont typeface="Courier New" panose="02070309020205020404" pitchFamily="49" charset="0"/>
              <a:buChar char="o"/>
            </a:pPr>
            <a:r>
              <a:rPr lang="en-US" dirty="0"/>
              <a:t>Tracts are nominated for lease</a:t>
            </a:r>
          </a:p>
          <a:p>
            <a:pPr marL="285750" indent="-285750">
              <a:buFont typeface="Courier New" panose="02070309020205020404" pitchFamily="49" charset="0"/>
              <a:buChar char="o"/>
            </a:pPr>
            <a:r>
              <a:rPr lang="en-US" dirty="0"/>
              <a:t>Sealed “bonus bid” auctions</a:t>
            </a:r>
          </a:p>
          <a:p>
            <a:pPr marL="742950" lvl="1" indent="-285750">
              <a:buFont typeface="Arial" panose="020B0604020202020204" pitchFamily="34" charset="0"/>
              <a:buChar char="•"/>
            </a:pPr>
            <a:r>
              <a:rPr lang="en-US" dirty="0"/>
              <a:t>Bonus bids are one-time payments in $/acre</a:t>
            </a:r>
          </a:p>
          <a:p>
            <a:pPr marL="742950" lvl="1" indent="-285750">
              <a:buFont typeface="Arial" panose="020B0604020202020204" pitchFamily="34" charset="0"/>
              <a:buChar char="•"/>
            </a:pPr>
            <a:r>
              <a:rPr lang="en-US" dirty="0"/>
              <a:t>Minimum bid price, else failed auction -&gt; secondary system</a:t>
            </a:r>
          </a:p>
          <a:p>
            <a:pPr marL="285750" indent="-285750">
              <a:buFont typeface="Courier New" panose="02070309020205020404" pitchFamily="49" charset="0"/>
              <a:buChar char="o"/>
            </a:pPr>
            <a:r>
              <a:rPr lang="en-US" dirty="0"/>
              <a:t>Lease is awarded</a:t>
            </a:r>
          </a:p>
          <a:p>
            <a:pPr marL="285750" indent="-285750">
              <a:buFont typeface="Courier New" panose="02070309020205020404" pitchFamily="49" charset="0"/>
              <a:buChar char="o"/>
            </a:pPr>
            <a:r>
              <a:rPr lang="en-US" dirty="0"/>
              <a:t>Economic development must commence within 10 years</a:t>
            </a:r>
          </a:p>
          <a:p>
            <a:pPr marL="285750" indent="-285750">
              <a:buFont typeface="Courier New" panose="02070309020205020404" pitchFamily="49" charset="0"/>
              <a:buChar char="o"/>
            </a:pPr>
            <a:r>
              <a:rPr lang="en-US" dirty="0"/>
              <a:t>Production assessed a predetermined royalty (12.5% onshore, 18.75% offshore, split between Federal/state)</a:t>
            </a:r>
          </a:p>
          <a:p>
            <a:pPr marL="742950" lvl="1" indent="-285750">
              <a:buFont typeface="Arial" panose="020B0604020202020204" pitchFamily="34" charset="0"/>
              <a:buChar char="•"/>
            </a:pPr>
            <a:r>
              <a:rPr lang="en-US" dirty="0"/>
              <a:t>Royalty is assessed on product sold – flared/leaked gas not assessed</a:t>
            </a:r>
          </a:p>
          <a:p>
            <a:pPr marL="742950" lvl="1" indent="-285750">
              <a:buFont typeface="Arial" panose="020B0604020202020204" pitchFamily="34" charset="0"/>
              <a:buChar char="•"/>
            </a:pPr>
            <a:r>
              <a:rPr lang="en-US" dirty="0"/>
              <a:t>Discretionary royalty relieve frequently granted </a:t>
            </a:r>
            <a:r>
              <a:rPr lang="en-US" i="1" dirty="0"/>
              <a:t>ex post</a:t>
            </a:r>
            <a:r>
              <a:rPr lang="en-US" dirty="0"/>
              <a:t> </a:t>
            </a:r>
          </a:p>
        </p:txBody>
      </p:sp>
      <p:pic>
        <p:nvPicPr>
          <p:cNvPr id="16" name="Picture 15">
            <a:extLst>
              <a:ext uri="{FF2B5EF4-FFF2-40B4-BE49-F238E27FC236}">
                <a16:creationId xmlns:a16="http://schemas.microsoft.com/office/drawing/2014/main" id="{0A741984-A5F2-4109-9CC2-EEC8311C0DA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347472" y="911227"/>
            <a:ext cx="4844527" cy="3046987"/>
          </a:xfrm>
          <a:prstGeom prst="rect">
            <a:avLst/>
          </a:prstGeom>
          <a:noFill/>
        </p:spPr>
      </p:pic>
      <p:sp>
        <p:nvSpPr>
          <p:cNvPr id="18" name="TextBox 17">
            <a:extLst>
              <a:ext uri="{FF2B5EF4-FFF2-40B4-BE49-F238E27FC236}">
                <a16:creationId xmlns:a16="http://schemas.microsoft.com/office/drawing/2014/main" id="{B7DA2711-A16B-4E18-8783-EF139E5656E7}"/>
              </a:ext>
            </a:extLst>
          </p:cNvPr>
          <p:cNvSpPr txBox="1"/>
          <p:nvPr/>
        </p:nvSpPr>
        <p:spPr>
          <a:xfrm>
            <a:off x="8259146" y="572673"/>
            <a:ext cx="3021180" cy="338554"/>
          </a:xfrm>
          <a:prstGeom prst="rect">
            <a:avLst/>
          </a:prstGeom>
          <a:noFill/>
        </p:spPr>
        <p:txBody>
          <a:bodyPr wrap="square" rtlCol="0">
            <a:spAutoFit/>
          </a:bodyPr>
          <a:lstStyle/>
          <a:p>
            <a:r>
              <a:rPr lang="en-US" sz="1600" b="1" dirty="0">
                <a:solidFill>
                  <a:srgbClr val="C00000"/>
                </a:solidFill>
              </a:rPr>
              <a:t>Federal oil &amp; gas leasing revenues</a:t>
            </a:r>
            <a:endParaRPr lang="en-US" sz="1600" dirty="0"/>
          </a:p>
        </p:txBody>
      </p:sp>
      <p:pic>
        <p:nvPicPr>
          <p:cNvPr id="9" name="Picture 8" descr="A picture containing calendar&#10;&#10;Description automatically generated">
            <a:extLst>
              <a:ext uri="{FF2B5EF4-FFF2-40B4-BE49-F238E27FC236}">
                <a16:creationId xmlns:a16="http://schemas.microsoft.com/office/drawing/2014/main" id="{60A4D9CF-66B2-409F-8942-D0A05802ED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9652" y="4946826"/>
            <a:ext cx="1972999" cy="1824367"/>
          </a:xfrm>
          <a:prstGeom prst="rect">
            <a:avLst/>
          </a:prstGeom>
        </p:spPr>
      </p:pic>
      <p:pic>
        <p:nvPicPr>
          <p:cNvPr id="19" name="Picture 18">
            <a:extLst>
              <a:ext uri="{FF2B5EF4-FFF2-40B4-BE49-F238E27FC236}">
                <a16:creationId xmlns:a16="http://schemas.microsoft.com/office/drawing/2014/main" id="{D14D639D-D644-49FF-BAB6-3182D91E4C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5361669"/>
            <a:ext cx="2984127" cy="1409524"/>
          </a:xfrm>
          <a:prstGeom prst="rect">
            <a:avLst/>
          </a:prstGeom>
        </p:spPr>
      </p:pic>
    </p:spTree>
    <p:extLst>
      <p:ext uri="{BB962C8B-B14F-4D97-AF65-F5344CB8AC3E}">
        <p14:creationId xmlns:p14="http://schemas.microsoft.com/office/powerpoint/2010/main" val="6636495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47FE74FE-64E7-44A7-99B6-F20F65D165F9}"/>
              </a:ext>
            </a:extLst>
          </p:cNvPr>
          <p:cNvSpPr txBox="1">
            <a:spLocks/>
          </p:cNvSpPr>
          <p:nvPr/>
        </p:nvSpPr>
        <p:spPr bwMode="auto">
          <a:xfrm>
            <a:off x="0" y="0"/>
            <a:ext cx="12192000" cy="430886"/>
          </a:xfrm>
          <a:prstGeom prst="rect">
            <a:avLst/>
          </a:prstGeom>
          <a:solidFill>
            <a:srgbClr val="B00000"/>
          </a:solidFill>
          <a:ln w="0">
            <a:solidFill>
              <a:schemeClr val="accent5">
                <a:lumMod val="60000"/>
                <a:lumOff val="40000"/>
              </a:schemeClr>
            </a:solidFill>
            <a:miter lim="800000"/>
            <a:headEnd/>
            <a:tailEnd/>
          </a:ln>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000" dirty="0">
                <a:solidFill>
                  <a:srgbClr val="0033CC"/>
                </a:solidFill>
              </a:rPr>
              <a:t>	</a:t>
            </a:r>
            <a:r>
              <a:rPr lang="en-US" sz="2000" dirty="0">
                <a:solidFill>
                  <a:schemeClr val="bg1"/>
                </a:solidFill>
              </a:rPr>
              <a:t>Federal fossil fuel leasing program: Legal authority </a:t>
            </a:r>
          </a:p>
        </p:txBody>
      </p:sp>
      <p:sp>
        <p:nvSpPr>
          <p:cNvPr id="5" name="Slide Number Placeholder 1">
            <a:extLst>
              <a:ext uri="{FF2B5EF4-FFF2-40B4-BE49-F238E27FC236}">
                <a16:creationId xmlns:a16="http://schemas.microsoft.com/office/drawing/2014/main" id="{DB4E294E-52C9-41BD-A41B-5389E17C2FC2}"/>
              </a:ext>
            </a:extLst>
          </p:cNvPr>
          <p:cNvSpPr>
            <a:spLocks noGrp="1"/>
          </p:cNvSpPr>
          <p:nvPr>
            <p:ph type="sldNum" sz="quarter" idx="12"/>
          </p:nvPr>
        </p:nvSpPr>
        <p:spPr>
          <a:xfrm>
            <a:off x="8610600" y="6356350"/>
            <a:ext cx="2743200" cy="365125"/>
          </a:xfrm>
        </p:spPr>
        <p:txBody>
          <a:bodyPr/>
          <a:lstStyle/>
          <a:p>
            <a:fld id="{F770DD09-F61C-493C-8818-4311C754F91E}" type="slidenum">
              <a:rPr lang="en-US" smtClean="0"/>
              <a:t>31</a:t>
            </a:fld>
            <a:endParaRPr lang="en-US"/>
          </a:p>
        </p:txBody>
      </p:sp>
      <p:pic>
        <p:nvPicPr>
          <p:cNvPr id="13" name="Picture 12">
            <a:extLst>
              <a:ext uri="{FF2B5EF4-FFF2-40B4-BE49-F238E27FC236}">
                <a16:creationId xmlns:a16="http://schemas.microsoft.com/office/drawing/2014/main" id="{96FAE493-2EB1-4CE5-92A3-E859AF1D2276}"/>
              </a:ext>
            </a:extLst>
          </p:cNvPr>
          <p:cNvPicPr>
            <a:picLocks noChangeAspect="1"/>
          </p:cNvPicPr>
          <p:nvPr/>
        </p:nvPicPr>
        <p:blipFill>
          <a:blip r:embed="rId2"/>
          <a:stretch>
            <a:fillRect/>
          </a:stretch>
        </p:blipFill>
        <p:spPr>
          <a:xfrm>
            <a:off x="7315038" y="1692870"/>
            <a:ext cx="4849616" cy="1114479"/>
          </a:xfrm>
          <a:prstGeom prst="rect">
            <a:avLst/>
          </a:prstGeom>
        </p:spPr>
      </p:pic>
      <p:sp>
        <p:nvSpPr>
          <p:cNvPr id="3" name="Rectangle 2">
            <a:extLst>
              <a:ext uri="{FF2B5EF4-FFF2-40B4-BE49-F238E27FC236}">
                <a16:creationId xmlns:a16="http://schemas.microsoft.com/office/drawing/2014/main" id="{4C4C4BA2-4C9F-403D-B50C-FA17DE9DEBB5}"/>
              </a:ext>
            </a:extLst>
          </p:cNvPr>
          <p:cNvSpPr/>
          <p:nvPr/>
        </p:nvSpPr>
        <p:spPr>
          <a:xfrm>
            <a:off x="7315038" y="865880"/>
            <a:ext cx="4784598" cy="203060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AF86C192-6720-49C6-9D2D-B0A6A5B45CBC}"/>
              </a:ext>
            </a:extLst>
          </p:cNvPr>
          <p:cNvSpPr txBox="1"/>
          <p:nvPr/>
        </p:nvSpPr>
        <p:spPr>
          <a:xfrm>
            <a:off x="7897191" y="979994"/>
            <a:ext cx="4202445" cy="646331"/>
          </a:xfrm>
          <a:prstGeom prst="rect">
            <a:avLst/>
          </a:prstGeom>
          <a:noFill/>
        </p:spPr>
        <p:txBody>
          <a:bodyPr wrap="square" rtlCol="0">
            <a:spAutoFit/>
          </a:bodyPr>
          <a:lstStyle/>
          <a:p>
            <a:pPr algn="ctr"/>
            <a:r>
              <a:rPr lang="en-US" b="1" dirty="0">
                <a:solidFill>
                  <a:srgbClr val="C00000"/>
                </a:solidFill>
              </a:rPr>
              <a:t>Mineral Leasing Act of 1920</a:t>
            </a:r>
          </a:p>
          <a:p>
            <a:pPr algn="ctr"/>
            <a:r>
              <a:rPr lang="en-US" b="1" dirty="0">
                <a:solidFill>
                  <a:srgbClr val="C00000"/>
                </a:solidFill>
              </a:rPr>
              <a:t>(30 USC 226: Lease of Oil &amp; Gas Lands)</a:t>
            </a:r>
          </a:p>
        </p:txBody>
      </p:sp>
      <p:sp>
        <p:nvSpPr>
          <p:cNvPr id="19" name="TextBox 18">
            <a:extLst>
              <a:ext uri="{FF2B5EF4-FFF2-40B4-BE49-F238E27FC236}">
                <a16:creationId xmlns:a16="http://schemas.microsoft.com/office/drawing/2014/main" id="{EA7F9DA4-00C1-4537-8449-2EB5829B2329}"/>
              </a:ext>
            </a:extLst>
          </p:cNvPr>
          <p:cNvSpPr txBox="1"/>
          <p:nvPr/>
        </p:nvSpPr>
        <p:spPr>
          <a:xfrm>
            <a:off x="304639" y="865880"/>
            <a:ext cx="5602016" cy="5632311"/>
          </a:xfrm>
          <a:prstGeom prst="rect">
            <a:avLst/>
          </a:prstGeom>
          <a:noFill/>
        </p:spPr>
        <p:txBody>
          <a:bodyPr wrap="square" rtlCol="0">
            <a:spAutoFit/>
          </a:bodyPr>
          <a:lstStyle/>
          <a:p>
            <a:pPr marL="285750" indent="-285750">
              <a:buFont typeface="Arial" panose="020B0604020202020204" pitchFamily="34" charset="0"/>
              <a:buChar char="•"/>
            </a:pPr>
            <a:r>
              <a:rPr lang="en-US" dirty="0"/>
              <a:t>Coal Lands Act of 1864</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Coal Lands Act of 1873</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Agricultural Coal Lands Act of 1909 (split estate)</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solidFill>
                  <a:srgbClr val="C00000"/>
                </a:solidFill>
              </a:rPr>
              <a:t>Mineral Leasing Act of 1920</a:t>
            </a:r>
          </a:p>
          <a:p>
            <a:pPr marL="742950" lvl="1" indent="-285750">
              <a:buFont typeface="Arial" panose="020B0604020202020204" pitchFamily="34" charset="0"/>
              <a:buChar char="•"/>
            </a:pPr>
            <a:r>
              <a:rPr lang="en-US" dirty="0"/>
              <a:t>Sets minimum royalty rate of 12.5% for coal, oil, &amp; gas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solidFill>
                  <a:srgbClr val="C00000"/>
                </a:solidFill>
              </a:rPr>
              <a:t>Federal Land Policy Management Act of 1976 (FLPMA</a:t>
            </a:r>
            <a:r>
              <a:rPr lang="en-US" dirty="0"/>
              <a:t>)</a:t>
            </a:r>
          </a:p>
          <a:p>
            <a:pPr marL="742950" lvl="1" indent="-285750">
              <a:buFont typeface="Arial" panose="020B0604020202020204" pitchFamily="34" charset="0"/>
              <a:buChar char="•"/>
            </a:pPr>
            <a:r>
              <a:rPr lang="en-US" dirty="0"/>
              <a:t>Dual use mandate</a:t>
            </a:r>
          </a:p>
          <a:p>
            <a:pPr marL="742950" lvl="1" indent="-285750">
              <a:buFont typeface="Arial" panose="020B0604020202020204" pitchFamily="34" charset="0"/>
              <a:buChar char="•"/>
            </a:pPr>
            <a:r>
              <a:rPr lang="en-US" dirty="0"/>
              <a:t>Fair market value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i="1" dirty="0"/>
              <a:t>Federal Coal Leasing Amendments of 1976</a:t>
            </a:r>
          </a:p>
          <a:p>
            <a:pPr marL="742950" lvl="1" indent="-285750">
              <a:buFont typeface="Arial" panose="020B0604020202020204" pitchFamily="34" charset="0"/>
              <a:buChar char="•"/>
            </a:pPr>
            <a:r>
              <a:rPr lang="en-US" i="1" dirty="0"/>
              <a:t>Motivated by speculation, fair return, environmental protection</a:t>
            </a:r>
          </a:p>
          <a:p>
            <a:pPr marL="742950" lvl="1" indent="-285750">
              <a:buFont typeface="Arial" panose="020B0604020202020204" pitchFamily="34" charset="0"/>
              <a:buChar char="•"/>
            </a:pPr>
            <a:r>
              <a:rPr lang="en-US" i="1" dirty="0"/>
              <a:t>1979, 1982 regulations required competitive bidding in “coal producing regions”</a:t>
            </a:r>
          </a:p>
          <a:p>
            <a:pPr marL="742950" lvl="1" indent="-285750">
              <a:buFont typeface="Arial" panose="020B0604020202020204" pitchFamily="34" charset="0"/>
              <a:buChar char="•"/>
            </a:pPr>
            <a:r>
              <a:rPr lang="en-US" i="1" dirty="0"/>
              <a:t>1990 BLM PRB decision</a:t>
            </a:r>
          </a:p>
        </p:txBody>
      </p:sp>
      <p:sp>
        <p:nvSpPr>
          <p:cNvPr id="21" name="Rectangle 20">
            <a:extLst>
              <a:ext uri="{FF2B5EF4-FFF2-40B4-BE49-F238E27FC236}">
                <a16:creationId xmlns:a16="http://schemas.microsoft.com/office/drawing/2014/main" id="{42BE87DD-3976-40EF-8425-2EABE994F457}"/>
              </a:ext>
            </a:extLst>
          </p:cNvPr>
          <p:cNvSpPr/>
          <p:nvPr/>
        </p:nvSpPr>
        <p:spPr>
          <a:xfrm>
            <a:off x="6128327" y="3702120"/>
            <a:ext cx="5971309" cy="265422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D8381ED5-931D-48C7-B059-A6C22B90A10E}"/>
              </a:ext>
            </a:extLst>
          </p:cNvPr>
          <p:cNvSpPr txBox="1"/>
          <p:nvPr/>
        </p:nvSpPr>
        <p:spPr>
          <a:xfrm>
            <a:off x="6869545" y="3716259"/>
            <a:ext cx="4488872" cy="369332"/>
          </a:xfrm>
          <a:prstGeom prst="rect">
            <a:avLst/>
          </a:prstGeom>
          <a:noFill/>
        </p:spPr>
        <p:txBody>
          <a:bodyPr wrap="square" rtlCol="0">
            <a:spAutoFit/>
          </a:bodyPr>
          <a:lstStyle/>
          <a:p>
            <a:pPr algn="ctr"/>
            <a:r>
              <a:rPr lang="en-US" b="1" dirty="0">
                <a:solidFill>
                  <a:srgbClr val="C00000"/>
                </a:solidFill>
              </a:rPr>
              <a:t>Federal Land Policy Management Act of 1976</a:t>
            </a:r>
          </a:p>
        </p:txBody>
      </p:sp>
      <p:sp>
        <p:nvSpPr>
          <p:cNvPr id="23" name="TextBox 22">
            <a:extLst>
              <a:ext uri="{FF2B5EF4-FFF2-40B4-BE49-F238E27FC236}">
                <a16:creationId xmlns:a16="http://schemas.microsoft.com/office/drawing/2014/main" id="{7C4BC74B-EEC3-41D8-A6DE-166C47D06D57}"/>
              </a:ext>
            </a:extLst>
          </p:cNvPr>
          <p:cNvSpPr txBox="1"/>
          <p:nvPr/>
        </p:nvSpPr>
        <p:spPr>
          <a:xfrm>
            <a:off x="6336146" y="4196323"/>
            <a:ext cx="5454234" cy="2031325"/>
          </a:xfrm>
          <a:prstGeom prst="rect">
            <a:avLst/>
          </a:prstGeom>
          <a:noFill/>
        </p:spPr>
        <p:txBody>
          <a:bodyPr wrap="square">
            <a:spAutoFit/>
          </a:bodyPr>
          <a:lstStyle/>
          <a:p>
            <a:pPr marL="285750" indent="-285750">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“the United States receive fair market value of the </a:t>
            </a:r>
            <a:r>
              <a:rPr lang="en-US" dirty="0">
                <a:latin typeface="Times New Roman" panose="02020603050405020304" pitchFamily="18" charset="0"/>
              </a:rPr>
              <a:t>use</a:t>
            </a:r>
            <a:r>
              <a:rPr lang="en-US" sz="1800" dirty="0">
                <a:effectLst/>
                <a:latin typeface="Times New Roman" panose="02020603050405020304" pitchFamily="18" charset="0"/>
                <a:ea typeface="Times New Roman" panose="02020603050405020304" pitchFamily="18" charset="0"/>
              </a:rPr>
              <a:t> of the public lands and their resources unless otherwise provided for by statute.” </a:t>
            </a:r>
          </a:p>
          <a:p>
            <a:pPr marL="285750" indent="-285750">
              <a:buFont typeface="Arial" panose="020B0604020202020204" pitchFamily="34" charset="0"/>
              <a:buChar char="•"/>
            </a:pPr>
            <a:r>
              <a:rPr lang="en-US" dirty="0">
                <a:latin typeface="Times New Roman" panose="02020603050405020304" pitchFamily="18" charset="0"/>
                <a:ea typeface="Times New Roman" panose="02020603050405020304" pitchFamily="18" charset="0"/>
              </a:rPr>
              <a:t>[support] “</a:t>
            </a:r>
            <a:r>
              <a:rPr lang="en-US" sz="1800" dirty="0">
                <a:effectLst/>
                <a:latin typeface="Times New Roman" panose="02020603050405020304" pitchFamily="18" charset="0"/>
                <a:ea typeface="Times New Roman" panose="02020603050405020304" pitchFamily="18" charset="0"/>
              </a:rPr>
              <a:t>the orderly and economic development of domestic mineral resources, reserves, and reclamation of metals and minerals to help assure satisfaction of industrial, security and environmental needs”</a:t>
            </a:r>
            <a:endParaRPr lang="en-US" dirty="0"/>
          </a:p>
        </p:txBody>
      </p:sp>
    </p:spTree>
    <p:extLst>
      <p:ext uri="{BB962C8B-B14F-4D97-AF65-F5344CB8AC3E}">
        <p14:creationId xmlns:p14="http://schemas.microsoft.com/office/powerpoint/2010/main" val="336558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47FE74FE-64E7-44A7-99B6-F20F65D165F9}"/>
              </a:ext>
            </a:extLst>
          </p:cNvPr>
          <p:cNvSpPr txBox="1">
            <a:spLocks/>
          </p:cNvSpPr>
          <p:nvPr/>
        </p:nvSpPr>
        <p:spPr bwMode="auto">
          <a:xfrm>
            <a:off x="0" y="0"/>
            <a:ext cx="12192000" cy="430886"/>
          </a:xfrm>
          <a:prstGeom prst="rect">
            <a:avLst/>
          </a:prstGeom>
          <a:solidFill>
            <a:srgbClr val="B00000"/>
          </a:solidFill>
          <a:ln w="0">
            <a:solidFill>
              <a:schemeClr val="accent5">
                <a:lumMod val="60000"/>
                <a:lumOff val="40000"/>
              </a:schemeClr>
            </a:solidFill>
            <a:miter lim="800000"/>
            <a:headEnd/>
            <a:tailEnd/>
          </a:ln>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000" dirty="0">
                <a:solidFill>
                  <a:srgbClr val="0033CC"/>
                </a:solidFill>
              </a:rPr>
              <a:t>	</a:t>
            </a:r>
            <a:r>
              <a:rPr lang="en-US" sz="2000" dirty="0">
                <a:solidFill>
                  <a:schemeClr val="bg1"/>
                </a:solidFill>
              </a:rPr>
              <a:t>Federal fossil fuel leasing program: Recent reform efforts </a:t>
            </a:r>
          </a:p>
        </p:txBody>
      </p:sp>
      <p:sp>
        <p:nvSpPr>
          <p:cNvPr id="5" name="Slide Number Placeholder 1">
            <a:extLst>
              <a:ext uri="{FF2B5EF4-FFF2-40B4-BE49-F238E27FC236}">
                <a16:creationId xmlns:a16="http://schemas.microsoft.com/office/drawing/2014/main" id="{DB4E294E-52C9-41BD-A41B-5389E17C2FC2}"/>
              </a:ext>
            </a:extLst>
          </p:cNvPr>
          <p:cNvSpPr>
            <a:spLocks noGrp="1"/>
          </p:cNvSpPr>
          <p:nvPr>
            <p:ph type="sldNum" sz="quarter" idx="12"/>
          </p:nvPr>
        </p:nvSpPr>
        <p:spPr>
          <a:xfrm>
            <a:off x="8610600" y="6356350"/>
            <a:ext cx="2743200" cy="365125"/>
          </a:xfrm>
        </p:spPr>
        <p:txBody>
          <a:bodyPr/>
          <a:lstStyle/>
          <a:p>
            <a:fld id="{F770DD09-F61C-493C-8818-4311C754F91E}" type="slidenum">
              <a:rPr lang="en-US" smtClean="0"/>
              <a:t>32</a:t>
            </a:fld>
            <a:endParaRPr lang="en-US"/>
          </a:p>
        </p:txBody>
      </p:sp>
      <p:sp>
        <p:nvSpPr>
          <p:cNvPr id="14" name="TextBox 13">
            <a:extLst>
              <a:ext uri="{FF2B5EF4-FFF2-40B4-BE49-F238E27FC236}">
                <a16:creationId xmlns:a16="http://schemas.microsoft.com/office/drawing/2014/main" id="{5A12A411-B7A7-4F7E-88E1-CB7872424EB8}"/>
              </a:ext>
            </a:extLst>
          </p:cNvPr>
          <p:cNvSpPr txBox="1"/>
          <p:nvPr/>
        </p:nvSpPr>
        <p:spPr>
          <a:xfrm>
            <a:off x="167223" y="575925"/>
            <a:ext cx="5199104" cy="4801314"/>
          </a:xfrm>
          <a:prstGeom prst="rect">
            <a:avLst/>
          </a:prstGeom>
          <a:noFill/>
        </p:spPr>
        <p:txBody>
          <a:bodyPr wrap="square" rtlCol="0">
            <a:spAutoFit/>
          </a:bodyPr>
          <a:lstStyle/>
          <a:p>
            <a:pPr algn="l"/>
            <a:r>
              <a:rPr lang="en-US" b="1" dirty="0">
                <a:solidFill>
                  <a:srgbClr val="C00000"/>
                </a:solidFill>
              </a:rPr>
              <a:t>Obama</a:t>
            </a:r>
          </a:p>
          <a:p>
            <a:pPr marL="285750" indent="-285750">
              <a:buFont typeface="Arial" panose="020B0604020202020204" pitchFamily="34" charset="0"/>
              <a:buChar char="•"/>
            </a:pPr>
            <a:r>
              <a:rPr lang="en-US" dirty="0"/>
              <a:t>Federal Coal Program PEIS (2015)</a:t>
            </a:r>
          </a:p>
          <a:p>
            <a:pPr marL="285750" indent="-285750">
              <a:buFont typeface="Arial" panose="020B0604020202020204" pitchFamily="34" charset="0"/>
              <a:buChar char="•"/>
            </a:pPr>
            <a:r>
              <a:rPr lang="en-US" dirty="0"/>
              <a:t>Coal leasing moratorium</a:t>
            </a:r>
          </a:p>
          <a:p>
            <a:pPr algn="l"/>
            <a:r>
              <a:rPr lang="en-US" b="1" dirty="0">
                <a:solidFill>
                  <a:srgbClr val="C00000"/>
                </a:solidFill>
              </a:rPr>
              <a:t>Trump</a:t>
            </a:r>
          </a:p>
          <a:p>
            <a:pPr marL="285750" indent="-285750">
              <a:buFont typeface="Arial" panose="020B0604020202020204" pitchFamily="34" charset="0"/>
              <a:buChar char="•"/>
            </a:pPr>
            <a:r>
              <a:rPr lang="en-US" dirty="0"/>
              <a:t>Lifted coal leasing moratorium</a:t>
            </a:r>
          </a:p>
          <a:p>
            <a:pPr marL="285750" indent="-285750">
              <a:buFont typeface="Arial" panose="020B0604020202020204" pitchFamily="34" charset="0"/>
              <a:buChar char="•"/>
            </a:pPr>
            <a:r>
              <a:rPr lang="en-US" dirty="0"/>
              <a:t>Accelerated O&amp;G leasing</a:t>
            </a:r>
          </a:p>
          <a:p>
            <a:pPr marL="285750" indent="-285750">
              <a:buFont typeface="Arial" panose="020B0604020202020204" pitchFamily="34" charset="0"/>
              <a:buChar char="•"/>
            </a:pPr>
            <a:r>
              <a:rPr lang="en-US" dirty="0"/>
              <a:t>[ANWR]</a:t>
            </a:r>
          </a:p>
          <a:p>
            <a:r>
              <a:rPr lang="en-US" b="1" dirty="0">
                <a:solidFill>
                  <a:srgbClr val="C00000"/>
                </a:solidFill>
              </a:rPr>
              <a:t>Biden</a:t>
            </a:r>
          </a:p>
          <a:p>
            <a:pPr marL="285750" indent="-285750">
              <a:buFont typeface="Arial" panose="020B0604020202020204" pitchFamily="34" charset="0"/>
              <a:buChar char="•"/>
            </a:pPr>
            <a:r>
              <a:rPr lang="en-US" dirty="0"/>
              <a:t>Jan. 27, 2021: EO 14008</a:t>
            </a:r>
            <a:endParaRPr lang="en-US" dirty="0">
              <a:latin typeface="Melior"/>
            </a:endParaRPr>
          </a:p>
          <a:p>
            <a:pPr marL="742950" lvl="1" indent="-285750">
              <a:buFont typeface="Wingdings" panose="05000000000000000000" pitchFamily="2" charset="2"/>
              <a:buChar char="§"/>
            </a:pPr>
            <a:r>
              <a:rPr lang="en-US" dirty="0"/>
              <a:t>Review of </a:t>
            </a:r>
            <a:r>
              <a:rPr lang="en-US" b="1" dirty="0"/>
              <a:t>oil &amp; gas </a:t>
            </a:r>
            <a:r>
              <a:rPr lang="en-US" dirty="0"/>
              <a:t>leasing program: climate</a:t>
            </a:r>
          </a:p>
          <a:p>
            <a:pPr marL="742950" lvl="1" indent="-285750">
              <a:buFont typeface="Wingdings" panose="05000000000000000000" pitchFamily="2" charset="2"/>
              <a:buChar char="§"/>
            </a:pPr>
            <a:r>
              <a:rPr lang="en-US" b="1" dirty="0"/>
              <a:t>Oil &amp; gas</a:t>
            </a:r>
            <a:r>
              <a:rPr lang="en-US" dirty="0"/>
              <a:t> leasing moratorium</a:t>
            </a:r>
          </a:p>
          <a:p>
            <a:pPr marL="285750" indent="-285750">
              <a:buFont typeface="Arial" panose="020B0604020202020204" pitchFamily="34" charset="0"/>
              <a:buChar char="•"/>
            </a:pPr>
            <a:r>
              <a:rPr lang="en-US" dirty="0"/>
              <a:t>June 15, 2021: Leasing moratorium stayed</a:t>
            </a:r>
          </a:p>
          <a:p>
            <a:pPr marL="285750" indent="-285750">
              <a:buFont typeface="Arial" panose="020B0604020202020204" pitchFamily="34" charset="0"/>
              <a:buChar char="•"/>
            </a:pPr>
            <a:r>
              <a:rPr lang="en-US" dirty="0"/>
              <a:t>Nov. 17, 2021: Largest single offshore O&amp;G lease</a:t>
            </a:r>
          </a:p>
          <a:p>
            <a:pPr marL="285750" indent="-285750">
              <a:buFont typeface="Arial" panose="020B0604020202020204" pitchFamily="34" charset="0"/>
              <a:buChar char="•"/>
            </a:pPr>
            <a:r>
              <a:rPr lang="en-US" dirty="0"/>
              <a:t>Nov. 26, 2021: DOI report on O&amp;G leasing program</a:t>
            </a:r>
          </a:p>
          <a:p>
            <a:pPr marL="285750" indent="-285750">
              <a:buFont typeface="Arial" panose="020B0604020202020204" pitchFamily="34" charset="0"/>
              <a:buChar char="•"/>
            </a:pPr>
            <a:r>
              <a:rPr lang="en-US" dirty="0"/>
              <a:t>Jan. 27, 2022:  Nov. lease sale invalidated</a:t>
            </a:r>
          </a:p>
          <a:p>
            <a:pPr marL="285750" indent="-285750">
              <a:buFont typeface="Arial" panose="020B0604020202020204" pitchFamily="34" charset="0"/>
              <a:buChar char="•"/>
            </a:pPr>
            <a:endParaRPr lang="en-US" dirty="0"/>
          </a:p>
          <a:p>
            <a:r>
              <a:rPr lang="en-US" b="1" dirty="0">
                <a:solidFill>
                  <a:srgbClr val="C00000"/>
                </a:solidFill>
              </a:rPr>
              <a:t>+ Congressional interest</a:t>
            </a:r>
          </a:p>
        </p:txBody>
      </p:sp>
      <p:pic>
        <p:nvPicPr>
          <p:cNvPr id="10" name="Picture 9">
            <a:extLst>
              <a:ext uri="{FF2B5EF4-FFF2-40B4-BE49-F238E27FC236}">
                <a16:creationId xmlns:a16="http://schemas.microsoft.com/office/drawing/2014/main" id="{F5827EE7-615A-4593-939C-823F06C24A53}"/>
              </a:ext>
            </a:extLst>
          </p:cNvPr>
          <p:cNvPicPr>
            <a:picLocks noChangeAspect="1"/>
          </p:cNvPicPr>
          <p:nvPr/>
        </p:nvPicPr>
        <p:blipFill>
          <a:blip r:embed="rId2"/>
          <a:stretch>
            <a:fillRect/>
          </a:stretch>
        </p:blipFill>
        <p:spPr>
          <a:xfrm>
            <a:off x="7039940" y="477433"/>
            <a:ext cx="4761326" cy="3612041"/>
          </a:xfrm>
          <a:prstGeom prst="rect">
            <a:avLst/>
          </a:prstGeom>
        </p:spPr>
      </p:pic>
      <p:pic>
        <p:nvPicPr>
          <p:cNvPr id="12" name="Picture 11">
            <a:extLst>
              <a:ext uri="{FF2B5EF4-FFF2-40B4-BE49-F238E27FC236}">
                <a16:creationId xmlns:a16="http://schemas.microsoft.com/office/drawing/2014/main" id="{17E5F66E-0003-40C3-8489-325254F6F7FB}"/>
              </a:ext>
            </a:extLst>
          </p:cNvPr>
          <p:cNvPicPr>
            <a:picLocks noChangeAspect="1"/>
          </p:cNvPicPr>
          <p:nvPr/>
        </p:nvPicPr>
        <p:blipFill>
          <a:blip r:embed="rId3"/>
          <a:stretch>
            <a:fillRect/>
          </a:stretch>
        </p:blipFill>
        <p:spPr>
          <a:xfrm>
            <a:off x="7102227" y="3622202"/>
            <a:ext cx="5018191" cy="2916710"/>
          </a:xfrm>
          <a:prstGeom prst="rect">
            <a:avLst/>
          </a:prstGeom>
        </p:spPr>
      </p:pic>
      <p:pic>
        <p:nvPicPr>
          <p:cNvPr id="2" name="Picture 1">
            <a:extLst>
              <a:ext uri="{FF2B5EF4-FFF2-40B4-BE49-F238E27FC236}">
                <a16:creationId xmlns:a16="http://schemas.microsoft.com/office/drawing/2014/main" id="{03532C52-0222-43C1-874C-87421ABCED7D}"/>
              </a:ext>
            </a:extLst>
          </p:cNvPr>
          <p:cNvPicPr>
            <a:picLocks noChangeAspect="1"/>
          </p:cNvPicPr>
          <p:nvPr/>
        </p:nvPicPr>
        <p:blipFill>
          <a:blip r:embed="rId4"/>
          <a:stretch>
            <a:fillRect/>
          </a:stretch>
        </p:blipFill>
        <p:spPr>
          <a:xfrm>
            <a:off x="125887" y="5522278"/>
            <a:ext cx="6427314" cy="1248699"/>
          </a:xfrm>
          <a:prstGeom prst="rect">
            <a:avLst/>
          </a:prstGeom>
        </p:spPr>
      </p:pic>
    </p:spTree>
    <p:extLst>
      <p:ext uri="{BB962C8B-B14F-4D97-AF65-F5344CB8AC3E}">
        <p14:creationId xmlns:p14="http://schemas.microsoft.com/office/powerpoint/2010/main" val="3361380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47FE74FE-64E7-44A7-99B6-F20F65D165F9}"/>
              </a:ext>
            </a:extLst>
          </p:cNvPr>
          <p:cNvSpPr txBox="1">
            <a:spLocks/>
          </p:cNvSpPr>
          <p:nvPr/>
        </p:nvSpPr>
        <p:spPr bwMode="auto">
          <a:xfrm>
            <a:off x="0" y="0"/>
            <a:ext cx="12192000" cy="430886"/>
          </a:xfrm>
          <a:prstGeom prst="rect">
            <a:avLst/>
          </a:prstGeom>
          <a:solidFill>
            <a:srgbClr val="B00000"/>
          </a:solidFill>
          <a:ln w="0">
            <a:solidFill>
              <a:schemeClr val="accent5">
                <a:lumMod val="60000"/>
                <a:lumOff val="40000"/>
              </a:schemeClr>
            </a:solidFill>
            <a:miter lim="800000"/>
            <a:headEnd/>
            <a:tailEnd/>
          </a:ln>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000" dirty="0">
                <a:solidFill>
                  <a:srgbClr val="0033CC"/>
                </a:solidFill>
              </a:rPr>
              <a:t>	</a:t>
            </a:r>
            <a:r>
              <a:rPr lang="en-US" sz="2000" dirty="0">
                <a:solidFill>
                  <a:schemeClr val="bg1"/>
                </a:solidFill>
              </a:rPr>
              <a:t>1. Supply side policies as carbon pricing with leakage: Basics</a:t>
            </a:r>
          </a:p>
        </p:txBody>
      </p:sp>
      <p:sp>
        <p:nvSpPr>
          <p:cNvPr id="5" name="Slide Number Placeholder 1">
            <a:extLst>
              <a:ext uri="{FF2B5EF4-FFF2-40B4-BE49-F238E27FC236}">
                <a16:creationId xmlns:a16="http://schemas.microsoft.com/office/drawing/2014/main" id="{DB4E294E-52C9-41BD-A41B-5389E17C2FC2}"/>
              </a:ext>
            </a:extLst>
          </p:cNvPr>
          <p:cNvSpPr>
            <a:spLocks noGrp="1"/>
          </p:cNvSpPr>
          <p:nvPr>
            <p:ph type="sldNum" sz="quarter" idx="12"/>
          </p:nvPr>
        </p:nvSpPr>
        <p:spPr>
          <a:xfrm>
            <a:off x="8610600" y="6356350"/>
            <a:ext cx="2743200" cy="365125"/>
          </a:xfrm>
        </p:spPr>
        <p:txBody>
          <a:bodyPr/>
          <a:lstStyle/>
          <a:p>
            <a:fld id="{F770DD09-F61C-493C-8818-4311C754F91E}" type="slidenum">
              <a:rPr lang="en-US" smtClean="0"/>
              <a:t>4</a:t>
            </a:fld>
            <a:endParaRPr lang="en-US"/>
          </a:p>
        </p:txBody>
      </p:sp>
      <p:sp>
        <p:nvSpPr>
          <p:cNvPr id="2" name="TextBox 1">
            <a:extLst>
              <a:ext uri="{FF2B5EF4-FFF2-40B4-BE49-F238E27FC236}">
                <a16:creationId xmlns:a16="http://schemas.microsoft.com/office/drawing/2014/main" id="{3BAA6FC7-3058-4535-810A-7E8624D086EA}"/>
              </a:ext>
            </a:extLst>
          </p:cNvPr>
          <p:cNvSpPr txBox="1"/>
          <p:nvPr/>
        </p:nvSpPr>
        <p:spPr>
          <a:xfrm>
            <a:off x="558800" y="817419"/>
            <a:ext cx="11074400" cy="5632311"/>
          </a:xfrm>
          <a:prstGeom prst="rect">
            <a:avLst/>
          </a:prstGeom>
          <a:noFill/>
        </p:spPr>
        <p:txBody>
          <a:bodyPr wrap="square" rtlCol="0">
            <a:spAutoFit/>
          </a:bodyPr>
          <a:lstStyle/>
          <a:p>
            <a:r>
              <a:rPr lang="en-US" b="1" dirty="0">
                <a:solidFill>
                  <a:srgbClr val="C00000"/>
                </a:solidFill>
              </a:rPr>
              <a:t>Supply side policy is typically framed as restricting quantity (blocking pipelines etc.)</a:t>
            </a:r>
          </a:p>
          <a:p>
            <a:pPr marL="285750" indent="-285750">
              <a:buFont typeface="Arial" panose="020B0604020202020204" pitchFamily="34" charset="0"/>
              <a:buChar char="•"/>
            </a:pPr>
            <a:r>
              <a:rPr lang="en-US" dirty="0"/>
              <a:t>But restricting quantity has the effect of increasing the price of the restricted FF (static no-uncertainty model)</a:t>
            </a:r>
          </a:p>
          <a:p>
            <a:pPr marL="285750" indent="-285750">
              <a:buFont typeface="Arial" panose="020B0604020202020204" pitchFamily="34" charset="0"/>
              <a:buChar char="•"/>
            </a:pPr>
            <a:r>
              <a:rPr lang="en-US" dirty="0"/>
              <a:t>So by P, Q static equivalence, supply side policy can be framed as increasing the price of the restricted FF</a:t>
            </a:r>
          </a:p>
          <a:p>
            <a:pPr marL="285750" indent="-285750">
              <a:buFont typeface="Arial" panose="020B0604020202020204" pitchFamily="34" charset="0"/>
              <a:buChar char="•"/>
            </a:pPr>
            <a:r>
              <a:rPr lang="en-US" dirty="0"/>
              <a:t>For example, by a mine-mouth carbon tax on the covered fuel</a:t>
            </a:r>
          </a:p>
          <a:p>
            <a:pPr marL="285750" indent="-285750">
              <a:buFont typeface="Arial" panose="020B0604020202020204" pitchFamily="34" charset="0"/>
              <a:buChar char="•"/>
            </a:pPr>
            <a:r>
              <a:rPr lang="en-US" dirty="0"/>
              <a:t>Or, by increasing the royalty rate for FF extracted on government lands.</a:t>
            </a:r>
          </a:p>
          <a:p>
            <a:endParaRPr lang="en-US" dirty="0"/>
          </a:p>
          <a:p>
            <a:r>
              <a:rPr lang="en-US" b="1" dirty="0">
                <a:solidFill>
                  <a:srgbClr val="C00000"/>
                </a:solidFill>
              </a:rPr>
              <a:t>The substitution argument:</a:t>
            </a:r>
          </a:p>
          <a:p>
            <a:pPr marL="285750" indent="-285750">
              <a:buFont typeface="Arial" panose="020B0604020202020204" pitchFamily="34" charset="0"/>
              <a:buChar char="•"/>
            </a:pPr>
            <a:r>
              <a:rPr lang="en-US" dirty="0"/>
              <a:t>It will be produced elsewhere instead</a:t>
            </a:r>
          </a:p>
          <a:p>
            <a:pPr marL="742950" lvl="1" indent="-285750">
              <a:buFont typeface="Arial" panose="020B0604020202020204" pitchFamily="34" charset="0"/>
              <a:buChar char="•"/>
            </a:pPr>
            <a:r>
              <a:rPr lang="en-US" dirty="0"/>
              <a:t>Supply side policy shifts supply in, so price goes up. The question is, by how much?</a:t>
            </a:r>
          </a:p>
          <a:p>
            <a:pPr marL="285750" indent="-285750">
              <a:buFont typeface="Arial" panose="020B0604020202020204" pitchFamily="34" charset="0"/>
              <a:buChar char="•"/>
            </a:pPr>
            <a:r>
              <a:rPr lang="en-US" dirty="0"/>
              <a:t>Restated in quantities, for each barrel </a:t>
            </a:r>
            <a:r>
              <a:rPr lang="en-US" i="1" dirty="0"/>
              <a:t>not</a:t>
            </a:r>
            <a:r>
              <a:rPr lang="en-US" dirty="0"/>
              <a:t> drilled on government land, </a:t>
            </a:r>
            <a:r>
              <a:rPr lang="en-US" i="1" dirty="0"/>
              <a:t>λ </a:t>
            </a:r>
            <a:r>
              <a:rPr lang="en-US" dirty="0"/>
              <a:t>barrels are drilled on land not covered by the royalty surcharge.</a:t>
            </a:r>
          </a:p>
          <a:p>
            <a:pPr marL="285750" indent="-285750">
              <a:buFont typeface="Arial" panose="020B0604020202020204" pitchFamily="34" charset="0"/>
              <a:buChar char="•"/>
            </a:pPr>
            <a:r>
              <a:rPr lang="en-US" dirty="0"/>
              <a:t>1-λ = the leakage rate</a:t>
            </a:r>
          </a:p>
          <a:p>
            <a:endParaRPr lang="en-US" dirty="0"/>
          </a:p>
          <a:p>
            <a:r>
              <a:rPr lang="en-US" dirty="0"/>
              <a:t>Given leakage, what should the optimal carbon royalty surcharge (mine-mouth carbon tax) be?</a:t>
            </a:r>
          </a:p>
          <a:p>
            <a:endParaRPr lang="en-US" dirty="0"/>
          </a:p>
          <a:p>
            <a:r>
              <a:rPr lang="en-US" b="1" dirty="0">
                <a:solidFill>
                  <a:srgbClr val="C00000"/>
                </a:solidFill>
              </a:rPr>
              <a:t>Setup</a:t>
            </a:r>
            <a:endParaRPr lang="en-US" dirty="0">
              <a:solidFill>
                <a:srgbClr val="C00000"/>
              </a:solidFill>
            </a:endParaRPr>
          </a:p>
          <a:p>
            <a:r>
              <a:rPr lang="en-US" dirty="0"/>
              <a:t>Static social planner problem:</a:t>
            </a:r>
          </a:p>
          <a:p>
            <a:endParaRPr lang="en-US" dirty="0"/>
          </a:p>
          <a:p>
            <a:r>
              <a:rPr lang="en-US" dirty="0"/>
              <a:t>Where </a:t>
            </a:r>
            <a:r>
              <a:rPr lang="en-US" i="1" dirty="0"/>
              <a:t>Q</a:t>
            </a:r>
            <a:r>
              <a:rPr lang="en-US" dirty="0"/>
              <a:t> = </a:t>
            </a:r>
            <a:r>
              <a:rPr lang="en-US" i="1" dirty="0"/>
              <a:t>Q</a:t>
            </a:r>
            <a:r>
              <a:rPr lang="en-US" i="1" baseline="30000" dirty="0"/>
              <a:t>c</a:t>
            </a:r>
            <a:r>
              <a:rPr lang="en-US" dirty="0"/>
              <a:t> + </a:t>
            </a:r>
            <a:r>
              <a:rPr lang="en-US" i="1" dirty="0"/>
              <a:t>Q</a:t>
            </a:r>
            <a:r>
              <a:rPr lang="en-US" i="1" baseline="30000" dirty="0"/>
              <a:t>u</a:t>
            </a:r>
            <a:r>
              <a:rPr lang="en-US" i="1" dirty="0"/>
              <a:t>, E = emissions = </a:t>
            </a:r>
            <a:r>
              <a:rPr lang="en-US" i="1" dirty="0" err="1"/>
              <a:t>eQ</a:t>
            </a:r>
            <a:r>
              <a:rPr lang="en-US" dirty="0"/>
              <a:t>, </a:t>
            </a:r>
            <a:r>
              <a:rPr lang="en-US" i="1" dirty="0"/>
              <a:t>C = cost functions, D(E) = damage function, </a:t>
            </a:r>
            <a:r>
              <a:rPr lang="el-GR" i="1" dirty="0"/>
              <a:t>τ</a:t>
            </a:r>
            <a:r>
              <a:rPr lang="en-US" i="1" dirty="0"/>
              <a:t> = tax rate (per ton), </a:t>
            </a:r>
          </a:p>
          <a:p>
            <a:r>
              <a:rPr lang="en-US" i="1" dirty="0"/>
              <a:t>c = covered, u = uncovered fuel (taxed and non taxed)</a:t>
            </a:r>
          </a:p>
        </p:txBody>
      </p:sp>
      <p:graphicFrame>
        <p:nvGraphicFramePr>
          <p:cNvPr id="4" name="Object 3">
            <a:extLst>
              <a:ext uri="{FF2B5EF4-FFF2-40B4-BE49-F238E27FC236}">
                <a16:creationId xmlns:a16="http://schemas.microsoft.com/office/drawing/2014/main" id="{B3696C57-0573-4F78-A359-BB2DF23674D5}"/>
              </a:ext>
            </a:extLst>
          </p:cNvPr>
          <p:cNvGraphicFramePr>
            <a:graphicFrameLocks noChangeAspect="1"/>
          </p:cNvGraphicFramePr>
          <p:nvPr>
            <p:extLst>
              <p:ext uri="{D42A27DB-BD31-4B8C-83A1-F6EECF244321}">
                <p14:modId xmlns:p14="http://schemas.microsoft.com/office/powerpoint/2010/main" val="3210740133"/>
              </p:ext>
            </p:extLst>
          </p:nvPr>
        </p:nvGraphicFramePr>
        <p:xfrm>
          <a:off x="3648074" y="5214939"/>
          <a:ext cx="5181600" cy="330200"/>
        </p:xfrm>
        <a:graphic>
          <a:graphicData uri="http://schemas.openxmlformats.org/presentationml/2006/ole">
            <mc:AlternateContent xmlns:mc="http://schemas.openxmlformats.org/markup-compatibility/2006">
              <mc:Choice xmlns:v="urn:schemas-microsoft-com:vml" Requires="v">
                <p:oleObj spid="_x0000_s8253" name="Equation" r:id="rId3" imgW="5181480" imgH="330120" progId="Equation.DSMT4">
                  <p:embed/>
                </p:oleObj>
              </mc:Choice>
              <mc:Fallback>
                <p:oleObj name="Equation" r:id="rId3" imgW="5181480" imgH="330120" progId="Equation.DSMT4">
                  <p:embed/>
                  <p:pic>
                    <p:nvPicPr>
                      <p:cNvPr id="0" name=""/>
                      <p:cNvPicPr/>
                      <p:nvPr/>
                    </p:nvPicPr>
                    <p:blipFill>
                      <a:blip r:embed="rId4"/>
                      <a:stretch>
                        <a:fillRect/>
                      </a:stretch>
                    </p:blipFill>
                    <p:spPr>
                      <a:xfrm>
                        <a:off x="3648074" y="5214939"/>
                        <a:ext cx="5181600" cy="330200"/>
                      </a:xfrm>
                      <a:prstGeom prst="rect">
                        <a:avLst/>
                      </a:prstGeom>
                    </p:spPr>
                  </p:pic>
                </p:oleObj>
              </mc:Fallback>
            </mc:AlternateContent>
          </a:graphicData>
        </a:graphic>
      </p:graphicFrame>
    </p:spTree>
    <p:extLst>
      <p:ext uri="{BB962C8B-B14F-4D97-AF65-F5344CB8AC3E}">
        <p14:creationId xmlns:p14="http://schemas.microsoft.com/office/powerpoint/2010/main" val="3131817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47FE74FE-64E7-44A7-99B6-F20F65D165F9}"/>
              </a:ext>
            </a:extLst>
          </p:cNvPr>
          <p:cNvSpPr txBox="1">
            <a:spLocks/>
          </p:cNvSpPr>
          <p:nvPr/>
        </p:nvSpPr>
        <p:spPr bwMode="auto">
          <a:xfrm>
            <a:off x="0" y="0"/>
            <a:ext cx="12192000" cy="430886"/>
          </a:xfrm>
          <a:prstGeom prst="rect">
            <a:avLst/>
          </a:prstGeom>
          <a:solidFill>
            <a:srgbClr val="B00000"/>
          </a:solidFill>
          <a:ln w="0">
            <a:solidFill>
              <a:schemeClr val="accent5">
                <a:lumMod val="60000"/>
                <a:lumOff val="40000"/>
              </a:schemeClr>
            </a:solidFill>
            <a:miter lim="800000"/>
            <a:headEnd/>
            <a:tailEnd/>
          </a:ln>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000" dirty="0">
                <a:solidFill>
                  <a:srgbClr val="0033CC"/>
                </a:solidFill>
              </a:rPr>
              <a:t>	</a:t>
            </a:r>
            <a:r>
              <a:rPr lang="en-US" sz="2000" dirty="0">
                <a:solidFill>
                  <a:schemeClr val="bg1"/>
                </a:solidFill>
              </a:rPr>
              <a:t>Supply side policies as carbon pricing with leakage: Basics (e.g., Holland 2012)</a:t>
            </a:r>
          </a:p>
        </p:txBody>
      </p:sp>
      <p:sp>
        <p:nvSpPr>
          <p:cNvPr id="5" name="Slide Number Placeholder 1">
            <a:extLst>
              <a:ext uri="{FF2B5EF4-FFF2-40B4-BE49-F238E27FC236}">
                <a16:creationId xmlns:a16="http://schemas.microsoft.com/office/drawing/2014/main" id="{DB4E294E-52C9-41BD-A41B-5389E17C2FC2}"/>
              </a:ext>
            </a:extLst>
          </p:cNvPr>
          <p:cNvSpPr>
            <a:spLocks noGrp="1"/>
          </p:cNvSpPr>
          <p:nvPr>
            <p:ph type="sldNum" sz="quarter" idx="12"/>
          </p:nvPr>
        </p:nvSpPr>
        <p:spPr>
          <a:xfrm>
            <a:off x="8610600" y="6356350"/>
            <a:ext cx="2743200" cy="365125"/>
          </a:xfrm>
        </p:spPr>
        <p:txBody>
          <a:bodyPr/>
          <a:lstStyle/>
          <a:p>
            <a:fld id="{F770DD09-F61C-493C-8818-4311C754F91E}" type="slidenum">
              <a:rPr lang="en-US" smtClean="0"/>
              <a:t>5</a:t>
            </a:fld>
            <a:endParaRPr lang="en-US"/>
          </a:p>
        </p:txBody>
      </p:sp>
      <p:sp>
        <p:nvSpPr>
          <p:cNvPr id="2" name="TextBox 1">
            <a:extLst>
              <a:ext uri="{FF2B5EF4-FFF2-40B4-BE49-F238E27FC236}">
                <a16:creationId xmlns:a16="http://schemas.microsoft.com/office/drawing/2014/main" id="{3BAA6FC7-3058-4535-810A-7E8624D086EA}"/>
              </a:ext>
            </a:extLst>
          </p:cNvPr>
          <p:cNvSpPr txBox="1"/>
          <p:nvPr/>
        </p:nvSpPr>
        <p:spPr>
          <a:xfrm>
            <a:off x="539750" y="634221"/>
            <a:ext cx="11074400" cy="5355312"/>
          </a:xfrm>
          <a:prstGeom prst="rect">
            <a:avLst/>
          </a:prstGeom>
          <a:noFill/>
        </p:spPr>
        <p:txBody>
          <a:bodyPr wrap="square" rtlCol="0">
            <a:spAutoFit/>
          </a:bodyPr>
          <a:lstStyle/>
          <a:p>
            <a:r>
              <a:rPr lang="en-US" dirty="0"/>
              <a:t>Static social planner problem:</a:t>
            </a:r>
          </a:p>
          <a:p>
            <a:endParaRPr lang="en-US" dirty="0"/>
          </a:p>
          <a:p>
            <a:r>
              <a:rPr lang="en-US" dirty="0"/>
              <a:t>First order condition:</a:t>
            </a:r>
          </a:p>
          <a:p>
            <a:endParaRPr lang="en-US" dirty="0"/>
          </a:p>
          <a:p>
            <a:endParaRPr lang="en-US" dirty="0"/>
          </a:p>
          <a:p>
            <a:endParaRPr lang="en-US" dirty="0"/>
          </a:p>
          <a:p>
            <a:endParaRPr lang="en-US" dirty="0"/>
          </a:p>
          <a:p>
            <a:endParaRPr lang="en-US" dirty="0"/>
          </a:p>
          <a:p>
            <a:r>
              <a:rPr lang="en-US" dirty="0"/>
              <a:t>Or, using </a:t>
            </a:r>
            <a:r>
              <a:rPr lang="en-US" i="1" dirty="0"/>
              <a:t>Q</a:t>
            </a:r>
            <a:r>
              <a:rPr lang="en-US" dirty="0"/>
              <a:t> = </a:t>
            </a:r>
            <a:r>
              <a:rPr lang="en-US" i="1" dirty="0"/>
              <a:t>Q</a:t>
            </a:r>
            <a:r>
              <a:rPr lang="en-US" i="1" baseline="30000" dirty="0"/>
              <a:t>c</a:t>
            </a:r>
            <a:r>
              <a:rPr lang="en-US" dirty="0"/>
              <a:t> + </a:t>
            </a:r>
            <a:r>
              <a:rPr lang="en-US" i="1" dirty="0"/>
              <a:t>Q</a:t>
            </a:r>
            <a:r>
              <a:rPr lang="en-US" i="1" baseline="30000" dirty="0"/>
              <a:t>u </a:t>
            </a:r>
            <a:r>
              <a:rPr lang="en-US" dirty="0"/>
              <a:t>: </a:t>
            </a:r>
          </a:p>
          <a:p>
            <a:endParaRPr lang="en-US" dirty="0"/>
          </a:p>
          <a:p>
            <a:endParaRPr lang="en-US" dirty="0"/>
          </a:p>
          <a:p>
            <a:endParaRPr lang="en-US" dirty="0"/>
          </a:p>
          <a:p>
            <a:endParaRPr lang="en-US" dirty="0"/>
          </a:p>
          <a:p>
            <a:r>
              <a:rPr lang="en-US" dirty="0"/>
              <a:t>Market clearing:											and</a:t>
            </a:r>
          </a:p>
          <a:p>
            <a:endParaRPr lang="en-US" i="1" dirty="0"/>
          </a:p>
          <a:p>
            <a:endParaRPr lang="en-US" i="1" dirty="0"/>
          </a:p>
          <a:p>
            <a:r>
              <a:rPr lang="en-US" dirty="0"/>
              <a:t>Envelope theorem:	</a:t>
            </a:r>
          </a:p>
          <a:p>
            <a:endParaRPr lang="en-US" dirty="0"/>
          </a:p>
          <a:p>
            <a:r>
              <a:rPr lang="en-US" dirty="0"/>
              <a:t>So a lot of terms in (*) cancel, leaving: 					or </a:t>
            </a:r>
          </a:p>
        </p:txBody>
      </p:sp>
      <p:graphicFrame>
        <p:nvGraphicFramePr>
          <p:cNvPr id="4" name="Object 3">
            <a:extLst>
              <a:ext uri="{FF2B5EF4-FFF2-40B4-BE49-F238E27FC236}">
                <a16:creationId xmlns:a16="http://schemas.microsoft.com/office/drawing/2014/main" id="{B3696C57-0573-4F78-A359-BB2DF23674D5}"/>
              </a:ext>
            </a:extLst>
          </p:cNvPr>
          <p:cNvGraphicFramePr>
            <a:graphicFrameLocks noChangeAspect="1"/>
          </p:cNvGraphicFramePr>
          <p:nvPr>
            <p:extLst>
              <p:ext uri="{D42A27DB-BD31-4B8C-83A1-F6EECF244321}">
                <p14:modId xmlns:p14="http://schemas.microsoft.com/office/powerpoint/2010/main" val="1030571863"/>
              </p:ext>
            </p:extLst>
          </p:nvPr>
        </p:nvGraphicFramePr>
        <p:xfrm>
          <a:off x="3708110" y="618483"/>
          <a:ext cx="5181600" cy="330200"/>
        </p:xfrm>
        <a:graphic>
          <a:graphicData uri="http://schemas.openxmlformats.org/presentationml/2006/ole">
            <mc:AlternateContent xmlns:mc="http://schemas.openxmlformats.org/markup-compatibility/2006">
              <mc:Choice xmlns:v="urn:schemas-microsoft-com:vml" Requires="v">
                <p:oleObj spid="_x0000_s9651" name="Equation" r:id="rId3" imgW="5181480" imgH="330120" progId="Equation.DSMT4">
                  <p:embed/>
                </p:oleObj>
              </mc:Choice>
              <mc:Fallback>
                <p:oleObj name="Equation" r:id="rId3" imgW="5181480" imgH="330120" progId="Equation.DSMT4">
                  <p:embed/>
                  <p:pic>
                    <p:nvPicPr>
                      <p:cNvPr id="4" name="Object 3">
                        <a:extLst>
                          <a:ext uri="{FF2B5EF4-FFF2-40B4-BE49-F238E27FC236}">
                            <a16:creationId xmlns:a16="http://schemas.microsoft.com/office/drawing/2014/main" id="{B3696C57-0573-4F78-A359-BB2DF23674D5}"/>
                          </a:ext>
                        </a:extLst>
                      </p:cNvPr>
                      <p:cNvPicPr/>
                      <p:nvPr/>
                    </p:nvPicPr>
                    <p:blipFill>
                      <a:blip r:embed="rId4"/>
                      <a:stretch>
                        <a:fillRect/>
                      </a:stretch>
                    </p:blipFill>
                    <p:spPr>
                      <a:xfrm>
                        <a:off x="3708110" y="618483"/>
                        <a:ext cx="5181600" cy="330200"/>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F3EA9CAE-A3EF-4095-8C42-1EDFCF2A21B6}"/>
              </a:ext>
            </a:extLst>
          </p:cNvPr>
          <p:cNvGraphicFramePr>
            <a:graphicFrameLocks noChangeAspect="1"/>
          </p:cNvGraphicFramePr>
          <p:nvPr>
            <p:extLst>
              <p:ext uri="{D42A27DB-BD31-4B8C-83A1-F6EECF244321}">
                <p14:modId xmlns:p14="http://schemas.microsoft.com/office/powerpoint/2010/main" val="3341033164"/>
              </p:ext>
            </p:extLst>
          </p:nvPr>
        </p:nvGraphicFramePr>
        <p:xfrm>
          <a:off x="3632200" y="1086402"/>
          <a:ext cx="5232400" cy="1282700"/>
        </p:xfrm>
        <a:graphic>
          <a:graphicData uri="http://schemas.openxmlformats.org/presentationml/2006/ole">
            <mc:AlternateContent xmlns:mc="http://schemas.openxmlformats.org/markup-compatibility/2006">
              <mc:Choice xmlns:v="urn:schemas-microsoft-com:vml" Requires="v">
                <p:oleObj spid="_x0000_s9652" name="Equation" r:id="rId5" imgW="5232240" imgH="1282680" progId="Equation.DSMT4">
                  <p:embed/>
                </p:oleObj>
              </mc:Choice>
              <mc:Fallback>
                <p:oleObj name="Equation" r:id="rId5" imgW="5232240" imgH="1282680" progId="Equation.DSMT4">
                  <p:embed/>
                  <p:pic>
                    <p:nvPicPr>
                      <p:cNvPr id="0" name=""/>
                      <p:cNvPicPr/>
                      <p:nvPr/>
                    </p:nvPicPr>
                    <p:blipFill>
                      <a:blip r:embed="rId6"/>
                      <a:stretch>
                        <a:fillRect/>
                      </a:stretch>
                    </p:blipFill>
                    <p:spPr>
                      <a:xfrm>
                        <a:off x="3632200" y="1086402"/>
                        <a:ext cx="5232400" cy="128270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70C2ADE7-4E3F-4828-AF69-D79FD24D21B9}"/>
              </a:ext>
            </a:extLst>
          </p:cNvPr>
          <p:cNvGraphicFramePr>
            <a:graphicFrameLocks noChangeAspect="1"/>
          </p:cNvGraphicFramePr>
          <p:nvPr>
            <p:extLst>
              <p:ext uri="{D42A27DB-BD31-4B8C-83A1-F6EECF244321}">
                <p14:modId xmlns:p14="http://schemas.microsoft.com/office/powerpoint/2010/main" val="996236139"/>
              </p:ext>
            </p:extLst>
          </p:nvPr>
        </p:nvGraphicFramePr>
        <p:xfrm>
          <a:off x="3569710" y="2592471"/>
          <a:ext cx="6157913" cy="1333500"/>
        </p:xfrm>
        <a:graphic>
          <a:graphicData uri="http://schemas.openxmlformats.org/presentationml/2006/ole">
            <mc:AlternateContent xmlns:mc="http://schemas.openxmlformats.org/markup-compatibility/2006">
              <mc:Choice xmlns:v="urn:schemas-microsoft-com:vml" Requires="v">
                <p:oleObj spid="_x0000_s9653" name="Equation" r:id="rId7" imgW="6158548" imgH="1333549" progId="Equation.DSMT4">
                  <p:embed/>
                </p:oleObj>
              </mc:Choice>
              <mc:Fallback>
                <p:oleObj name="Equation" r:id="rId7" imgW="6158548" imgH="1333549" progId="Equation.DSMT4">
                  <p:embed/>
                  <p:pic>
                    <p:nvPicPr>
                      <p:cNvPr id="0" name=""/>
                      <p:cNvPicPr/>
                      <p:nvPr/>
                    </p:nvPicPr>
                    <p:blipFill>
                      <a:blip r:embed="rId8"/>
                      <a:stretch>
                        <a:fillRect/>
                      </a:stretch>
                    </p:blipFill>
                    <p:spPr>
                      <a:xfrm>
                        <a:off x="3569710" y="2592471"/>
                        <a:ext cx="6157913" cy="13335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A3543AF0-C02C-491C-BF24-B71D9B96AE55}"/>
              </a:ext>
            </a:extLst>
          </p:cNvPr>
          <p:cNvGraphicFramePr>
            <a:graphicFrameLocks noChangeAspect="1"/>
          </p:cNvGraphicFramePr>
          <p:nvPr>
            <p:extLst>
              <p:ext uri="{D42A27DB-BD31-4B8C-83A1-F6EECF244321}">
                <p14:modId xmlns:p14="http://schemas.microsoft.com/office/powerpoint/2010/main" val="3493993904"/>
              </p:ext>
            </p:extLst>
          </p:nvPr>
        </p:nvGraphicFramePr>
        <p:xfrm>
          <a:off x="3519848" y="3994702"/>
          <a:ext cx="3225800" cy="635000"/>
        </p:xfrm>
        <a:graphic>
          <a:graphicData uri="http://schemas.openxmlformats.org/presentationml/2006/ole">
            <mc:AlternateContent xmlns:mc="http://schemas.openxmlformats.org/markup-compatibility/2006">
              <mc:Choice xmlns:v="urn:schemas-microsoft-com:vml" Requires="v">
                <p:oleObj spid="_x0000_s9654" name="Equation" r:id="rId9" imgW="3225600" imgH="634680" progId="Equation.DSMT4">
                  <p:embed/>
                </p:oleObj>
              </mc:Choice>
              <mc:Fallback>
                <p:oleObj name="Equation" r:id="rId9" imgW="3225600" imgH="634680" progId="Equation.DSMT4">
                  <p:embed/>
                  <p:pic>
                    <p:nvPicPr>
                      <p:cNvPr id="0" name=""/>
                      <p:cNvPicPr/>
                      <p:nvPr/>
                    </p:nvPicPr>
                    <p:blipFill>
                      <a:blip r:embed="rId10"/>
                      <a:stretch>
                        <a:fillRect/>
                      </a:stretch>
                    </p:blipFill>
                    <p:spPr>
                      <a:xfrm>
                        <a:off x="3519848" y="3994702"/>
                        <a:ext cx="3225800" cy="6350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C452AE38-56D5-472A-B445-D10E38AF8B05}"/>
              </a:ext>
            </a:extLst>
          </p:cNvPr>
          <p:cNvGraphicFramePr>
            <a:graphicFrameLocks noChangeAspect="1"/>
          </p:cNvGraphicFramePr>
          <p:nvPr>
            <p:extLst>
              <p:ext uri="{D42A27DB-BD31-4B8C-83A1-F6EECF244321}">
                <p14:modId xmlns:p14="http://schemas.microsoft.com/office/powerpoint/2010/main" val="600102830"/>
              </p:ext>
            </p:extLst>
          </p:nvPr>
        </p:nvGraphicFramePr>
        <p:xfrm>
          <a:off x="7666037" y="3994702"/>
          <a:ext cx="1435100" cy="635000"/>
        </p:xfrm>
        <a:graphic>
          <a:graphicData uri="http://schemas.openxmlformats.org/presentationml/2006/ole">
            <mc:AlternateContent xmlns:mc="http://schemas.openxmlformats.org/markup-compatibility/2006">
              <mc:Choice xmlns:v="urn:schemas-microsoft-com:vml" Requires="v">
                <p:oleObj spid="_x0000_s9655" name="Equation" r:id="rId11" imgW="1434960" imgH="634680" progId="Equation.DSMT4">
                  <p:embed/>
                </p:oleObj>
              </mc:Choice>
              <mc:Fallback>
                <p:oleObj name="Equation" r:id="rId11" imgW="1434960" imgH="634680" progId="Equation.DSMT4">
                  <p:embed/>
                  <p:pic>
                    <p:nvPicPr>
                      <p:cNvPr id="0" name=""/>
                      <p:cNvPicPr/>
                      <p:nvPr/>
                    </p:nvPicPr>
                    <p:blipFill>
                      <a:blip r:embed="rId12"/>
                      <a:stretch>
                        <a:fillRect/>
                      </a:stretch>
                    </p:blipFill>
                    <p:spPr>
                      <a:xfrm>
                        <a:off x="7666037" y="3994702"/>
                        <a:ext cx="1435100" cy="6350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88A24802-D0D6-4266-B2EF-5AA1A5FAA4A6}"/>
              </a:ext>
            </a:extLst>
          </p:cNvPr>
          <p:cNvGraphicFramePr>
            <a:graphicFrameLocks noChangeAspect="1"/>
          </p:cNvGraphicFramePr>
          <p:nvPr>
            <p:extLst>
              <p:ext uri="{D42A27DB-BD31-4B8C-83A1-F6EECF244321}">
                <p14:modId xmlns:p14="http://schemas.microsoft.com/office/powerpoint/2010/main" val="3552190808"/>
              </p:ext>
            </p:extLst>
          </p:nvPr>
        </p:nvGraphicFramePr>
        <p:xfrm>
          <a:off x="3519848" y="4894381"/>
          <a:ext cx="1498600" cy="595313"/>
        </p:xfrm>
        <a:graphic>
          <a:graphicData uri="http://schemas.openxmlformats.org/presentationml/2006/ole">
            <mc:AlternateContent xmlns:mc="http://schemas.openxmlformats.org/markup-compatibility/2006">
              <mc:Choice xmlns:v="urn:schemas-microsoft-com:vml" Requires="v">
                <p:oleObj spid="_x0000_s9656" name="Equation" r:id="rId13" imgW="1498346" imgH="595933" progId="Equation.DSMT4">
                  <p:embed/>
                </p:oleObj>
              </mc:Choice>
              <mc:Fallback>
                <p:oleObj name="Equation" r:id="rId13" imgW="1498346" imgH="595933" progId="Equation.DSMT4">
                  <p:embed/>
                  <p:pic>
                    <p:nvPicPr>
                      <p:cNvPr id="0" name=""/>
                      <p:cNvPicPr/>
                      <p:nvPr/>
                    </p:nvPicPr>
                    <p:blipFill>
                      <a:blip r:embed="rId14"/>
                      <a:stretch>
                        <a:fillRect/>
                      </a:stretch>
                    </p:blipFill>
                    <p:spPr>
                      <a:xfrm>
                        <a:off x="3519848" y="4894381"/>
                        <a:ext cx="1498600" cy="595313"/>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03D0025B-61E2-4E77-8741-FFED5D740BEF}"/>
              </a:ext>
            </a:extLst>
          </p:cNvPr>
          <p:cNvGraphicFramePr>
            <a:graphicFrameLocks noChangeAspect="1"/>
          </p:cNvGraphicFramePr>
          <p:nvPr>
            <p:extLst>
              <p:ext uri="{D42A27DB-BD31-4B8C-83A1-F6EECF244321}">
                <p14:modId xmlns:p14="http://schemas.microsoft.com/office/powerpoint/2010/main" val="638751848"/>
              </p:ext>
            </p:extLst>
          </p:nvPr>
        </p:nvGraphicFramePr>
        <p:xfrm>
          <a:off x="4478481" y="5461364"/>
          <a:ext cx="1409700" cy="596900"/>
        </p:xfrm>
        <a:graphic>
          <a:graphicData uri="http://schemas.openxmlformats.org/presentationml/2006/ole">
            <mc:AlternateContent xmlns:mc="http://schemas.openxmlformats.org/markup-compatibility/2006">
              <mc:Choice xmlns:v="urn:schemas-microsoft-com:vml" Requires="v">
                <p:oleObj spid="_x0000_s9657" name="Equation" r:id="rId15" imgW="1409400" imgH="596880" progId="Equation.DSMT4">
                  <p:embed/>
                </p:oleObj>
              </mc:Choice>
              <mc:Fallback>
                <p:oleObj name="Equation" r:id="rId15" imgW="1409400" imgH="596880" progId="Equation.DSMT4">
                  <p:embed/>
                  <p:pic>
                    <p:nvPicPr>
                      <p:cNvPr id="0" name=""/>
                      <p:cNvPicPr/>
                      <p:nvPr/>
                    </p:nvPicPr>
                    <p:blipFill>
                      <a:blip r:embed="rId16"/>
                      <a:stretch>
                        <a:fillRect/>
                      </a:stretch>
                    </p:blipFill>
                    <p:spPr>
                      <a:xfrm>
                        <a:off x="4478481" y="5461364"/>
                        <a:ext cx="1409700" cy="59690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34FDB886-29CD-4A40-87E8-D9964519FE90}"/>
              </a:ext>
            </a:extLst>
          </p:cNvPr>
          <p:cNvGraphicFramePr>
            <a:graphicFrameLocks noChangeAspect="1"/>
          </p:cNvGraphicFramePr>
          <p:nvPr>
            <p:extLst>
              <p:ext uri="{D42A27DB-BD31-4B8C-83A1-F6EECF244321}">
                <p14:modId xmlns:p14="http://schemas.microsoft.com/office/powerpoint/2010/main" val="1586274512"/>
              </p:ext>
            </p:extLst>
          </p:nvPr>
        </p:nvGraphicFramePr>
        <p:xfrm>
          <a:off x="6496266" y="5448773"/>
          <a:ext cx="4572000" cy="673100"/>
        </p:xfrm>
        <a:graphic>
          <a:graphicData uri="http://schemas.openxmlformats.org/presentationml/2006/ole">
            <mc:AlternateContent xmlns:mc="http://schemas.openxmlformats.org/markup-compatibility/2006">
              <mc:Choice xmlns:v="urn:schemas-microsoft-com:vml" Requires="v">
                <p:oleObj spid="_x0000_s9658" name="Equation" r:id="rId17" imgW="4572042" imgH="673805" progId="Equation.DSMT4">
                  <p:embed/>
                </p:oleObj>
              </mc:Choice>
              <mc:Fallback>
                <p:oleObj name="Equation" r:id="rId17" imgW="4572042" imgH="673805" progId="Equation.DSMT4">
                  <p:embed/>
                  <p:pic>
                    <p:nvPicPr>
                      <p:cNvPr id="0" name=""/>
                      <p:cNvPicPr/>
                      <p:nvPr/>
                    </p:nvPicPr>
                    <p:blipFill>
                      <a:blip r:embed="rId18"/>
                      <a:stretch>
                        <a:fillRect/>
                      </a:stretch>
                    </p:blipFill>
                    <p:spPr>
                      <a:xfrm>
                        <a:off x="6496266" y="5448773"/>
                        <a:ext cx="4572000" cy="673100"/>
                      </a:xfrm>
                      <a:prstGeom prst="rect">
                        <a:avLst/>
                      </a:prstGeom>
                    </p:spPr>
                  </p:pic>
                </p:oleObj>
              </mc:Fallback>
            </mc:AlternateContent>
          </a:graphicData>
        </a:graphic>
      </p:graphicFrame>
    </p:spTree>
    <p:extLst>
      <p:ext uri="{BB962C8B-B14F-4D97-AF65-F5344CB8AC3E}">
        <p14:creationId xmlns:p14="http://schemas.microsoft.com/office/powerpoint/2010/main" val="2143145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DB4E294E-52C9-41BD-A41B-5389E17C2FC2}"/>
              </a:ext>
            </a:extLst>
          </p:cNvPr>
          <p:cNvSpPr>
            <a:spLocks noGrp="1"/>
          </p:cNvSpPr>
          <p:nvPr>
            <p:ph type="sldNum" sz="quarter" idx="12"/>
          </p:nvPr>
        </p:nvSpPr>
        <p:spPr>
          <a:xfrm>
            <a:off x="8610600" y="6356350"/>
            <a:ext cx="2743200" cy="365125"/>
          </a:xfrm>
        </p:spPr>
        <p:txBody>
          <a:bodyPr/>
          <a:lstStyle/>
          <a:p>
            <a:fld id="{F770DD09-F61C-493C-8818-4311C754F91E}" type="slidenum">
              <a:rPr lang="en-US" smtClean="0"/>
              <a:t>6</a:t>
            </a:fld>
            <a:endParaRPr lang="en-US"/>
          </a:p>
        </p:txBody>
      </p:sp>
      <p:sp>
        <p:nvSpPr>
          <p:cNvPr id="2" name="TextBox 1">
            <a:extLst>
              <a:ext uri="{FF2B5EF4-FFF2-40B4-BE49-F238E27FC236}">
                <a16:creationId xmlns:a16="http://schemas.microsoft.com/office/drawing/2014/main" id="{0BB46534-9DB4-44E5-9FAC-8F1EAB20F0B8}"/>
              </a:ext>
            </a:extLst>
          </p:cNvPr>
          <p:cNvSpPr txBox="1"/>
          <p:nvPr/>
        </p:nvSpPr>
        <p:spPr>
          <a:xfrm>
            <a:off x="1018309" y="2019780"/>
            <a:ext cx="10155382" cy="2585323"/>
          </a:xfrm>
          <a:prstGeom prst="rect">
            <a:avLst/>
          </a:prstGeom>
          <a:noFill/>
        </p:spPr>
        <p:txBody>
          <a:bodyPr wrap="square" rtlCol="0">
            <a:spAutoFit/>
          </a:bodyPr>
          <a:lstStyle/>
          <a:p>
            <a:r>
              <a:rPr lang="en-US" b="1" dirty="0">
                <a:solidFill>
                  <a:srgbClr val="C00000"/>
                </a:solidFill>
              </a:rPr>
              <a:t>Discussion</a:t>
            </a:r>
          </a:p>
          <a:p>
            <a:endParaRPr lang="en-US" dirty="0"/>
          </a:p>
          <a:p>
            <a:pPr marL="285750" indent="-285750">
              <a:buFont typeface="Arial" panose="020B0604020202020204" pitchFamily="34" charset="0"/>
              <a:buChar char="•"/>
            </a:pPr>
            <a:r>
              <a:rPr lang="en-US" dirty="0"/>
              <a:t>Recall </a:t>
            </a:r>
            <a:r>
              <a:rPr lang="el-GR" dirty="0"/>
              <a:t>θ</a:t>
            </a:r>
            <a:r>
              <a:rPr lang="en-US" dirty="0"/>
              <a:t> = marginal damages = Social Cost of Carbon</a:t>
            </a:r>
          </a:p>
          <a:p>
            <a:endParaRPr lang="en-US" dirty="0"/>
          </a:p>
          <a:p>
            <a:pPr marL="285750" indent="-285750">
              <a:buFont typeface="Arial" panose="020B0604020202020204" pitchFamily="34" charset="0"/>
              <a:buChar char="•"/>
            </a:pPr>
            <a:r>
              <a:rPr lang="en-US" dirty="0"/>
              <a:t>If there are no uncovered emissions, then </a:t>
            </a:r>
            <a:r>
              <a:rPr lang="en-US" i="1" dirty="0" err="1"/>
              <a:t>E</a:t>
            </a:r>
            <a:r>
              <a:rPr lang="en-US" i="1" baseline="30000" dirty="0" err="1"/>
              <a:t>c</a:t>
            </a:r>
            <a:r>
              <a:rPr lang="en-US" dirty="0"/>
              <a:t> = </a:t>
            </a:r>
            <a:r>
              <a:rPr lang="en-US" i="1" dirty="0" err="1"/>
              <a:t>E</a:t>
            </a:r>
            <a:r>
              <a:rPr lang="en-US" i="1" baseline="30000" dirty="0" err="1"/>
              <a:t>tot</a:t>
            </a:r>
            <a:r>
              <a:rPr lang="en-US" dirty="0"/>
              <a:t> so </a:t>
            </a:r>
            <a:r>
              <a:rPr lang="el-GR" dirty="0"/>
              <a:t>τ</a:t>
            </a:r>
            <a:r>
              <a:rPr lang="en-US" dirty="0"/>
              <a:t> = </a:t>
            </a:r>
            <a:r>
              <a:rPr lang="el-GR" dirty="0"/>
              <a:t>θ</a:t>
            </a:r>
            <a:r>
              <a:rPr lang="en-US" dirty="0"/>
              <a:t> = SCC</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If there is leakage, then </a:t>
            </a:r>
            <a:r>
              <a:rPr lang="el-GR" dirty="0"/>
              <a:t>λ</a:t>
            </a:r>
            <a:r>
              <a:rPr lang="en-US" dirty="0"/>
              <a:t>  &lt; 1 and the optimal carbon tax = (1-leakage rate)*SCC</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If there is complete leakage (perfectly elastic supply of uncovered fuel), then optimal carbon tax = 0.</a:t>
            </a:r>
          </a:p>
        </p:txBody>
      </p:sp>
      <p:sp>
        <p:nvSpPr>
          <p:cNvPr id="10" name="Title 3">
            <a:extLst>
              <a:ext uri="{FF2B5EF4-FFF2-40B4-BE49-F238E27FC236}">
                <a16:creationId xmlns:a16="http://schemas.microsoft.com/office/drawing/2014/main" id="{544945F3-D85F-4790-AF2B-488CA042AD01}"/>
              </a:ext>
            </a:extLst>
          </p:cNvPr>
          <p:cNvSpPr txBox="1">
            <a:spLocks/>
          </p:cNvSpPr>
          <p:nvPr/>
        </p:nvSpPr>
        <p:spPr bwMode="auto">
          <a:xfrm>
            <a:off x="0" y="0"/>
            <a:ext cx="12192000" cy="430886"/>
          </a:xfrm>
          <a:prstGeom prst="rect">
            <a:avLst/>
          </a:prstGeom>
          <a:solidFill>
            <a:srgbClr val="B00000"/>
          </a:solidFill>
          <a:ln w="0">
            <a:solidFill>
              <a:schemeClr val="accent5">
                <a:lumMod val="60000"/>
                <a:lumOff val="40000"/>
              </a:schemeClr>
            </a:solidFill>
            <a:miter lim="800000"/>
            <a:headEnd/>
            <a:tailEnd/>
          </a:ln>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000" dirty="0">
                <a:solidFill>
                  <a:srgbClr val="0033CC"/>
                </a:solidFill>
              </a:rPr>
              <a:t>	</a:t>
            </a:r>
            <a:r>
              <a:rPr lang="en-US" sz="2000" dirty="0">
                <a:solidFill>
                  <a:schemeClr val="bg1"/>
                </a:solidFill>
              </a:rPr>
              <a:t>Supply side policies as carbon pricing with leakage: Basics</a:t>
            </a:r>
          </a:p>
        </p:txBody>
      </p:sp>
      <p:graphicFrame>
        <p:nvGraphicFramePr>
          <p:cNvPr id="3" name="Object 2">
            <a:extLst>
              <a:ext uri="{FF2B5EF4-FFF2-40B4-BE49-F238E27FC236}">
                <a16:creationId xmlns:a16="http://schemas.microsoft.com/office/drawing/2014/main" id="{452507FA-6BB3-488A-9473-3768237BF97E}"/>
              </a:ext>
            </a:extLst>
          </p:cNvPr>
          <p:cNvGraphicFramePr>
            <a:graphicFrameLocks noChangeAspect="1"/>
          </p:cNvGraphicFramePr>
          <p:nvPr>
            <p:extLst>
              <p:ext uri="{D42A27DB-BD31-4B8C-83A1-F6EECF244321}">
                <p14:modId xmlns:p14="http://schemas.microsoft.com/office/powerpoint/2010/main" val="2415420594"/>
              </p:ext>
            </p:extLst>
          </p:nvPr>
        </p:nvGraphicFramePr>
        <p:xfrm>
          <a:off x="3045691" y="1059655"/>
          <a:ext cx="4572000" cy="673100"/>
        </p:xfrm>
        <a:graphic>
          <a:graphicData uri="http://schemas.openxmlformats.org/presentationml/2006/ole">
            <mc:AlternateContent xmlns:mc="http://schemas.openxmlformats.org/markup-compatibility/2006">
              <mc:Choice xmlns:v="urn:schemas-microsoft-com:vml" Requires="v">
                <p:oleObj spid="_x0000_s10290" name="Equation" r:id="rId3" imgW="4572042" imgH="673805" progId="Equation.DSMT4">
                  <p:embed/>
                </p:oleObj>
              </mc:Choice>
              <mc:Fallback>
                <p:oleObj name="Equation" r:id="rId3" imgW="4572042" imgH="673805" progId="Equation.DSMT4">
                  <p:embed/>
                  <p:pic>
                    <p:nvPicPr>
                      <p:cNvPr id="0" name=""/>
                      <p:cNvPicPr/>
                      <p:nvPr/>
                    </p:nvPicPr>
                    <p:blipFill>
                      <a:blip r:embed="rId4"/>
                      <a:stretch>
                        <a:fillRect/>
                      </a:stretch>
                    </p:blipFill>
                    <p:spPr>
                      <a:xfrm>
                        <a:off x="3045691" y="1059655"/>
                        <a:ext cx="4572000" cy="673100"/>
                      </a:xfrm>
                      <a:prstGeom prst="rect">
                        <a:avLst/>
                      </a:prstGeom>
                    </p:spPr>
                  </p:pic>
                </p:oleObj>
              </mc:Fallback>
            </mc:AlternateContent>
          </a:graphicData>
        </a:graphic>
      </p:graphicFrame>
    </p:spTree>
    <p:extLst>
      <p:ext uri="{BB962C8B-B14F-4D97-AF65-F5344CB8AC3E}">
        <p14:creationId xmlns:p14="http://schemas.microsoft.com/office/powerpoint/2010/main" val="527745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DB4E294E-52C9-41BD-A41B-5389E17C2FC2}"/>
              </a:ext>
            </a:extLst>
          </p:cNvPr>
          <p:cNvSpPr>
            <a:spLocks noGrp="1"/>
          </p:cNvSpPr>
          <p:nvPr>
            <p:ph type="sldNum" sz="quarter" idx="12"/>
          </p:nvPr>
        </p:nvSpPr>
        <p:spPr>
          <a:xfrm>
            <a:off x="8610600" y="6356350"/>
            <a:ext cx="2743200" cy="365125"/>
          </a:xfrm>
        </p:spPr>
        <p:txBody>
          <a:bodyPr/>
          <a:lstStyle/>
          <a:p>
            <a:fld id="{F770DD09-F61C-493C-8818-4311C754F91E}" type="slidenum">
              <a:rPr lang="en-US" smtClean="0"/>
              <a:t>7</a:t>
            </a:fld>
            <a:endParaRPr lang="en-US"/>
          </a:p>
        </p:txBody>
      </p:sp>
      <p:pic>
        <p:nvPicPr>
          <p:cNvPr id="12" name="Picture 11" descr="A picture containing outdoor, sky, mountain, hillside&#10;&#10;Description automatically generated">
            <a:extLst>
              <a:ext uri="{FF2B5EF4-FFF2-40B4-BE49-F238E27FC236}">
                <a16:creationId xmlns:a16="http://schemas.microsoft.com/office/drawing/2014/main" id="{6B792E6F-C8F1-45BC-9159-DF5E7FF30E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7252" y="4044731"/>
            <a:ext cx="8214748" cy="2813269"/>
          </a:xfrm>
          <a:prstGeom prst="rect">
            <a:avLst/>
          </a:prstGeom>
        </p:spPr>
      </p:pic>
      <p:pic>
        <p:nvPicPr>
          <p:cNvPr id="4" name="Picture 3" descr="A large oil rig in the ocean&#10;&#10;Description automatically generated with low confidence">
            <a:extLst>
              <a:ext uri="{FF2B5EF4-FFF2-40B4-BE49-F238E27FC236}">
                <a16:creationId xmlns:a16="http://schemas.microsoft.com/office/drawing/2014/main" id="{DB4DBC7B-6F91-4CC0-9320-C15D24D6753B}"/>
              </a:ext>
            </a:extLst>
          </p:cNvPr>
          <p:cNvPicPr>
            <a:picLocks noChangeAspect="1"/>
          </p:cNvPicPr>
          <p:nvPr/>
        </p:nvPicPr>
        <p:blipFill rotWithShape="1">
          <a:blip r:embed="rId3">
            <a:extLst>
              <a:ext uri="{28A0092B-C50C-407E-A947-70E740481C1C}">
                <a14:useLocalDpi xmlns:a14="http://schemas.microsoft.com/office/drawing/2010/main" val="0"/>
              </a:ext>
            </a:extLst>
          </a:blip>
          <a:srcRect r="1105"/>
          <a:stretch/>
        </p:blipFill>
        <p:spPr>
          <a:xfrm>
            <a:off x="0" y="3290339"/>
            <a:ext cx="5553442" cy="3613844"/>
          </a:xfrm>
          <a:prstGeom prst="rect">
            <a:avLst/>
          </a:prstGeom>
        </p:spPr>
      </p:pic>
      <p:sp>
        <p:nvSpPr>
          <p:cNvPr id="9" name="TextBox 8">
            <a:extLst>
              <a:ext uri="{FF2B5EF4-FFF2-40B4-BE49-F238E27FC236}">
                <a16:creationId xmlns:a16="http://schemas.microsoft.com/office/drawing/2014/main" id="{1BF7CC71-53FB-4F66-9723-E086F3E85405}"/>
              </a:ext>
            </a:extLst>
          </p:cNvPr>
          <p:cNvSpPr txBox="1"/>
          <p:nvPr/>
        </p:nvSpPr>
        <p:spPr>
          <a:xfrm>
            <a:off x="485880" y="431314"/>
            <a:ext cx="5029201" cy="2585323"/>
          </a:xfrm>
          <a:prstGeom prst="rect">
            <a:avLst/>
          </a:prstGeom>
          <a:noFill/>
        </p:spPr>
        <p:txBody>
          <a:bodyPr wrap="square" rtlCol="0">
            <a:spAutoFit/>
          </a:bodyPr>
          <a:lstStyle/>
          <a:p>
            <a:r>
              <a:rPr lang="en-US" b="1" dirty="0">
                <a:solidFill>
                  <a:srgbClr val="C00000"/>
                </a:solidFill>
              </a:rPr>
              <a:t>US Federal fossil fuel leasing program</a:t>
            </a:r>
            <a:r>
              <a:rPr lang="en-US" dirty="0"/>
              <a:t> </a:t>
            </a:r>
          </a:p>
          <a:p>
            <a:pPr marL="285750" indent="-285750">
              <a:buFont typeface="Courier New" panose="02070309020205020404" pitchFamily="49" charset="0"/>
              <a:buChar char="o"/>
            </a:pPr>
            <a:r>
              <a:rPr lang="en-US" dirty="0"/>
              <a:t>Historical goals: </a:t>
            </a:r>
          </a:p>
          <a:p>
            <a:pPr marL="742950" lvl="1" indent="-285750">
              <a:buFont typeface="Courier New" panose="02070309020205020404" pitchFamily="49" charset="0"/>
              <a:buChar char="o"/>
            </a:pPr>
            <a:r>
              <a:rPr lang="en-US" dirty="0"/>
              <a:t>Settle West</a:t>
            </a:r>
          </a:p>
          <a:p>
            <a:pPr marL="742950" lvl="1" indent="-285750">
              <a:buFont typeface="Courier New" panose="02070309020205020404" pitchFamily="49" charset="0"/>
              <a:buChar char="o"/>
            </a:pPr>
            <a:r>
              <a:rPr lang="en-US" dirty="0"/>
              <a:t>Ensure domestic supply</a:t>
            </a:r>
          </a:p>
          <a:p>
            <a:pPr marL="1200150" lvl="2" indent="-285750">
              <a:buFont typeface="Wingdings" panose="05000000000000000000" pitchFamily="2" charset="2"/>
              <a:buChar char="§"/>
            </a:pPr>
            <a:r>
              <a:rPr lang="en-US" dirty="0"/>
              <a:t>Energy abundance</a:t>
            </a:r>
          </a:p>
          <a:p>
            <a:pPr marL="1200150" lvl="2" indent="-285750">
              <a:buFont typeface="Wingdings" panose="05000000000000000000" pitchFamily="2" charset="2"/>
              <a:buChar char="§"/>
            </a:pPr>
            <a:r>
              <a:rPr lang="en-US" dirty="0"/>
              <a:t>Energy security</a:t>
            </a:r>
          </a:p>
          <a:p>
            <a:pPr marL="800100" lvl="1" indent="-342900">
              <a:buFont typeface="Courier New" panose="02070309020205020404" pitchFamily="49" charset="0"/>
              <a:buChar char="o"/>
            </a:pPr>
            <a:r>
              <a:rPr lang="en-US" dirty="0"/>
              <a:t>Low-sulfur coal from PRB</a:t>
            </a:r>
          </a:p>
          <a:p>
            <a:pPr marL="285750" indent="-285750">
              <a:buFont typeface="Courier New" panose="02070309020205020404" pitchFamily="49" charset="0"/>
              <a:buChar char="o"/>
            </a:pPr>
            <a:r>
              <a:rPr lang="en-US" dirty="0"/>
              <a:t>40% of US coal, 22% of US oil, 12% of US gas</a:t>
            </a:r>
          </a:p>
          <a:p>
            <a:pPr marL="285750" indent="-285750">
              <a:buFont typeface="Courier New" panose="02070309020205020404" pitchFamily="49" charset="0"/>
              <a:buChar char="o"/>
            </a:pPr>
            <a:r>
              <a:rPr lang="en-US" dirty="0"/>
              <a:t>O&amp;G royalties are 12.5% (18.75% offshore)</a:t>
            </a:r>
          </a:p>
        </p:txBody>
      </p:sp>
      <p:pic>
        <p:nvPicPr>
          <p:cNvPr id="17" name="Picture 16">
            <a:extLst>
              <a:ext uri="{FF2B5EF4-FFF2-40B4-BE49-F238E27FC236}">
                <a16:creationId xmlns:a16="http://schemas.microsoft.com/office/drawing/2014/main" id="{3883DA77-4E75-4CDD-ADB3-38386697C8F7}"/>
              </a:ext>
            </a:extLst>
          </p:cNvPr>
          <p:cNvPicPr>
            <a:picLocks noChangeAspect="1"/>
          </p:cNvPicPr>
          <p:nvPr/>
        </p:nvPicPr>
        <p:blipFill rotWithShape="1">
          <a:blip r:embed="rId4"/>
          <a:srcRect t="20435"/>
          <a:stretch/>
        </p:blipFill>
        <p:spPr>
          <a:xfrm>
            <a:off x="5338422" y="430886"/>
            <a:ext cx="6835106" cy="3613844"/>
          </a:xfrm>
          <a:prstGeom prst="rect">
            <a:avLst/>
          </a:prstGeom>
        </p:spPr>
      </p:pic>
      <p:sp>
        <p:nvSpPr>
          <p:cNvPr id="10" name="Title 3">
            <a:extLst>
              <a:ext uri="{FF2B5EF4-FFF2-40B4-BE49-F238E27FC236}">
                <a16:creationId xmlns:a16="http://schemas.microsoft.com/office/drawing/2014/main" id="{91B6F58F-8C7B-48B5-A3F1-C113074055F1}"/>
              </a:ext>
            </a:extLst>
          </p:cNvPr>
          <p:cNvSpPr txBox="1">
            <a:spLocks/>
          </p:cNvSpPr>
          <p:nvPr/>
        </p:nvSpPr>
        <p:spPr bwMode="auto">
          <a:xfrm>
            <a:off x="0" y="-32327"/>
            <a:ext cx="12192000" cy="430886"/>
          </a:xfrm>
          <a:prstGeom prst="rect">
            <a:avLst/>
          </a:prstGeom>
          <a:solidFill>
            <a:srgbClr val="B00000"/>
          </a:solidFill>
          <a:ln w="0">
            <a:solidFill>
              <a:schemeClr val="accent5">
                <a:lumMod val="60000"/>
                <a:lumOff val="40000"/>
              </a:schemeClr>
            </a:solidFill>
            <a:miter lim="800000"/>
            <a:headEnd/>
            <a:tailEnd/>
          </a:ln>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000" dirty="0">
                <a:solidFill>
                  <a:srgbClr val="0033CC"/>
                </a:solidFill>
              </a:rPr>
              <a:t>	</a:t>
            </a:r>
            <a:r>
              <a:rPr lang="en-US" sz="2000" dirty="0">
                <a:solidFill>
                  <a:schemeClr val="bg1"/>
                </a:solidFill>
              </a:rPr>
              <a:t>2. Supply side policies with leakage: application to US Oil &amp; gas royalties</a:t>
            </a:r>
          </a:p>
        </p:txBody>
      </p:sp>
    </p:spTree>
    <p:extLst>
      <p:ext uri="{BB962C8B-B14F-4D97-AF65-F5344CB8AC3E}">
        <p14:creationId xmlns:p14="http://schemas.microsoft.com/office/powerpoint/2010/main" val="531065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DB4E294E-52C9-41BD-A41B-5389E17C2FC2}"/>
              </a:ext>
            </a:extLst>
          </p:cNvPr>
          <p:cNvSpPr>
            <a:spLocks noGrp="1"/>
          </p:cNvSpPr>
          <p:nvPr>
            <p:ph type="sldNum" sz="quarter" idx="12"/>
          </p:nvPr>
        </p:nvSpPr>
        <p:spPr>
          <a:xfrm>
            <a:off x="8610600" y="6356350"/>
            <a:ext cx="2743200" cy="365125"/>
          </a:xfrm>
        </p:spPr>
        <p:txBody>
          <a:bodyPr/>
          <a:lstStyle/>
          <a:p>
            <a:fld id="{F770DD09-F61C-493C-8818-4311C754F91E}" type="slidenum">
              <a:rPr lang="en-US" smtClean="0"/>
              <a:t>8</a:t>
            </a:fld>
            <a:endParaRPr lang="en-US"/>
          </a:p>
        </p:txBody>
      </p:sp>
      <p:sp>
        <p:nvSpPr>
          <p:cNvPr id="9" name="TextBox 8">
            <a:extLst>
              <a:ext uri="{FF2B5EF4-FFF2-40B4-BE49-F238E27FC236}">
                <a16:creationId xmlns:a16="http://schemas.microsoft.com/office/drawing/2014/main" id="{1BF7CC71-53FB-4F66-9723-E086F3E85405}"/>
              </a:ext>
            </a:extLst>
          </p:cNvPr>
          <p:cNvSpPr txBox="1"/>
          <p:nvPr/>
        </p:nvSpPr>
        <p:spPr>
          <a:xfrm>
            <a:off x="485880" y="417460"/>
            <a:ext cx="5029201" cy="3139321"/>
          </a:xfrm>
          <a:prstGeom prst="rect">
            <a:avLst/>
          </a:prstGeom>
          <a:noFill/>
        </p:spPr>
        <p:txBody>
          <a:bodyPr wrap="square" rtlCol="0">
            <a:spAutoFit/>
          </a:bodyPr>
          <a:lstStyle/>
          <a:p>
            <a:r>
              <a:rPr lang="en-US" b="1" dirty="0">
                <a:solidFill>
                  <a:srgbClr val="C00000"/>
                </a:solidFill>
              </a:rPr>
              <a:t>Federal fossil fuel leasing program</a:t>
            </a:r>
            <a:r>
              <a:rPr lang="en-US" dirty="0"/>
              <a:t> </a:t>
            </a:r>
          </a:p>
          <a:p>
            <a:pPr marL="285750" indent="-285750">
              <a:buFont typeface="Courier New" panose="02070309020205020404" pitchFamily="49" charset="0"/>
              <a:buChar char="o"/>
            </a:pPr>
            <a:r>
              <a:rPr lang="en-US" dirty="0"/>
              <a:t>Historical goals: </a:t>
            </a:r>
          </a:p>
          <a:p>
            <a:pPr marL="742950" lvl="1" indent="-285750">
              <a:buFont typeface="Arial" panose="020B0604020202020204" pitchFamily="34" charset="0"/>
              <a:buChar char="•"/>
            </a:pPr>
            <a:r>
              <a:rPr lang="en-US" dirty="0"/>
              <a:t>Settle West</a:t>
            </a:r>
          </a:p>
          <a:p>
            <a:pPr marL="742950" lvl="1" indent="-285750">
              <a:buFont typeface="Arial" panose="020B0604020202020204" pitchFamily="34" charset="0"/>
              <a:buChar char="•"/>
            </a:pPr>
            <a:r>
              <a:rPr lang="en-US" dirty="0"/>
              <a:t>Ensure domestic supply</a:t>
            </a:r>
          </a:p>
          <a:p>
            <a:pPr marL="1200150" lvl="2" indent="-285750">
              <a:buFont typeface="Wingdings" panose="05000000000000000000" pitchFamily="2" charset="2"/>
              <a:buChar char="§"/>
            </a:pPr>
            <a:r>
              <a:rPr lang="en-US" dirty="0"/>
              <a:t>Energy abundance</a:t>
            </a:r>
          </a:p>
          <a:p>
            <a:pPr marL="1200150" lvl="2" indent="-285750">
              <a:buFont typeface="Wingdings" panose="05000000000000000000" pitchFamily="2" charset="2"/>
              <a:buChar char="§"/>
            </a:pPr>
            <a:r>
              <a:rPr lang="en-US" dirty="0"/>
              <a:t>Energy security</a:t>
            </a:r>
          </a:p>
          <a:p>
            <a:pPr marL="800100" lvl="1" indent="-342900">
              <a:buFont typeface="Arial" panose="020B0604020202020204" pitchFamily="34" charset="0"/>
              <a:buChar char="•"/>
            </a:pPr>
            <a:r>
              <a:rPr lang="en-US" dirty="0"/>
              <a:t>Low-sulfur coal from PRB</a:t>
            </a:r>
          </a:p>
          <a:p>
            <a:pPr marL="285750" indent="-285750">
              <a:buFont typeface="Courier New" panose="02070309020205020404" pitchFamily="49" charset="0"/>
              <a:buChar char="o"/>
            </a:pPr>
            <a:r>
              <a:rPr lang="en-US" dirty="0"/>
              <a:t>40% of US coal, 22% of US oil, 12% of US gas</a:t>
            </a:r>
          </a:p>
          <a:p>
            <a:pPr marL="285750" indent="-285750">
              <a:buFont typeface="Courier New" panose="02070309020205020404" pitchFamily="49" charset="0"/>
              <a:buChar char="o"/>
            </a:pPr>
            <a:r>
              <a:rPr lang="en-US" dirty="0"/>
              <a:t>O&amp;G royalties are 12.5% (18.75% offshore)</a:t>
            </a:r>
          </a:p>
          <a:p>
            <a:pPr marL="285750" indent="-285750">
              <a:buFont typeface="Courier New" panose="02070309020205020404" pitchFamily="49" charset="0"/>
              <a:buChar char="o"/>
            </a:pPr>
            <a:r>
              <a:rPr lang="en-US" dirty="0"/>
              <a:t>Biden administration started comprehensive review of Federal O&amp;G program in January 2021.</a:t>
            </a:r>
          </a:p>
        </p:txBody>
      </p:sp>
      <p:pic>
        <p:nvPicPr>
          <p:cNvPr id="17" name="Picture 16">
            <a:extLst>
              <a:ext uri="{FF2B5EF4-FFF2-40B4-BE49-F238E27FC236}">
                <a16:creationId xmlns:a16="http://schemas.microsoft.com/office/drawing/2014/main" id="{3883DA77-4E75-4CDD-ADB3-38386697C8F7}"/>
              </a:ext>
            </a:extLst>
          </p:cNvPr>
          <p:cNvPicPr>
            <a:picLocks noChangeAspect="1"/>
          </p:cNvPicPr>
          <p:nvPr/>
        </p:nvPicPr>
        <p:blipFill rotWithShape="1">
          <a:blip r:embed="rId2"/>
          <a:srcRect t="20435"/>
          <a:stretch/>
        </p:blipFill>
        <p:spPr>
          <a:xfrm>
            <a:off x="6875459" y="4439420"/>
            <a:ext cx="4478341" cy="2367779"/>
          </a:xfrm>
          <a:prstGeom prst="rect">
            <a:avLst/>
          </a:prstGeom>
        </p:spPr>
      </p:pic>
      <p:pic>
        <p:nvPicPr>
          <p:cNvPr id="4" name="Picture 3" descr="A large oil rig in the ocean&#10;&#10;Description automatically generated with low confidence">
            <a:extLst>
              <a:ext uri="{FF2B5EF4-FFF2-40B4-BE49-F238E27FC236}">
                <a16:creationId xmlns:a16="http://schemas.microsoft.com/office/drawing/2014/main" id="{DB4DBC7B-6F91-4CC0-9320-C15D24D6753B}"/>
              </a:ext>
            </a:extLst>
          </p:cNvPr>
          <p:cNvPicPr>
            <a:picLocks noChangeAspect="1"/>
          </p:cNvPicPr>
          <p:nvPr/>
        </p:nvPicPr>
        <p:blipFill rotWithShape="1">
          <a:blip r:embed="rId3">
            <a:extLst>
              <a:ext uri="{28A0092B-C50C-407E-A947-70E740481C1C}">
                <a14:useLocalDpi xmlns:a14="http://schemas.microsoft.com/office/drawing/2010/main" val="0"/>
              </a:ext>
            </a:extLst>
          </a:blip>
          <a:srcRect r="1105"/>
          <a:stretch/>
        </p:blipFill>
        <p:spPr>
          <a:xfrm>
            <a:off x="838200" y="3762917"/>
            <a:ext cx="4749276" cy="3090542"/>
          </a:xfrm>
          <a:prstGeom prst="rect">
            <a:avLst/>
          </a:prstGeom>
        </p:spPr>
      </p:pic>
      <p:sp>
        <p:nvSpPr>
          <p:cNvPr id="11" name="TextBox 10">
            <a:extLst>
              <a:ext uri="{FF2B5EF4-FFF2-40B4-BE49-F238E27FC236}">
                <a16:creationId xmlns:a16="http://schemas.microsoft.com/office/drawing/2014/main" id="{1E357AAA-B92E-40F1-A51A-244E1997CCD4}"/>
              </a:ext>
            </a:extLst>
          </p:cNvPr>
          <p:cNvSpPr txBox="1"/>
          <p:nvPr/>
        </p:nvSpPr>
        <p:spPr>
          <a:xfrm>
            <a:off x="5851236" y="398559"/>
            <a:ext cx="6223366" cy="3970318"/>
          </a:xfrm>
          <a:prstGeom prst="rect">
            <a:avLst/>
          </a:prstGeom>
          <a:noFill/>
        </p:spPr>
        <p:txBody>
          <a:bodyPr wrap="square" rtlCol="0">
            <a:spAutoFit/>
          </a:bodyPr>
          <a:lstStyle/>
          <a:p>
            <a:r>
              <a:rPr lang="en-US" b="1" dirty="0">
                <a:solidFill>
                  <a:srgbClr val="C00000"/>
                </a:solidFill>
              </a:rPr>
              <a:t>Very small literature</a:t>
            </a:r>
            <a:endParaRPr lang="en-US" dirty="0"/>
          </a:p>
          <a:p>
            <a:pPr marL="342900" indent="-342900">
              <a:buFont typeface="+mj-lt"/>
              <a:buAutoNum type="arabicPeriod"/>
            </a:pPr>
            <a:r>
              <a:rPr lang="en-US" b="1" dirty="0"/>
              <a:t>Fair return</a:t>
            </a:r>
          </a:p>
          <a:p>
            <a:pPr lvl="1"/>
            <a:r>
              <a:rPr lang="en-US" dirty="0"/>
              <a:t>Covert &amp; Kellogg (2021) (O&amp;G)</a:t>
            </a:r>
          </a:p>
          <a:p>
            <a:pPr marL="342900" indent="-342900">
              <a:buFont typeface="+mj-lt"/>
              <a:buAutoNum type="arabicPeriod"/>
            </a:pPr>
            <a:endParaRPr lang="en-US" dirty="0"/>
          </a:p>
          <a:p>
            <a:pPr marL="342900" indent="-342900">
              <a:buFont typeface="+mj-lt"/>
              <a:buAutoNum type="arabicPeriod"/>
            </a:pPr>
            <a:r>
              <a:rPr lang="en-US" b="1" dirty="0"/>
              <a:t>Welfare/address climate externalities</a:t>
            </a:r>
          </a:p>
          <a:p>
            <a:pPr lvl="1"/>
            <a:r>
              <a:rPr lang="en-US" dirty="0"/>
              <a:t>Gillingham &amp; Stock (2016)</a:t>
            </a:r>
          </a:p>
          <a:p>
            <a:pPr lvl="1"/>
            <a:r>
              <a:rPr lang="en-US" dirty="0"/>
              <a:t>Greenstone &amp; Stuart (2016)</a:t>
            </a:r>
          </a:p>
          <a:p>
            <a:pPr lvl="1"/>
            <a:r>
              <a:rPr lang="en-US" dirty="0"/>
              <a:t>Gillingham, Bushnell, Fowlie, Greenstone, Kolstad, Krupnick, Morris, </a:t>
            </a:r>
            <a:r>
              <a:rPr lang="en-US" dirty="0" err="1"/>
              <a:t>Schmalensee</a:t>
            </a:r>
            <a:r>
              <a:rPr lang="en-US" dirty="0"/>
              <a:t>, Stock (2016) (coal)</a:t>
            </a:r>
          </a:p>
          <a:p>
            <a:pPr lvl="1"/>
            <a:r>
              <a:rPr lang="en-US" dirty="0"/>
              <a:t>Gerarden, Reeder, Stock (2020) (coal)</a:t>
            </a:r>
          </a:p>
          <a:p>
            <a:pPr lvl="1"/>
            <a:r>
              <a:rPr lang="en-US" dirty="0"/>
              <a:t>Prest (2021) (O&amp;G)</a:t>
            </a:r>
          </a:p>
          <a:p>
            <a:pPr lvl="1"/>
            <a:r>
              <a:rPr lang="en-US" dirty="0"/>
              <a:t>Prest &amp; Stock (2021) (O&amp;G)</a:t>
            </a:r>
          </a:p>
          <a:p>
            <a:pPr lvl="1"/>
            <a:r>
              <a:rPr lang="en-US" dirty="0"/>
              <a:t>Survey, supply side lit: </a:t>
            </a:r>
            <a:r>
              <a:rPr lang="en-US" sz="1800" dirty="0"/>
              <a:t>Lazarus &amp; van </a:t>
            </a:r>
            <a:r>
              <a:rPr lang="en-US" sz="1800" dirty="0" err="1"/>
              <a:t>Asslet</a:t>
            </a:r>
            <a:r>
              <a:rPr lang="en-US" sz="1800" dirty="0"/>
              <a:t> (</a:t>
            </a:r>
            <a:r>
              <a:rPr lang="en-US" sz="1800" i="1" dirty="0"/>
              <a:t>Climatic Change</a:t>
            </a:r>
            <a:r>
              <a:rPr lang="en-US" sz="1800" dirty="0"/>
              <a:t> 2018)</a:t>
            </a:r>
            <a:endParaRPr lang="en-US" dirty="0"/>
          </a:p>
        </p:txBody>
      </p:sp>
      <p:sp>
        <p:nvSpPr>
          <p:cNvPr id="12" name="Title 3">
            <a:extLst>
              <a:ext uri="{FF2B5EF4-FFF2-40B4-BE49-F238E27FC236}">
                <a16:creationId xmlns:a16="http://schemas.microsoft.com/office/drawing/2014/main" id="{26C1422B-55C7-440A-873B-FB01A97BEA53}"/>
              </a:ext>
            </a:extLst>
          </p:cNvPr>
          <p:cNvSpPr txBox="1">
            <a:spLocks/>
          </p:cNvSpPr>
          <p:nvPr/>
        </p:nvSpPr>
        <p:spPr bwMode="auto">
          <a:xfrm>
            <a:off x="0" y="-32327"/>
            <a:ext cx="12192000" cy="430886"/>
          </a:xfrm>
          <a:prstGeom prst="rect">
            <a:avLst/>
          </a:prstGeom>
          <a:solidFill>
            <a:srgbClr val="B00000"/>
          </a:solidFill>
          <a:ln w="0">
            <a:solidFill>
              <a:schemeClr val="accent5">
                <a:lumMod val="60000"/>
                <a:lumOff val="40000"/>
              </a:schemeClr>
            </a:solidFill>
            <a:miter lim="800000"/>
            <a:headEnd/>
            <a:tailEnd/>
          </a:ln>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000" dirty="0">
                <a:solidFill>
                  <a:srgbClr val="0033CC"/>
                </a:solidFill>
              </a:rPr>
              <a:t>	</a:t>
            </a:r>
            <a:r>
              <a:rPr lang="en-US" sz="2000" dirty="0">
                <a:solidFill>
                  <a:schemeClr val="bg1"/>
                </a:solidFill>
              </a:rPr>
              <a:t>Supply side policies with leakage: US Oil &amp; gas royalties</a:t>
            </a:r>
          </a:p>
        </p:txBody>
      </p:sp>
    </p:spTree>
    <p:extLst>
      <p:ext uri="{BB962C8B-B14F-4D97-AF65-F5344CB8AC3E}">
        <p14:creationId xmlns:p14="http://schemas.microsoft.com/office/powerpoint/2010/main" val="4139188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47FE74FE-64E7-44A7-99B6-F20F65D165F9}"/>
              </a:ext>
            </a:extLst>
          </p:cNvPr>
          <p:cNvSpPr txBox="1">
            <a:spLocks/>
          </p:cNvSpPr>
          <p:nvPr/>
        </p:nvSpPr>
        <p:spPr bwMode="auto">
          <a:xfrm>
            <a:off x="0" y="-32327"/>
            <a:ext cx="12192000" cy="430886"/>
          </a:xfrm>
          <a:prstGeom prst="rect">
            <a:avLst/>
          </a:prstGeom>
          <a:solidFill>
            <a:srgbClr val="B00000"/>
          </a:solidFill>
          <a:ln w="0">
            <a:solidFill>
              <a:schemeClr val="accent5">
                <a:lumMod val="60000"/>
                <a:lumOff val="40000"/>
              </a:schemeClr>
            </a:solidFill>
            <a:miter lim="800000"/>
            <a:headEnd/>
            <a:tailEnd/>
          </a:ln>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000" dirty="0">
                <a:solidFill>
                  <a:srgbClr val="0033CC"/>
                </a:solidFill>
              </a:rPr>
              <a:t>	</a:t>
            </a:r>
            <a:r>
              <a:rPr lang="en-US" sz="2000" dirty="0">
                <a:solidFill>
                  <a:schemeClr val="bg1"/>
                </a:solidFill>
              </a:rPr>
              <a:t>2. Supply side policies with leakage: US Oil &amp; gas royalties</a:t>
            </a:r>
          </a:p>
        </p:txBody>
      </p:sp>
      <p:sp>
        <p:nvSpPr>
          <p:cNvPr id="5" name="Slide Number Placeholder 1">
            <a:extLst>
              <a:ext uri="{FF2B5EF4-FFF2-40B4-BE49-F238E27FC236}">
                <a16:creationId xmlns:a16="http://schemas.microsoft.com/office/drawing/2014/main" id="{DB4E294E-52C9-41BD-A41B-5389E17C2FC2}"/>
              </a:ext>
            </a:extLst>
          </p:cNvPr>
          <p:cNvSpPr>
            <a:spLocks noGrp="1"/>
          </p:cNvSpPr>
          <p:nvPr>
            <p:ph type="sldNum" sz="quarter" idx="12"/>
          </p:nvPr>
        </p:nvSpPr>
        <p:spPr>
          <a:xfrm>
            <a:off x="8610600" y="6356350"/>
            <a:ext cx="2743200" cy="365125"/>
          </a:xfrm>
        </p:spPr>
        <p:txBody>
          <a:bodyPr/>
          <a:lstStyle/>
          <a:p>
            <a:fld id="{F770DD09-F61C-493C-8818-4311C754F91E}" type="slidenum">
              <a:rPr lang="en-US" smtClean="0"/>
              <a:t>9</a:t>
            </a:fld>
            <a:endParaRPr lang="en-US"/>
          </a:p>
        </p:txBody>
      </p:sp>
      <p:pic>
        <p:nvPicPr>
          <p:cNvPr id="7" name="Picture 3">
            <a:extLst>
              <a:ext uri="{FF2B5EF4-FFF2-40B4-BE49-F238E27FC236}">
                <a16:creationId xmlns:a16="http://schemas.microsoft.com/office/drawing/2014/main" id="{2CDCADFC-3DC2-4308-9B69-2FF5448D58A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2" b="19709"/>
          <a:stretch/>
        </p:blipFill>
        <p:spPr bwMode="auto">
          <a:xfrm>
            <a:off x="2201471" y="586073"/>
            <a:ext cx="7453144" cy="5980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8632134"/>
      </p:ext>
    </p:extLst>
  </p:cSld>
  <p:clrMapOvr>
    <a:masterClrMapping/>
  </p:clrMapOvr>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6814</TotalTime>
  <Words>3441</Words>
  <Application>Microsoft Office PowerPoint</Application>
  <PresentationFormat>Widescreen</PresentationFormat>
  <Paragraphs>599</Paragraphs>
  <Slides>32</Slides>
  <Notes>5</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45" baseType="lpstr">
      <vt:lpstr>Arial</vt:lpstr>
      <vt:lpstr>Calibre Regular</vt:lpstr>
      <vt:lpstr>Calibre Semibold</vt:lpstr>
      <vt:lpstr>Calibri</vt:lpstr>
      <vt:lpstr>Calibri Light</vt:lpstr>
      <vt:lpstr>Cambria</vt:lpstr>
      <vt:lpstr>Courier New</vt:lpstr>
      <vt:lpstr>Mangal</vt:lpstr>
      <vt:lpstr>Melior</vt:lpstr>
      <vt:lpstr>Times New Roman</vt:lpstr>
      <vt:lpstr>Wingdings</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Data: Microdata on more than 1 million wells</vt:lpstr>
      <vt:lpstr>PowerPoint Presentation</vt:lpstr>
      <vt:lpstr>PowerPoint Presentation</vt:lpstr>
      <vt:lpstr>Summary: BAU, revenue-maximizing, and welfare-maximizing carbon fees and royalty surcharges</vt:lpstr>
      <vt:lpstr>Separate fees for oil and gas, relative to BAU</vt:lpstr>
      <vt:lpstr>Revenues over time, by policy</vt:lpstr>
      <vt:lpstr>Production Impacts by Supply Region, $20/ton CO2e fee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Stock, James H.</dc:creator>
  <cp:lastModifiedBy>Sysyn, Amy L</cp:lastModifiedBy>
  <cp:revision>944</cp:revision>
  <dcterms:created xsi:type="dcterms:W3CDTF">2019-12-01T20:26:42Z</dcterms:created>
  <dcterms:modified xsi:type="dcterms:W3CDTF">2022-11-04T19:43:30Z</dcterms:modified>
</cp:coreProperties>
</file>