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860" r:id="rId2"/>
    <p:sldId id="870" r:id="rId3"/>
    <p:sldId id="554" r:id="rId4"/>
    <p:sldId id="863" r:id="rId5"/>
    <p:sldId id="594" r:id="rId6"/>
    <p:sldId id="658" r:id="rId7"/>
    <p:sldId id="864" r:id="rId8"/>
    <p:sldId id="862" r:id="rId9"/>
    <p:sldId id="659" r:id="rId10"/>
    <p:sldId id="621" r:id="rId11"/>
    <p:sldId id="622" r:id="rId12"/>
    <p:sldId id="623" r:id="rId13"/>
    <p:sldId id="624" r:id="rId14"/>
    <p:sldId id="632" r:id="rId15"/>
    <p:sldId id="625" r:id="rId16"/>
    <p:sldId id="865" r:id="rId17"/>
    <p:sldId id="628" r:id="rId18"/>
    <p:sldId id="636" r:id="rId19"/>
    <p:sldId id="633" r:id="rId20"/>
    <p:sldId id="614" r:id="rId21"/>
    <p:sldId id="629" r:id="rId22"/>
    <p:sldId id="661" r:id="rId23"/>
    <p:sldId id="634" r:id="rId24"/>
    <p:sldId id="638" r:id="rId25"/>
    <p:sldId id="600" r:id="rId26"/>
    <p:sldId id="866" r:id="rId27"/>
    <p:sldId id="867" r:id="rId28"/>
    <p:sldId id="648" r:id="rId29"/>
    <p:sldId id="871" r:id="rId30"/>
    <p:sldId id="873" r:id="rId31"/>
    <p:sldId id="875" r:id="rId32"/>
    <p:sldId id="872" r:id="rId33"/>
    <p:sldId id="868" r:id="rId34"/>
    <p:sldId id="869" r:id="rId35"/>
    <p:sldId id="642" r:id="rId36"/>
    <p:sldId id="657" r:id="rId37"/>
    <p:sldId id="663" r:id="rId38"/>
    <p:sldId id="656" r:id="rId39"/>
    <p:sldId id="645" r:id="rId40"/>
    <p:sldId id="651" r:id="rId41"/>
    <p:sldId id="650" r:id="rId42"/>
    <p:sldId id="654" r:id="rId43"/>
    <p:sldId id="653" r:id="rId44"/>
    <p:sldId id="655" r:id="rId45"/>
    <p:sldId id="596" r:id="rId46"/>
    <p:sldId id="608" r:id="rId47"/>
    <p:sldId id="641" r:id="rId48"/>
    <p:sldId id="635" r:id="rId49"/>
    <p:sldId id="617" r:id="rId50"/>
    <p:sldId id="59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" initials="M" lastIdx="2" clrIdx="0">
    <p:extLst>
      <p:ext uri="{19B8F6BF-5375-455C-9EA6-DF929625EA0E}">
        <p15:presenceInfo xmlns:p15="http://schemas.microsoft.com/office/powerpoint/2012/main" userId="Michel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B00000"/>
    <a:srgbClr val="B0003C"/>
    <a:srgbClr val="669900"/>
    <a:srgbClr val="33889F"/>
    <a:srgbClr val="339966"/>
    <a:srgbClr val="4BACC6"/>
    <a:srgbClr val="3792AB"/>
    <a:srgbClr val="0033CC"/>
    <a:srgbClr val="6AE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03658231970486E-2"/>
          <c:y val="9.1822581203915163E-2"/>
          <c:w val="0.59348544009797988"/>
          <c:h val="0.80464695195325608"/>
        </c:manualLayout>
      </c:layout>
      <c:areaChart>
        <c:grouping val="stacked"/>
        <c:varyColors val="0"/>
        <c:ser>
          <c:idx val="6"/>
          <c:order val="0"/>
          <c:tx>
            <c:strRef>
              <c:f>Sheet1!$B$1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1.7419020000000001</c:v>
                </c:pt>
                <c:pt idx="1">
                  <c:v>1.7338180000000001</c:v>
                </c:pt>
                <c:pt idx="2">
                  <c:v>1.6637029999999999</c:v>
                </c:pt>
                <c:pt idx="3">
                  <c:v>1.5450759999999999</c:v>
                </c:pt>
                <c:pt idx="4">
                  <c:v>1.626377</c:v>
                </c:pt>
                <c:pt idx="5">
                  <c:v>1.6480170000000001</c:v>
                </c:pt>
                <c:pt idx="6">
                  <c:v>1.5897190000000001</c:v>
                </c:pt>
                <c:pt idx="7">
                  <c:v>1.505457</c:v>
                </c:pt>
                <c:pt idx="8">
                  <c:v>1.5867100000000001</c:v>
                </c:pt>
                <c:pt idx="9">
                  <c:v>1.590139</c:v>
                </c:pt>
                <c:pt idx="10">
                  <c:v>1.4876940000000001</c:v>
                </c:pt>
                <c:pt idx="11">
                  <c:v>1.58592</c:v>
                </c:pt>
                <c:pt idx="12">
                  <c:v>1.605388</c:v>
                </c:pt>
                <c:pt idx="13">
                  <c:v>1.5717699999999999</c:v>
                </c:pt>
                <c:pt idx="14">
                  <c:v>1.5386200000000001</c:v>
                </c:pt>
                <c:pt idx="15">
                  <c:v>1.532144</c:v>
                </c:pt>
                <c:pt idx="16">
                  <c:v>1.4960850000000001</c:v>
                </c:pt>
                <c:pt idx="17">
                  <c:v>1.4948859999999999</c:v>
                </c:pt>
                <c:pt idx="18">
                  <c:v>1.499233</c:v>
                </c:pt>
                <c:pt idx="19">
                  <c:v>1.4991410000000001</c:v>
                </c:pt>
                <c:pt idx="20">
                  <c:v>1.493976</c:v>
                </c:pt>
                <c:pt idx="21">
                  <c:v>1.4956069999999999</c:v>
                </c:pt>
                <c:pt idx="22">
                  <c:v>1.5023340000000001</c:v>
                </c:pt>
                <c:pt idx="23">
                  <c:v>1.505946</c:v>
                </c:pt>
                <c:pt idx="24">
                  <c:v>1.509063</c:v>
                </c:pt>
                <c:pt idx="25">
                  <c:v>1.51468</c:v>
                </c:pt>
                <c:pt idx="26">
                  <c:v>1.5185709999999999</c:v>
                </c:pt>
                <c:pt idx="27">
                  <c:v>1.5234000000000001</c:v>
                </c:pt>
                <c:pt idx="28">
                  <c:v>1.52877</c:v>
                </c:pt>
                <c:pt idx="29">
                  <c:v>1.5332870000000001</c:v>
                </c:pt>
                <c:pt idx="30">
                  <c:v>1.540575</c:v>
                </c:pt>
                <c:pt idx="31">
                  <c:v>1.5446899999999999</c:v>
                </c:pt>
                <c:pt idx="32">
                  <c:v>1.5505040000000001</c:v>
                </c:pt>
                <c:pt idx="33">
                  <c:v>1.5585249999999999</c:v>
                </c:pt>
                <c:pt idx="34">
                  <c:v>1.5665450000000001</c:v>
                </c:pt>
                <c:pt idx="35">
                  <c:v>1.57196</c:v>
                </c:pt>
                <c:pt idx="36">
                  <c:v>1.5802659999999999</c:v>
                </c:pt>
                <c:pt idx="37">
                  <c:v>1.5848329999999999</c:v>
                </c:pt>
                <c:pt idx="38">
                  <c:v>1.590951</c:v>
                </c:pt>
                <c:pt idx="39">
                  <c:v>1.5981559999999999</c:v>
                </c:pt>
                <c:pt idx="40">
                  <c:v>1.606392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B1-4CE7-8290-CFF38A0AEED5}"/>
            </c:ext>
          </c:extLst>
        </c:ser>
        <c:ser>
          <c:idx val="5"/>
          <c:order val="1"/>
          <c:tx>
            <c:strRef>
              <c:f>Sheet1!$C$1</c:f>
              <c:strCache>
                <c:ptCount val="1"/>
                <c:pt idx="0">
                  <c:v>marine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1.2900149999999999</c:v>
                </c:pt>
                <c:pt idx="1">
                  <c:v>1.1713629999999999</c:v>
                </c:pt>
                <c:pt idx="2">
                  <c:v>1.029498</c:v>
                </c:pt>
                <c:pt idx="3">
                  <c:v>0.98566200000000004</c:v>
                </c:pt>
                <c:pt idx="4">
                  <c:v>0.89663700000000002</c:v>
                </c:pt>
                <c:pt idx="5">
                  <c:v>0.95852699999999991</c:v>
                </c:pt>
                <c:pt idx="6">
                  <c:v>1.1402600000000001</c:v>
                </c:pt>
                <c:pt idx="7">
                  <c:v>1.174674</c:v>
                </c:pt>
                <c:pt idx="8">
                  <c:v>1.1236969999999999</c:v>
                </c:pt>
                <c:pt idx="9">
                  <c:v>1.2002729999999999</c:v>
                </c:pt>
                <c:pt idx="10">
                  <c:v>1.129108</c:v>
                </c:pt>
                <c:pt idx="11">
                  <c:v>1.1573329999999999</c:v>
                </c:pt>
                <c:pt idx="12">
                  <c:v>1.2502489999999999</c:v>
                </c:pt>
                <c:pt idx="13">
                  <c:v>1.2479389999999999</c:v>
                </c:pt>
                <c:pt idx="14">
                  <c:v>1.2401789999999999</c:v>
                </c:pt>
                <c:pt idx="15">
                  <c:v>1.20427</c:v>
                </c:pt>
                <c:pt idx="16">
                  <c:v>1.2018059999999999</c:v>
                </c:pt>
                <c:pt idx="17">
                  <c:v>1.1861999999999999</c:v>
                </c:pt>
                <c:pt idx="18">
                  <c:v>1.1806760000000001</c:v>
                </c:pt>
                <c:pt idx="19">
                  <c:v>1.1750879999999999</c:v>
                </c:pt>
                <c:pt idx="20">
                  <c:v>1.189716</c:v>
                </c:pt>
                <c:pt idx="21">
                  <c:v>1.1724079999999999</c:v>
                </c:pt>
                <c:pt idx="22">
                  <c:v>1.1699710000000001</c:v>
                </c:pt>
                <c:pt idx="23">
                  <c:v>1.167286</c:v>
                </c:pt>
                <c:pt idx="24">
                  <c:v>1.1649959999999999</c:v>
                </c:pt>
                <c:pt idx="25">
                  <c:v>1.162318</c:v>
                </c:pt>
                <c:pt idx="26">
                  <c:v>1.1595009999999999</c:v>
                </c:pt>
                <c:pt idx="27">
                  <c:v>1.1589119999999999</c:v>
                </c:pt>
                <c:pt idx="28">
                  <c:v>1.154336</c:v>
                </c:pt>
                <c:pt idx="29">
                  <c:v>1.1526909999999999</c:v>
                </c:pt>
                <c:pt idx="30">
                  <c:v>1.1416999999999999</c:v>
                </c:pt>
                <c:pt idx="31">
                  <c:v>1.147405</c:v>
                </c:pt>
                <c:pt idx="32">
                  <c:v>1.1357820000000001</c:v>
                </c:pt>
                <c:pt idx="33">
                  <c:v>1.1349229999999999</c:v>
                </c:pt>
                <c:pt idx="34">
                  <c:v>1.127583</c:v>
                </c:pt>
                <c:pt idx="35">
                  <c:v>1.1311279999999999</c:v>
                </c:pt>
                <c:pt idx="36">
                  <c:v>1.1246449999999999</c:v>
                </c:pt>
                <c:pt idx="37">
                  <c:v>1.1204890000000001</c:v>
                </c:pt>
                <c:pt idx="38">
                  <c:v>1.11879</c:v>
                </c:pt>
                <c:pt idx="39">
                  <c:v>1.117734</c:v>
                </c:pt>
                <c:pt idx="40">
                  <c:v>1.1156280000000001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B1-4CE7-8290-CFF38A0AEED5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rail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0.47052100000000002</c:v>
                </c:pt>
                <c:pt idx="1">
                  <c:v>0.53766799999999992</c:v>
                </c:pt>
                <c:pt idx="2">
                  <c:v>0.49973400000000001</c:v>
                </c:pt>
                <c:pt idx="3">
                  <c:v>0.51200900000000005</c:v>
                </c:pt>
                <c:pt idx="4">
                  <c:v>0.54302899999999998</c:v>
                </c:pt>
                <c:pt idx="5">
                  <c:v>0.52396100000000001</c:v>
                </c:pt>
                <c:pt idx="6">
                  <c:v>0.46417700000000001</c:v>
                </c:pt>
                <c:pt idx="7">
                  <c:v>0.49780999999999997</c:v>
                </c:pt>
                <c:pt idx="8">
                  <c:v>0.53471299999999999</c:v>
                </c:pt>
                <c:pt idx="9">
                  <c:v>0.53130299999999997</c:v>
                </c:pt>
                <c:pt idx="10">
                  <c:v>0.46582099999999999</c:v>
                </c:pt>
                <c:pt idx="11">
                  <c:v>0.49616300000000002</c:v>
                </c:pt>
                <c:pt idx="12">
                  <c:v>0.50785199999999997</c:v>
                </c:pt>
                <c:pt idx="13">
                  <c:v>0.50416499999999997</c:v>
                </c:pt>
                <c:pt idx="14">
                  <c:v>0.50352399999999997</c:v>
                </c:pt>
                <c:pt idx="15">
                  <c:v>0.49504799999999999</c:v>
                </c:pt>
                <c:pt idx="16">
                  <c:v>0.49845499999999998</c:v>
                </c:pt>
                <c:pt idx="17">
                  <c:v>0.49538599999999999</c:v>
                </c:pt>
                <c:pt idx="18">
                  <c:v>0.49777500000000002</c:v>
                </c:pt>
                <c:pt idx="19">
                  <c:v>0.50134299999999998</c:v>
                </c:pt>
                <c:pt idx="20">
                  <c:v>0.50314000000000003</c:v>
                </c:pt>
                <c:pt idx="21">
                  <c:v>0.50263599999999997</c:v>
                </c:pt>
                <c:pt idx="22">
                  <c:v>0.50297400000000003</c:v>
                </c:pt>
                <c:pt idx="23">
                  <c:v>0.50442100000000001</c:v>
                </c:pt>
                <c:pt idx="24">
                  <c:v>0.50594499999999998</c:v>
                </c:pt>
                <c:pt idx="25">
                  <c:v>0.50539000000000001</c:v>
                </c:pt>
                <c:pt idx="26">
                  <c:v>0.50353800000000004</c:v>
                </c:pt>
                <c:pt idx="27">
                  <c:v>0.50124100000000005</c:v>
                </c:pt>
                <c:pt idx="28">
                  <c:v>0.49758400000000003</c:v>
                </c:pt>
                <c:pt idx="29">
                  <c:v>0.49641999999999997</c:v>
                </c:pt>
                <c:pt idx="30">
                  <c:v>0.49521999999999999</c:v>
                </c:pt>
                <c:pt idx="31">
                  <c:v>0.49612099999999998</c:v>
                </c:pt>
                <c:pt idx="32">
                  <c:v>0.49851000000000001</c:v>
                </c:pt>
                <c:pt idx="33">
                  <c:v>0.50002999999999997</c:v>
                </c:pt>
                <c:pt idx="34">
                  <c:v>0.501274</c:v>
                </c:pt>
                <c:pt idx="35">
                  <c:v>0.49995200000000001</c:v>
                </c:pt>
                <c:pt idx="36">
                  <c:v>0.50037399999999999</c:v>
                </c:pt>
                <c:pt idx="37">
                  <c:v>0.50134400000000001</c:v>
                </c:pt>
                <c:pt idx="38">
                  <c:v>0.50333899999999998</c:v>
                </c:pt>
                <c:pt idx="39">
                  <c:v>0.50498200000000004</c:v>
                </c:pt>
                <c:pt idx="40">
                  <c:v>0.50747399999999998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B1-4CE7-8290-CFF38A0AEED5}"/>
            </c:ext>
          </c:extLst>
        </c:ser>
        <c:ser>
          <c:idx val="1"/>
          <c:order val="3"/>
          <c:tx>
            <c:strRef>
              <c:f>Sheet1!$E$1</c:f>
              <c:strCache>
                <c:ptCount val="1"/>
                <c:pt idx="0">
                  <c:v>commercial light trucks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0.72122799999999998</c:v>
                </c:pt>
                <c:pt idx="1">
                  <c:v>0.74922800000000001</c:v>
                </c:pt>
                <c:pt idx="2">
                  <c:v>0.75541599999999998</c:v>
                </c:pt>
                <c:pt idx="3">
                  <c:v>0.78481800000000002</c:v>
                </c:pt>
                <c:pt idx="4">
                  <c:v>0.80778000000000005</c:v>
                </c:pt>
                <c:pt idx="5">
                  <c:v>0.83261600000000002</c:v>
                </c:pt>
                <c:pt idx="6">
                  <c:v>0.85293200000000002</c:v>
                </c:pt>
                <c:pt idx="7">
                  <c:v>0.85807100000000003</c:v>
                </c:pt>
                <c:pt idx="8">
                  <c:v>0.88465800000000006</c:v>
                </c:pt>
                <c:pt idx="9">
                  <c:v>0.89613200000000004</c:v>
                </c:pt>
                <c:pt idx="10">
                  <c:v>0.80038699999999996</c:v>
                </c:pt>
                <c:pt idx="11">
                  <c:v>0.824125</c:v>
                </c:pt>
                <c:pt idx="12">
                  <c:v>0.83617799999999998</c:v>
                </c:pt>
                <c:pt idx="13">
                  <c:v>0.83818499999999996</c:v>
                </c:pt>
                <c:pt idx="14">
                  <c:v>0.841109</c:v>
                </c:pt>
                <c:pt idx="15">
                  <c:v>0.84806099999999995</c:v>
                </c:pt>
                <c:pt idx="16">
                  <c:v>0.85120600000000002</c:v>
                </c:pt>
                <c:pt idx="17">
                  <c:v>0.852634</c:v>
                </c:pt>
                <c:pt idx="18">
                  <c:v>0.85334100000000002</c:v>
                </c:pt>
                <c:pt idx="19">
                  <c:v>0.85313899999999998</c:v>
                </c:pt>
                <c:pt idx="20">
                  <c:v>0.85419800000000001</c:v>
                </c:pt>
                <c:pt idx="21">
                  <c:v>0.85696499999999998</c:v>
                </c:pt>
                <c:pt idx="22">
                  <c:v>0.86006400000000005</c:v>
                </c:pt>
                <c:pt idx="23">
                  <c:v>0.86418700000000004</c:v>
                </c:pt>
                <c:pt idx="24">
                  <c:v>0.87027200000000005</c:v>
                </c:pt>
                <c:pt idx="25">
                  <c:v>0.87683199999999994</c:v>
                </c:pt>
                <c:pt idx="26">
                  <c:v>0.88265099999999996</c:v>
                </c:pt>
                <c:pt idx="27">
                  <c:v>0.88892199999999999</c:v>
                </c:pt>
                <c:pt idx="28">
                  <c:v>0.89632400000000001</c:v>
                </c:pt>
                <c:pt idx="29">
                  <c:v>0.90395000000000003</c:v>
                </c:pt>
                <c:pt idx="30">
                  <c:v>0.91157100000000002</c:v>
                </c:pt>
                <c:pt idx="31">
                  <c:v>0.92086299999999999</c:v>
                </c:pt>
                <c:pt idx="32">
                  <c:v>0.93132000000000004</c:v>
                </c:pt>
                <c:pt idx="33">
                  <c:v>0.94299999999999995</c:v>
                </c:pt>
                <c:pt idx="34">
                  <c:v>0.95448900000000003</c:v>
                </c:pt>
                <c:pt idx="35">
                  <c:v>0.96569400000000005</c:v>
                </c:pt>
                <c:pt idx="36">
                  <c:v>0.97780900000000004</c:v>
                </c:pt>
                <c:pt idx="37">
                  <c:v>0.98829999999999996</c:v>
                </c:pt>
                <c:pt idx="38">
                  <c:v>0.99942799999999998</c:v>
                </c:pt>
                <c:pt idx="39">
                  <c:v>1.01142</c:v>
                </c:pt>
                <c:pt idx="40">
                  <c:v>1.023431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B1-4CE7-8290-CFF38A0AEED5}"/>
            </c:ext>
          </c:extLst>
        </c:ser>
        <c:ser>
          <c:idx val="0"/>
          <c:order val="4"/>
          <c:tx>
            <c:strRef>
              <c:f>Sheet1!$F$1</c:f>
              <c:strCache>
                <c:ptCount val="1"/>
                <c:pt idx="0">
                  <c:v>air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2.609963</c:v>
                </c:pt>
                <c:pt idx="1">
                  <c:v>2.6660629999999998</c:v>
                </c:pt>
                <c:pt idx="2">
                  <c:v>2.6528649999999998</c:v>
                </c:pt>
                <c:pt idx="3">
                  <c:v>2.7047310000000002</c:v>
                </c:pt>
                <c:pt idx="4">
                  <c:v>2.7485040000000001</c:v>
                </c:pt>
                <c:pt idx="5">
                  <c:v>2.873923</c:v>
                </c:pt>
                <c:pt idx="6">
                  <c:v>2.9950359999999998</c:v>
                </c:pt>
                <c:pt idx="7">
                  <c:v>3.074837</c:v>
                </c:pt>
                <c:pt idx="8">
                  <c:v>3.1435149999999998</c:v>
                </c:pt>
                <c:pt idx="9">
                  <c:v>3.1817129999999998</c:v>
                </c:pt>
                <c:pt idx="10">
                  <c:v>1.8604849999999999</c:v>
                </c:pt>
                <c:pt idx="11">
                  <c:v>2.5308619999999999</c:v>
                </c:pt>
                <c:pt idx="12">
                  <c:v>2.8256230000000002</c:v>
                </c:pt>
                <c:pt idx="13">
                  <c:v>2.9600010000000001</c:v>
                </c:pt>
                <c:pt idx="14">
                  <c:v>3.0300150000000001</c:v>
                </c:pt>
                <c:pt idx="15">
                  <c:v>3.089048</c:v>
                </c:pt>
                <c:pt idx="16">
                  <c:v>3.108447</c:v>
                </c:pt>
                <c:pt idx="17">
                  <c:v>3.1248559999999999</c:v>
                </c:pt>
                <c:pt idx="18">
                  <c:v>3.1524580000000002</c:v>
                </c:pt>
                <c:pt idx="19">
                  <c:v>3.1749770000000002</c:v>
                </c:pt>
                <c:pt idx="20">
                  <c:v>3.2061929999999998</c:v>
                </c:pt>
                <c:pt idx="21">
                  <c:v>3.2444259999999998</c:v>
                </c:pt>
                <c:pt idx="22">
                  <c:v>3.2910370000000002</c:v>
                </c:pt>
                <c:pt idx="23">
                  <c:v>3.3397559999999999</c:v>
                </c:pt>
                <c:pt idx="24">
                  <c:v>3.3888029999999998</c:v>
                </c:pt>
                <c:pt idx="25">
                  <c:v>3.437039</c:v>
                </c:pt>
                <c:pt idx="26">
                  <c:v>3.4744820000000001</c:v>
                </c:pt>
                <c:pt idx="27">
                  <c:v>3.5073379999999998</c:v>
                </c:pt>
                <c:pt idx="28">
                  <c:v>3.544565</c:v>
                </c:pt>
                <c:pt idx="29">
                  <c:v>3.5833170000000001</c:v>
                </c:pt>
                <c:pt idx="30">
                  <c:v>3.6291679999999999</c:v>
                </c:pt>
                <c:pt idx="31">
                  <c:v>3.6740949999999999</c:v>
                </c:pt>
                <c:pt idx="32">
                  <c:v>3.7249180000000002</c:v>
                </c:pt>
                <c:pt idx="33">
                  <c:v>3.7775609999999999</c:v>
                </c:pt>
                <c:pt idx="34">
                  <c:v>3.83318</c:v>
                </c:pt>
                <c:pt idx="35">
                  <c:v>3.8850660000000001</c:v>
                </c:pt>
                <c:pt idx="36">
                  <c:v>3.934466</c:v>
                </c:pt>
                <c:pt idx="37">
                  <c:v>3.9789859999999999</c:v>
                </c:pt>
                <c:pt idx="38">
                  <c:v>4.020079</c:v>
                </c:pt>
                <c:pt idx="39">
                  <c:v>4.0577300000000003</c:v>
                </c:pt>
                <c:pt idx="40">
                  <c:v>4.0956619999999999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B1-4CE7-8290-CFF38A0AEED5}"/>
            </c:ext>
          </c:extLst>
        </c:ser>
        <c:ser>
          <c:idx val="2"/>
          <c:order val="5"/>
          <c:tx>
            <c:strRef>
              <c:f>Sheet1!$G$1</c:f>
              <c:strCache>
                <c:ptCount val="1"/>
                <c:pt idx="0">
                  <c:v>medium and heavy duty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5.1033999999999997</c:v>
                </c:pt>
                <c:pt idx="1">
                  <c:v>5.1501250000000001</c:v>
                </c:pt>
                <c:pt idx="2">
                  <c:v>4.9856379999999998</c:v>
                </c:pt>
                <c:pt idx="3">
                  <c:v>5.1328849999999999</c:v>
                </c:pt>
                <c:pt idx="4">
                  <c:v>5.3252389999999998</c:v>
                </c:pt>
                <c:pt idx="5">
                  <c:v>5.3727419999999997</c:v>
                </c:pt>
                <c:pt idx="6">
                  <c:v>5.3931199999999997</c:v>
                </c:pt>
                <c:pt idx="7">
                  <c:v>5.4833869999999996</c:v>
                </c:pt>
                <c:pt idx="8">
                  <c:v>5.6769249999999998</c:v>
                </c:pt>
                <c:pt idx="9">
                  <c:v>5.7716329999999996</c:v>
                </c:pt>
                <c:pt idx="10">
                  <c:v>5.2159199999999997</c:v>
                </c:pt>
                <c:pt idx="11">
                  <c:v>5.3152980000000003</c:v>
                </c:pt>
                <c:pt idx="12">
                  <c:v>5.4481669999999998</c:v>
                </c:pt>
                <c:pt idx="13">
                  <c:v>5.454726</c:v>
                </c:pt>
                <c:pt idx="14">
                  <c:v>5.4643699999999997</c:v>
                </c:pt>
                <c:pt idx="15">
                  <c:v>5.481522</c:v>
                </c:pt>
                <c:pt idx="16">
                  <c:v>5.4570720000000001</c:v>
                </c:pt>
                <c:pt idx="17">
                  <c:v>5.4193680000000004</c:v>
                </c:pt>
                <c:pt idx="18">
                  <c:v>5.381697</c:v>
                </c:pt>
                <c:pt idx="19">
                  <c:v>5.342422</c:v>
                </c:pt>
                <c:pt idx="20">
                  <c:v>5.3117549999999998</c:v>
                </c:pt>
                <c:pt idx="21">
                  <c:v>5.2842169999999999</c:v>
                </c:pt>
                <c:pt idx="22">
                  <c:v>5.2531059999999998</c:v>
                </c:pt>
                <c:pt idx="23">
                  <c:v>5.2295129999999999</c:v>
                </c:pt>
                <c:pt idx="24">
                  <c:v>5.2186190000000003</c:v>
                </c:pt>
                <c:pt idx="25">
                  <c:v>5.2171539999999998</c:v>
                </c:pt>
                <c:pt idx="26">
                  <c:v>5.2134900000000002</c:v>
                </c:pt>
                <c:pt idx="27">
                  <c:v>5.2167539999999999</c:v>
                </c:pt>
                <c:pt idx="28">
                  <c:v>5.2329160000000003</c:v>
                </c:pt>
                <c:pt idx="29">
                  <c:v>5.249949</c:v>
                </c:pt>
                <c:pt idx="30">
                  <c:v>5.2650880000000004</c:v>
                </c:pt>
                <c:pt idx="31">
                  <c:v>5.2961619999999998</c:v>
                </c:pt>
                <c:pt idx="32">
                  <c:v>5.3431240000000004</c:v>
                </c:pt>
                <c:pt idx="33">
                  <c:v>5.3956419999999996</c:v>
                </c:pt>
                <c:pt idx="34">
                  <c:v>5.4427680000000001</c:v>
                </c:pt>
                <c:pt idx="35">
                  <c:v>5.4910430000000003</c:v>
                </c:pt>
                <c:pt idx="36">
                  <c:v>5.5400879999999999</c:v>
                </c:pt>
                <c:pt idx="37">
                  <c:v>5.5875690000000002</c:v>
                </c:pt>
                <c:pt idx="38">
                  <c:v>5.6404889999999996</c:v>
                </c:pt>
                <c:pt idx="39">
                  <c:v>5.6978999999999997</c:v>
                </c:pt>
                <c:pt idx="40">
                  <c:v>5.7578870000000002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B1-4CE7-8290-CFF38A0AEED5}"/>
            </c:ext>
          </c:extLst>
        </c:ser>
        <c:ser>
          <c:idx val="4"/>
          <c:order val="6"/>
          <c:tx>
            <c:strRef>
              <c:f>Sheet1!$H$1</c:f>
              <c:strCache>
                <c:ptCount val="1"/>
                <c:pt idx="0">
                  <c:v>light-duty vehicles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cat>
            <c:numRef>
              <c:f>Sheet1!$A$2:$A$42</c:f>
              <c:numCache>
                <c:formatCode>General</c:formatCod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numCache>
            </c:numRef>
          </c:cat>
          <c:val>
            <c:numRef>
              <c:f>Sheet1!$H$2:$H$42</c:f>
              <c:numCache>
                <c:formatCode>General</c:formatCode>
                <c:ptCount val="41"/>
                <c:pt idx="0">
                  <c:v>15.142169000000001</c:v>
                </c:pt>
                <c:pt idx="1">
                  <c:v>14.718121</c:v>
                </c:pt>
                <c:pt idx="2">
                  <c:v>14.629686</c:v>
                </c:pt>
                <c:pt idx="3">
                  <c:v>14.813046</c:v>
                </c:pt>
                <c:pt idx="4">
                  <c:v>14.969219000000001</c:v>
                </c:pt>
                <c:pt idx="5">
                  <c:v>15.071267000000001</c:v>
                </c:pt>
                <c:pt idx="6">
                  <c:v>15.340436</c:v>
                </c:pt>
                <c:pt idx="7">
                  <c:v>15.253289000000001</c:v>
                </c:pt>
                <c:pt idx="8">
                  <c:v>15.283882</c:v>
                </c:pt>
                <c:pt idx="9">
                  <c:v>15.480191</c:v>
                </c:pt>
                <c:pt idx="10">
                  <c:v>13.671303</c:v>
                </c:pt>
                <c:pt idx="11">
                  <c:v>14.31452</c:v>
                </c:pt>
                <c:pt idx="12">
                  <c:v>14.303330000000001</c:v>
                </c:pt>
                <c:pt idx="13">
                  <c:v>14.308396999999999</c:v>
                </c:pt>
                <c:pt idx="14">
                  <c:v>14.256598</c:v>
                </c:pt>
                <c:pt idx="15">
                  <c:v>14.176140999999999</c:v>
                </c:pt>
                <c:pt idx="16">
                  <c:v>14.078118999999999</c:v>
                </c:pt>
                <c:pt idx="17">
                  <c:v>13.976815</c:v>
                </c:pt>
                <c:pt idx="18">
                  <c:v>13.878121999999999</c:v>
                </c:pt>
                <c:pt idx="19">
                  <c:v>13.768432000000001</c:v>
                </c:pt>
                <c:pt idx="20">
                  <c:v>13.669912999999999</c:v>
                </c:pt>
                <c:pt idx="21">
                  <c:v>13.575455</c:v>
                </c:pt>
                <c:pt idx="22">
                  <c:v>13.488398</c:v>
                </c:pt>
                <c:pt idx="23">
                  <c:v>13.423621000000001</c:v>
                </c:pt>
                <c:pt idx="24">
                  <c:v>13.372301</c:v>
                </c:pt>
                <c:pt idx="25">
                  <c:v>13.328881000000001</c:v>
                </c:pt>
                <c:pt idx="26">
                  <c:v>13.286728999999999</c:v>
                </c:pt>
                <c:pt idx="27">
                  <c:v>13.246257</c:v>
                </c:pt>
                <c:pt idx="28">
                  <c:v>13.21139</c:v>
                </c:pt>
                <c:pt idx="29">
                  <c:v>13.189525</c:v>
                </c:pt>
                <c:pt idx="30">
                  <c:v>13.176627999999999</c:v>
                </c:pt>
                <c:pt idx="31">
                  <c:v>13.16408</c:v>
                </c:pt>
                <c:pt idx="32">
                  <c:v>13.164543</c:v>
                </c:pt>
                <c:pt idx="33">
                  <c:v>13.175846999999999</c:v>
                </c:pt>
                <c:pt idx="34">
                  <c:v>13.192310000000001</c:v>
                </c:pt>
                <c:pt idx="35">
                  <c:v>13.206203</c:v>
                </c:pt>
                <c:pt idx="36">
                  <c:v>13.222257000000001</c:v>
                </c:pt>
                <c:pt idx="37">
                  <c:v>13.241574</c:v>
                </c:pt>
                <c:pt idx="38">
                  <c:v>13.266640000000001</c:v>
                </c:pt>
                <c:pt idx="39">
                  <c:v>13.297891</c:v>
                </c:pt>
                <c:pt idx="40">
                  <c:v>13.329485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B1-4CE7-8290-CFF38A0AE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30610480"/>
        <c:axId val="1530613200"/>
      </c:areaChart>
      <c:catAx>
        <c:axId val="1530610480"/>
        <c:scaling>
          <c:orientation val="minMax"/>
          <c:min val="1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613200"/>
        <c:crosses val="autoZero"/>
        <c:auto val="1"/>
        <c:lblAlgn val="ctr"/>
        <c:lblOffset val="100"/>
        <c:tickLblSkip val="10"/>
        <c:tickMarkSkip val="10"/>
        <c:noMultiLvlLbl val="1"/>
      </c:catAx>
      <c:valAx>
        <c:axId val="153061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22225">
            <a:solidFill>
              <a:schemeClr val="bg1">
                <a:lumMod val="65000"/>
              </a:schemeClr>
            </a:solidFill>
            <a:prstDash val="lg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610480"/>
        <c:crossesAt val="11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>
        <a:alpha val="0"/>
      </a:schemeClr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0.13348</cdr:x>
      <cdr:y>0.12787</cdr:y>
    </cdr:from>
    <cdr:to>
      <cdr:x>0.3557</cdr:x>
      <cdr:y>0.26212</cdr:y>
    </cdr:to>
    <cdr:grpSp>
      <cdr:nvGrpSpPr>
        <cdr:cNvPr id="3" name="Group 2">
          <a:extLst xmlns:a="http://schemas.openxmlformats.org/drawingml/2006/main">
            <a:ext uri="{FF2B5EF4-FFF2-40B4-BE49-F238E27FC236}">
              <a16:creationId xmlns:a16="http://schemas.microsoft.com/office/drawing/2014/main" id="{B36CE391-8491-4C8A-AF9C-ADB74CF56351}"/>
            </a:ext>
          </a:extLst>
        </cdr:cNvPr>
        <cdr:cNvGrpSpPr/>
      </cdr:nvGrpSpPr>
      <cdr:grpSpPr>
        <a:xfrm xmlns:a="http://schemas.openxmlformats.org/drawingml/2006/main">
          <a:off x="838006" y="408533"/>
          <a:ext cx="1395127" cy="428917"/>
          <a:chOff x="-660989" y="9544"/>
          <a:chExt cx="1168384" cy="368275"/>
        </a:xfrm>
      </cdr:grpSpPr>
      <cdr:sp macro="" textlink="">
        <cdr:nvSpPr>
          <cdr:cNvPr id="5" name="TextBox 1"/>
          <cdr:cNvSpPr txBox="1"/>
        </cdr:nvSpPr>
        <cdr:spPr bwMode="auto">
          <a:xfrm xmlns:a="http://schemas.openxmlformats.org/drawingml/2006/main">
            <a:off x="-660989" y="9544"/>
            <a:ext cx="1168384" cy="36827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9525">
            <a:noFill/>
            <a:miter lim="800000"/>
            <a:headEnd/>
            <a:tailEnd/>
          </a:ln>
        </cdr:spPr>
        <cdr:txBody>
          <a:bodyPr xmlns:a="http://schemas.openxmlformats.org/drawingml/2006/main" wrap="none" lIns="0" tIns="0" rIns="0" rtlCol="0">
            <a:prstTxWarp prst="textNoShape">
              <a:avLst/>
            </a:prstTxWarp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eaLnBrk="0" hangingPunct="0"/>
            <a:r>
              <a:rPr lang="en-US" sz="1200" b="0" i="1" dirty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rPr>
              <a:t>history</a:t>
            </a:r>
            <a:r>
              <a:rPr lang="en-US" sz="1200" b="0" i="1" baseline="0" dirty="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</a:rPr>
              <a:t>        projections</a:t>
            </a:r>
            <a:endParaRPr lang="en-US" sz="1200" b="0" i="1" dirty="0">
              <a:solidFill>
                <a:schemeClr val="tx1"/>
              </a:solidFill>
              <a:latin typeface="+mn-lt"/>
              <a:ea typeface="Times New Roman" charset="0"/>
              <a:cs typeface="Times New Roman" charset="0"/>
            </a:endParaRPr>
          </a:p>
        </cdr:txBody>
      </cdr:sp>
    </cdr:grpSp>
  </cdr:relSizeAnchor>
  <cdr:relSizeAnchor xmlns:cdr="http://schemas.openxmlformats.org/drawingml/2006/chartDrawing">
    <cdr:from>
      <cdr:x>0.69477</cdr:x>
      <cdr:y>0.37823</cdr:y>
    </cdr:from>
    <cdr:to>
      <cdr:x>1</cdr:x>
      <cdr:y>0.98234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6CA3CE9-3CF8-4D5F-B5DB-1FA2E6DEC34A}"/>
            </a:ext>
          </a:extLst>
        </cdr:cNvPr>
        <cdr:cNvSpPr txBox="1"/>
      </cdr:nvSpPr>
      <cdr:spPr bwMode="auto">
        <a:xfrm xmlns:a="http://schemas.openxmlformats.org/drawingml/2006/main">
          <a:off x="4137179" y="1146374"/>
          <a:ext cx="1817572" cy="18310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27432" bIns="27432" rtlCol="0">
          <a:prstTxWarp prst="textNoShape">
            <a:avLst/>
          </a:prstTxWarp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eaLnBrk="0" hangingPunct="0"/>
          <a:r>
            <a:rPr lang="en-US" sz="1200" b="1" i="0" dirty="0">
              <a:solidFill>
                <a:schemeClr val="tx2"/>
              </a:solidFill>
              <a:latin typeface="+mj-lt"/>
              <a:ea typeface="Times New Roman" charset="0"/>
              <a:cs typeface="Times New Roman" charset="0"/>
            </a:rPr>
            <a:t>light-duty vehicles</a:t>
          </a:r>
        </a:p>
        <a:p xmlns:a="http://schemas.openxmlformats.org/drawingml/2006/main">
          <a:pPr eaLnBrk="0" hangingPunct="0"/>
          <a:endParaRPr lang="en-US" sz="1200" b="1" dirty="0">
            <a:solidFill>
              <a:schemeClr val="accent1"/>
            </a:solidFill>
            <a:latin typeface="+mj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chemeClr val="accent1"/>
            </a:solidFill>
            <a:latin typeface="+mj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endParaRPr lang="en-US" sz="1200" b="1" dirty="0">
            <a:solidFill>
              <a:schemeClr val="accent1"/>
            </a:solidFill>
            <a:latin typeface="+mj-lt"/>
            <a:ea typeface="Times New Roman" charset="0"/>
            <a:cs typeface="Times New Roman" charset="0"/>
          </a:endParaRPr>
        </a:p>
        <a:p xmlns:a="http://schemas.openxmlformats.org/drawingml/2006/main">
          <a:pPr eaLnBrk="0" hangingPunct="0"/>
          <a:r>
            <a:rPr lang="en-US" sz="1200" b="1" dirty="0">
              <a:solidFill>
                <a:schemeClr val="accent1"/>
              </a:solidFill>
              <a:latin typeface="+mj-lt"/>
              <a:ea typeface="Times New Roman" charset="0"/>
              <a:cs typeface="Times New Roman" charset="0"/>
            </a:rPr>
            <a:t>M</a:t>
          </a:r>
          <a:r>
            <a:rPr lang="en-US" sz="1200" b="1" i="0" baseline="0" dirty="0">
              <a:solidFill>
                <a:schemeClr val="accent1"/>
              </a:solidFill>
              <a:latin typeface="+mj-lt"/>
              <a:ea typeface="Times New Roman" charset="0"/>
              <a:cs typeface="Times New Roman" charset="0"/>
            </a:rPr>
            <a:t>ed &amp; heavy-duty  vehicles</a:t>
          </a:r>
        </a:p>
        <a:p xmlns:a="http://schemas.openxmlformats.org/drawingml/2006/main">
          <a:pPr eaLnBrk="0" hangingPunct="0"/>
          <a:r>
            <a:rPr lang="en-US" sz="1200" b="1" i="0" baseline="0" dirty="0">
              <a:solidFill>
                <a:schemeClr val="accent3"/>
              </a:solidFill>
              <a:latin typeface="+mj-lt"/>
              <a:ea typeface="Times New Roman" charset="0"/>
              <a:cs typeface="Times New Roman" charset="0"/>
            </a:rPr>
            <a:t>air</a:t>
          </a:r>
        </a:p>
        <a:p xmlns:a="http://schemas.openxmlformats.org/drawingml/2006/main">
          <a:pPr eaLnBrk="0" hangingPunct="0"/>
          <a:r>
            <a:rPr lang="en-US" sz="1200" b="1" dirty="0">
              <a:solidFill>
                <a:schemeClr val="accent6"/>
              </a:solidFill>
              <a:latin typeface="+mj-lt"/>
              <a:ea typeface="Times New Roman" charset="0"/>
              <a:cs typeface="Times New Roman" charset="0"/>
            </a:rPr>
            <a:t>C</a:t>
          </a:r>
          <a:r>
            <a:rPr lang="en-US" sz="1200" b="1" i="0" baseline="0" dirty="0">
              <a:solidFill>
                <a:schemeClr val="accent6"/>
              </a:solidFill>
              <a:latin typeface="+mj-lt"/>
              <a:ea typeface="Times New Roman" charset="0"/>
              <a:cs typeface="Times New Roman" charset="0"/>
            </a:rPr>
            <a:t>ommercial lt. trucks</a:t>
          </a:r>
        </a:p>
        <a:p xmlns:a="http://schemas.openxmlformats.org/drawingml/2006/main">
          <a:pPr eaLnBrk="0" hangingPunct="0"/>
          <a:r>
            <a:rPr lang="en-US" sz="1200" b="1" i="0" baseline="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ea typeface="Times New Roman" charset="0"/>
              <a:cs typeface="Times New Roman" charset="0"/>
            </a:rPr>
            <a:t>rail</a:t>
          </a:r>
        </a:p>
        <a:p xmlns:a="http://schemas.openxmlformats.org/drawingml/2006/main">
          <a:pPr eaLnBrk="0" hangingPunct="0"/>
          <a:r>
            <a:rPr lang="en-US" sz="1200" b="1" i="0" baseline="0" dirty="0">
              <a:solidFill>
                <a:schemeClr val="accent5">
                  <a:lumMod val="75000"/>
                </a:schemeClr>
              </a:solidFill>
              <a:latin typeface="+mj-lt"/>
              <a:ea typeface="Times New Roman" charset="0"/>
              <a:cs typeface="Times New Roman" charset="0"/>
            </a:rPr>
            <a:t>marine</a:t>
          </a:r>
        </a:p>
        <a:p xmlns:a="http://schemas.openxmlformats.org/drawingml/2006/main">
          <a:pPr algn="l" eaLnBrk="0" hangingPunct="0"/>
          <a:r>
            <a:rPr lang="en-US" sz="1200" b="1" i="0" baseline="0" dirty="0">
              <a:solidFill>
                <a:schemeClr val="bg1">
                  <a:lumMod val="50000"/>
                </a:schemeClr>
              </a:solidFill>
              <a:latin typeface="+mj-lt"/>
              <a:ea typeface="Times New Roman" charset="0"/>
              <a:cs typeface="Times New Roman" charset="0"/>
            </a:rPr>
            <a:t>other</a:t>
          </a:r>
          <a:endParaRPr lang="en-US" sz="1200" b="1" i="0" dirty="0">
            <a:solidFill>
              <a:schemeClr val="tx1"/>
            </a:solidFill>
            <a:latin typeface="+mj-lt"/>
            <a:ea typeface="Times New Roman" charset="0"/>
            <a:cs typeface="Times New Roman" charset="0"/>
          </a:endParaRPr>
        </a:p>
      </cdr:txBody>
    </cdr:sp>
  </cdr:relSizeAnchor>
  <cdr:relSizeAnchor xmlns:cdr="http://schemas.openxmlformats.org/drawingml/2006/chartDrawing">
    <cdr:from>
      <cdr:x>0.1296</cdr:x>
      <cdr:y>0</cdr:y>
    </cdr:from>
    <cdr:to>
      <cdr:x>0.95438</cdr:x>
      <cdr:y>0.1156</cdr:y>
    </cdr:to>
    <cdr:sp macro="" textlink="">
      <cdr:nvSpPr>
        <cdr:cNvPr id="6" name="TextBox 18">
          <a:extLst xmlns:a="http://schemas.openxmlformats.org/drawingml/2006/main">
            <a:ext uri="{FF2B5EF4-FFF2-40B4-BE49-F238E27FC236}">
              <a16:creationId xmlns:a16="http://schemas.microsoft.com/office/drawing/2014/main" id="{4F90FA70-F0D8-413B-90BB-01C521343217}"/>
            </a:ext>
          </a:extLst>
        </cdr:cNvPr>
        <cdr:cNvSpPr txBox="1"/>
      </cdr:nvSpPr>
      <cdr:spPr>
        <a:xfrm xmlns:a="http://schemas.openxmlformats.org/drawingml/2006/main">
          <a:off x="813647" y="0"/>
          <a:ext cx="5178081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dirty="0">
              <a:solidFill>
                <a:srgbClr val="C00000"/>
              </a:solidFill>
            </a:rPr>
            <a:t>AEO 2021 reference scenario: energy for transport</a:t>
          </a:r>
        </a:p>
      </cdr:txBody>
    </cdr:sp>
  </cdr:relSizeAnchor>
  <cdr:relSizeAnchor xmlns:cdr="http://schemas.openxmlformats.org/drawingml/2006/chartDrawing">
    <cdr:from>
      <cdr:x>0.00806</cdr:x>
      <cdr:y>0</cdr:y>
    </cdr:from>
    <cdr:to>
      <cdr:x>0.08805</cdr:x>
      <cdr:y>0.0867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B730C3D3-0A14-443F-BEF5-AFFF4564E5D7}"/>
            </a:ext>
          </a:extLst>
        </cdr:cNvPr>
        <cdr:cNvSpPr txBox="1"/>
      </cdr:nvSpPr>
      <cdr:spPr>
        <a:xfrm xmlns:a="http://schemas.openxmlformats.org/drawingml/2006/main">
          <a:off x="50590" y="-3663088"/>
          <a:ext cx="50218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 err="1"/>
            <a:t>QBtu</a:t>
          </a:r>
          <a:endParaRPr lang="en-US" sz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1045B-9979-44F0-8923-AEC5B9895EE0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9E448-04D3-4E26-927D-F918AEC9F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8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26DEB-5A9D-45EA-8092-17D99A358912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7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4D7F-4B0C-4ED2-B007-ED064103FFBF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0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84D9A-5A62-49C6-9954-47CB8B558093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7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1647-7AA2-4403-84A0-21C7F346F8E7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4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004B-D8C8-483F-8626-8D1D243B7BDC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8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4DF12-52C3-4068-BBAF-0A899C1A8638}" type="datetime1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9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C08AE-9607-453D-B9EF-140DC277ADC1}" type="datetime1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28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DE9E-2DC9-43EC-A847-1EEBC3045BD0}" type="datetime1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D8EF-E03A-4915-B408-C359E77AE06F}" type="datetime1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07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67EAD-D24C-4271-A7CD-F2EACEFA570F}" type="datetime1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57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34946-12BA-4F8F-AE30-667F0CD6E21B}" type="datetime1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38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2E0D9-3722-4D68-93E6-0D126190DB87}" type="datetime1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0DD09-F61C-493C-8818-4311C754F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8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5.wmf"/><Relationship Id="rId9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0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3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740E3.3803B580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hyperlink" Target="https://mackinstitute.wharton.upenn.edu/2021/electric-vehicle-battery-costs-decline/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121B9F-7A05-4C12-A5F0-A52C27EA7D8F}"/>
              </a:ext>
            </a:extLst>
          </p:cNvPr>
          <p:cNvSpPr txBox="1"/>
          <p:nvPr/>
        </p:nvSpPr>
        <p:spPr>
          <a:xfrm>
            <a:off x="1741448" y="1127148"/>
            <a:ext cx="870910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B00000"/>
                </a:solidFill>
              </a:rPr>
              <a:t>The Economics and Econometrics of Climate Change Policy:</a:t>
            </a:r>
          </a:p>
          <a:p>
            <a:pPr algn="ctr"/>
            <a:endParaRPr lang="en-US" sz="4000" b="1" i="1" dirty="0">
              <a:solidFill>
                <a:srgbClr val="B00000"/>
              </a:solidFill>
            </a:endParaRPr>
          </a:p>
          <a:p>
            <a:pPr algn="ctr"/>
            <a:r>
              <a:rPr lang="en-US" sz="4000" b="1" dirty="0">
                <a:solidFill>
                  <a:srgbClr val="B00000"/>
                </a:solidFill>
              </a:rPr>
              <a:t>D. </a:t>
            </a:r>
            <a:r>
              <a:rPr lang="en-US" sz="4000" b="1" i="1" dirty="0">
                <a:solidFill>
                  <a:srgbClr val="B00000"/>
                </a:solidFill>
              </a:rPr>
              <a:t>The Electric Vehicle Revolution</a:t>
            </a:r>
          </a:p>
          <a:p>
            <a:pPr algn="ctr"/>
            <a:endParaRPr lang="en-US" sz="2000" i="1" dirty="0"/>
          </a:p>
          <a:p>
            <a:pPr algn="ctr"/>
            <a:endParaRPr lang="en-US" sz="2000" i="1" dirty="0"/>
          </a:p>
          <a:p>
            <a:pPr algn="ctr"/>
            <a:endParaRPr lang="en-US" sz="2800" dirty="0"/>
          </a:p>
          <a:p>
            <a:pPr algn="ctr"/>
            <a:r>
              <a:rPr lang="en-US" sz="3200" dirty="0"/>
              <a:t>James H. Stock </a:t>
            </a:r>
          </a:p>
          <a:p>
            <a:pPr algn="ctr"/>
            <a:r>
              <a:rPr lang="en-US" sz="2600" dirty="0"/>
              <a:t>Economics Department and Harvard Kennedy School,</a:t>
            </a:r>
          </a:p>
          <a:p>
            <a:pPr algn="ctr"/>
            <a:r>
              <a:rPr lang="en-US" sz="2600" dirty="0"/>
              <a:t>Harvard University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C90A274-3161-4C74-B269-0FAF7144F65E}"/>
              </a:ext>
            </a:extLst>
          </p:cNvPr>
          <p:cNvSpPr txBox="1">
            <a:spLocks/>
          </p:cNvSpPr>
          <p:nvPr/>
        </p:nvSpPr>
        <p:spPr bwMode="auto">
          <a:xfrm>
            <a:off x="0" y="-133379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 Study Center </a:t>
            </a:r>
            <a:r>
              <a:rPr lang="en-US" sz="2000" dirty="0" err="1">
                <a:solidFill>
                  <a:schemeClr val="bg1"/>
                </a:solidFill>
              </a:rPr>
              <a:t>Gerzensse</a:t>
            </a:r>
            <a:r>
              <a:rPr lang="en-US" sz="2000" dirty="0">
                <a:solidFill>
                  <a:schemeClr val="bg1"/>
                </a:solidFill>
              </a:rPr>
              <a:t>: Advanced Courses in Economics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9DE5B01-F9F6-4780-8B5F-09EB13E3C371}"/>
              </a:ext>
            </a:extLst>
          </p:cNvPr>
          <p:cNvSpPr txBox="1">
            <a:spLocks/>
          </p:cNvSpPr>
          <p:nvPr/>
        </p:nvSpPr>
        <p:spPr bwMode="auto">
          <a:xfrm>
            <a:off x="0" y="6427114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 May 30 – June 3</a:t>
            </a:r>
            <a:r>
              <a:rPr lang="en-US" sz="2000">
                <a:solidFill>
                  <a:schemeClr val="bg1"/>
                </a:solidFill>
              </a:rPr>
              <a:t>, 2022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4" descr="GZLogo_E_b_1200dpi">
            <a:extLst>
              <a:ext uri="{FF2B5EF4-FFF2-40B4-BE49-F238E27FC236}">
                <a16:creationId xmlns:a16="http://schemas.microsoft.com/office/drawing/2014/main" id="{5FDF1320-F3DD-428D-8894-DE8110869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7" y="4910251"/>
            <a:ext cx="1436761" cy="128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5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366430" y="703521"/>
            <a:ext cx="816796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LDV model: EV-ICE choice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Based on Cole, Droste, Knittel, Li, &amp; Stock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Key elements: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Discrete choice model of EV demand (by cars, SUVs+)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Focus is ICE v. BEVs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What about PHEVs?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Private charging station buildout (differentiate Level 2, Level 3 chargers)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Multiple equilibria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Parameter values drawn from literature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Key references: Zhou &amp; Li (2017, 2018), </a:t>
            </a:r>
            <a:r>
              <a:rPr lang="en-US" sz="1600" dirty="0" err="1"/>
              <a:t>Springel</a:t>
            </a:r>
            <a:r>
              <a:rPr lang="en-US" sz="1600" dirty="0"/>
              <a:t> (2020), </a:t>
            </a:r>
            <a:r>
              <a:rPr lang="en-US" sz="1600" dirty="0" err="1"/>
              <a:t>Archsmith</a:t>
            </a:r>
            <a:r>
              <a:rPr lang="en-US" sz="1600" dirty="0"/>
              <a:t>, </a:t>
            </a:r>
            <a:r>
              <a:rPr lang="en-US" sz="1600" dirty="0" err="1"/>
              <a:t>Muehlegger</a:t>
            </a:r>
            <a:r>
              <a:rPr lang="en-US" sz="1600" dirty="0"/>
              <a:t>, &amp; Rapson (2021); also see Holland, Mansur, Yates (AEJ-EP forthcoming)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Prices &amp; costs in 2020 $’s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Address (massive) uncertainty by Monte Carlo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Policies detailed later…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Cost estimates focus on $/ton of policies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total system costs = EVs – ICEs + O&amp;M differential + charging stations + power system upgrades (all gross of federal support)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1292768-232A-4F44-9B0A-A02B0308B76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Model of EV adoption</a:t>
            </a:r>
          </a:p>
        </p:txBody>
      </p:sp>
    </p:spTree>
    <p:extLst>
      <p:ext uri="{BB962C8B-B14F-4D97-AF65-F5344CB8AC3E}">
        <p14:creationId xmlns:p14="http://schemas.microsoft.com/office/powerpoint/2010/main" val="1955351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LDVs: Model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384085" y="627499"/>
            <a:ext cx="1110513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Consumer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Two categories of vehicles: cars or SUVs (which includes light trucks &amp; vans)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Within category, choose EV vs. 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Demand depends on relative price, charger availability (Level 2, Level 3), and other attributes/tastes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	where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sz="1400" dirty="0"/>
          </a:p>
          <a:p>
            <a:r>
              <a:rPr lang="en-US" sz="1400" dirty="0"/>
              <a:t>Notes: Based on </a:t>
            </a:r>
            <a:r>
              <a:rPr lang="en-US" sz="1400" dirty="0" err="1"/>
              <a:t>Springel</a:t>
            </a:r>
            <a:r>
              <a:rPr lang="en-US" sz="1400" dirty="0"/>
              <a:t> (2020), with the following modifications: (a) </a:t>
            </a:r>
            <a:r>
              <a:rPr lang="en-US" sz="1400" dirty="0" err="1"/>
              <a:t>Springel</a:t>
            </a:r>
            <a:r>
              <a:rPr lang="en-US" sz="1400" dirty="0"/>
              <a:t> uses price, I use log price. (b) </a:t>
            </a:r>
            <a:r>
              <a:rPr lang="en-US" sz="1400" dirty="0" err="1"/>
              <a:t>Springel</a:t>
            </a:r>
            <a:r>
              <a:rPr lang="en-US" sz="1400" dirty="0"/>
              <a:t> estimates demand at the vehicle model level, this aggregates to (EV, ICE) </a:t>
            </a:r>
            <a:r>
              <a:rPr lang="en-US" sz="1400" dirty="0">
                <a:cs typeface="Times New Roman" panose="02020603050405020304" pitchFamily="18" charset="0"/>
              </a:rPr>
              <a:t>× (car, SUV); (c) </a:t>
            </a:r>
            <a:r>
              <a:rPr lang="en-US" sz="1400" dirty="0" err="1"/>
              <a:t>Springel</a:t>
            </a:r>
            <a:r>
              <a:rPr lang="en-US" sz="1400" dirty="0"/>
              <a:t> doesn’t differentiate among charging station level; I differentiate between Level 2 &amp;3. Here L2 is treated on a per-vehicle basis, L3 is treated on geographic density (or equivalently per road-mile) basis. </a:t>
            </a:r>
            <a:r>
              <a:rPr lang="en-US" sz="1400" dirty="0" err="1"/>
              <a:t>Springel</a:t>
            </a:r>
            <a:r>
              <a:rPr lang="en-US" sz="1400" dirty="0"/>
              <a:t> and Zhou-Li (2017) use ln(N) specifications. (d) I follow </a:t>
            </a:r>
            <a:r>
              <a:rPr lang="en-US" sz="1400" dirty="0" err="1"/>
              <a:t>Archsmith</a:t>
            </a:r>
            <a:r>
              <a:rPr lang="en-US" sz="1400" dirty="0"/>
              <a:t> et al (2021) and introduce the term </a:t>
            </a:r>
            <a:r>
              <a:rPr lang="el-GR" sz="1400" i="1" dirty="0"/>
              <a:t>ψ</a:t>
            </a:r>
            <a:r>
              <a:rPr lang="en-US" sz="1400" i="1" baseline="-25000" dirty="0"/>
              <a:t>t</a:t>
            </a:r>
            <a:r>
              <a:rPr lang="en-US" sz="1400" dirty="0"/>
              <a:t> to capture attribute and taste drift (modeled here as a random walk). (e) I model consumer choice in year </a:t>
            </a:r>
            <a:r>
              <a:rPr lang="en-US" sz="1400" i="1" dirty="0"/>
              <a:t>t</a:t>
            </a:r>
            <a:r>
              <a:rPr lang="en-US" sz="1400" dirty="0"/>
              <a:t> as depending on (observed) charging stations in year </a:t>
            </a:r>
            <a:r>
              <a:rPr lang="en-US" sz="1400" i="1" dirty="0"/>
              <a:t>t</a:t>
            </a:r>
            <a:r>
              <a:rPr lang="en-US" sz="1400" dirty="0"/>
              <a:t>-1, while  charging stations are built on an as-needed basis. </a:t>
            </a:r>
            <a:endParaRPr lang="en-US" sz="1400" i="1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8254C30-61C7-4BEE-8351-B0323C374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8050" y="1770182"/>
          <a:ext cx="5892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name="Equation" r:id="rId3" imgW="5892480" imgH="812520" progId="Equation.DSMT4">
                  <p:embed/>
                </p:oleObj>
              </mc:Choice>
              <mc:Fallback>
                <p:oleObj name="Equation" r:id="rId3" imgW="5892480" imgH="81252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8254C30-61C7-4BEE-8351-B0323C374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78050" y="1770182"/>
                        <a:ext cx="58928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B783B69-BE8E-4190-8D7B-8E7F54E95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78050" y="2931571"/>
          <a:ext cx="5664200" cy="226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9" name="Equation" r:id="rId5" imgW="5663880" imgH="2260440" progId="Equation.DSMT4">
                  <p:embed/>
                </p:oleObj>
              </mc:Choice>
              <mc:Fallback>
                <p:oleObj name="Equation" r:id="rId5" imgW="5663880" imgH="22604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B783B69-BE8E-4190-8D7B-8E7F54E95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78050" y="2931571"/>
                        <a:ext cx="5664200" cy="226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237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LDVs: Model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366429" y="703521"/>
            <a:ext cx="111051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Private-sector charging station provision</a:t>
            </a:r>
          </a:p>
          <a:p>
            <a:r>
              <a:rPr lang="en-US" sz="1600" dirty="0"/>
              <a:t>Separately model L2 and L3 chargers because of different costs and different saturation values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where</a:t>
            </a:r>
          </a:p>
          <a:p>
            <a:endParaRPr lang="en-US" sz="1600" b="1" dirty="0"/>
          </a:p>
          <a:p>
            <a:endParaRPr lang="en-US" b="1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400" dirty="0"/>
              <a:t>Source: Zhou &amp; Li (2018-US), </a:t>
            </a:r>
            <a:r>
              <a:rPr lang="en-US" sz="1400" dirty="0" err="1"/>
              <a:t>Springel</a:t>
            </a:r>
            <a:r>
              <a:rPr lang="en-US" sz="1400" dirty="0"/>
              <a:t> (2020)</a:t>
            </a:r>
            <a:endParaRPr lang="en-US" sz="1400" dirty="0">
              <a:highlight>
                <a:srgbClr val="FFFF00"/>
              </a:highlight>
            </a:endParaRPr>
          </a:p>
          <a:p>
            <a:endParaRPr lang="en-US" sz="1600" dirty="0"/>
          </a:p>
          <a:p>
            <a:r>
              <a:rPr lang="en-US" b="1" dirty="0">
                <a:solidFill>
                  <a:srgbClr val="B00000"/>
                </a:solidFill>
              </a:rPr>
              <a:t>Stock/flow 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LDV scrappage rate = 1/11.5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Charging station scrappage rate 10%/year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b="1" dirty="0">
                <a:solidFill>
                  <a:srgbClr val="C00000"/>
                </a:solidFill>
              </a:rPr>
              <a:t>Calibration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8254C30-61C7-4BEE-8351-B0323C3742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0" y="1485900"/>
          <a:ext cx="2565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" name="Equation" r:id="rId3" imgW="2565360" imgH="634680" progId="Equation.DSMT4">
                  <p:embed/>
                </p:oleObj>
              </mc:Choice>
              <mc:Fallback>
                <p:oleObj name="Equation" r:id="rId3" imgW="2565360" imgH="6346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8254C30-61C7-4BEE-8351-B0323C3742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31950" y="1485900"/>
                        <a:ext cx="25654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B783B69-BE8E-4190-8D7B-8E7F54E95C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2900" y="2481263"/>
          <a:ext cx="3263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3" name="Equation" r:id="rId5" imgW="3263760" imgH="634680" progId="Equation.DSMT4">
                  <p:embed/>
                </p:oleObj>
              </mc:Choice>
              <mc:Fallback>
                <p:oleObj name="Equation" r:id="rId5" imgW="3263760" imgH="6346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B783B69-BE8E-4190-8D7B-8E7F54E95C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12900" y="2481263"/>
                        <a:ext cx="32639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D053C564-231D-41ED-85A7-9BF80AE45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0996" y="1389413"/>
            <a:ext cx="5414575" cy="3254506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CEEA24F-5027-4E2C-B3F0-72C16B4774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8150" y="5210175"/>
          <a:ext cx="87757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4" name="Equation" r:id="rId8" imgW="8775360" imgH="1371600" progId="Equation.DSMT4">
                  <p:embed/>
                </p:oleObj>
              </mc:Choice>
              <mc:Fallback>
                <p:oleObj name="Equation" r:id="rId8" imgW="8775360" imgH="1371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1CEEA24F-5027-4E2C-B3F0-72C16B4774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08150" y="5210175"/>
                        <a:ext cx="8775700" cy="137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06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LDVs: Parameterization &amp; MC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299988" y="633332"/>
            <a:ext cx="1159202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Model:</a:t>
            </a:r>
          </a:p>
          <a:p>
            <a:endParaRPr lang="en-US" b="1" dirty="0">
              <a:solidFill>
                <a:srgbClr val="B00000"/>
              </a:solidFill>
            </a:endParaRPr>
          </a:p>
          <a:p>
            <a:endParaRPr lang="en-US" dirty="0"/>
          </a:p>
          <a:p>
            <a:endParaRPr lang="en-US" b="1" dirty="0">
              <a:solidFill>
                <a:srgbClr val="B0003C"/>
              </a:solidFill>
            </a:endParaRPr>
          </a:p>
          <a:p>
            <a:r>
              <a:rPr lang="en-US" b="1" dirty="0">
                <a:solidFill>
                  <a:srgbClr val="B0003C"/>
                </a:solidFill>
              </a:rPr>
              <a:t>Demand:</a:t>
            </a:r>
          </a:p>
          <a:p>
            <a:endParaRPr lang="en-US" b="1" dirty="0">
              <a:solidFill>
                <a:srgbClr val="B0003C"/>
              </a:solidFill>
            </a:endParaRPr>
          </a:p>
          <a:p>
            <a:endParaRPr lang="en-US" b="1" dirty="0">
              <a:solidFill>
                <a:srgbClr val="B0003C"/>
              </a:solidFill>
            </a:endParaRPr>
          </a:p>
          <a:p>
            <a:endParaRPr lang="en-US" b="1" dirty="0">
              <a:solidFill>
                <a:srgbClr val="B0003C"/>
              </a:solidFill>
            </a:endParaRPr>
          </a:p>
          <a:p>
            <a:endParaRPr lang="en-US" b="1" dirty="0">
              <a:solidFill>
                <a:srgbClr val="B0003C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References:</a:t>
            </a:r>
            <a:r>
              <a:rPr lang="en-US" sz="1600" dirty="0"/>
              <a:t>	 </a:t>
            </a:r>
            <a:r>
              <a:rPr lang="el-GR" sz="1600" i="1" dirty="0"/>
              <a:t>η</a:t>
            </a:r>
            <a:r>
              <a:rPr lang="en-US" sz="1600" baseline="-25000" dirty="0"/>
              <a:t>P</a:t>
            </a:r>
            <a:r>
              <a:rPr lang="en-US" sz="1600" dirty="0"/>
              <a:t>: 	</a:t>
            </a:r>
            <a:r>
              <a:rPr lang="en-US" sz="1600" dirty="0" err="1"/>
              <a:t>Springel</a:t>
            </a:r>
            <a:r>
              <a:rPr lang="en-US" sz="1600" dirty="0"/>
              <a:t> (2020): -1.5 to 2.0; Xing et al (2019): -2.7; Li (2019): -1.3; </a:t>
            </a:r>
            <a:r>
              <a:rPr lang="en-US" sz="1600" dirty="0" err="1"/>
              <a:t>Muehlegger</a:t>
            </a:r>
            <a:r>
              <a:rPr lang="en-US" sz="1600" dirty="0"/>
              <a:t> &amp; Rapson (2018): -3.9; </a:t>
            </a:r>
          </a:p>
          <a:p>
            <a:r>
              <a:rPr lang="en-US" sz="1600" dirty="0"/>
              <a:t>				</a:t>
            </a:r>
            <a:r>
              <a:rPr lang="en-US" sz="1600" dirty="0" err="1"/>
              <a:t>Archsmith</a:t>
            </a:r>
            <a:r>
              <a:rPr lang="en-US" sz="1600" dirty="0"/>
              <a:t>, </a:t>
            </a:r>
            <a:r>
              <a:rPr lang="en-US" sz="1600" dirty="0" err="1"/>
              <a:t>Muehlegger</a:t>
            </a:r>
            <a:r>
              <a:rPr lang="en-US" sz="1600" dirty="0"/>
              <a:t>, &amp; Rapson (2021) simulation values -1, -2 -3</a:t>
            </a:r>
          </a:p>
          <a:p>
            <a:r>
              <a:rPr lang="en-US" sz="1600" dirty="0"/>
              <a:t> 			 </a:t>
            </a:r>
            <a:r>
              <a:rPr lang="el-GR" sz="1600" i="1" dirty="0"/>
              <a:t>η</a:t>
            </a:r>
            <a:r>
              <a:rPr lang="en-US" sz="1600" baseline="-25000" dirty="0"/>
              <a:t>N2</a:t>
            </a:r>
            <a:r>
              <a:rPr lang="en-US" sz="1600" dirty="0"/>
              <a:t>: 	</a:t>
            </a:r>
            <a:r>
              <a:rPr lang="en-US" sz="1600" dirty="0" err="1"/>
              <a:t>Springel</a:t>
            </a:r>
            <a:r>
              <a:rPr lang="en-US" sz="1600" dirty="0"/>
              <a:t> (2020): -0.418 (SE = 0.038) mean in random coefficients model @ ~12% market share (2014)</a:t>
            </a:r>
          </a:p>
          <a:p>
            <a:r>
              <a:rPr lang="en-US" sz="1600" dirty="0"/>
              <a:t> </a:t>
            </a:r>
          </a:p>
          <a:p>
            <a:r>
              <a:rPr lang="en-US" b="1" dirty="0">
                <a:solidFill>
                  <a:srgbClr val="B0003C"/>
                </a:solidFill>
              </a:rPr>
              <a:t>Technology:	</a:t>
            </a:r>
            <a:r>
              <a:rPr lang="en-US" sz="1600" dirty="0"/>
              <a:t>ICE, SUV price model based on </a:t>
            </a:r>
            <a:r>
              <a:rPr lang="en-US" sz="1600" dirty="0" err="1"/>
              <a:t>Lutsey</a:t>
            </a:r>
            <a:r>
              <a:rPr lang="en-US" sz="1600" dirty="0"/>
              <a:t> &amp; Nicholas (ICCT (2019)) + Clinton, Knittel, and </a:t>
            </a:r>
            <a:r>
              <a:rPr lang="en-US" sz="1600" dirty="0" err="1"/>
              <a:t>Metaxoglu</a:t>
            </a:r>
            <a:r>
              <a:rPr lang="en-US" sz="1600" dirty="0"/>
              <a:t> (2020).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/>
              <a:t>Full user cost = initial vehicle cost + valuation factor </a:t>
            </a:r>
            <a:r>
              <a:rPr lang="en-US" sz="1600" dirty="0">
                <a:cs typeface="Times New Roman" panose="02020603050405020304" pitchFamily="18" charset="0"/>
              </a:rPr>
              <a:t>× O&amp;M costs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/>
              <a:t>Manufacturing cost breakdown from </a:t>
            </a:r>
            <a:r>
              <a:rPr lang="en-US" sz="1600" dirty="0" err="1"/>
              <a:t>Lutsey</a:t>
            </a:r>
            <a:r>
              <a:rPr lang="en-US" sz="1600" dirty="0"/>
              <a:t> &amp; Nicholas (2019).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Valuation factor.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References, all for ICEs: Gillingham, </a:t>
            </a:r>
            <a:r>
              <a:rPr lang="en-US" sz="1600" dirty="0" err="1">
                <a:cs typeface="Times New Roman" panose="02020603050405020304" pitchFamily="18" charset="0"/>
              </a:rPr>
              <a:t>Houde</a:t>
            </a:r>
            <a:r>
              <a:rPr lang="en-US" sz="1600" dirty="0">
                <a:cs typeface="Times New Roman" panose="02020603050405020304" pitchFamily="18" charset="0"/>
              </a:rPr>
              <a:t>, &amp; van Bentham (forthcoming): 0.16-0.39; Allcott &amp; </a:t>
            </a:r>
            <a:r>
              <a:rPr lang="en-US" sz="1600" dirty="0" err="1">
                <a:cs typeface="Times New Roman" panose="02020603050405020304" pitchFamily="18" charset="0"/>
              </a:rPr>
              <a:t>Wozny</a:t>
            </a:r>
            <a:r>
              <a:rPr lang="en-US" sz="1600" dirty="0">
                <a:cs typeface="Times New Roman" panose="02020603050405020304" pitchFamily="18" charset="0"/>
              </a:rPr>
              <a:t> (2014): 0.72; </a:t>
            </a:r>
            <a:r>
              <a:rPr lang="en-US" sz="1600" dirty="0" err="1">
                <a:cs typeface="Times New Roman" panose="02020603050405020304" pitchFamily="18" charset="0"/>
              </a:rPr>
              <a:t>Grigolon</a:t>
            </a:r>
            <a:r>
              <a:rPr lang="en-US" sz="1600" dirty="0"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cs typeface="Times New Roman" panose="02020603050405020304" pitchFamily="18" charset="0"/>
              </a:rPr>
              <a:t>Raynaert</a:t>
            </a:r>
            <a:r>
              <a:rPr lang="en-US" sz="1600" dirty="0">
                <a:cs typeface="Times New Roman" panose="02020603050405020304" pitchFamily="18" charset="0"/>
              </a:rPr>
              <a:t>, and </a:t>
            </a:r>
            <a:r>
              <a:rPr lang="en-US" sz="1600" dirty="0" err="1">
                <a:cs typeface="Times New Roman" panose="02020603050405020304" pitchFamily="18" charset="0"/>
              </a:rPr>
              <a:t>Verboven</a:t>
            </a:r>
            <a:r>
              <a:rPr lang="en-US" sz="1600" dirty="0">
                <a:cs typeface="Times New Roman" panose="02020603050405020304" pitchFamily="18" charset="0"/>
              </a:rPr>
              <a:t> (2018): 00.91; Leard, Linn, and Zho (2019): 0.54 and &lt;0.30; Goldberg (1998): near 1. </a:t>
            </a: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We use the Allcott &amp; </a:t>
            </a:r>
            <a:r>
              <a:rPr lang="en-US" sz="1600" dirty="0" err="1">
                <a:cs typeface="Times New Roman" panose="02020603050405020304" pitchFamily="18" charset="0"/>
              </a:rPr>
              <a:t>Wozny</a:t>
            </a:r>
            <a:r>
              <a:rPr lang="en-US" sz="1600" dirty="0">
                <a:cs typeface="Times New Roman" panose="02020603050405020304" pitchFamily="18" charset="0"/>
              </a:rPr>
              <a:t> approach: consumer discount rate of 15% &amp; valuation factor = 1</a:t>
            </a:r>
            <a:endParaRPr lang="en-US" sz="16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/>
              <a:t>Battery prices: -16% per year 2007-2019; project N(-.09,.02), with $50/kWh floor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i="1" dirty="0"/>
              <a:t>EV</a:t>
            </a:r>
            <a:r>
              <a:rPr lang="en-US" sz="1600" dirty="0"/>
              <a:t> (mi/kWh): 3.2 (cars – Chevy Bolt), 2.0 (SUVs &amp; </a:t>
            </a:r>
            <a:r>
              <a:rPr lang="en-US" sz="1600" dirty="0" err="1"/>
              <a:t>lt</a:t>
            </a:r>
            <a:r>
              <a:rPr lang="en-US" sz="1600" dirty="0"/>
              <a:t> trucks – </a:t>
            </a:r>
            <a:r>
              <a:rPr lang="en-US" sz="1600" i="1" dirty="0"/>
              <a:t>Car &amp; Driver</a:t>
            </a:r>
            <a:r>
              <a:rPr lang="en-US" sz="1600" dirty="0"/>
              <a:t> estimate for F150 Lightening)</a:t>
            </a:r>
            <a:endParaRPr lang="en-US" sz="1600" b="1" dirty="0">
              <a:solidFill>
                <a:srgbClr val="B0003C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2FF7D5B-ED7F-4159-8D26-8ACF8C8F98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2247" y="633332"/>
          <a:ext cx="5295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" name="Equation" r:id="rId3" imgW="5295600" imgH="736560" progId="Equation.DSMT4">
                  <p:embed/>
                </p:oleObj>
              </mc:Choice>
              <mc:Fallback>
                <p:oleObj name="Equation" r:id="rId3" imgW="5295600" imgH="736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2FF7D5B-ED7F-4159-8D26-8ACF8C8F98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2247" y="633332"/>
                        <a:ext cx="52959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D6443C3-DD02-4B57-AA78-EEF20F5A71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2247" y="1809827"/>
          <a:ext cx="4635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9" name="Equation" r:id="rId5" imgW="4635360" imgH="990360" progId="Equation.DSMT4">
                  <p:embed/>
                </p:oleObj>
              </mc:Choice>
              <mc:Fallback>
                <p:oleObj name="Equation" r:id="rId5" imgW="4635360" imgH="990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D6443C3-DD02-4B57-AA78-EEF20F5A71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2247" y="1809827"/>
                        <a:ext cx="46355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526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LDVs: Parameterization &amp; MC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7421AE-EBFB-4344-BAA5-80C547DA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58" y="430886"/>
            <a:ext cx="7516274" cy="643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52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LDVs: Odds &amp; ends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299988" y="645020"/>
            <a:ext cx="115920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00000"/>
                </a:solidFill>
              </a:rPr>
              <a:t>Model 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National – no regional heterogeneity in tastes, charger buildout,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2 vehicle types, no substitution across types, only 2 drive trains (!)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Loose justification: start from equilibrium, then Ford introduces 2 drive trains in otherwise identical F150s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Exogenous technical change (no induced, no LBD)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expectational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Functional form 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dirty="0">
                <a:solidFill>
                  <a:srgbClr val="B00000"/>
                </a:solidFill>
              </a:rPr>
              <a:t>Odds &amp;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Specification details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Baseline attribute drift calibrated to have substantial but long-run incomplete EV penetration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Oil price path from AEO 2021 + random AR(1) departure estimated 1990-2021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Power sector marginal emissions rate and incremental costs from added EV load: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Main case: TPS from </a:t>
            </a:r>
            <a:r>
              <a:rPr lang="en-US" sz="1600" dirty="0" err="1"/>
              <a:t>ReEDS</a:t>
            </a:r>
            <a:r>
              <a:rPr lang="en-US" sz="1600" dirty="0"/>
              <a:t> (Stock-Stuart (2021)): 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dirty="0"/>
              <a:t>80% emissions reduction, relative to 2005, by 2030; 90% by 2035; 100% by 2050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/>
              <a:t>No-policy alternative: current power sector marginal emissions rate (Holland, Kotchen, Mansur, Yates (2021))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VMT growth from AEO 2021 reference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Costs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System costs = additional power system costs, vehicle costs, &amp; liquid fuel costs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Total costs = system costs + federal share (set marginal cost of public funds = 1, cf. Hendren &amp; Sprung-Keyser (2020))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Simulations span 2021-2060, 2021 fixed at (estimated) 2021 initial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Discount rate: 3% 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Monte Carlo to capture uncertainty over prices (oil, batteries, vehicles, chargers), elasticities, &amp; attributes/tastes</a:t>
            </a:r>
          </a:p>
        </p:txBody>
      </p:sp>
    </p:spTree>
    <p:extLst>
      <p:ext uri="{BB962C8B-B14F-4D97-AF65-F5344CB8AC3E}">
        <p14:creationId xmlns:p14="http://schemas.microsoft.com/office/powerpoint/2010/main" val="120044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Policies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C1FC72-BB28-4013-94D1-553589B85D1B}"/>
              </a:ext>
            </a:extLst>
          </p:cNvPr>
          <p:cNvSpPr txBox="1"/>
          <p:nvPr/>
        </p:nvSpPr>
        <p:spPr>
          <a:xfrm>
            <a:off x="214055" y="1476894"/>
            <a:ext cx="1145258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B0003C"/>
                </a:solidFill>
              </a:rPr>
              <a:t>Baseline Policy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ICE fuel efficiency (new ICE LDVs):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2021-2022: SAFE; 2023-2026: Revised 2023 and Later Proposed Rule (86 FR 43726); 2027-2031: increase @5%; 2032-: increase 1.5%)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Power sector: Tradeable Performance Standard starting from status quo in 2022, 80% emissions reduction by 2030, 90% by 2035, 100% by 2050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No new LDV policies + ignore current EV tax credit (200k per OEM cap)</a:t>
            </a:r>
          </a:p>
          <a:p>
            <a:r>
              <a:rPr lang="en-US" sz="1600" b="1" dirty="0">
                <a:solidFill>
                  <a:srgbClr val="B0003C"/>
                </a:solidFill>
              </a:rPr>
              <a:t>A.  Charging station subsidy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Public-private cost-share starting 2022, ending when budget cap is hit or in 2030, whichever is sooner</a:t>
            </a:r>
          </a:p>
          <a:p>
            <a:r>
              <a:rPr lang="en-US" sz="1600" b="1" dirty="0">
                <a:solidFill>
                  <a:srgbClr val="B0003C"/>
                </a:solidFill>
              </a:rPr>
              <a:t>B.   EV point-of-sale rebate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$7500 2022-2031 (refundable tax credit, ignoring domestic content bonuses) + variants</a:t>
            </a:r>
          </a:p>
          <a:p>
            <a:r>
              <a:rPr lang="en-US" sz="1600" b="1" dirty="0">
                <a:solidFill>
                  <a:srgbClr val="B0003C"/>
                </a:solidFill>
              </a:rPr>
              <a:t>C.    Enhanced Clean Air Act regulation (ZEV mandate)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Decouple EPA (CAA) &amp; NHTSA (EPCA) rules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NHTSA sets ICE mpg standard, to match ICE fuel efficiency standard in baseline (i.e. no change in ICE mpg standards)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EPA implements CAA via clean vehicle standard (ZEV standard) with tradable allowance price cap. ZEV standard. SUV ZEV standard lags car ZEV standard by 2 years. Combined standard (rounded): 2025, 6%; 2030, 50%; 2035, 77%; 2040, 92%. Operates through cross-subsidy scheme with tradable allowances generated by EV sales and which must be retired when an ICE is purchased, with a price cap.</a:t>
            </a:r>
            <a:endParaRPr lang="en-US" sz="1600" i="1" dirty="0"/>
          </a:p>
          <a:p>
            <a:r>
              <a:rPr lang="en-US" sz="1600" b="1" dirty="0">
                <a:solidFill>
                  <a:srgbClr val="B0003C"/>
                </a:solidFill>
              </a:rPr>
              <a:t>E.     Carbon tax</a:t>
            </a:r>
            <a:endParaRPr lang="en-US" sz="1600" dirty="0"/>
          </a:p>
          <a:p>
            <a:endParaRPr lang="en-US" sz="1400" i="1" dirty="0"/>
          </a:p>
          <a:p>
            <a:r>
              <a:rPr lang="en-US" sz="1400" i="1" dirty="0"/>
              <a:t>Note</a:t>
            </a:r>
            <a:r>
              <a:rPr lang="en-US" sz="1400" dirty="0"/>
              <a:t>: assume full pass-through of government taxes/subsidies to end consumer (</a:t>
            </a:r>
            <a:r>
              <a:rPr lang="en-US" sz="1400" dirty="0" err="1"/>
              <a:t>Mueghlegger</a:t>
            </a:r>
            <a:r>
              <a:rPr lang="en-US" sz="1400" dirty="0"/>
              <a:t>-Rapson (2020), Knittel, Meiselman, Stock (2017),…)</a:t>
            </a:r>
            <a:endParaRPr lang="en-US" sz="1400" i="1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5F538AB-B722-4169-9C49-1CAFA01ADD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608643"/>
              </p:ext>
            </p:extLst>
          </p:nvPr>
        </p:nvGraphicFramePr>
        <p:xfrm>
          <a:off x="1938226" y="584558"/>
          <a:ext cx="5295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5" name="Equation" r:id="rId3" imgW="5296027" imgH="736174" progId="Equation.DSMT4">
                  <p:embed/>
                </p:oleObj>
              </mc:Choice>
              <mc:Fallback>
                <p:oleObj name="Equation" r:id="rId3" imgW="5296027" imgH="7361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38226" y="584558"/>
                        <a:ext cx="52959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D139F44-5D6E-4CD3-BB64-5A560357DB5F}"/>
              </a:ext>
            </a:extLst>
          </p:cNvPr>
          <p:cNvSpPr txBox="1"/>
          <p:nvPr/>
        </p:nvSpPr>
        <p:spPr>
          <a:xfrm>
            <a:off x="214055" y="584558"/>
            <a:ext cx="25092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Model:</a:t>
            </a:r>
          </a:p>
        </p:txBody>
      </p:sp>
    </p:spTree>
    <p:extLst>
      <p:ext uri="{BB962C8B-B14F-4D97-AF65-F5344CB8AC3E}">
        <p14:creationId xmlns:p14="http://schemas.microsoft.com/office/powerpoint/2010/main" val="8712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No-policy projections, benchmark </a:t>
            </a:r>
            <a:r>
              <a:rPr lang="en-US" sz="2000" dirty="0" err="1">
                <a:solidFill>
                  <a:schemeClr val="bg1"/>
                </a:solidFill>
              </a:rPr>
              <a:t>cse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8173933-6B3D-4334-95BA-1552799D28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67" y="1973364"/>
            <a:ext cx="5687725" cy="3791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FD8537-AAA6-43A2-A480-42977A240294}"/>
              </a:ext>
            </a:extLst>
          </p:cNvPr>
          <p:cNvSpPr txBox="1"/>
          <p:nvPr/>
        </p:nvSpPr>
        <p:spPr>
          <a:xfrm>
            <a:off x="795337" y="1180688"/>
            <a:ext cx="501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EV sales share: No new policy, IHS benchmark case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9111EFD-DF47-497F-A99C-FE712B2BD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1" y="2001242"/>
            <a:ext cx="5645908" cy="3763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3DD040-340D-4D20-BA61-AC98690E2D74}"/>
              </a:ext>
            </a:extLst>
          </p:cNvPr>
          <p:cNvSpPr txBox="1"/>
          <p:nvPr/>
        </p:nvSpPr>
        <p:spPr>
          <a:xfrm>
            <a:off x="6746371" y="1197528"/>
            <a:ext cx="504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EV sales share: No new policy, low benchmark case</a:t>
            </a:r>
          </a:p>
        </p:txBody>
      </p:sp>
    </p:spTree>
    <p:extLst>
      <p:ext uri="{BB962C8B-B14F-4D97-AF65-F5344CB8AC3E}">
        <p14:creationId xmlns:p14="http://schemas.microsoft.com/office/powerpoint/2010/main" val="2290403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Summary, low baseline penetration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BFEF0-5189-4BEE-AA0E-511DD400351B}"/>
              </a:ext>
            </a:extLst>
          </p:cNvPr>
          <p:cNvSpPr txBox="1"/>
          <p:nvPr/>
        </p:nvSpPr>
        <p:spPr>
          <a:xfrm>
            <a:off x="225713" y="4733405"/>
            <a:ext cx="11452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Notes:</a:t>
            </a:r>
            <a:r>
              <a:rPr lang="en-US" sz="1400" dirty="0"/>
              <a:t> Estimates are means of 1000 Monte Carlo draws over model parameters, oil price paths, and technology cost paths.</a:t>
            </a:r>
            <a:endParaRPr lang="en-US" sz="1400" i="1" dirty="0"/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These are costs of tax credits provided to consumers who would have bought an EV in the no-policy (BAU) case.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Costs are total system costs under the policy, minus BAU total system costs, where system costs are net costs of EV-ICE production, operation, and maintenance cost, and cost of additional power system capacity required for additional EVs (computed under 80% TPS using </a:t>
            </a:r>
            <a:r>
              <a:rPr lang="en-US" sz="1400" dirty="0" err="1"/>
              <a:t>ReEDS</a:t>
            </a:r>
            <a:r>
              <a:rPr lang="en-US" sz="1400" dirty="0"/>
              <a:t>). Emissions are cumulative through 2060 in policy case minus BAU.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The ZEV standard works by setting a required ZEV sales share in a given year, with compliance by requiring tradeable ZEV credits to be retired with EPA. For example, suppose the ZEV standard is 33% EVs and the price of the tradeable allowances  is $1,000; then, assuming full pass-through, the standard would reduce the EV sales price by $667 and would increase the ICE sales price by $333. If the price cap is binding in a given year, the actual ZEV share will fall short of the standard.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F7255F-719A-4F83-B369-8B2CC1AF6438}"/>
              </a:ext>
            </a:extLst>
          </p:cNvPr>
          <p:cNvGraphicFramePr>
            <a:graphicFrameLocks noGrp="1"/>
          </p:cNvGraphicFramePr>
          <p:nvPr/>
        </p:nvGraphicFramePr>
        <p:xfrm>
          <a:off x="635001" y="794346"/>
          <a:ext cx="10718799" cy="3032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4523">
                  <a:extLst>
                    <a:ext uri="{9D8B030D-6E8A-4147-A177-3AD203B41FA5}">
                      <a16:colId xmlns:a16="http://schemas.microsoft.com/office/drawing/2014/main" val="1170722492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143792314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1878362871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2521845798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94786525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3261818439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4219409617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878159830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121181257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3593418572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2849707783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62456014"/>
                    </a:ext>
                  </a:extLst>
                </a:gridCol>
                <a:gridCol w="824523">
                  <a:extLst>
                    <a:ext uri="{9D8B030D-6E8A-4147-A177-3AD203B41FA5}">
                      <a16:colId xmlns:a16="http://schemas.microsoft.com/office/drawing/2014/main" val="40627686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Policies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EV share &amp; Emissions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Fiscal costs (not discounted)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077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Station cost share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rebate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ZEV permit price cap ($) (c)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Share by 2030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Cst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/ton CO2 ($/ton) (b)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CO2 in 2030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mmt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Chargers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Rebates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Infra-marginal rebates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386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Percent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Budget ($B)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2022 - 2026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2027+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4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0.251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07499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0.330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146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-35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8.6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36258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0.439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-76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347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9.0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338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151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26977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0.464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8.7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87342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0.547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51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-91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382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9.0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373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151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183540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B5E24EE-6E67-4821-8510-711F92F817C6}"/>
              </a:ext>
            </a:extLst>
          </p:cNvPr>
          <p:cNvSpPr txBox="1"/>
          <p:nvPr/>
        </p:nvSpPr>
        <p:spPr>
          <a:xfrm>
            <a:off x="170295" y="4069872"/>
            <a:ext cx="1059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Fiscal cost calculation: $1B federal spending on charging stations ≈ $10 federal spending on consumer subsidies</a:t>
            </a:r>
          </a:p>
        </p:txBody>
      </p:sp>
    </p:spTree>
    <p:extLst>
      <p:ext uri="{BB962C8B-B14F-4D97-AF65-F5344CB8AC3E}">
        <p14:creationId xmlns:p14="http://schemas.microsoft.com/office/powerpoint/2010/main" val="2504827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Summary, high baseline penetration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BFEF0-5189-4BEE-AA0E-511DD400351B}"/>
              </a:ext>
            </a:extLst>
          </p:cNvPr>
          <p:cNvSpPr txBox="1"/>
          <p:nvPr/>
        </p:nvSpPr>
        <p:spPr>
          <a:xfrm>
            <a:off x="170295" y="4733406"/>
            <a:ext cx="114528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Notes:</a:t>
            </a:r>
            <a:r>
              <a:rPr lang="en-US" sz="1400" dirty="0"/>
              <a:t> Estimates are means of 1000 Monte Carlo draws over model parameters, oil price paths, and technology cost paths.</a:t>
            </a:r>
            <a:endParaRPr lang="en-US" sz="1400" i="1" dirty="0"/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These are costs of tax credits provided to consumers who would have bought an EV in the no-policy (BAU) case.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Costs are total system costs under the policy, minus BAU total system costs, where system costs are net costs of EV-ICE production, operation, and maintenance cost, and cost of additional power system capacity required for additional EVs (computed under 80% TPS using </a:t>
            </a:r>
            <a:r>
              <a:rPr lang="en-US" sz="1400" dirty="0" err="1"/>
              <a:t>ReEDS</a:t>
            </a:r>
            <a:r>
              <a:rPr lang="en-US" sz="1400" dirty="0"/>
              <a:t>). Emissions are cumulative through 2060 in policy case minus BAU.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1400" dirty="0"/>
              <a:t>The ZEV standard works by setting a required ZEV sales share in a given year, with compliance by requiring tradeable ZEV credits to be retired with EPA. For example, suppose the ZEV standard is 33% EVs and the price of the tradeable allowances  is $1,000; then, assuming full pass-through, the standard would reduce the EV sales price by $667 and would increase the ICE sales price by $333. If the price cap is binding in a given year, the actual ZEV share will fall short of the standard.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F7255F-719A-4F83-B369-8B2CC1AF6438}"/>
              </a:ext>
            </a:extLst>
          </p:cNvPr>
          <p:cNvGraphicFramePr>
            <a:graphicFrameLocks noGrp="1"/>
          </p:cNvGraphicFramePr>
          <p:nvPr/>
        </p:nvGraphicFramePr>
        <p:xfrm>
          <a:off x="780472" y="754698"/>
          <a:ext cx="10573329" cy="308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333">
                  <a:extLst>
                    <a:ext uri="{9D8B030D-6E8A-4147-A177-3AD203B41FA5}">
                      <a16:colId xmlns:a16="http://schemas.microsoft.com/office/drawing/2014/main" val="1170722492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143792314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1878362871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2521845798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94786525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3261818439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4219409617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878159830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121181257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1890605636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1003032457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2775780909"/>
                    </a:ext>
                  </a:extLst>
                </a:gridCol>
                <a:gridCol w="813333">
                  <a:extLst>
                    <a:ext uri="{9D8B030D-6E8A-4147-A177-3AD203B41FA5}">
                      <a16:colId xmlns:a16="http://schemas.microsoft.com/office/drawing/2014/main" val="30357925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Policies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EV share &amp; Emissions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Fiscal costs (not discounted)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MU Serif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077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Station cost share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rebate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ZEV permit price cap ($) (c)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Share by 2030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Cost/ton CO2 ($/ton) (b)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CO2 in 2030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mmt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Chargers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Rebates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Infra-marginal rebates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386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Percent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Budget ($B)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2022 - 2026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2027+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74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0.418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07499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0.478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190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-34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8.9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36258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0.585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-76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434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9.4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425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236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26977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-48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87342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A7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7,500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0.634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-84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454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9.4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444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236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1835405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B2532B6-67A4-4177-8F0F-2AA185271386}"/>
              </a:ext>
            </a:extLst>
          </p:cNvPr>
          <p:cNvSpPr txBox="1"/>
          <p:nvPr/>
        </p:nvSpPr>
        <p:spPr>
          <a:xfrm>
            <a:off x="170295" y="4069872"/>
            <a:ext cx="1059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Fiscal cost calculation: $1B federal spending on charging stations ≈ $10 federal spending on consumer subsidies</a:t>
            </a:r>
          </a:p>
        </p:txBody>
      </p:sp>
    </p:spTree>
    <p:extLst>
      <p:ext uri="{BB962C8B-B14F-4D97-AF65-F5344CB8AC3E}">
        <p14:creationId xmlns:p14="http://schemas.microsoft.com/office/powerpoint/2010/main" val="2897014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Course outline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ADB-FFB6-4255-9F5C-25332BA09762}"/>
              </a:ext>
            </a:extLst>
          </p:cNvPr>
          <p:cNvSpPr txBox="1"/>
          <p:nvPr/>
        </p:nvSpPr>
        <p:spPr>
          <a:xfrm>
            <a:off x="277587" y="706937"/>
            <a:ext cx="5956958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de-CH" sz="1600" b="1" kern="1200" dirty="0">
                <a:solidFill>
                  <a:srgbClr val="B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I. Introduction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Introduction &amp; Overview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Climate change science and CC econometrics (brief)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Framework economic concepts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Cost-benefit </a:t>
            </a:r>
            <a:r>
              <a:rPr lang="de-CH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analysis, cost effectiveness analysis, SCC &amp; TCP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Marginal abatement curve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94670-99DF-4F00-9448-69A13216E94E}"/>
              </a:ext>
            </a:extLst>
          </p:cNvPr>
          <p:cNvSpPr txBox="1"/>
          <p:nvPr/>
        </p:nvSpPr>
        <p:spPr>
          <a:xfrm>
            <a:off x="6473008" y="706937"/>
            <a:ext cx="5600239" cy="2800767"/>
          </a:xfrm>
          <a:prstGeom prst="rect">
            <a:avLst/>
          </a:prstGeom>
          <a:solidFill>
            <a:srgbClr val="F2DEEB"/>
          </a:solidFill>
        </p:spPr>
        <p:txBody>
          <a:bodyPr wrap="square" rtlCol="0">
            <a:spAutoFit/>
          </a:bodyPr>
          <a:lstStyle/>
          <a:p>
            <a:r>
              <a:rPr lang="de-CH" sz="1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III. Damages</a:t>
            </a:r>
          </a:p>
          <a:p>
            <a:pPr marL="285750" indent="-285750">
              <a:buFont typeface="+mj-lt"/>
              <a:buAutoNum type="alphaUcPeriod" startAt="5"/>
            </a:pPr>
            <a:r>
              <a:rPr lang="de-CH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Macroeconomic implications of the energy transition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Physical &amp; transition costs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Physical costs: damage estimates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Transition costs: policy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Carbon tax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Cap &amp; trade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Policy uncertainty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lphaUcPeriod" startAt="5"/>
            </a:pPr>
            <a:endParaRPr lang="de-CH" sz="1600" kern="1200" dirty="0">
              <a:solidFill>
                <a:srgbClr val="5959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28600" indent="-228600">
              <a:buFont typeface="+mj-lt"/>
              <a:buAutoNum type="alphaUcPeriod" startAt="5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Social Cost of Carbon: Recent developments (time permitting)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38E79-732B-4014-B4D5-2009C4CAA072}"/>
              </a:ext>
            </a:extLst>
          </p:cNvPr>
          <p:cNvSpPr txBox="1"/>
          <p:nvPr/>
        </p:nvSpPr>
        <p:spPr>
          <a:xfrm>
            <a:off x="277588" y="2507039"/>
            <a:ext cx="5956957" cy="4031873"/>
          </a:xfrm>
          <a:prstGeom prst="rect">
            <a:avLst/>
          </a:prstGeom>
          <a:solidFill>
            <a:srgbClr val="E5FED2"/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kern="1200" dirty="0">
                <a:solidFill>
                  <a:srgbClr val="B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II. Emissions reduction (mitigation/decarbonization)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lphaUcPeriod" startAt="2"/>
            </a:pPr>
            <a:r>
              <a:rPr lang="de-CH" sz="1600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Sectoral carbon policies – theory &amp; empirical evidence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Carbon tax, cap &amp; trade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Clean energy standards; investment &amp; production tax credits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Policy simulations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dirty="0">
                <a:solidFill>
                  <a:srgbClr val="595959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Criticisms &amp; the case for sectoral standards</a:t>
            </a:r>
          </a:p>
          <a:p>
            <a:pPr marL="285750" indent="-285750">
              <a:buFont typeface="+mj-lt"/>
              <a:buAutoNum type="alphaUcPeriod" startAt="2"/>
            </a:pPr>
            <a:endParaRPr lang="de-CH" sz="1600" kern="12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+mj-lt"/>
              <a:buAutoNum type="alphaUcPeriod" startAt="2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Carbon pricing with leakage: Supply side policies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Supply side policies as carbon pricing with leakage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Supply side policy with leakage: US O&amp;G royalties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Extension to international trade &amp; BCA</a:t>
            </a:r>
          </a:p>
          <a:p>
            <a:pPr marL="285750" indent="-285750">
              <a:buFont typeface="+mj-lt"/>
              <a:buAutoNum type="alphaUcPeriod" startAt="2"/>
            </a:pPr>
            <a:endParaRPr lang="de-CH" sz="1600" kern="1200" dirty="0">
              <a:solidFill>
                <a:srgbClr val="59595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+mj-lt"/>
              <a:buAutoNum type="alphaUcPeriod" startAt="2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electric vehicle revolution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Transport sector overview, EVs, &amp; literature review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solidFill>
                  <a:srgbClr val="595959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Modeling charging station v. vehicle subsidies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de-CH" sz="1600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More on charging stations &amp; current research</a:t>
            </a:r>
            <a:endParaRPr lang="en-US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83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Enhanced charger budget, small tax credit, various CAA allowance price caps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6ACA7F9-F4DF-4A7B-AA57-B83C1C6B6217}"/>
              </a:ext>
            </a:extLst>
          </p:cNvPr>
          <p:cNvGraphicFramePr>
            <a:graphicFrameLocks noGrp="1"/>
          </p:cNvGraphicFramePr>
          <p:nvPr/>
        </p:nvGraphicFramePr>
        <p:xfrm>
          <a:off x="285750" y="719666"/>
          <a:ext cx="11567160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890">
                  <a:extLst>
                    <a:ext uri="{9D8B030D-6E8A-4147-A177-3AD203B41FA5}">
                      <a16:colId xmlns:a16="http://schemas.microsoft.com/office/drawing/2014/main" val="826690224"/>
                    </a:ext>
                  </a:extLst>
                </a:gridCol>
                <a:gridCol w="1742560">
                  <a:extLst>
                    <a:ext uri="{9D8B030D-6E8A-4147-A177-3AD203B41FA5}">
                      <a16:colId xmlns:a16="http://schemas.microsoft.com/office/drawing/2014/main" val="4190431364"/>
                    </a:ext>
                  </a:extLst>
                </a:gridCol>
                <a:gridCol w="1840230">
                  <a:extLst>
                    <a:ext uri="{9D8B030D-6E8A-4147-A177-3AD203B41FA5}">
                      <a16:colId xmlns:a16="http://schemas.microsoft.com/office/drawing/2014/main" val="3716604969"/>
                    </a:ext>
                  </a:extLst>
                </a:gridCol>
                <a:gridCol w="1817370">
                  <a:extLst>
                    <a:ext uri="{9D8B030D-6E8A-4147-A177-3AD203B41FA5}">
                      <a16:colId xmlns:a16="http://schemas.microsoft.com/office/drawing/2014/main" val="2401186910"/>
                    </a:ext>
                  </a:extLst>
                </a:gridCol>
                <a:gridCol w="902970">
                  <a:extLst>
                    <a:ext uri="{9D8B030D-6E8A-4147-A177-3AD203B41FA5}">
                      <a16:colId xmlns:a16="http://schemas.microsoft.com/office/drawing/2014/main" val="635609591"/>
                    </a:ext>
                  </a:extLst>
                </a:gridCol>
                <a:gridCol w="948690">
                  <a:extLst>
                    <a:ext uri="{9D8B030D-6E8A-4147-A177-3AD203B41FA5}">
                      <a16:colId xmlns:a16="http://schemas.microsoft.com/office/drawing/2014/main" val="644732925"/>
                    </a:ext>
                  </a:extLst>
                </a:gridCol>
                <a:gridCol w="699870">
                  <a:extLst>
                    <a:ext uri="{9D8B030D-6E8A-4147-A177-3AD203B41FA5}">
                      <a16:colId xmlns:a16="http://schemas.microsoft.com/office/drawing/2014/main" val="2281746922"/>
                    </a:ext>
                  </a:extLst>
                </a:gridCol>
                <a:gridCol w="660300">
                  <a:extLst>
                    <a:ext uri="{9D8B030D-6E8A-4147-A177-3AD203B41FA5}">
                      <a16:colId xmlns:a16="http://schemas.microsoft.com/office/drawing/2014/main" val="254685071"/>
                    </a:ext>
                  </a:extLst>
                </a:gridCol>
                <a:gridCol w="1273420">
                  <a:extLst>
                    <a:ext uri="{9D8B030D-6E8A-4147-A177-3AD203B41FA5}">
                      <a16:colId xmlns:a16="http://schemas.microsoft.com/office/drawing/2014/main" val="1237427052"/>
                    </a:ext>
                  </a:extLst>
                </a:gridCol>
                <a:gridCol w="966860">
                  <a:extLst>
                    <a:ext uri="{9D8B030D-6E8A-4147-A177-3AD203B41FA5}">
                      <a16:colId xmlns:a16="http://schemas.microsoft.com/office/drawing/2014/main" val="511180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Policy parameters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Federal Fiscal, cumulative through 2030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745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Charging stations: Federal share for L2, for L3, total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EV rebate: 2022-25 value, 2026+ value, phaseout trigger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CAA ZEV standard: Tradable allowance price 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EV </a:t>
                      </a:r>
                      <a:r>
                        <a:rPr lang="en-US" sz="1400" b="1"/>
                        <a:t>share by </a:t>
                      </a:r>
                      <a:r>
                        <a:rPr lang="en-US" sz="1400" b="1" dirty="0"/>
                        <a:t>2030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Charging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EV tax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Inframarginal portion of EV tax credit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Cost per ton CO2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639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0.67, 0.67, 30B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$4k, $2.667k, 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0.460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38017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0.67, 0.67, 30B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$4k, $2.667k, 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0.479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0537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0.67, 0.67, 30B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$4k, $2.667k, 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0.495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572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0.67, 0.67, 30B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$4k, $2.667k, 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0.506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53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0.67, 0.67, 30B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$4k, $2.667k, 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$15k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0.515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5341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4918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Alternative policy combinations, low baseline penetration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AF7255F-719A-4F83-B369-8B2CC1AF6438}"/>
              </a:ext>
            </a:extLst>
          </p:cNvPr>
          <p:cNvGraphicFramePr>
            <a:graphicFrameLocks noGrp="1"/>
          </p:cNvGraphicFramePr>
          <p:nvPr/>
        </p:nvGraphicFramePr>
        <p:xfrm>
          <a:off x="285744" y="719666"/>
          <a:ext cx="11452864" cy="5998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75">
                  <a:extLst>
                    <a:ext uri="{9D8B030D-6E8A-4147-A177-3AD203B41FA5}">
                      <a16:colId xmlns:a16="http://schemas.microsoft.com/office/drawing/2014/main" val="1170722492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143792314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1878362871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2521845798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94786525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3261818439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4219409617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878159830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121181257"/>
                    </a:ext>
                  </a:extLst>
                </a:gridCol>
                <a:gridCol w="870875">
                  <a:extLst>
                    <a:ext uri="{9D8B030D-6E8A-4147-A177-3AD203B41FA5}">
                      <a16:colId xmlns:a16="http://schemas.microsoft.com/office/drawing/2014/main" val="760405257"/>
                    </a:ext>
                  </a:extLst>
                </a:gridCol>
                <a:gridCol w="759321">
                  <a:extLst>
                    <a:ext uri="{9D8B030D-6E8A-4147-A177-3AD203B41FA5}">
                      <a16:colId xmlns:a16="http://schemas.microsoft.com/office/drawing/2014/main" val="3299676766"/>
                    </a:ext>
                  </a:extLst>
                </a:gridCol>
                <a:gridCol w="809088">
                  <a:extLst>
                    <a:ext uri="{9D8B030D-6E8A-4147-A177-3AD203B41FA5}">
                      <a16:colId xmlns:a16="http://schemas.microsoft.com/office/drawing/2014/main" val="1846785301"/>
                    </a:ext>
                  </a:extLst>
                </a:gridCol>
                <a:gridCol w="1175705">
                  <a:extLst>
                    <a:ext uri="{9D8B030D-6E8A-4147-A177-3AD203B41FA5}">
                      <a16:colId xmlns:a16="http://schemas.microsoft.com/office/drawing/2014/main" val="38946218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Policies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EV share &amp; Emissions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MU Serif"/>
                        </a:rPr>
                        <a:t>Fiscal costs ($B, not discounted)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0777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Station cost share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rebate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ZEV permit price cap ($) (c)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EV Sales Share by 2030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Cst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/ton CO2 ($/ton) (b)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CO2 in 2030 (mmt)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Of which: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3863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Percent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Budget ($B)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2022 - 2026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2027+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Chargers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Rebates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Inframarginal Rebates (a)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16745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0.199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07499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6,000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3,900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0.338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-44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8.6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149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63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362588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15.0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0.436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-55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160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15.6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145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56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269776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25.0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3,250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0.462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106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-59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20.9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137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51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873426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28.0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2,750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0.485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-66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26.0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132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45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018354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30.0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4,600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2,400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0.510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-74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156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31.0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125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39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628662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E6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3,900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2,100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       -  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CMU Serif"/>
                        </a:rPr>
                        <a:t>0.554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-87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339933"/>
                          </a:solidFill>
                          <a:effectLst/>
                          <a:latin typeface="CMU Serif"/>
                        </a:rPr>
                        <a:t>158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42.2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32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913771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MU Serif"/>
                        </a:rPr>
                        <a:t>7.5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MU Serif"/>
                        </a:rPr>
                        <a:t>   6,000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MU Serif"/>
                        </a:rPr>
                        <a:t>   3,900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MU Serif"/>
                        </a:rPr>
                        <a:t>0.450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64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-57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178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8.6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63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175042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3,500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0.517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-64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174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16.2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157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56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794242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3,250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0.535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77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-67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170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22.4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148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51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40913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5,000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2,750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0.547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-73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27.4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139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45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75034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4,600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2,400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0.558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87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-79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32.1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130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39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2233559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F6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3,900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2,100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   10,000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0.586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94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-90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162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43.0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119</a:t>
                      </a:r>
                    </a:p>
                  </a:txBody>
                  <a:tcPr marL="9525" marR="857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MU Serif"/>
                        </a:rPr>
                        <a:t>32</a:t>
                      </a:r>
                    </a:p>
                  </a:txBody>
                  <a:tcPr marL="9525" marR="85725" marT="9525" marB="0" anchor="ctr"/>
                </a:tc>
                <a:extLst>
                  <a:ext uri="{0D108BD9-81ED-4DB2-BD59-A6C34878D82A}">
                    <a16:rowId xmlns:a16="http://schemas.microsoft.com/office/drawing/2014/main" val="3428758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6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6691707-B318-459D-AF47-3763206DD2C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Simulations of dependence of EV sales share on charging stations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A9C5A-6FAA-4CCA-A750-DCF11AAED3B3}"/>
              </a:ext>
            </a:extLst>
          </p:cNvPr>
          <p:cNvSpPr txBox="1"/>
          <p:nvPr/>
        </p:nvSpPr>
        <p:spPr>
          <a:xfrm>
            <a:off x="3681321" y="646086"/>
            <a:ext cx="48293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effectLst/>
                <a:ea typeface="Book Antiqua" panose="02040602050305030304" pitchFamily="18" charset="0"/>
                <a:cs typeface="Book Antiqua" panose="02040602050305030304" pitchFamily="18" charset="0"/>
              </a:rPr>
              <a:t>2030 EV sales share for charger-only policies</a:t>
            </a:r>
          </a:p>
          <a:p>
            <a:pPr algn="ctr"/>
            <a:r>
              <a:rPr lang="en-US" sz="1600" dirty="0"/>
              <a:t>Starts at $7.5B in Infrastructure Investment and Jobs Act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EABB39-2A12-4D4F-8C06-82884F9303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747" y="1365594"/>
            <a:ext cx="6810505" cy="454033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BFEF0-5189-4BEE-AA0E-511DD400351B}"/>
              </a:ext>
            </a:extLst>
          </p:cNvPr>
          <p:cNvSpPr txBox="1"/>
          <p:nvPr/>
        </p:nvSpPr>
        <p:spPr>
          <a:xfrm>
            <a:off x="2900034" y="5905930"/>
            <a:ext cx="6601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Notes:</a:t>
            </a:r>
            <a:r>
              <a:rPr lang="en-US" sz="1400" dirty="0"/>
              <a:t>  Evaluated under high EV penetration scenario. Estimates are means of 1000 Monte Carlo draws over model parameters, oil price paths, and technology cost paths. Source: Cole, Droste, Knittel, Li, &amp; Stock (2021)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23875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Change in EV sales share in 2030 from charging buildout, various scenarios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D8537-AAA6-43A2-A480-42977A240294}"/>
              </a:ext>
            </a:extLst>
          </p:cNvPr>
          <p:cNvSpPr txBox="1"/>
          <p:nvPr/>
        </p:nvSpPr>
        <p:spPr>
          <a:xfrm>
            <a:off x="2838203" y="645143"/>
            <a:ext cx="738080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EV sales share as a function of charging station budget, charging-only policy</a:t>
            </a:r>
          </a:p>
          <a:p>
            <a:pPr algn="ctr"/>
            <a:r>
              <a:rPr lang="en-US" sz="1600" dirty="0"/>
              <a:t>Left: Benchmark. Middle: High EV penetration. Right: Low charger elasticity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7FE6094-7BCC-4C0A-A434-09D3336D3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148840"/>
            <a:ext cx="3977640" cy="2651760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83AA1C7-CC53-412D-89B0-F6C8B38BC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2148840"/>
            <a:ext cx="3977640" cy="2651760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7A0BF45F-FDF7-43C7-BD9A-F875BEC1A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148840"/>
            <a:ext cx="397764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88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Uncertainty plots: Charging: 67%/$30B; Rebate $4k/$2.7k/40%; ZEV cap $10k (51% EV mean)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2206F-A734-4118-BF05-BD8B5BB9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886"/>
            <a:ext cx="3896892" cy="283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87287-5F8B-4567-B533-1194B97F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554" y="430886"/>
            <a:ext cx="3896892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B2CF3-9DA3-4DB5-BFD1-8E3590ED4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108" y="430886"/>
            <a:ext cx="3896892" cy="2834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FD9412-BF5A-4BD0-B9B3-D6078462A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3360"/>
            <a:ext cx="3896892" cy="283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DFCE3-4099-4EDB-A50C-9D5C9A5D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554" y="4023360"/>
            <a:ext cx="3896892" cy="2834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D5F636-120D-4677-BD62-F35735BF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108" y="4023360"/>
            <a:ext cx="3896892" cy="2834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FB14C6-87E6-469D-8412-A1C0B000925D}"/>
              </a:ext>
            </a:extLst>
          </p:cNvPr>
          <p:cNvSpPr txBox="1"/>
          <p:nvPr/>
        </p:nvSpPr>
        <p:spPr>
          <a:xfrm>
            <a:off x="91933" y="3429000"/>
            <a:ext cx="1126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series plots show the mean and 5%, 10%, 25%, 75%, 90%, and 95% percentiles of the indicated variable under the no-policy BAU (gray) and policy case (red). Histograms show the value of the indicated summary variable. Uncertainty is over Monte Carlo draws.</a:t>
            </a:r>
          </a:p>
        </p:txBody>
      </p:sp>
    </p:spTree>
    <p:extLst>
      <p:ext uri="{BB962C8B-B14F-4D97-AF65-F5344CB8AC3E}">
        <p14:creationId xmlns:p14="http://schemas.microsoft.com/office/powerpoint/2010/main" val="1492409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$40 Carbon tax increasing at 5%/</a:t>
            </a:r>
            <a:r>
              <a:rPr lang="en-US" sz="2000" dirty="0" err="1">
                <a:solidFill>
                  <a:schemeClr val="bg1"/>
                </a:solidFill>
              </a:rPr>
              <a:t>yr</a:t>
            </a:r>
            <a:r>
              <a:rPr lang="en-US" sz="2000" dirty="0">
                <a:solidFill>
                  <a:schemeClr val="bg1"/>
                </a:solidFill>
              </a:rPr>
              <a:t> (only)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6D775-2E65-438D-BA56-FF71D8F0B361}"/>
              </a:ext>
            </a:extLst>
          </p:cNvPr>
          <p:cNvSpPr txBox="1"/>
          <p:nvPr/>
        </p:nvSpPr>
        <p:spPr>
          <a:xfrm>
            <a:off x="4951142" y="4962293"/>
            <a:ext cx="2687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Carbon tax with revenue recycling so no net fiscal impact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54DB7D-E953-4418-BDFB-E849E1CD7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75" y="450918"/>
            <a:ext cx="3895650" cy="283464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09A5FCD1-1481-4058-9199-BE0806951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86"/>
            <a:ext cx="3895651" cy="283464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E57B3077-8CFD-4A23-9EB3-A87203783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3360"/>
            <a:ext cx="3895651" cy="283464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">
            <a:extLst>
              <a:ext uri="{FF2B5EF4-FFF2-40B4-BE49-F238E27FC236}">
                <a16:creationId xmlns:a16="http://schemas.microsoft.com/office/drawing/2014/main" id="{09FC3B8C-0C8C-44CA-B011-CD0070BD3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0" y="4023360"/>
            <a:ext cx="3895650" cy="2834640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AD90CBB-1279-49FE-9E99-2A56F4251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198" y="442037"/>
            <a:ext cx="3895651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2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 sensitive to grid decarbonization: Current power sector is 56% fossil-fuels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26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95B37-387C-4760-8990-6719AD27F087}"/>
              </a:ext>
            </a:extLst>
          </p:cNvPr>
          <p:cNvSpPr txBox="1"/>
          <p:nvPr/>
        </p:nvSpPr>
        <p:spPr>
          <a:xfrm>
            <a:off x="525687" y="4694183"/>
            <a:ext cx="10181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In 2021, the US grid was 36% natural gas and 20% coal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 on average you are charging EVs with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 the margin, the marginal generator is likely to be FF (gas peakers or coal cycling) (Holland et al (2021), NARUC (2020)) (marginal emissions rate &gt; average emissions rate)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regional variation – lots of coal in southeast and upper Midwest, while CA is quite clean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i="1" dirty="0">
                <a:solidFill>
                  <a:srgbClr val="C00000"/>
                </a:solidFill>
              </a:rPr>
              <a:t>EV transition needs to be accompanied by grid decarbonization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EF791-E73E-4E52-B489-58578ED0CD5B}"/>
              </a:ext>
            </a:extLst>
          </p:cNvPr>
          <p:cNvSpPr txBox="1"/>
          <p:nvPr/>
        </p:nvSpPr>
        <p:spPr>
          <a:xfrm>
            <a:off x="6183778" y="3994512"/>
            <a:ext cx="4319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https://app.electricitymap.org/map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56C46-9301-4D74-9A73-788CC1818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9"/>
          <a:stretch/>
        </p:blipFill>
        <p:spPr>
          <a:xfrm>
            <a:off x="6373386" y="889628"/>
            <a:ext cx="5660442" cy="3040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03B7D-D35C-4195-8D7A-82EF3FB6AD11}"/>
              </a:ext>
            </a:extLst>
          </p:cNvPr>
          <p:cNvSpPr txBox="1"/>
          <p:nvPr/>
        </p:nvSpPr>
        <p:spPr>
          <a:xfrm>
            <a:off x="6639199" y="455998"/>
            <a:ext cx="528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Carbon intensity of electricity production, US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42BB8A87-DC69-4508-BD95-88785F997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2" y="594157"/>
            <a:ext cx="5557752" cy="370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92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 Results sensitive to grid decarbonization: With and without power sector policy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69A784-6163-4EFF-A413-91FFFAD85E31}"/>
              </a:ext>
            </a:extLst>
          </p:cNvPr>
          <p:cNvSpPr txBox="1"/>
          <p:nvPr/>
        </p:nvSpPr>
        <p:spPr>
          <a:xfrm>
            <a:off x="158172" y="4023360"/>
            <a:ext cx="386374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No new power sector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Marginal power sector emissions from Holland et al (2021) (similar to AEO2021 NEMS)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Marginal emissions are high because coal plants have become marginal (load-following), see NARUC (2020)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795B37-387C-4760-8990-6719AD27F087}"/>
              </a:ext>
            </a:extLst>
          </p:cNvPr>
          <p:cNvSpPr txBox="1"/>
          <p:nvPr/>
        </p:nvSpPr>
        <p:spPr>
          <a:xfrm>
            <a:off x="158171" y="650397"/>
            <a:ext cx="3863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With power sector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C00000"/>
                </a:solidFill>
              </a:rPr>
              <a:t>This is assumed in the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Tradable performance standard (90% emission reduction by 2035), marginal emissions rates and costs from </a:t>
            </a:r>
            <a:r>
              <a:rPr lang="en-US" sz="1600" dirty="0" err="1"/>
              <a:t>ReEDS</a:t>
            </a:r>
            <a:r>
              <a:rPr lang="en-US" sz="1600" dirty="0"/>
              <a:t> (Stuart-Stock 2021)</a:t>
            </a:r>
          </a:p>
        </p:txBody>
      </p:sp>
      <p:pic>
        <p:nvPicPr>
          <p:cNvPr id="18" name="Picture 17" descr="Chart, line chart&#10;&#10;Description automatically generated">
            <a:extLst>
              <a:ext uri="{FF2B5EF4-FFF2-40B4-BE49-F238E27FC236}">
                <a16:creationId xmlns:a16="http://schemas.microsoft.com/office/drawing/2014/main" id="{A8573DF0-ABF8-4CBF-987A-446C2AF34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75" y="444895"/>
            <a:ext cx="3895650" cy="2834640"/>
          </a:xfrm>
          <a:prstGeom prst="rect">
            <a:avLst/>
          </a:prstGeom>
        </p:spPr>
      </p:pic>
      <p:pic>
        <p:nvPicPr>
          <p:cNvPr id="20" name="Picture 19" descr="Chart, histogram&#10;&#10;Description automatically generated">
            <a:extLst>
              <a:ext uri="{FF2B5EF4-FFF2-40B4-BE49-F238E27FC236}">
                <a16:creationId xmlns:a16="http://schemas.microsoft.com/office/drawing/2014/main" id="{BCDD4BA0-F265-4A25-9262-00B7A0A93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0" y="430886"/>
            <a:ext cx="3895650" cy="2834640"/>
          </a:xfrm>
          <a:prstGeom prst="rect">
            <a:avLst/>
          </a:prstGeom>
        </p:spPr>
      </p:pic>
      <p:pic>
        <p:nvPicPr>
          <p:cNvPr id="22" name="Picture 21" descr="A picture containing chart&#10;&#10;Description automatically generated">
            <a:extLst>
              <a:ext uri="{FF2B5EF4-FFF2-40B4-BE49-F238E27FC236}">
                <a16:creationId xmlns:a16="http://schemas.microsoft.com/office/drawing/2014/main" id="{B07DF9BB-9271-4A47-8F72-79520CDCA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75" y="3842604"/>
            <a:ext cx="3895650" cy="2834640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FA207265-5549-4D7C-8727-DD425E76DA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0" y="3842604"/>
            <a:ext cx="3895650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82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3. More on charging: does fueling infrastructure really drive consumption?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963D7-9D24-4B79-8F6D-3AF122761393}"/>
              </a:ext>
            </a:extLst>
          </p:cNvPr>
          <p:cNvSpPr txBox="1"/>
          <p:nvPr/>
        </p:nvSpPr>
        <p:spPr>
          <a:xfrm>
            <a:off x="7304573" y="2195681"/>
            <a:ext cx="36632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ea typeface="Times New Roman" panose="02020603050405020304" pitchFamily="18" charset="0"/>
              </a:rPr>
              <a:t>Minnesota E15 Stations and E15 Sales</a:t>
            </a:r>
            <a:endParaRPr lang="en-US" sz="1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6586B8-63A4-475A-8170-69AD8C8C8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/>
          <a:stretch/>
        </p:blipFill>
        <p:spPr bwMode="auto">
          <a:xfrm>
            <a:off x="6090029" y="2525686"/>
            <a:ext cx="6009061" cy="370573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525AD7-CFF0-4499-B87B-B746CDCB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4387"/>
            <a:ext cx="5650356" cy="4161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2E78B-E011-4868-AD9D-561AF621F1CB}"/>
              </a:ext>
            </a:extLst>
          </p:cNvPr>
          <p:cNvSpPr txBox="1"/>
          <p:nvPr/>
        </p:nvSpPr>
        <p:spPr>
          <a:xfrm>
            <a:off x="196961" y="6550223"/>
            <a:ext cx="6361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Source: </a:t>
            </a:r>
            <a:r>
              <a:rPr lang="en-US" sz="1400" dirty="0"/>
              <a:t>USDA, NREL, Minnesota Department of Commerce, and authors’ calculations.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687457" y="528591"/>
            <a:ext cx="868026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Some (limited) evidence from the USDA Blender Infrastructure Partnership (BIP)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E15 is 15% ethanol and can be burned in nearly all engines; E10 is the national norm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USDA BIP: $100m in 50% cost-share grants to states for installing blender pumps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Applications closed July 2015, funds dispersed to 20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EIA doesn’t collect E15 sales data; nationally, ethanol share in gasoline increased 0.3pp 2015-2020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But no evidence of passing E15 tipping point where E15 takes over the market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18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Norway evidence  - Springel (</a:t>
            </a:r>
            <a:r>
              <a:rPr lang="en-US" sz="2000" i="1" dirty="0">
                <a:solidFill>
                  <a:schemeClr val="bg1"/>
                </a:solidFill>
              </a:rPr>
              <a:t>AEJ-EP</a:t>
            </a:r>
            <a:r>
              <a:rPr lang="en-US" sz="2000" dirty="0">
                <a:solidFill>
                  <a:schemeClr val="bg1"/>
                </a:solidFill>
              </a:rPr>
              <a:t> 2021)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354948" y="752876"/>
            <a:ext cx="11592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Springel, K. “</a:t>
            </a:r>
            <a:r>
              <a:rPr lang="en-US" b="0" i="0" u="none" strike="noStrike" baseline="0" dirty="0"/>
              <a:t>Network Externality and Subsidy Structure in Two-Sided Markets: Evidence from Electric Vehicle Incentives,” </a:t>
            </a:r>
            <a:r>
              <a:rPr lang="en-US" b="0" i="1" u="none" strike="noStrike" baseline="0" dirty="0"/>
              <a:t>AEJ-EP</a:t>
            </a:r>
            <a:r>
              <a:rPr lang="en-US" b="0" u="none" strike="noStrike" baseline="0" dirty="0"/>
              <a:t> (2021)</a:t>
            </a:r>
            <a:endParaRPr lang="en-US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EV market share model in the two-car setting (Springel actually has multiple models, this abstracts to EV/ICE):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where </a:t>
            </a:r>
            <a:r>
              <a:rPr lang="en-US" i="1" dirty="0"/>
              <a:t>N</a:t>
            </a:r>
            <a:r>
              <a:rPr lang="en-US" dirty="0"/>
              <a:t> is the number of charging stations, </a:t>
            </a:r>
            <a:r>
              <a:rPr lang="en-US" i="1" dirty="0"/>
              <a:t>P</a:t>
            </a:r>
            <a:r>
              <a:rPr lang="en-US" dirty="0"/>
              <a:t> is the relative price (EV to ICE), and </a:t>
            </a:r>
            <a:r>
              <a:rPr lang="el-GR" dirty="0"/>
              <a:t>ψ</a:t>
            </a:r>
            <a:r>
              <a:rPr lang="en-US" dirty="0"/>
              <a:t> is a common taste time series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Econometric challenge is that </a:t>
            </a:r>
            <a:r>
              <a:rPr lang="en-US" i="1" dirty="0"/>
              <a:t>N</a:t>
            </a:r>
            <a:r>
              <a:rPr lang="en-US" dirty="0"/>
              <a:t> and </a:t>
            </a:r>
            <a:r>
              <a:rPr lang="en-US" i="1" dirty="0"/>
              <a:t>s</a:t>
            </a:r>
            <a:r>
              <a:rPr lang="en-US" dirty="0"/>
              <a:t> are simultaneously determined (chicken and egg)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Estimation requires an instrument that is independent of </a:t>
            </a:r>
            <a:r>
              <a:rPr lang="el-GR" dirty="0"/>
              <a:t>ψ</a:t>
            </a:r>
            <a:r>
              <a:rPr lang="en-US" dirty="0"/>
              <a:t> but correlated with </a:t>
            </a:r>
            <a:r>
              <a:rPr lang="en-US" i="1" dirty="0"/>
              <a:t>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Springel IV: government subsidies to charging stations, which varied over time and region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2A88424-A438-42DA-AE50-DAA89EBDA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820540"/>
              </p:ext>
            </p:extLst>
          </p:nvPr>
        </p:nvGraphicFramePr>
        <p:xfrm>
          <a:off x="1498167" y="2141249"/>
          <a:ext cx="39497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3" imgW="3949560" imgH="1054080" progId="Equation.DSMT4">
                  <p:embed/>
                </p:oleObj>
              </mc:Choice>
              <mc:Fallback>
                <p:oleObj name="Equation" r:id="rId3" imgW="394956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8167" y="2141249"/>
                        <a:ext cx="3949700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73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1. Transport sector overview, the EV revolution, &amp; literature review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0C8E5E-104C-44D6-957B-50D59823B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49" y="430886"/>
            <a:ext cx="9105077" cy="6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3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Norway evidence  - Springel (</a:t>
            </a:r>
            <a:r>
              <a:rPr lang="en-US" sz="2000" i="1" dirty="0">
                <a:solidFill>
                  <a:schemeClr val="bg1"/>
                </a:solidFill>
              </a:rPr>
              <a:t>AEJ-EP</a:t>
            </a:r>
            <a:r>
              <a:rPr lang="en-US" sz="2000" dirty="0">
                <a:solidFill>
                  <a:schemeClr val="bg1"/>
                </a:solidFill>
              </a:rPr>
              <a:t> 2021)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02FB0522-B175-4621-8BE6-40052EBD0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1" t="8754" r="10315" b="41751"/>
          <a:stretch/>
        </p:blipFill>
        <p:spPr>
          <a:xfrm>
            <a:off x="0" y="1035996"/>
            <a:ext cx="6496754" cy="583041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7464517-33F2-44A4-A2C7-53DA985D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2" t="7677" r="10606" b="36498"/>
          <a:stretch/>
        </p:blipFill>
        <p:spPr>
          <a:xfrm>
            <a:off x="6613234" y="1072387"/>
            <a:ext cx="5564910" cy="5681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A8C6C-7561-4945-B81E-E74563B68A10}"/>
              </a:ext>
            </a:extLst>
          </p:cNvPr>
          <p:cNvSpPr txBox="1"/>
          <p:nvPr/>
        </p:nvSpPr>
        <p:spPr>
          <a:xfrm>
            <a:off x="604982" y="546743"/>
            <a:ext cx="11219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Subsidies for charging stations by region and time					Installed charging stations in 2008 and 2015</a:t>
            </a:r>
          </a:p>
        </p:txBody>
      </p:sp>
    </p:spTree>
    <p:extLst>
      <p:ext uri="{BB962C8B-B14F-4D97-AF65-F5344CB8AC3E}">
        <p14:creationId xmlns:p14="http://schemas.microsoft.com/office/powerpoint/2010/main" val="350361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Norway evidence  - Springel (</a:t>
            </a:r>
            <a:r>
              <a:rPr lang="en-US" sz="2000" i="1" dirty="0">
                <a:solidFill>
                  <a:schemeClr val="bg1"/>
                </a:solidFill>
              </a:rPr>
              <a:t>AEJ-EP</a:t>
            </a:r>
            <a:r>
              <a:rPr lang="en-US" sz="2000" dirty="0">
                <a:solidFill>
                  <a:schemeClr val="bg1"/>
                </a:solidFill>
              </a:rPr>
              <a:t> 2021)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354948" y="752876"/>
            <a:ext cx="115922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rgbClr val="C00000"/>
                </a:solidFill>
              </a:rPr>
              <a:t>Springel, K. “</a:t>
            </a:r>
            <a:r>
              <a:rPr lang="en-US" b="0" i="0" u="none" strike="noStrike" baseline="0" dirty="0"/>
              <a:t>Network Externality and Subsidy Structure in Two-Sided Markets: Evidence from Electric Vehicle Incentives,” </a:t>
            </a:r>
            <a:r>
              <a:rPr lang="en-US" b="0" i="1" u="none" strike="noStrike" baseline="0" dirty="0"/>
              <a:t>AEJ-EP</a:t>
            </a:r>
            <a:r>
              <a:rPr lang="en-US" b="0" u="none" strike="noStrike" baseline="0" dirty="0"/>
              <a:t> (2021)</a:t>
            </a:r>
            <a:endParaRPr lang="en-US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Springel IV estimate is </a:t>
            </a:r>
          </a:p>
          <a:p>
            <a:endParaRPr lang="en-US" dirty="0"/>
          </a:p>
          <a:p>
            <a:r>
              <a:rPr lang="en-US" dirty="0"/>
              <a:t>Interpretation: Can interpret in terms of semi-elasticity, which for logistic is given by:</a:t>
            </a:r>
          </a:p>
          <a:p>
            <a:endParaRPr lang="en-US" dirty="0"/>
          </a:p>
          <a:p>
            <a:r>
              <a:rPr lang="en-US" dirty="0"/>
              <a:t>Implied semi-elasticity as a function of share: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2A88424-A438-42DA-AE50-DAA89EBDA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5704613"/>
              </p:ext>
            </p:extLst>
          </p:nvPr>
        </p:nvGraphicFramePr>
        <p:xfrm>
          <a:off x="2517775" y="1620838"/>
          <a:ext cx="3949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Equation" r:id="rId3" imgW="3949560" imgH="368280" progId="Equation.DSMT4">
                  <p:embed/>
                </p:oleObj>
              </mc:Choice>
              <mc:Fallback>
                <p:oleObj name="Equation" r:id="rId3" imgW="3949560" imgH="3682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72A88424-A438-42DA-AE50-DAA89EBDA2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7775" y="1620838"/>
                        <a:ext cx="3949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93B56A5-3CE1-4FEE-A74F-FCDCA84FF4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114571"/>
              </p:ext>
            </p:extLst>
          </p:nvPr>
        </p:nvGraphicFramePr>
        <p:xfrm>
          <a:off x="2669453" y="2409222"/>
          <a:ext cx="2235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5" imgW="2234880" imgH="330120" progId="Equation.DSMT4">
                  <p:embed/>
                </p:oleObj>
              </mc:Choice>
              <mc:Fallback>
                <p:oleObj name="Equation" r:id="rId5" imgW="22348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9453" y="2409222"/>
                        <a:ext cx="2235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8721B3-25E1-4304-BBA5-5DE4A9B482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725249"/>
              </p:ext>
            </p:extLst>
          </p:nvPr>
        </p:nvGraphicFramePr>
        <p:xfrm>
          <a:off x="8484611" y="2877272"/>
          <a:ext cx="18542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Equation" r:id="rId7" imgW="1854000" imgH="622080" progId="Equation.DSMT4">
                  <p:embed/>
                </p:oleObj>
              </mc:Choice>
              <mc:Fallback>
                <p:oleObj name="Equation" r:id="rId7" imgW="185400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84611" y="2877272"/>
                        <a:ext cx="18542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8C8E22-E240-4C8F-A463-B46DF3C6BD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114770"/>
              </p:ext>
            </p:extLst>
          </p:nvPr>
        </p:nvGraphicFramePr>
        <p:xfrm>
          <a:off x="2835563" y="4114102"/>
          <a:ext cx="1556328" cy="1976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591653619"/>
                    </a:ext>
                  </a:extLst>
                </a:gridCol>
                <a:gridCol w="946728">
                  <a:extLst>
                    <a:ext uri="{9D8B030D-6E8A-4147-A177-3AD203B41FA5}">
                      <a16:colId xmlns:a16="http://schemas.microsoft.com/office/drawing/2014/main" val="761431497"/>
                    </a:ext>
                  </a:extLst>
                </a:gridCol>
              </a:tblGrid>
              <a:tr h="120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elasticity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41057483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0.05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263655770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865969345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319723075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0.632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409132503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0.830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464629547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45887261"/>
                  </a:ext>
                </a:extLst>
              </a:tr>
              <a:tr h="18732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0.988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93997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154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line chart&#10;&#10;Description automatically generated with medium confidence">
            <a:extLst>
              <a:ext uri="{FF2B5EF4-FFF2-40B4-BE49-F238E27FC236}">
                <a16:creationId xmlns:a16="http://schemas.microsoft.com/office/drawing/2014/main" id="{21D15A15-4DAB-4E13-9571-3C791F2C0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43501" r="9913" b="21145"/>
          <a:stretch/>
        </p:blipFill>
        <p:spPr>
          <a:xfrm>
            <a:off x="2759265" y="1500909"/>
            <a:ext cx="9332718" cy="5320145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Norway evidence – </a:t>
            </a:r>
            <a:r>
              <a:rPr lang="en-US" sz="2000" dirty="0" err="1">
                <a:solidFill>
                  <a:schemeClr val="bg1"/>
                </a:solidFill>
              </a:rPr>
              <a:t>Delacrétaz</a:t>
            </a:r>
            <a:r>
              <a:rPr lang="en-US" sz="2000" dirty="0">
                <a:solidFill>
                  <a:schemeClr val="bg1"/>
                </a:solidFill>
              </a:rPr>
              <a:t> et al (wp 2021)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378039" y="466549"/>
            <a:ext cx="11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</a:rPr>
              <a:t>Delacrétaz</a:t>
            </a:r>
            <a:r>
              <a:rPr lang="en-US" b="1" dirty="0">
                <a:solidFill>
                  <a:srgbClr val="C00000"/>
                </a:solidFill>
              </a:rPr>
              <a:t> et al, MIT CEEPR discussion paper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approaches: IV approach and “event study” approach (synthetic controls)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Suggestive evidence that vehicle elasticity </a:t>
            </a:r>
            <a:r>
              <a:rPr lang="en-US" dirty="0" err="1"/>
              <a:t>wrt</a:t>
            </a:r>
            <a:r>
              <a:rPr lang="en-US" dirty="0"/>
              <a:t> charging stations declines with charging stations (saturation effect)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Synthetic control approach: examine no. EVs sold in municipality which went from 0 to 1+ charging station (L3 charger)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08163-3BC4-4D62-85AF-ED5F2A51E9D6}"/>
              </a:ext>
            </a:extLst>
          </p:cNvPr>
          <p:cNvSpPr txBox="1"/>
          <p:nvPr/>
        </p:nvSpPr>
        <p:spPr>
          <a:xfrm>
            <a:off x="263235" y="4158673"/>
            <a:ext cx="2646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422 municipalities, 2010Q3 – 2017Q4, quarterly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1+ charger:		248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0 -&gt; 1 charger:	 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0 -&gt; &gt;1 charger:	 17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chargers: 	110</a:t>
            </a:r>
          </a:p>
        </p:txBody>
      </p:sp>
    </p:spTree>
    <p:extLst>
      <p:ext uri="{BB962C8B-B14F-4D97-AF65-F5344CB8AC3E}">
        <p14:creationId xmlns:p14="http://schemas.microsoft.com/office/powerpoint/2010/main" val="296293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EU evidence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A963D7-9D24-4B79-8F6D-3AF122761393}"/>
              </a:ext>
            </a:extLst>
          </p:cNvPr>
          <p:cNvSpPr txBox="1"/>
          <p:nvPr/>
        </p:nvSpPr>
        <p:spPr>
          <a:xfrm>
            <a:off x="673616" y="2473342"/>
            <a:ext cx="2552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  <a:ea typeface="Times New Roman" panose="02020603050405020304" pitchFamily="18" charset="0"/>
              </a:rPr>
              <a:t>EVs by location, 2018)</a:t>
            </a:r>
            <a:endParaRPr lang="en-US" sz="1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687457" y="528591"/>
            <a:ext cx="112210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Sommer &amp; Vance, </a:t>
            </a:r>
            <a:r>
              <a:rPr lang="en-US" b="1" i="1" dirty="0" err="1">
                <a:solidFill>
                  <a:srgbClr val="C00000"/>
                </a:solidFill>
              </a:rPr>
              <a:t>EnvResLett</a:t>
            </a:r>
            <a:r>
              <a:rPr lang="en-US" b="1" dirty="0">
                <a:solidFill>
                  <a:srgbClr val="C00000"/>
                </a:solidFill>
              </a:rPr>
              <a:t>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L2 &amp; L3 chargers separately (great!)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Fixed effects panel regression of EV sales on chargers, IV =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Li et al (2017) IV, number of grocery stores in MSA x lagged national chargers (some supermarkets host charging stations)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Count of local transformers on grid (capacity measure)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Count of interstate gas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Data: (almost) all EV purchases, by county (400 counties, 30 months: July 2016-Dec 2018)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791286-66D3-42D4-802D-4A5E406F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9055"/>
            <a:ext cx="3899656" cy="40289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542804-3779-45CE-8465-57F873CFC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274" y="2829055"/>
            <a:ext cx="3899656" cy="40289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110D50-2E1C-4C9E-B687-743BEB8105F6}"/>
              </a:ext>
            </a:extLst>
          </p:cNvPr>
          <p:cNvSpPr txBox="1"/>
          <p:nvPr/>
        </p:nvSpPr>
        <p:spPr>
          <a:xfrm>
            <a:off x="3867648" y="2473342"/>
            <a:ext cx="39949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ffectLst/>
                <a:ea typeface="Times New Roman" panose="02020603050405020304" pitchFamily="18" charset="0"/>
              </a:rPr>
              <a:t>Charging stations (L2&amp;L3) by location, 2018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547658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More on charging: EU evidence (Sommer &amp; Vance 2021, </a:t>
            </a:r>
            <a:r>
              <a:rPr lang="en-US" sz="2000" dirty="0" err="1">
                <a:solidFill>
                  <a:schemeClr val="bg1"/>
                </a:solidFill>
              </a:rPr>
              <a:t>ctd</a:t>
            </a:r>
            <a:r>
              <a:rPr lang="en-US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C68FA9-2F7F-4BBB-ABCC-327D0453E808}"/>
              </a:ext>
            </a:extLst>
          </p:cNvPr>
          <p:cNvSpPr txBox="1"/>
          <p:nvPr/>
        </p:nvSpPr>
        <p:spPr>
          <a:xfrm>
            <a:off x="167886" y="1111206"/>
            <a:ext cx="31039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</a:rPr>
              <a:t>Key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Larger effect on EV uptake of L3 than L2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levels regressions imply an elasticity estimate (evaluated at sample means) of 0.54. (!!)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translate into cost-of-charger they find that a subsidy to L2 has same effect as subsidy to L3!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Odds &amp; ends: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IVs really </a:t>
            </a:r>
            <a:r>
              <a:rPr lang="en-US" dirty="0" err="1"/>
              <a:t>exog</a:t>
            </a:r>
            <a:r>
              <a:rPr lang="en-US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Instruments are strong (first-stage F &gt;= 1923)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Linear in EVs – misses EV update inflection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Time series issues including HAR SEs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262FC1F0-4AEB-4CFB-9743-A889750FB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0" t="51628" r="5126" b="10232"/>
          <a:stretch/>
        </p:blipFill>
        <p:spPr>
          <a:xfrm>
            <a:off x="3271803" y="659219"/>
            <a:ext cx="8920197" cy="61987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E79440-8AC2-40CC-B977-28B8A3C51920}"/>
              </a:ext>
            </a:extLst>
          </p:cNvPr>
          <p:cNvSpPr txBox="1"/>
          <p:nvPr/>
        </p:nvSpPr>
        <p:spPr>
          <a:xfrm>
            <a:off x="5753222" y="452377"/>
            <a:ext cx="422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Dependent </a:t>
            </a:r>
            <a:r>
              <a:rPr lang="en-US" sz="1600" dirty="0" err="1">
                <a:solidFill>
                  <a:srgbClr val="C00000"/>
                </a:solidFill>
              </a:rPr>
              <a:t>vble</a:t>
            </a:r>
            <a:r>
              <a:rPr lang="en-US" sz="1600" dirty="0">
                <a:solidFill>
                  <a:srgbClr val="C00000"/>
                </a:solidFill>
              </a:rPr>
              <a:t>: no. of EVs in county i in period </a:t>
            </a:r>
            <a:r>
              <a:rPr lang="en-US" sz="1600" i="1" dirty="0">
                <a:solidFill>
                  <a:srgbClr val="C00000"/>
                </a:solidFill>
              </a:rPr>
              <a:t>t</a:t>
            </a:r>
            <a:endParaRPr lang="en-US" sz="1600" dirty="0">
              <a:solidFill>
                <a:srgbClr val="C00000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554B223-B68D-43E4-ADCA-9D3D6E46B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107499"/>
              </p:ext>
            </p:extLst>
          </p:nvPr>
        </p:nvGraphicFramePr>
        <p:xfrm>
          <a:off x="1680519" y="636730"/>
          <a:ext cx="3594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6" name="Equation" r:id="rId4" imgW="3593880" imgH="291960" progId="Equation.DSMT4">
                  <p:embed/>
                </p:oleObj>
              </mc:Choice>
              <mc:Fallback>
                <p:oleObj name="Equation" r:id="rId4" imgW="3593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0519" y="636730"/>
                        <a:ext cx="3594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3371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Where are US chargers now?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01B9-8F09-40BC-A15C-CF91D542A148}"/>
              </a:ext>
            </a:extLst>
          </p:cNvPr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2" y="1653540"/>
            <a:ext cx="5943600" cy="35509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FFBD79-AF6F-4502-B0A2-21809EBAD4C1}"/>
              </a:ext>
            </a:extLst>
          </p:cNvPr>
          <p:cNvSpPr txBox="1"/>
          <p:nvPr/>
        </p:nvSpPr>
        <p:spPr>
          <a:xfrm>
            <a:off x="1440493" y="1130320"/>
            <a:ext cx="27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Number of EVs by zip code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7E014-8209-428F-83BA-7A006FFB512E}"/>
              </a:ext>
            </a:extLst>
          </p:cNvPr>
          <p:cNvSpPr txBox="1"/>
          <p:nvPr/>
        </p:nvSpPr>
        <p:spPr>
          <a:xfrm>
            <a:off x="305844" y="6088560"/>
            <a:ext cx="86158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ea typeface="Times New Roman" panose="02020603050405020304" pitchFamily="18" charset="0"/>
              </a:rPr>
              <a:t>Source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: Polk registration data for 2019 (EVs), DOE AFDC (chargers), and authors’ calculations.</a:t>
            </a:r>
            <a:endParaRPr lang="en-US" sz="1600" dirty="0"/>
          </a:p>
        </p:txBody>
      </p:sp>
      <p:pic>
        <p:nvPicPr>
          <p:cNvPr id="10" name="Picture 9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DB107E5E-71B8-4999-BF45-79EED7C8C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874" y="1619682"/>
            <a:ext cx="5943600" cy="35478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6B7EB5-70A1-428C-995E-32217E8DF170}"/>
              </a:ext>
            </a:extLst>
          </p:cNvPr>
          <p:cNvSpPr txBox="1"/>
          <p:nvPr/>
        </p:nvSpPr>
        <p:spPr>
          <a:xfrm>
            <a:off x="6947788" y="1130320"/>
            <a:ext cx="3947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Number of public chargers by zip code</a:t>
            </a:r>
          </a:p>
        </p:txBody>
      </p:sp>
    </p:spTree>
    <p:extLst>
      <p:ext uri="{BB962C8B-B14F-4D97-AF65-F5344CB8AC3E}">
        <p14:creationId xmlns:p14="http://schemas.microsoft.com/office/powerpoint/2010/main" val="60458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Where are US chargers now?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CB90E-C49B-4A07-854D-202F23082F59}"/>
              </a:ext>
            </a:extLst>
          </p:cNvPr>
          <p:cNvSpPr txBox="1"/>
          <p:nvPr/>
        </p:nvSpPr>
        <p:spPr>
          <a:xfrm>
            <a:off x="495381" y="6048573"/>
            <a:ext cx="377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DOE AFDC and authors’ calculations.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3235033-EC96-4415-849A-5FDA2E3F6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98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Where are US chargers now?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CB90E-C49B-4A07-854D-202F23082F59}"/>
              </a:ext>
            </a:extLst>
          </p:cNvPr>
          <p:cNvSpPr txBox="1"/>
          <p:nvPr/>
        </p:nvSpPr>
        <p:spPr>
          <a:xfrm>
            <a:off x="495381" y="6048573"/>
            <a:ext cx="377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DOE AFDC and authors’ calculations.</a:t>
            </a:r>
          </a:p>
        </p:txBody>
      </p:sp>
      <p:pic>
        <p:nvPicPr>
          <p:cNvPr id="3" name="Picture 2" descr="Map, scatter chart&#10;&#10;Description automatically generated">
            <a:extLst>
              <a:ext uri="{FF2B5EF4-FFF2-40B4-BE49-F238E27FC236}">
                <a16:creationId xmlns:a16="http://schemas.microsoft.com/office/drawing/2014/main" id="{CE08F361-791D-48B6-B72D-ABF2AF67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674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Where are US chargers now?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26C17A-01E0-41DC-B559-9FF9C1FA8E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10387" y="1126256"/>
            <a:ext cx="6120879" cy="44979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70A532-133E-4465-B5B3-E0DC1573752B}"/>
              </a:ext>
            </a:extLst>
          </p:cNvPr>
          <p:cNvSpPr txBox="1"/>
          <p:nvPr/>
        </p:nvSpPr>
        <p:spPr>
          <a:xfrm>
            <a:off x="2450619" y="593905"/>
            <a:ext cx="729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Share of chargers and chargers per thousand people by State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1CB90E-C49B-4A07-854D-202F23082F59}"/>
              </a:ext>
            </a:extLst>
          </p:cNvPr>
          <p:cNvSpPr txBox="1"/>
          <p:nvPr/>
        </p:nvSpPr>
        <p:spPr>
          <a:xfrm>
            <a:off x="3326265" y="5787205"/>
            <a:ext cx="5284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DOE AFDC and authors’ calculations. Only 25% of zip codes have at least one charger.</a:t>
            </a:r>
          </a:p>
        </p:txBody>
      </p:sp>
    </p:spTree>
    <p:extLst>
      <p:ext uri="{BB962C8B-B14F-4D97-AF65-F5344CB8AC3E}">
        <p14:creationId xmlns:p14="http://schemas.microsoft.com/office/powerpoint/2010/main" val="1427057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Where are US chargers now?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2DDA2-A0EB-43AA-8FCC-557D0EF07F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1" r="15625" b="2061"/>
          <a:stretch/>
        </p:blipFill>
        <p:spPr>
          <a:xfrm>
            <a:off x="0" y="1827681"/>
            <a:ext cx="5473874" cy="3019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3AD01-82EA-4871-BADB-78472336175C}"/>
              </a:ext>
            </a:extLst>
          </p:cNvPr>
          <p:cNvSpPr txBox="1"/>
          <p:nvPr/>
        </p:nvSpPr>
        <p:spPr>
          <a:xfrm>
            <a:off x="916974" y="1087571"/>
            <a:ext cx="3739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Zip Code Level Demographics: Charging Haves and Have-nots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EF359-4861-4588-92C2-31A35453DD55}"/>
              </a:ext>
            </a:extLst>
          </p:cNvPr>
          <p:cNvSpPr txBox="1"/>
          <p:nvPr/>
        </p:nvSpPr>
        <p:spPr>
          <a:xfrm>
            <a:off x="199578" y="6356350"/>
            <a:ext cx="338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DOE AFDC and authors’ calculations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1B2DD-191F-4267-9DD9-21DB2E558BF2}"/>
              </a:ext>
            </a:extLst>
          </p:cNvPr>
          <p:cNvSpPr txBox="1"/>
          <p:nvPr/>
        </p:nvSpPr>
        <p:spPr>
          <a:xfrm>
            <a:off x="7030791" y="1090350"/>
            <a:ext cx="4244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Shares of Charging Sites by Facility Type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3AE3E-354B-4B37-AAC2-977053D6FE4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73875" y="1459683"/>
            <a:ext cx="6338169" cy="48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8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4">
            <a:extLst>
              <a:ext uri="{FF2B5EF4-FFF2-40B4-BE49-F238E27FC236}">
                <a16:creationId xmlns:a16="http://schemas.microsoft.com/office/drawing/2014/main" id="{2F2519F0-FF7B-4D19-A456-3035BE313D85}"/>
              </a:ext>
            </a:extLst>
          </p:cNvPr>
          <p:cNvGraphicFramePr>
            <a:graphicFrameLocks/>
          </p:cNvGraphicFramePr>
          <p:nvPr/>
        </p:nvGraphicFramePr>
        <p:xfrm>
          <a:off x="0" y="3663088"/>
          <a:ext cx="6278137" cy="319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5DD0BA4-61AF-4A07-9B55-C33570807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46" t="3653" r="25035" b="10189"/>
          <a:stretch/>
        </p:blipFill>
        <p:spPr>
          <a:xfrm>
            <a:off x="2459307" y="501966"/>
            <a:ext cx="3154959" cy="2927034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Emissions from the US Transportation Sector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328ADB-FFB6-4255-9F5C-25332BA09762}"/>
              </a:ext>
            </a:extLst>
          </p:cNvPr>
          <p:cNvSpPr txBox="1"/>
          <p:nvPr/>
        </p:nvSpPr>
        <p:spPr>
          <a:xfrm>
            <a:off x="255080" y="962330"/>
            <a:ext cx="229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 GHG Emissions by Sector,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BD3764-29A7-43E8-8237-B8E2341A12B0}"/>
              </a:ext>
            </a:extLst>
          </p:cNvPr>
          <p:cNvSpPr txBox="1"/>
          <p:nvPr/>
        </p:nvSpPr>
        <p:spPr>
          <a:xfrm>
            <a:off x="6577736" y="892824"/>
            <a:ext cx="2294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 Transport CO2 Emissions by Mode, 2019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2A5D990-FDEA-44BD-99BE-EB800174E0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07" t="1833" r="25028" b="10637"/>
          <a:stretch/>
        </p:blipFill>
        <p:spPr>
          <a:xfrm>
            <a:off x="8582259" y="537691"/>
            <a:ext cx="3330961" cy="29270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DD2B99-8C4A-4951-992C-1BC292B29D08}"/>
              </a:ext>
            </a:extLst>
          </p:cNvPr>
          <p:cNvSpPr txBox="1"/>
          <p:nvPr/>
        </p:nvSpPr>
        <p:spPr>
          <a:xfrm>
            <a:off x="6577736" y="3581831"/>
            <a:ext cx="491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AEO 2021 </a:t>
            </a:r>
            <a:r>
              <a:rPr lang="en-US" b="1">
                <a:solidFill>
                  <a:srgbClr val="C00000"/>
                </a:solidFill>
              </a:rPr>
              <a:t>reference scenario: Transport emissions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F10A7A-A322-4183-9454-2B9504574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7736" y="3951163"/>
            <a:ext cx="4800599" cy="2880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57C463-20E7-4283-B58B-D1DC3047C4A5}"/>
              </a:ext>
            </a:extLst>
          </p:cNvPr>
          <p:cNvSpPr txBox="1"/>
          <p:nvPr/>
        </p:nvSpPr>
        <p:spPr>
          <a:xfrm>
            <a:off x="116314" y="3077061"/>
            <a:ext cx="2432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Sources: EPA Greenhouse Gas Inventory, EIA AEO 2021</a:t>
            </a:r>
          </a:p>
        </p:txBody>
      </p:sp>
    </p:spTree>
    <p:extLst>
      <p:ext uri="{BB962C8B-B14F-4D97-AF65-F5344CB8AC3E}">
        <p14:creationId xmlns:p14="http://schemas.microsoft.com/office/powerpoint/2010/main" val="29043220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Charger growth (L2 &amp; L3 ports)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E8701-EFA5-4CD5-8A69-EA451102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80" y="1130473"/>
            <a:ext cx="7665153" cy="45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0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Charger growth (L2 &amp; L3 ports)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EF359-4861-4588-92C2-31A35453DD55}"/>
              </a:ext>
            </a:extLst>
          </p:cNvPr>
          <p:cNvSpPr txBox="1"/>
          <p:nvPr/>
        </p:nvSpPr>
        <p:spPr>
          <a:xfrm>
            <a:off x="199578" y="6550223"/>
            <a:ext cx="338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DOE AFDC and authors’ calculations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A6EA30-29D4-427A-9258-2D8E9C4D4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63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Charger growth (L2 &amp; L3 ports)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EF359-4861-4588-92C2-31A35453DD55}"/>
              </a:ext>
            </a:extLst>
          </p:cNvPr>
          <p:cNvSpPr txBox="1"/>
          <p:nvPr/>
        </p:nvSpPr>
        <p:spPr>
          <a:xfrm>
            <a:off x="199578" y="6550223"/>
            <a:ext cx="338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DOE AFDC and authors’ calculations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A6B3D60-C5FE-4E04-8D96-A3DA2C9AE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25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Charger growth (L2 &amp; L3 ports)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EF359-4861-4588-92C2-31A35453DD55}"/>
              </a:ext>
            </a:extLst>
          </p:cNvPr>
          <p:cNvSpPr txBox="1"/>
          <p:nvPr/>
        </p:nvSpPr>
        <p:spPr>
          <a:xfrm>
            <a:off x="199578" y="6550223"/>
            <a:ext cx="338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DOE AFDC and authors’ calculations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EF56345-C769-4C58-9C3A-BB4D83189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97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Charger growth (L2 &amp; L3 ports)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EF359-4861-4588-92C2-31A35453DD55}"/>
              </a:ext>
            </a:extLst>
          </p:cNvPr>
          <p:cNvSpPr txBox="1"/>
          <p:nvPr/>
        </p:nvSpPr>
        <p:spPr>
          <a:xfrm>
            <a:off x="199578" y="6550223"/>
            <a:ext cx="338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DOE AFDC and authors’ calculations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00275275-49DB-442D-B68F-B8ED4F263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76"/>
            <a:ext cx="12192000" cy="523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5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8E92EF-E72D-4E03-938C-90292953A43E}"/>
              </a:ext>
            </a:extLst>
          </p:cNvPr>
          <p:cNvSpPr txBox="1"/>
          <p:nvPr/>
        </p:nvSpPr>
        <p:spPr>
          <a:xfrm>
            <a:off x="175492" y="542382"/>
            <a:ext cx="757270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Main findings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Policy levers likely to be very effective in expediting EV shift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Charging infrastructure is key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.. As is a cleaner power sector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Carbon tax barely moves the needle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Important role for ZEV mandate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ZEV mandate can replicate tax wedge (without domestic content provisions), but both EV and ICE are higher than under rebate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ZEV mandate a feasible path towards deep EV penetration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B00000"/>
              </a:solidFill>
            </a:endParaRPr>
          </a:p>
          <a:p>
            <a:r>
              <a:rPr lang="en-US" b="1" dirty="0">
                <a:solidFill>
                  <a:srgbClr val="B00000"/>
                </a:solidFill>
              </a:rPr>
              <a:t>Caveats &amp; more work is needed…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Charging subsidy program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Refine policies: first-best suite?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EV-ICE cross-price elasticity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Private charging station response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Differentiate the Level 2 and Level 3 markets (both demand &amp; supply)/improve modeling (Sommer &amp; Vance [</a:t>
            </a:r>
            <a:r>
              <a:rPr lang="en-US" i="1" dirty="0"/>
              <a:t>ERL</a:t>
            </a:r>
            <a:r>
              <a:rPr lang="en-US" dirty="0"/>
              <a:t> 2021])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Better understanding of evolution of EV acceptance (attributes &amp; tastes) (e.g., Archsmith et al (2021))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Take dynamics (expectations) more seriously?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Methods: out-of-sample functional form issues; welfare v. system costs</a:t>
            </a:r>
          </a:p>
        </p:txBody>
      </p:sp>
      <p:pic>
        <p:nvPicPr>
          <p:cNvPr id="6" name="Picture 2" descr="Ford F-Series - Wikipedia">
            <a:extLst>
              <a:ext uri="{FF2B5EF4-FFF2-40B4-BE49-F238E27FC236}">
                <a16:creationId xmlns:a16="http://schemas.microsoft.com/office/drawing/2014/main" id="{5DCE4BB1-ECD9-4394-8386-8DF56014D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06" y="582770"/>
            <a:ext cx="2383966" cy="12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ree, car, outdoor, road&#10;&#10;Description automatically generated">
            <a:extLst>
              <a:ext uri="{FF2B5EF4-FFF2-40B4-BE49-F238E27FC236}">
                <a16:creationId xmlns:a16="http://schemas.microsoft.com/office/drawing/2014/main" id="{7FFEF907-045F-4ECC-B96C-6A208123C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14" y="1029773"/>
            <a:ext cx="2285577" cy="1285637"/>
          </a:xfrm>
          <a:prstGeom prst="rect">
            <a:avLst/>
          </a:prstGeom>
        </p:spPr>
      </p:pic>
      <p:pic>
        <p:nvPicPr>
          <p:cNvPr id="3" name="Picture 4" descr="2021 Ford Transit Buyer's Guide: Reviews, Specs, Comparisons">
            <a:extLst>
              <a:ext uri="{FF2B5EF4-FFF2-40B4-BE49-F238E27FC236}">
                <a16:creationId xmlns:a16="http://schemas.microsoft.com/office/drawing/2014/main" id="{2D543C16-2B7B-4973-9150-40B875E4D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199" y="4852594"/>
            <a:ext cx="2427037" cy="13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2021 Ford Mustang Review, Pricing, and Specs">
            <a:extLst>
              <a:ext uri="{FF2B5EF4-FFF2-40B4-BE49-F238E27FC236}">
                <a16:creationId xmlns:a16="http://schemas.microsoft.com/office/drawing/2014/main" id="{C61E50D1-2128-4CE9-B76E-29FDA278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65" y="2467294"/>
            <a:ext cx="2472702" cy="123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Mustang Mach-E production starts in December - electrive.com">
            <a:extLst>
              <a:ext uri="{FF2B5EF4-FFF2-40B4-BE49-F238E27FC236}">
                <a16:creationId xmlns:a16="http://schemas.microsoft.com/office/drawing/2014/main" id="{3CEBF5D7-3CDE-4515-A85C-10D36BEC3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6982" r="7075" b="7606"/>
          <a:stretch/>
        </p:blipFill>
        <p:spPr bwMode="auto">
          <a:xfrm>
            <a:off x="9559740" y="3429000"/>
            <a:ext cx="2598234" cy="12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022 Ford E-Transit Gives Electrified Choice to the Working World">
            <a:extLst>
              <a:ext uri="{FF2B5EF4-FFF2-40B4-BE49-F238E27FC236}">
                <a16:creationId xmlns:a16="http://schemas.microsoft.com/office/drawing/2014/main" id="{94855195-1664-4883-8587-E339686C3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7918" y="5586290"/>
            <a:ext cx="2257473" cy="12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698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3433016" y="2839620"/>
            <a:ext cx="3737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29377862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-15098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IIJA: $7.5B, mainly for chargers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6E6D67-8D32-4CEE-84C8-60BBED08DFCE}"/>
              </a:ext>
            </a:extLst>
          </p:cNvPr>
          <p:cNvSpPr txBox="1"/>
          <p:nvPr/>
        </p:nvSpPr>
        <p:spPr>
          <a:xfrm>
            <a:off x="254695" y="415788"/>
            <a:ext cx="540227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IIJA – some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$5B for National EV Formula Program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State grants, allocated by formula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Must build on </a:t>
            </a:r>
            <a:r>
              <a:rPr lang="en-US" sz="1600" dirty="0">
                <a:solidFill>
                  <a:srgbClr val="C00000"/>
                </a:solidFill>
              </a:rPr>
              <a:t>alternative fueling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$2.5B for EV – </a:t>
            </a:r>
            <a:r>
              <a:rPr lang="en-US" sz="1600" i="1" dirty="0"/>
              <a:t>and </a:t>
            </a:r>
            <a:r>
              <a:rPr lang="en-US" sz="1600" dirty="0"/>
              <a:t>hydrogen, propane, NG – fueling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50% in community grants: publicly accessible, priority to rural areas, low- and moderate-income neighborhoods, &amp; low private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collection and analysis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Program guidance due Feb. 11,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Biden EV Charging Action Plan (12/13/21)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New Alternative Fuel Corridors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New Joint Office of Energy &amp; Transportation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b="1" dirty="0">
                <a:solidFill>
                  <a:srgbClr val="C00000"/>
                </a:solidFill>
              </a:rPr>
              <a:t>Challenges: IIJA &amp; beyond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Details matter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Minimize inframarginal subsidies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New L3 v. L2 at hotels off exits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Incentives for maintenance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How best to address EJ considerations?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How to balance apartment residents v. L3?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/>
              <a:t>Learn! Regional variation, experimentation!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Level 3 standards?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$45B would deliver much more than $7.5B!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Industry structure &amp; pricing – wild West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6A29-938D-437D-B800-059A06A3036F}"/>
              </a:ext>
            </a:extLst>
          </p:cNvPr>
          <p:cNvSpPr txBox="1"/>
          <p:nvPr/>
        </p:nvSpPr>
        <p:spPr>
          <a:xfrm>
            <a:off x="6535030" y="658736"/>
            <a:ext cx="462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US DOT EV Fueling Corridors: Ready &amp; Pending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FFA4CD5-11CA-45B3-8BE3-1CEDEF8CE2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3" b="4725"/>
          <a:stretch/>
        </p:blipFill>
        <p:spPr>
          <a:xfrm>
            <a:off x="5586608" y="1013839"/>
            <a:ext cx="6526061" cy="44051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A3B0E-7181-4D36-8A94-1EB2AEB0DD4B}"/>
              </a:ext>
            </a:extLst>
          </p:cNvPr>
          <p:cNvSpPr txBox="1"/>
          <p:nvPr/>
        </p:nvSpPr>
        <p:spPr>
          <a:xfrm>
            <a:off x="5586608" y="5528627"/>
            <a:ext cx="607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EV ready corridor: charging stations ≤50 miles apart, within 5 miles of freeway. </a:t>
            </a:r>
            <a:r>
              <a:rPr lang="en-US" sz="1600" i="1" dirty="0"/>
              <a:t>Source</a:t>
            </a:r>
            <a:r>
              <a:rPr lang="en-US" sz="1600" dirty="0"/>
              <a:t>: US DOT</a:t>
            </a:r>
          </a:p>
        </p:txBody>
      </p:sp>
    </p:spTree>
    <p:extLst>
      <p:ext uri="{BB962C8B-B14F-4D97-AF65-F5344CB8AC3E}">
        <p14:creationId xmlns:p14="http://schemas.microsoft.com/office/powerpoint/2010/main" val="812141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Change in EV sales share in 2030, relative to no-policy case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D8537-AAA6-43A2-A480-42977A240294}"/>
              </a:ext>
            </a:extLst>
          </p:cNvPr>
          <p:cNvSpPr txBox="1"/>
          <p:nvPr/>
        </p:nvSpPr>
        <p:spPr>
          <a:xfrm>
            <a:off x="4800601" y="670543"/>
            <a:ext cx="259079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Change in EV sales share, benchmark parameters</a:t>
            </a:r>
          </a:p>
          <a:p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C00000"/>
                </a:solidFill>
              </a:rPr>
              <a:t>Top: </a:t>
            </a:r>
          </a:p>
          <a:p>
            <a:pPr lvl="1"/>
            <a:r>
              <a:rPr lang="en-US" sz="1600" dirty="0"/>
              <a:t>67% cost-share, $7.5B; $6000/$3900 credits</a:t>
            </a:r>
          </a:p>
          <a:p>
            <a:r>
              <a:rPr lang="en-US" sz="1600" dirty="0">
                <a:solidFill>
                  <a:srgbClr val="C00000"/>
                </a:solidFill>
              </a:rPr>
              <a:t>Bottom:</a:t>
            </a:r>
          </a:p>
          <a:p>
            <a:pPr lvl="1"/>
            <a:r>
              <a:rPr lang="en-US" sz="1600" dirty="0"/>
              <a:t>85% cost-share, $40B; $3900/$2100 credits</a:t>
            </a:r>
          </a:p>
          <a:p>
            <a:r>
              <a:rPr lang="en-US" sz="1600" dirty="0">
                <a:solidFill>
                  <a:srgbClr val="C00000"/>
                </a:solidFill>
              </a:rPr>
              <a:t>Left:</a:t>
            </a:r>
          </a:p>
          <a:p>
            <a:pPr lvl="1"/>
            <a:r>
              <a:rPr lang="en-US" sz="1600" dirty="0"/>
              <a:t>No ZEV policy</a:t>
            </a:r>
          </a:p>
          <a:p>
            <a:r>
              <a:rPr lang="en-US" sz="1600" dirty="0">
                <a:solidFill>
                  <a:srgbClr val="C00000"/>
                </a:solidFill>
              </a:rPr>
              <a:t>Right:</a:t>
            </a:r>
          </a:p>
          <a:p>
            <a:pPr lvl="1"/>
            <a:r>
              <a:rPr lang="en-US" sz="1600" dirty="0"/>
              <a:t>ZEV policy, $10k price cap</a:t>
            </a:r>
          </a:p>
          <a:p>
            <a:r>
              <a:rPr lang="en-US" sz="1600" dirty="0"/>
              <a:t> </a:t>
            </a:r>
          </a:p>
        </p:txBody>
      </p:sp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12ADF0C4-6EE8-4094-906B-7E6886BC8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85"/>
            <a:ext cx="4800601" cy="3200400"/>
          </a:xfrm>
          <a:prstGeom prst="rect">
            <a:avLst/>
          </a:prstGeom>
        </p:spPr>
      </p:pic>
      <p:pic>
        <p:nvPicPr>
          <p:cNvPr id="13" name="Picture 12" descr="Chart&#10;&#10;Description automatically generated">
            <a:extLst>
              <a:ext uri="{FF2B5EF4-FFF2-40B4-BE49-F238E27FC236}">
                <a16:creationId xmlns:a16="http://schemas.microsoft.com/office/drawing/2014/main" id="{5CFE999F-816B-4910-ACBF-747C56FF2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1285"/>
            <a:ext cx="4800601" cy="32004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AD428425-4CAA-4995-B2BC-27BC5D4818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30885"/>
            <a:ext cx="4800600" cy="320040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6B228DE8-6929-43FC-9024-2DAA6202B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9" y="3657600"/>
            <a:ext cx="4800601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5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Uncertainty plots: Charging: 67%/$30B; Rebate $4k/$2.7k/40%; ZEV cap $10k (51% EV mean)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49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32206F-A734-4118-BF05-BD8B5BB90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886"/>
            <a:ext cx="3896892" cy="2834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87287-5F8B-4567-B533-1194B97FC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554" y="430886"/>
            <a:ext cx="3896892" cy="2834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B2CF3-9DA3-4DB5-BFD1-8E3590ED4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5108" y="430886"/>
            <a:ext cx="3896892" cy="2834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FD9412-BF5A-4BD0-B9B3-D6078462A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3360"/>
            <a:ext cx="3896892" cy="2834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DFCE3-4099-4EDB-A50C-9D5C9A5D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554" y="4023360"/>
            <a:ext cx="3896892" cy="2834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D5F636-120D-4677-BD62-F35735BF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108" y="4023360"/>
            <a:ext cx="3896892" cy="2834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FB14C6-87E6-469D-8412-A1C0B000925D}"/>
              </a:ext>
            </a:extLst>
          </p:cNvPr>
          <p:cNvSpPr txBox="1"/>
          <p:nvPr/>
        </p:nvSpPr>
        <p:spPr>
          <a:xfrm>
            <a:off x="91933" y="3429000"/>
            <a:ext cx="1126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Time series plots show the mean and 5%, 10%, 25%, 75%, 90%, and 95% percentiles of the indicated variable under the no-policy BAU (gray) and policy case (red). Histograms show the value of the indicated summary variable. Uncertainty is over Monte Carlo draws.</a:t>
            </a:r>
          </a:p>
        </p:txBody>
      </p:sp>
    </p:spTree>
    <p:extLst>
      <p:ext uri="{BB962C8B-B14F-4D97-AF65-F5344CB8AC3E}">
        <p14:creationId xmlns:p14="http://schemas.microsoft.com/office/powerpoint/2010/main" val="3634553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8BBDDF74-9F6D-45F4-8493-6FDA11B37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421" y="446344"/>
            <a:ext cx="4440052" cy="3229129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EV transition: Overview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175183" y="669145"/>
            <a:ext cx="457346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00000"/>
                </a:solidFill>
              </a:rPr>
              <a:t>The EV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Price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Battery price declines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EV-ICE price parity 2024-2030?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Attributes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+ : performance, other battery uses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/>
              <a:t>- </a:t>
            </a:r>
            <a:r>
              <a:rPr lang="en-US" sz="1600" dirty="0"/>
              <a:t>: charging time &amp; availability, range, cold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Penetration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Norway: ~80% of new sales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US: 5% of new LDV sales 2022Q1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Industry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GM, Ford announcements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C190CE20-2406-467D-9B95-32947485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11" y="3797144"/>
            <a:ext cx="4573462" cy="29243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0290B2-547F-429F-B6AC-D9FF9399F6D7}"/>
              </a:ext>
            </a:extLst>
          </p:cNvPr>
          <p:cNvSpPr txBox="1"/>
          <p:nvPr/>
        </p:nvSpPr>
        <p:spPr>
          <a:xfrm>
            <a:off x="10539683" y="5509964"/>
            <a:ext cx="125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4"/>
              </a:rPr>
              <a:t>Kapoor et al</a:t>
            </a:r>
            <a:r>
              <a:rPr lang="en-US" sz="1400" dirty="0"/>
              <a:t>, updated 9/13/21)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474FD0-42A8-4F5F-B7CC-E6CB62C7CD08}"/>
              </a:ext>
            </a:extLst>
          </p:cNvPr>
          <p:cNvSpPr txBox="1"/>
          <p:nvPr/>
        </p:nvSpPr>
        <p:spPr>
          <a:xfrm>
            <a:off x="8294333" y="3973784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EV Battery pack prices (log scale, 2020$)</a:t>
            </a:r>
          </a:p>
        </p:txBody>
      </p:sp>
      <p:pic>
        <p:nvPicPr>
          <p:cNvPr id="12" name="Picture 11" descr="A picture containing tree, car, outdoor, road&#10;&#10;Description automatically generated">
            <a:extLst>
              <a:ext uri="{FF2B5EF4-FFF2-40B4-BE49-F238E27FC236}">
                <a16:creationId xmlns:a16="http://schemas.microsoft.com/office/drawing/2014/main" id="{D6233043-E92E-4FBD-8432-06753085D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62" y="5145085"/>
            <a:ext cx="2802471" cy="1576390"/>
          </a:xfrm>
          <a:prstGeom prst="rect">
            <a:avLst/>
          </a:prstGeom>
        </p:spPr>
      </p:pic>
      <p:pic>
        <p:nvPicPr>
          <p:cNvPr id="13" name="Picture 2" descr="Ford F-Series - Wikipedia">
            <a:extLst>
              <a:ext uri="{FF2B5EF4-FFF2-40B4-BE49-F238E27FC236}">
                <a16:creationId xmlns:a16="http://schemas.microsoft.com/office/drawing/2014/main" id="{8F24E995-7E4A-499C-90C3-D07F2A49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" y="4270307"/>
            <a:ext cx="2861686" cy="155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6714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Results: J. 50%/75% charging station cost-share + Enhanced CAA standards ($15k cap)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50</a:t>
            </a:fld>
            <a:endParaRPr lang="en-US"/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FA8F8897-7B69-484F-8C3A-36E41235D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886"/>
            <a:ext cx="3895650" cy="283464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4CD38A48-4C36-4D5D-9F8A-5AFCF1F85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75" y="430886"/>
            <a:ext cx="3895651" cy="2834640"/>
          </a:xfrm>
          <a:prstGeom prst="rect">
            <a:avLst/>
          </a:prstGeom>
        </p:spPr>
      </p:pic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BD985E10-73D9-41CA-AD59-1C45F43FC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352" y="430886"/>
            <a:ext cx="3895651" cy="283464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71A69A24-C34F-4E26-A82E-4C7029259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141654" cy="2286000"/>
          </a:xfrm>
          <a:prstGeom prst="rect">
            <a:avLst/>
          </a:prstGeom>
        </p:spPr>
      </p:pic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7F952132-F4BD-409B-B5D6-2F501E419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62" y="4572000"/>
            <a:ext cx="3141654" cy="2286000"/>
          </a:xfrm>
          <a:prstGeom prst="rect">
            <a:avLst/>
          </a:pr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9142B755-E62A-4CB1-9059-D6D9D944C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08" y="4572000"/>
            <a:ext cx="3141654" cy="2286000"/>
          </a:xfrm>
          <a:prstGeom prst="rect">
            <a:avLst/>
          </a:prstGeom>
        </p:spPr>
      </p:pic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917EBF9B-42E2-4347-9894-345CC66E7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46" y="4572000"/>
            <a:ext cx="314165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BEV prices are dropping rapidly (but temporary plateau because of supply chain?)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4" descr="2021 Ford Transit Buyer's Guide: Reviews, Specs, Comparisons">
            <a:extLst>
              <a:ext uri="{FF2B5EF4-FFF2-40B4-BE49-F238E27FC236}">
                <a16:creationId xmlns:a16="http://schemas.microsoft.com/office/drawing/2014/main" id="{8E8F027C-82C2-42A1-8C88-BDC3C0EB6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578" y="1112024"/>
            <a:ext cx="3135843" cy="17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2022 Ford E-Transit Gives Electrified Choice to the Working World">
            <a:extLst>
              <a:ext uri="{FF2B5EF4-FFF2-40B4-BE49-F238E27FC236}">
                <a16:creationId xmlns:a16="http://schemas.microsoft.com/office/drawing/2014/main" id="{9D698E0B-04B7-43B1-A5BD-F722A3A7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68" y="3277951"/>
            <a:ext cx="3149714" cy="177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2">
            <a:extLst>
              <a:ext uri="{FF2B5EF4-FFF2-40B4-BE49-F238E27FC236}">
                <a16:creationId xmlns:a16="http://schemas.microsoft.com/office/drawing/2014/main" id="{7FB56AE9-F4F5-495F-8B66-774243A9F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813085"/>
              </p:ext>
            </p:extLst>
          </p:nvPr>
        </p:nvGraphicFramePr>
        <p:xfrm>
          <a:off x="426467" y="785511"/>
          <a:ext cx="7091932" cy="4754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569">
                  <a:extLst>
                    <a:ext uri="{9D8B030D-6E8A-4147-A177-3AD203B41FA5}">
                      <a16:colId xmlns:a16="http://schemas.microsoft.com/office/drawing/2014/main" val="877113810"/>
                    </a:ext>
                  </a:extLst>
                </a:gridCol>
                <a:gridCol w="1791162">
                  <a:extLst>
                    <a:ext uri="{9D8B030D-6E8A-4147-A177-3AD203B41FA5}">
                      <a16:colId xmlns:a16="http://schemas.microsoft.com/office/drawing/2014/main" val="3389147722"/>
                    </a:ext>
                  </a:extLst>
                </a:gridCol>
                <a:gridCol w="1857201">
                  <a:extLst>
                    <a:ext uri="{9D8B030D-6E8A-4147-A177-3AD203B41FA5}">
                      <a16:colId xmlns:a16="http://schemas.microsoft.com/office/drawing/2014/main" val="3447002638"/>
                    </a:ext>
                  </a:extLst>
                </a:gridCol>
              </a:tblGrid>
              <a:tr h="4710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 Ford Transit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2022 Ford e-Transit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1930285"/>
                  </a:ext>
                </a:extLst>
              </a:tr>
              <a:tr h="5153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Ford transit cargo van, medium roof, regular length, 9500 GVWR payload package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 limited slip axel, 10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auto transmission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67kWh battery, 108 mi range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56800234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MSRP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$38,945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$48,280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40966315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one-time L2 installation cost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8962056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Fuel efficiency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 mpg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 mi/kWh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7820974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annual energy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1,460 gal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13,550 kWh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2158733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energy cost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$3,786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$1,355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811093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Annual maintenance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$1,172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9018089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lvl="0"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Lifetime fuel &amp; maintenance (NPV)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$22,537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$8,887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9456162"/>
                  </a:ext>
                </a:extLst>
              </a:tr>
              <a:tr h="471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Full user cost (NPV)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$61,482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$59,167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394471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1D92BED-2280-4D43-BF25-359DBD5CA725}"/>
              </a:ext>
            </a:extLst>
          </p:cNvPr>
          <p:cNvSpPr txBox="1"/>
          <p:nvPr/>
        </p:nvSpPr>
        <p:spPr>
          <a:xfrm>
            <a:off x="389024" y="5663852"/>
            <a:ext cx="688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Sources</a:t>
            </a:r>
            <a:r>
              <a:rPr lang="en-US" sz="1200" dirty="0"/>
              <a:t>: Ford Build &amp; Price Web tool; </a:t>
            </a:r>
            <a:r>
              <a:rPr lang="en-US" sz="1200" i="1" dirty="0"/>
              <a:t>Car and Driver</a:t>
            </a:r>
            <a:r>
              <a:rPr lang="en-US" sz="1200" dirty="0"/>
              <a:t>; Edmunds.com; Green Car Reports; Forbes; EIA accessed July 10-11, 2021. Assumes 70 mi/day, 312 days/year, 5 year lifetime, 5% interest rate; 2021 dollars.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0AC928-1664-4ABE-A50A-B9036A526DD6}"/>
              </a:ext>
            </a:extLst>
          </p:cNvPr>
          <p:cNvSpPr txBox="1"/>
          <p:nvPr/>
        </p:nvSpPr>
        <p:spPr>
          <a:xfrm>
            <a:off x="1288616" y="6249309"/>
            <a:ext cx="38823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Engineering complexity: BEVs &lt; ICEs &lt; PHEVs</a:t>
            </a:r>
          </a:p>
        </p:txBody>
      </p:sp>
    </p:spTree>
    <p:extLst>
      <p:ext uri="{BB962C8B-B14F-4D97-AF65-F5344CB8AC3E}">
        <p14:creationId xmlns:p14="http://schemas.microsoft.com/office/powerpoint/2010/main" val="186808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Will the EV transformation step on the gas?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7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DD2B99-8C4A-4951-992C-1BC292B29D08}"/>
              </a:ext>
            </a:extLst>
          </p:cNvPr>
          <p:cNvSpPr txBox="1"/>
          <p:nvPr/>
        </p:nvSpPr>
        <p:spPr>
          <a:xfrm>
            <a:off x="6499024" y="734496"/>
            <a:ext cx="53308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Increasing ambition: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CA, NY </a:t>
            </a:r>
            <a:r>
              <a:rPr lang="en-US" sz="1600" dirty="0"/>
              <a:t>to require 100% ZEV LDVs by 2035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COP26: Global end to new ICEs by 2040, in “leading markets” by 2035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Signed by Ford, GM, Mercedes-Benz, Volvo, Jaguar Land Rover + Uber + 30 countries (incl. Canada, UK, Denmark, Ireland, Mexico, Norway, Sweden).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But not Toyota, Nissan-Renault, Volkswagen,…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And not US, China, Germany, South Korea, Japan,…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IIJA</a:t>
            </a:r>
            <a:r>
              <a:rPr lang="en-US" sz="1600" dirty="0"/>
              <a:t> has up to $7.5B in charging station support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$5B for Level 3 on charging corridors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dirty="0"/>
              <a:t>$2.5B for ZEV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Automaker enthusiasm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 err="1">
                <a:solidFill>
                  <a:srgbClr val="C00000"/>
                </a:solidFill>
              </a:rPr>
              <a:t>Rivian</a:t>
            </a:r>
            <a:r>
              <a:rPr lang="en-US" sz="1600" dirty="0"/>
              <a:t> IPO;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rgbClr val="C00000"/>
                </a:solidFill>
              </a:rPr>
              <a:t>Ford, GM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F981364-6DFC-4E1A-94ED-CC40B5A9D979}"/>
              </a:ext>
            </a:extLst>
          </p:cNvPr>
          <p:cNvGraphicFramePr>
            <a:graphicFrameLocks noGrp="1"/>
          </p:cNvGraphicFramePr>
          <p:nvPr/>
        </p:nvGraphicFramePr>
        <p:xfrm>
          <a:off x="464940" y="4457277"/>
          <a:ext cx="563105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032">
                  <a:extLst>
                    <a:ext uri="{9D8B030D-6E8A-4147-A177-3AD203B41FA5}">
                      <a16:colId xmlns:a16="http://schemas.microsoft.com/office/drawing/2014/main" val="3489119170"/>
                    </a:ext>
                  </a:extLst>
                </a:gridCol>
                <a:gridCol w="866658">
                  <a:extLst>
                    <a:ext uri="{9D8B030D-6E8A-4147-A177-3AD203B41FA5}">
                      <a16:colId xmlns:a16="http://schemas.microsoft.com/office/drawing/2014/main" val="1299584763"/>
                    </a:ext>
                  </a:extLst>
                </a:gridCol>
                <a:gridCol w="2557369">
                  <a:extLst>
                    <a:ext uri="{9D8B030D-6E8A-4147-A177-3AD203B41FA5}">
                      <a16:colId xmlns:a16="http://schemas.microsoft.com/office/drawing/2014/main" val="1312924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Policy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27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EIA AEO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7122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EIA AEO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Reference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403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Bank of America (6/21)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w/ $7500 tax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04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IHS </a:t>
                      </a:r>
                      <a:r>
                        <a:rPr lang="en-US" sz="1600" dirty="0" err="1"/>
                        <a:t>Markits</a:t>
                      </a:r>
                      <a:r>
                        <a:rPr lang="en-US" sz="1600" dirty="0"/>
                        <a:t> (8/21)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 place as of Jan.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563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Bident target (8/21)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Includes PHEVs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7826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93D0BF0-8460-44D6-A549-AC5EB51B32C5}"/>
              </a:ext>
            </a:extLst>
          </p:cNvPr>
          <p:cNvSpPr txBox="1"/>
          <p:nvPr/>
        </p:nvSpPr>
        <p:spPr>
          <a:xfrm>
            <a:off x="1440766" y="3955627"/>
            <a:ext cx="3679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US BEV LDV sales share projections, 2030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B3C2CF4A-A82A-43F5-8CC2-14208A524982}"/>
              </a:ext>
            </a:extLst>
          </p:cNvPr>
          <p:cNvGraphicFramePr>
            <a:graphicFrameLocks noGrp="1"/>
          </p:cNvGraphicFramePr>
          <p:nvPr/>
        </p:nvGraphicFramePr>
        <p:xfrm>
          <a:off x="825921" y="1010698"/>
          <a:ext cx="4631423" cy="2189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950">
                  <a:extLst>
                    <a:ext uri="{9D8B030D-6E8A-4147-A177-3AD203B41FA5}">
                      <a16:colId xmlns:a16="http://schemas.microsoft.com/office/drawing/2014/main" val="120832322"/>
                    </a:ext>
                  </a:extLst>
                </a:gridCol>
                <a:gridCol w="702569">
                  <a:extLst>
                    <a:ext uri="{9D8B030D-6E8A-4147-A177-3AD203B41FA5}">
                      <a16:colId xmlns:a16="http://schemas.microsoft.com/office/drawing/2014/main" val="2213796923"/>
                    </a:ext>
                  </a:extLst>
                </a:gridCol>
                <a:gridCol w="1099761">
                  <a:extLst>
                    <a:ext uri="{9D8B030D-6E8A-4147-A177-3AD203B41FA5}">
                      <a16:colId xmlns:a16="http://schemas.microsoft.com/office/drawing/2014/main" val="1563605730"/>
                    </a:ext>
                  </a:extLst>
                </a:gridCol>
                <a:gridCol w="1002082">
                  <a:extLst>
                    <a:ext uri="{9D8B030D-6E8A-4147-A177-3AD203B41FA5}">
                      <a16:colId xmlns:a16="http://schemas.microsoft.com/office/drawing/2014/main" val="4238032996"/>
                    </a:ext>
                  </a:extLst>
                </a:gridCol>
                <a:gridCol w="738061">
                  <a:extLst>
                    <a:ext uri="{9D8B030D-6E8A-4147-A177-3AD203B41FA5}">
                      <a16:colId xmlns:a16="http://schemas.microsoft.com/office/drawing/2014/main" val="3002750853"/>
                    </a:ext>
                  </a:extLst>
                </a:gridCol>
              </a:tblGrid>
              <a:tr h="33534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Y-O-Y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865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BEVs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257,872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487,460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89.0%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4641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share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66915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HEVs/PHEVs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525,605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969,407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7807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share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349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market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14,568,364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15,061,885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43718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5121BD0-5209-48A9-95D0-BD1A75A32511}"/>
              </a:ext>
            </a:extLst>
          </p:cNvPr>
          <p:cNvSpPr txBox="1"/>
          <p:nvPr/>
        </p:nvSpPr>
        <p:spPr>
          <a:xfrm>
            <a:off x="736006" y="3178676"/>
            <a:ext cx="49107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Notes: 2022Q1 EV sales share was 5.2% (Kelly Blue Book). Europe, March 2022: 14% BEV, 8% PHEV (Inside EVs April 28, 2022).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BA10B4-2ED6-4096-AE53-8C51938776A8}"/>
              </a:ext>
            </a:extLst>
          </p:cNvPr>
          <p:cNvSpPr txBox="1"/>
          <p:nvPr/>
        </p:nvSpPr>
        <p:spPr>
          <a:xfrm>
            <a:off x="1329359" y="565219"/>
            <a:ext cx="3854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EV share of new light duty vehicle sales: US</a:t>
            </a:r>
          </a:p>
        </p:txBody>
      </p:sp>
      <p:pic>
        <p:nvPicPr>
          <p:cNvPr id="10" name="Picture 9" descr="A picture containing tree, car, outdoor, road&#10;&#10;Description automatically generated">
            <a:extLst>
              <a:ext uri="{FF2B5EF4-FFF2-40B4-BE49-F238E27FC236}">
                <a16:creationId xmlns:a16="http://schemas.microsoft.com/office/drawing/2014/main" id="{DF898FAA-9D02-451E-9851-24BE85358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131" y="4834847"/>
            <a:ext cx="2897947" cy="1630096"/>
          </a:xfrm>
          <a:prstGeom prst="rect">
            <a:avLst/>
          </a:prstGeom>
        </p:spPr>
      </p:pic>
      <p:pic>
        <p:nvPicPr>
          <p:cNvPr id="11" name="Picture 2" descr="Ford F-Series - Wikipedia">
            <a:extLst>
              <a:ext uri="{FF2B5EF4-FFF2-40B4-BE49-F238E27FC236}">
                <a16:creationId xmlns:a16="http://schemas.microsoft.com/office/drawing/2014/main" id="{A0859789-5B5B-4C00-85E6-873DDCF27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10" y="4834847"/>
            <a:ext cx="2995055" cy="163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20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FE74FE-64E7-44A7-99B6-F20F65D165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EV Revolution: References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278779" y="601486"/>
            <a:ext cx="1174234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solidFill>
                  <a:srgbClr val="C00000"/>
                </a:solidFill>
              </a:rPr>
              <a:t>Main papers with EV adoption models (consumer discrete choice models)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Li, Tong, Xing, &amp; Zhou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Springel </a:t>
            </a:r>
            <a:r>
              <a:rPr lang="en-US" sz="1600" i="1" dirty="0">
                <a:solidFill>
                  <a:srgbClr val="C00000"/>
                </a:solidFill>
              </a:rPr>
              <a:t>AEJ-EP</a:t>
            </a:r>
            <a:r>
              <a:rPr lang="en-US" sz="1600" dirty="0">
                <a:solidFill>
                  <a:srgbClr val="C00000"/>
                </a:solidFill>
              </a:rPr>
              <a:t>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Zhou &amp; S. Li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J. Li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Armitage &amp; Pinter, “Regulatory Mandates and EV Product Variety,” </a:t>
            </a:r>
            <a:r>
              <a:rPr lang="en-US" sz="1600" dirty="0" err="1"/>
              <a:t>ms</a:t>
            </a:r>
            <a:r>
              <a:rPr lang="en-US" sz="1600" dirty="0"/>
              <a:t>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Lohawala</a:t>
            </a:r>
            <a:r>
              <a:rPr lang="en-US" sz="1600" dirty="0"/>
              <a:t>, “Roadblock or Accelerator? The Effect of EV Subsidy Elimination” (2022)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Sinyashin</a:t>
            </a:r>
            <a:r>
              <a:rPr lang="en-US" sz="1600" dirty="0"/>
              <a:t>, “Optimal Policies for Differentiated Green Products: </a:t>
            </a:r>
            <a:r>
              <a:rPr lang="en-US" sz="1600" dirty="0" err="1"/>
              <a:t>Characterstics</a:t>
            </a:r>
            <a:r>
              <a:rPr lang="en-US" sz="1600" dirty="0"/>
              <a:t> and Usage of EVs”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b="1" u="sng" dirty="0">
                <a:solidFill>
                  <a:srgbClr val="C00000"/>
                </a:solidFill>
              </a:rPr>
              <a:t>Non-structural empirical papers on misc.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Jenn, Springel, &amp; Gopal, “Effectiveness of EV Incentives in the US,” </a:t>
            </a:r>
            <a:r>
              <a:rPr lang="en-US" sz="1600" i="1" dirty="0"/>
              <a:t>Energy Policy</a:t>
            </a:r>
            <a:r>
              <a:rPr lang="en-US" sz="1600" dirty="0"/>
              <a:t>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Xing, Leard, and Li, “What Does an EV Replace?” NBER wp 25771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Sommer &amp; Vance, “Do More Chargers Mean More Electric Cars?” </a:t>
            </a:r>
            <a:r>
              <a:rPr lang="en-US" sz="1600" i="1" dirty="0" err="1"/>
              <a:t>EnvResLett</a:t>
            </a:r>
            <a:r>
              <a:rPr lang="en-US" sz="1600" dirty="0"/>
              <a:t>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Kumar &amp; Alok, “Adoption of EV: A literature Review and Prospects for Sustainability,” </a:t>
            </a:r>
            <a:r>
              <a:rPr lang="en-US" sz="1600" i="1" dirty="0"/>
              <a:t>J. Cleaner Production</a:t>
            </a:r>
            <a:r>
              <a:rPr lang="en-US" sz="1600" dirty="0"/>
              <a:t>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Clinton &amp; Steinberg, “Providing the Spark: Impact of Financial Incentives on BEV Adoption,” </a:t>
            </a:r>
            <a:r>
              <a:rPr lang="en-US" sz="1600" i="1" dirty="0"/>
              <a:t>JEEM</a:t>
            </a:r>
            <a:r>
              <a:rPr lang="en-US" sz="1600" dirty="0"/>
              <a:t>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Clinton, Knittel, &amp; </a:t>
            </a:r>
            <a:r>
              <a:rPr lang="en-US" sz="1600" dirty="0" err="1"/>
              <a:t>Metaxoglou</a:t>
            </a:r>
            <a:r>
              <a:rPr lang="en-US" sz="1600" dirty="0"/>
              <a:t>, “Electrifying Transportation: Issues and Opportunities,”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Cole, Droste, Knittel, S. Li, &amp; Stock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Delacretaz</a:t>
            </a:r>
            <a:r>
              <a:rPr lang="en-US" sz="1600" dirty="0"/>
              <a:t> et al, “Technology Adoption and Early Network Infrastructure Provision in the Market for EVs, CEEPR wp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Bushnell, Muehlegger, and Rapson, Energy Prices and EV Adoption, NBER wp 29842 (2022)</a:t>
            </a:r>
          </a:p>
          <a:p>
            <a:endParaRPr lang="en-US" sz="1600" dirty="0"/>
          </a:p>
          <a:p>
            <a:r>
              <a:rPr lang="en-US" sz="1600" b="1" u="sng" dirty="0">
                <a:solidFill>
                  <a:srgbClr val="C00000"/>
                </a:solidFill>
              </a:rPr>
              <a:t>Papers linking EVs emissions rate to grid carbon intensity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Holland, Mansur, &amp; Yates, “The EV Transition and the Economics of Banning Gasoline Vehicles,” </a:t>
            </a:r>
            <a:r>
              <a:rPr lang="en-US" sz="1600" i="1" dirty="0"/>
              <a:t>AEJ-EP</a:t>
            </a:r>
            <a:r>
              <a:rPr lang="en-US" sz="1600" dirty="0"/>
              <a:t>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Archsmith, Muehlegger, &amp; Rapson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Rapson &amp; </a:t>
            </a:r>
            <a:r>
              <a:rPr lang="en-US" sz="1600" dirty="0" err="1"/>
              <a:t>Mueghlegger</a:t>
            </a:r>
            <a:r>
              <a:rPr lang="en-US" sz="1600" dirty="0"/>
              <a:t>, Economics of EVs  (2022)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(Network theory): Meunier &amp; Ponssard, “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PPAPK C+ Gulliver"/>
              </a:rPr>
              <a:t>Optimal policy and network effects for the deployment of zero emission vehicles,” </a:t>
            </a:r>
            <a:r>
              <a:rPr lang="en-US" sz="1600" b="0" i="1" u="none" strike="noStrike" baseline="0" dirty="0">
                <a:solidFill>
                  <a:srgbClr val="000000"/>
                </a:solidFill>
                <a:latin typeface="PPAPK C+ Gulliver"/>
              </a:rPr>
              <a:t>EER </a:t>
            </a:r>
            <a:r>
              <a:rPr lang="en-US" sz="1600" b="0" u="none" strike="noStrike" baseline="0" dirty="0">
                <a:solidFill>
                  <a:srgbClr val="000000"/>
                </a:solidFill>
                <a:latin typeface="PPAPK C+ Gulliver"/>
              </a:rPr>
              <a:t>(2020)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PPAPK C+ Gulliver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2904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DB4E294E-52C9-41BD-A41B-5389E17C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770DD09-F61C-493C-8818-4311C754F91E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53EF3-A96E-4604-814E-2F1E3A66231C}"/>
              </a:ext>
            </a:extLst>
          </p:cNvPr>
          <p:cNvSpPr txBox="1"/>
          <p:nvPr/>
        </p:nvSpPr>
        <p:spPr>
          <a:xfrm>
            <a:off x="131001" y="2819714"/>
            <a:ext cx="57529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And there </a:t>
            </a:r>
            <a:r>
              <a:rPr lang="en-US" sz="1600" b="1" i="1" dirty="0">
                <a:solidFill>
                  <a:srgbClr val="C00000"/>
                </a:solidFill>
              </a:rPr>
              <a:t>is</a:t>
            </a:r>
            <a:r>
              <a:rPr lang="en-US" sz="1600" b="1" dirty="0">
                <a:solidFill>
                  <a:srgbClr val="C00000"/>
                </a:solidFill>
              </a:rPr>
              <a:t> a market failure: the classic chicken-and-egg problem with two equilibria: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Low-EV (high CO2 emissions) equilibrium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High-EV (low CO2 emissions) equilibrium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Empirically plausible – driven by penetration S-curve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Exacerbated by learning-by-doing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Absence of charging stations holds back sales which delays innovation &amp; economies of scale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Important</a:t>
            </a:r>
            <a:r>
              <a:rPr lang="en-US" sz="1600" dirty="0"/>
              <a:t>: Existence of 2 equilibria doesn’t imply that the high-EV equilibrium is better – that is a calculation. But intuition: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Full user cost of EVs &lt; ICEs within a few years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Social cost of EVs &lt; ICEs (climate + local env. externalities)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So for low-EV equilibrium to be welfare-maximizing would require a substantial, widespread distaste for EVs.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640101-964C-47F0-8E41-BE177E77AF1E}"/>
              </a:ext>
            </a:extLst>
          </p:cNvPr>
          <p:cNvSpPr txBox="1"/>
          <p:nvPr/>
        </p:nvSpPr>
        <p:spPr>
          <a:xfrm>
            <a:off x="6367229" y="2095528"/>
            <a:ext cx="5578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Low- and high-EV penetration equilibria </a:t>
            </a:r>
            <a:r>
              <a:rPr lang="en-US" sz="1400" b="1" dirty="0">
                <a:solidFill>
                  <a:srgbClr val="C00000"/>
                </a:solidFill>
              </a:rPr>
              <a:t>Source</a:t>
            </a:r>
            <a:r>
              <a:rPr lang="en-US" sz="1400" dirty="0">
                <a:solidFill>
                  <a:srgbClr val="C00000"/>
                </a:solidFill>
              </a:rPr>
              <a:t>: Zhou and Li (2018)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9DB5B8-4ECC-4F1D-8C13-AA153225B244}"/>
              </a:ext>
            </a:extLst>
          </p:cNvPr>
          <p:cNvSpPr txBox="1"/>
          <p:nvPr/>
        </p:nvSpPr>
        <p:spPr>
          <a:xfrm>
            <a:off x="131001" y="701733"/>
            <a:ext cx="934142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We don’t subsidize gas stations – so why should we subsidized EV charging stations?</a:t>
            </a:r>
          </a:p>
          <a:p>
            <a:endParaRPr lang="en-US" sz="1600" dirty="0"/>
          </a:p>
          <a:p>
            <a:r>
              <a:rPr lang="en-US" sz="1600" dirty="0"/>
              <a:t>Actually, we </a:t>
            </a:r>
            <a:r>
              <a:rPr lang="en-US" sz="1600" i="1" dirty="0"/>
              <a:t>do</a:t>
            </a:r>
            <a:r>
              <a:rPr lang="en-US" sz="1600" dirty="0"/>
              <a:t> subsidize gas stations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Directly, e.g.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Biofuels Infrastructure Partnership &amp; successors (blender pumps)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biodiesel blenders tax credit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Indirectly by not internalizing GHG (and many other) externalities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CA8445-5141-41F1-9487-6A02FD6B66D6}"/>
              </a:ext>
            </a:extLst>
          </p:cNvPr>
          <p:cNvGrpSpPr/>
          <p:nvPr/>
        </p:nvGrpSpPr>
        <p:grpSpPr>
          <a:xfrm>
            <a:off x="5900757" y="2572527"/>
            <a:ext cx="6160242" cy="3030847"/>
            <a:chOff x="6076434" y="3661681"/>
            <a:chExt cx="5927686" cy="2623122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00C2810D-2CE4-4D81-A1D5-068A8B790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6434" y="3661681"/>
              <a:ext cx="5927686" cy="262312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F93858-5CC9-4845-9DDE-A52232BB5B71}"/>
                </a:ext>
              </a:extLst>
            </p:cNvPr>
            <p:cNvSpPr txBox="1"/>
            <p:nvPr/>
          </p:nvSpPr>
          <p:spPr>
            <a:xfrm>
              <a:off x="8687067" y="4109854"/>
              <a:ext cx="7131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(EVs)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66A5F61-F60A-40FD-B7C4-C97239D74515}"/>
                </a:ext>
              </a:extLst>
            </p:cNvPr>
            <p:cNvSpPr txBox="1"/>
            <p:nvPr/>
          </p:nvSpPr>
          <p:spPr>
            <a:xfrm>
              <a:off x="7935599" y="3884418"/>
              <a:ext cx="1797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(Charging Stations)</a:t>
              </a:r>
            </a:p>
          </p:txBody>
        </p:sp>
      </p:grpSp>
      <p:sp>
        <p:nvSpPr>
          <p:cNvPr id="14" name="Title 3">
            <a:extLst>
              <a:ext uri="{FF2B5EF4-FFF2-40B4-BE49-F238E27FC236}">
                <a16:creationId xmlns:a16="http://schemas.microsoft.com/office/drawing/2014/main" id="{F3DDC79F-D26B-43D0-9593-54D2061A090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430886"/>
          </a:xfrm>
          <a:prstGeom prst="rect">
            <a:avLst/>
          </a:prstGeom>
          <a:solidFill>
            <a:srgbClr val="B00000"/>
          </a:solidFill>
          <a:ln w="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ts val="0"/>
              </a:spcAft>
              <a:defRPr sz="28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000" dirty="0">
                <a:solidFill>
                  <a:srgbClr val="0033CC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</a:rPr>
              <a:t>2. Modeling charging stations v. vehicle subsidies</a:t>
            </a:r>
          </a:p>
        </p:txBody>
      </p:sp>
    </p:spTree>
    <p:extLst>
      <p:ext uri="{BB962C8B-B14F-4D97-AF65-F5344CB8AC3E}">
        <p14:creationId xmlns:p14="http://schemas.microsoft.com/office/powerpoint/2010/main" val="4062677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6997</TotalTime>
  <Words>5898</Words>
  <Application>Microsoft Office PowerPoint</Application>
  <PresentationFormat>Widescreen</PresentationFormat>
  <Paragraphs>1023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0" baseType="lpstr">
      <vt:lpstr>Arial</vt:lpstr>
      <vt:lpstr>Calibri</vt:lpstr>
      <vt:lpstr>Calibri Light</vt:lpstr>
      <vt:lpstr>CMU Serif</vt:lpstr>
      <vt:lpstr>Courier New</vt:lpstr>
      <vt:lpstr>PPAPK C+ Gulliver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Stock, James H.</dc:creator>
  <cp:lastModifiedBy>Sysyn, Amy L</cp:lastModifiedBy>
  <cp:revision>938</cp:revision>
  <dcterms:created xsi:type="dcterms:W3CDTF">2019-12-01T20:26:42Z</dcterms:created>
  <dcterms:modified xsi:type="dcterms:W3CDTF">2022-11-04T19:44:35Z</dcterms:modified>
</cp:coreProperties>
</file>