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860" r:id="rId2"/>
    <p:sldId id="554" r:id="rId3"/>
    <p:sldId id="461" r:id="rId4"/>
    <p:sldId id="1021" r:id="rId5"/>
    <p:sldId id="1022" r:id="rId6"/>
    <p:sldId id="1025" r:id="rId7"/>
    <p:sldId id="599" r:id="rId8"/>
    <p:sldId id="1032" r:id="rId9"/>
    <p:sldId id="605" r:id="rId10"/>
    <p:sldId id="606" r:id="rId11"/>
    <p:sldId id="603" r:id="rId12"/>
    <p:sldId id="609" r:id="rId13"/>
    <p:sldId id="1031" r:id="rId14"/>
    <p:sldId id="1028" r:id="rId15"/>
    <p:sldId id="1041" r:id="rId16"/>
    <p:sldId id="1033" r:id="rId17"/>
    <p:sldId id="1042" r:id="rId18"/>
    <p:sldId id="1050" r:id="rId19"/>
    <p:sldId id="1043" r:id="rId20"/>
    <p:sldId id="1045" r:id="rId21"/>
    <p:sldId id="1044" r:id="rId22"/>
    <p:sldId id="607" r:id="rId23"/>
    <p:sldId id="1037" r:id="rId24"/>
    <p:sldId id="1038" r:id="rId25"/>
    <p:sldId id="1034" r:id="rId26"/>
    <p:sldId id="1035" r:id="rId27"/>
    <p:sldId id="1036" r:id="rId28"/>
    <p:sldId id="619" r:id="rId29"/>
    <p:sldId id="1040" r:id="rId30"/>
    <p:sldId id="1024" r:id="rId31"/>
    <p:sldId id="1047" r:id="rId32"/>
    <p:sldId id="1048" r:id="rId33"/>
    <p:sldId id="1046" r:id="rId34"/>
    <p:sldId id="104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9900"/>
    <a:srgbClr val="B00000"/>
    <a:srgbClr val="B0003C"/>
    <a:srgbClr val="33889F"/>
    <a:srgbClr val="339966"/>
    <a:srgbClr val="4BACC6"/>
    <a:srgbClr val="3792AB"/>
    <a:srgbClr val="6AE4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f.org/cpc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21B9F-7A05-4C12-A5F0-A52C27EA7D8F}"/>
              </a:ext>
            </a:extLst>
          </p:cNvPr>
          <p:cNvSpPr txBox="1"/>
          <p:nvPr/>
        </p:nvSpPr>
        <p:spPr>
          <a:xfrm>
            <a:off x="1741448" y="607710"/>
            <a:ext cx="87091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00000"/>
                </a:solidFill>
              </a:rPr>
              <a:t>The Economics and Econometrics of Climate Change Policy:</a:t>
            </a:r>
          </a:p>
          <a:p>
            <a:pPr algn="ctr"/>
            <a:endParaRPr lang="en-US" sz="4000" b="1" i="1" dirty="0">
              <a:solidFill>
                <a:srgbClr val="B00000"/>
              </a:solidFill>
            </a:endParaRPr>
          </a:p>
          <a:p>
            <a:pPr algn="ctr"/>
            <a:r>
              <a:rPr lang="en-US" sz="4000" b="1" dirty="0">
                <a:solidFill>
                  <a:srgbClr val="B00000"/>
                </a:solidFill>
              </a:rPr>
              <a:t>E. </a:t>
            </a:r>
            <a:r>
              <a:rPr lang="en-US" sz="4000" b="1" i="1" dirty="0">
                <a:solidFill>
                  <a:srgbClr val="B00000"/>
                </a:solidFill>
              </a:rPr>
              <a:t>Macro Implications </a:t>
            </a:r>
          </a:p>
          <a:p>
            <a:pPr algn="ctr"/>
            <a:r>
              <a:rPr lang="en-US" sz="4000" b="1" i="1" dirty="0">
                <a:solidFill>
                  <a:srgbClr val="B00000"/>
                </a:solidFill>
              </a:rPr>
              <a:t>of the Energy Transition – Part I</a:t>
            </a:r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James H. Stock </a:t>
            </a:r>
          </a:p>
          <a:p>
            <a:pPr algn="ctr"/>
            <a:r>
              <a:rPr lang="en-US" sz="2600" dirty="0"/>
              <a:t>Economics Department and Harvard Kennedy School,</a:t>
            </a:r>
          </a:p>
          <a:p>
            <a:pPr algn="ctr"/>
            <a:r>
              <a:rPr lang="en-US" sz="2600" dirty="0"/>
              <a:t>Harvard University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13337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Study Center </a:t>
            </a:r>
            <a:r>
              <a:rPr lang="en-US" sz="2000" dirty="0" err="1">
                <a:solidFill>
                  <a:schemeClr val="bg1"/>
                </a:solidFill>
              </a:rPr>
              <a:t>Gerzensse</a:t>
            </a:r>
            <a:r>
              <a:rPr lang="en-US" sz="2000" dirty="0">
                <a:solidFill>
                  <a:schemeClr val="bg1"/>
                </a:solidFill>
              </a:rPr>
              <a:t>: Advanced Courses in Economics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9DE5B01-F9F6-4780-8B5F-09EB13E3C371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May 30 – June 3, 2022</a:t>
            </a:r>
          </a:p>
        </p:txBody>
      </p:sp>
      <p:pic>
        <p:nvPicPr>
          <p:cNvPr id="1026" name="Picture 4" descr="GZLogo_E_b_1200dpi">
            <a:extLst>
              <a:ext uri="{FF2B5EF4-FFF2-40B4-BE49-F238E27FC236}">
                <a16:creationId xmlns:a16="http://schemas.microsoft.com/office/drawing/2014/main" id="{5FDF1320-F3DD-428D-8894-DE811086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7" y="4910251"/>
            <a:ext cx="1436761" cy="12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11604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(i) Top-down using country or region-level data on GDP &amp; climate variables, typically 1960-present</a:t>
            </a:r>
          </a:p>
          <a:p>
            <a:r>
              <a:rPr lang="en-US" sz="1600" dirty="0"/>
              <a:t>Newell, Prest, &amp; Sexton (</a:t>
            </a:r>
            <a:r>
              <a:rPr lang="en-US" sz="1600" i="1" dirty="0"/>
              <a:t>JEEM</a:t>
            </a:r>
            <a:r>
              <a:rPr lang="en-US" sz="1600" dirty="0"/>
              <a:t> 2021) results: Distribution of effect on the level of GDP in 2100 under </a:t>
            </a:r>
            <a:r>
              <a:rPr lang="en-US" sz="1600" b="1" dirty="0">
                <a:solidFill>
                  <a:srgbClr val="C00000"/>
                </a:solidFill>
              </a:rPr>
              <a:t>RCP8.5, </a:t>
            </a:r>
            <a:r>
              <a:rPr lang="en-US" sz="1600" dirty="0"/>
              <a:t>taking into account model uncertainty and estimation uncertainty. For levels model, range of effects is -1 to -3% of GDP in 2100.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reason for the low levels estimates is that the non-rejected model forecast sets include models that don’t have Temp in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Growth rate specifications have huge range – small uncertainty in growth rate estimates compounds over 80 years!</a:t>
            </a:r>
          </a:p>
          <a:p>
            <a:endParaRPr lang="en-US" sz="1600" dirty="0"/>
          </a:p>
          <a:p>
            <a:r>
              <a:rPr lang="en-US" sz="1600" dirty="0"/>
              <a:t>				</a:t>
            </a:r>
            <a:r>
              <a:rPr lang="en-US" sz="1600" b="1" dirty="0"/>
              <a:t>Growth rate specifications									Log level specifications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66C6876D-6B99-4A9C-9ED8-9BD1E7AD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37705" r="18368" b="31712"/>
          <a:stretch/>
        </p:blipFill>
        <p:spPr>
          <a:xfrm>
            <a:off x="6039848" y="2697447"/>
            <a:ext cx="6152151" cy="4160553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FF6D095B-6B8A-49E6-9321-EB9A08BAD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7153" r="18368" b="61981"/>
          <a:stretch/>
        </p:blipFill>
        <p:spPr>
          <a:xfrm>
            <a:off x="0" y="2697447"/>
            <a:ext cx="6096000" cy="416055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2675FE0F-0504-467B-A7AB-4685BC9B8B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</p:spTree>
    <p:extLst>
      <p:ext uri="{BB962C8B-B14F-4D97-AF65-F5344CB8AC3E}">
        <p14:creationId xmlns:p14="http://schemas.microsoft.com/office/powerpoint/2010/main" val="22836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4" y="611345"/>
            <a:ext cx="1028185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(ii) Bottom-up using studies of specific (component) damages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Econometric estimates of component damage functions (selected):</a:t>
            </a:r>
          </a:p>
          <a:p>
            <a:pPr lvl="2"/>
            <a:r>
              <a:rPr lang="en-US" sz="1600" dirty="0"/>
              <a:t>Mortality</a:t>
            </a:r>
          </a:p>
          <a:p>
            <a:pPr lvl="2"/>
            <a:r>
              <a:rPr lang="en-US" sz="1600" dirty="0"/>
              <a:t>Energy use</a:t>
            </a:r>
          </a:p>
          <a:p>
            <a:pPr lvl="2"/>
            <a:r>
              <a:rPr lang="en-US" sz="1600" dirty="0"/>
              <a:t>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Illustration</a:t>
            </a:r>
            <a:r>
              <a:rPr lang="en-US" sz="1600" dirty="0"/>
              <a:t>: Carleton et al (NBER wp 2020) - mortality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Conceptual framework: let </a:t>
            </a:r>
            <a:r>
              <a:rPr lang="en-US" sz="1600" i="1" dirty="0"/>
              <a:t>D</a:t>
            </a:r>
            <a:r>
              <a:rPr lang="en-US" sz="1600" dirty="0"/>
              <a:t> be the adaptation-inclusive economic damages from climate-induced mortality: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Age-specific temperature-mortality relations: Let </a:t>
            </a:r>
            <a:r>
              <a:rPr lang="en-US" sz="1600" i="1" dirty="0"/>
              <a:t>M</a:t>
            </a:r>
            <a:r>
              <a:rPr lang="en-US" sz="1600" dirty="0"/>
              <a:t> = all-cause mortality, </a:t>
            </a:r>
            <a:r>
              <a:rPr lang="en-US" sz="1600" i="1" dirty="0"/>
              <a:t>T</a:t>
            </a:r>
            <a:r>
              <a:rPr lang="en-US" sz="1600" dirty="0"/>
              <a:t> = temperature, </a:t>
            </a:r>
            <a:r>
              <a:rPr lang="en-US" sz="1600" i="1" dirty="0"/>
              <a:t>R</a:t>
            </a:r>
            <a:r>
              <a:rPr lang="en-US" sz="1600" dirty="0"/>
              <a:t> = precipitation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lvl="2"/>
            <a:r>
              <a:rPr lang="en-US" sz="1600" dirty="0"/>
              <a:t>Adaptation is captured by the slow drift of </a:t>
            </a:r>
            <a:r>
              <a:rPr lang="en-US" sz="1600" i="1" dirty="0" err="1"/>
              <a:t>T</a:t>
            </a:r>
            <a:r>
              <a:rPr lang="en-US" sz="1600" i="1" baseline="30000" dirty="0" err="1"/>
              <a:t>mean</a:t>
            </a:r>
            <a:r>
              <a:rPr lang="en-US" sz="1600" dirty="0"/>
              <a:t>: St. Louis eventually has the same heat-protection technology as Dallas (and Minneapolis, of St. Louis), etc.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Adaptation costs: exploit idea that optimal adaptation means marginal benefits = marginal costs; estimates marginal benefits from </a:t>
            </a:r>
            <a:r>
              <a:rPr lang="en-US" sz="1600" i="1" dirty="0" err="1"/>
              <a:t>T</a:t>
            </a:r>
            <a:r>
              <a:rPr lang="en-US" sz="1600" i="1" baseline="30000" dirty="0" err="1"/>
              <a:t>mean</a:t>
            </a:r>
            <a:r>
              <a:rPr lang="en-US" sz="1600" dirty="0"/>
              <a:t> term; and impute marginal costs.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AA962-D114-4789-AB40-177C5C49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169" y="2434809"/>
            <a:ext cx="8441115" cy="178513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E7C1E7-CF31-48E1-8CE5-65C4C0377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890101"/>
              </p:ext>
            </p:extLst>
          </p:nvPr>
        </p:nvGraphicFramePr>
        <p:xfrm>
          <a:off x="3171984" y="4697014"/>
          <a:ext cx="414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4" imgW="4140000" imgH="330120" progId="Equation.DSMT4">
                  <p:embed/>
                </p:oleObj>
              </mc:Choice>
              <mc:Fallback>
                <p:oleObj name="Equation" r:id="rId4" imgW="414000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E7C1E7-CF31-48E1-8CE5-65C4C0377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1984" y="4697014"/>
                        <a:ext cx="4140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E67DFF66-A390-453E-8F71-4717EBFC595B}"/>
              </a:ext>
            </a:extLst>
          </p:cNvPr>
          <p:cNvSpPr txBox="1">
            <a:spLocks/>
          </p:cNvSpPr>
          <p:nvPr/>
        </p:nvSpPr>
        <p:spPr bwMode="auto">
          <a:xfrm>
            <a:off x="0" y="-32327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</p:spTree>
    <p:extLst>
      <p:ext uri="{BB962C8B-B14F-4D97-AF65-F5344CB8AC3E}">
        <p14:creationId xmlns:p14="http://schemas.microsoft.com/office/powerpoint/2010/main" val="260242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78202" y="611345"/>
            <a:ext cx="1028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(ii) Bottom-up using studies of specific (component) damages: Carleton et al (2020) results (mortality)</a:t>
            </a:r>
            <a:endParaRPr lang="en-US" sz="1600" b="1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D3951E4-3C25-496A-B8EA-10852E060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11651" r="11855" b="57151"/>
          <a:stretch/>
        </p:blipFill>
        <p:spPr>
          <a:xfrm>
            <a:off x="1581524" y="1543598"/>
            <a:ext cx="9028949" cy="525436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19FE8F9-F12C-47CA-967E-C69C091A5283}"/>
              </a:ext>
            </a:extLst>
          </p:cNvPr>
          <p:cNvSpPr txBox="1">
            <a:spLocks/>
          </p:cNvSpPr>
          <p:nvPr/>
        </p:nvSpPr>
        <p:spPr bwMode="auto">
          <a:xfrm>
            <a:off x="0" y="-32327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</p:spTree>
    <p:extLst>
      <p:ext uri="{BB962C8B-B14F-4D97-AF65-F5344CB8AC3E}">
        <p14:creationId xmlns:p14="http://schemas.microsoft.com/office/powerpoint/2010/main" val="88347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4" y="611345"/>
            <a:ext cx="1028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(ii) Bottom-up using studies of specific (component) damages: Carleton et al (2020) results (mortality with adaptation)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84701C-388D-4659-8541-26CF3FC46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10450" r="11371" b="54775"/>
          <a:stretch/>
        </p:blipFill>
        <p:spPr>
          <a:xfrm>
            <a:off x="1485571" y="1432315"/>
            <a:ext cx="9220856" cy="542568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2B09AD4-9780-408C-BD4F-F36D1276F11F}"/>
              </a:ext>
            </a:extLst>
          </p:cNvPr>
          <p:cNvSpPr txBox="1">
            <a:spLocks/>
          </p:cNvSpPr>
          <p:nvPr/>
        </p:nvSpPr>
        <p:spPr bwMode="auto">
          <a:xfrm>
            <a:off x="0" y="-32327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</p:spTree>
    <p:extLst>
      <p:ext uri="{BB962C8B-B14F-4D97-AF65-F5344CB8AC3E}">
        <p14:creationId xmlns:p14="http://schemas.microsoft.com/office/powerpoint/2010/main" val="312483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 – Piontek et al (2021) survey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217055" y="586449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Piontek et. al., “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Whitney-Semibold"/>
              </a:rPr>
              <a:t>Integrated perspective on translating biophysical to economic impacts of climate change,” </a:t>
            </a:r>
            <a:r>
              <a:rPr lang="en-US" b="0" i="1" u="none" strike="noStrike" baseline="0" dirty="0">
                <a:solidFill>
                  <a:srgbClr val="C00000"/>
                </a:solidFill>
                <a:latin typeface="Whitney-Semibold"/>
              </a:rPr>
              <a:t>Nature Climate Change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Whitney-Semibold"/>
              </a:rPr>
              <a:t>(2021)</a:t>
            </a:r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ACAF172-0E61-4A58-9302-571B142C6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7003" r="5008" b="44108"/>
          <a:stretch/>
        </p:blipFill>
        <p:spPr>
          <a:xfrm>
            <a:off x="3454400" y="454513"/>
            <a:ext cx="8682182" cy="63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1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 – Piontek et al (2021) survey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ACAF172-0E61-4A58-9302-571B142C6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27785" r="49773" b="52239"/>
          <a:stretch/>
        </p:blipFill>
        <p:spPr>
          <a:xfrm>
            <a:off x="1149677" y="570216"/>
            <a:ext cx="10270050" cy="62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8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154EEF0-793D-48DE-A5C0-0CB52AB60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7193" r="4912" b="61704"/>
          <a:stretch/>
        </p:blipFill>
        <p:spPr>
          <a:xfrm>
            <a:off x="76443" y="444740"/>
            <a:ext cx="12100975" cy="5572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225167-C842-4407-9447-830FB99B1BD5}"/>
              </a:ext>
            </a:extLst>
          </p:cNvPr>
          <p:cNvSpPr txBox="1"/>
          <p:nvPr/>
        </p:nvSpPr>
        <p:spPr>
          <a:xfrm>
            <a:off x="305954" y="6264625"/>
            <a:ext cx="609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Piontek et al, </a:t>
            </a:r>
            <a:r>
              <a:rPr lang="en-US" i="1" dirty="0"/>
              <a:t>Nature Climate Change</a:t>
            </a:r>
            <a:r>
              <a:rPr lang="en-US" dirty="0"/>
              <a:t> (2021)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56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25167-C842-4407-9447-830FB99B1BD5}"/>
              </a:ext>
            </a:extLst>
          </p:cNvPr>
          <p:cNvSpPr txBox="1"/>
          <p:nvPr/>
        </p:nvSpPr>
        <p:spPr>
          <a:xfrm>
            <a:off x="285405" y="516234"/>
            <a:ext cx="11437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Kahn et al, “Long-term Macroeconomic Effects of Climate Change: A Cross-Country Analysis, </a:t>
            </a:r>
            <a:r>
              <a:rPr lang="en-US" i="1" dirty="0">
                <a:solidFill>
                  <a:srgbClr val="C00000"/>
                </a:solidFill>
              </a:rPr>
              <a:t>Energy Economics</a:t>
            </a:r>
            <a:r>
              <a:rPr lang="en-US" dirty="0">
                <a:solidFill>
                  <a:srgbClr val="C00000"/>
                </a:solidFill>
              </a:rPr>
              <a:t> (2021)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22C95-3E4A-4F3A-A32F-37D6547299FA}"/>
              </a:ext>
            </a:extLst>
          </p:cNvPr>
          <p:cNvSpPr txBox="1"/>
          <p:nvPr/>
        </p:nvSpPr>
        <p:spPr>
          <a:xfrm>
            <a:off x="285405" y="1232898"/>
            <a:ext cx="4988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Method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Cross-country panel regressions, with various econometric adjustments: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split-sample </a:t>
            </a:r>
            <a:r>
              <a:rPr lang="en-US" dirty="0" err="1"/>
              <a:t>jacknife</a:t>
            </a:r>
            <a:r>
              <a:rPr lang="en-US" dirty="0"/>
              <a:t> SEs [adjusts for Nickel bias in short panels]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tests for differences (growth)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deviations from long-term moving averages to get around time polynomial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 for effect of weather shocks to depend on climate and income.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Evaluate models under RCP 8.5 and 2 degree target (!)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E0A630B-55BD-43D7-9DD9-E4DADC5D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92" r="3931" b="59776"/>
          <a:stretch/>
        </p:blipFill>
        <p:spPr>
          <a:xfrm>
            <a:off x="6193023" y="885566"/>
            <a:ext cx="5925345" cy="59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Climate Science: Emissions paths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18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09F242C-BEA3-4636-ABED-D5DFDF3EDF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54" y="658791"/>
            <a:ext cx="9015093" cy="58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4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881958-1D7C-45E7-A5F0-EEA6AB3F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t="6283" r="21509" b="66890"/>
          <a:stretch/>
        </p:blipFill>
        <p:spPr>
          <a:xfrm>
            <a:off x="1445754" y="482885"/>
            <a:ext cx="9785005" cy="6303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225167-C842-4407-9447-830FB99B1BD5}"/>
              </a:ext>
            </a:extLst>
          </p:cNvPr>
          <p:cNvSpPr txBox="1"/>
          <p:nvPr/>
        </p:nvSpPr>
        <p:spPr>
          <a:xfrm>
            <a:off x="180405" y="6375115"/>
            <a:ext cx="4368788" cy="382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Kahn et al, </a:t>
            </a:r>
            <a:r>
              <a:rPr lang="en-US" i="1" dirty="0"/>
              <a:t>Energy Economics</a:t>
            </a:r>
            <a:r>
              <a:rPr lang="en-US" dirty="0"/>
              <a:t> (2021)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960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Course outline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ADB-FFB6-4255-9F5C-25332BA09762}"/>
              </a:ext>
            </a:extLst>
          </p:cNvPr>
          <p:cNvSpPr txBox="1"/>
          <p:nvPr/>
        </p:nvSpPr>
        <p:spPr>
          <a:xfrm>
            <a:off x="277587" y="706937"/>
            <a:ext cx="595695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CH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I. Introduction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 &amp; Overview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change science and CC econometrics (brief)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Framework economic concepts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Cost-benefit 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analysis, cost effectiveness analysis, SCC &amp; TCP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Marginal abatement curve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94670-99DF-4F00-9448-69A13216E94E}"/>
              </a:ext>
            </a:extLst>
          </p:cNvPr>
          <p:cNvSpPr txBox="1"/>
          <p:nvPr/>
        </p:nvSpPr>
        <p:spPr>
          <a:xfrm>
            <a:off x="6473008" y="706937"/>
            <a:ext cx="5600239" cy="3046988"/>
          </a:xfrm>
          <a:prstGeom prst="rect">
            <a:avLst/>
          </a:prstGeom>
          <a:solidFill>
            <a:srgbClr val="F2DEEB"/>
          </a:solidFill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III. Damages</a:t>
            </a:r>
          </a:p>
          <a:p>
            <a:pPr marL="285750" indent="-285750">
              <a:buFont typeface="+mj-lt"/>
              <a:buAutoNum type="alphaUcPeriod" startAt="5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Macroeconomic implications of the energy transition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Overview: Physical &amp; transition costs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Long run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Short run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Case studies – short run policy transition costs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Carbon tax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 &amp; trade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Policy uncertainty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buFont typeface="+mj-lt"/>
              <a:buAutoNum type="alphaUcPeriod" startAt="5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 indent="-228600">
              <a:buFont typeface="+mj-lt"/>
              <a:buAutoNum type="alphaUcPeriod" startAt="5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Social Cost of Carbon: Recent developments (time permitting)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38E79-732B-4014-B4D5-2009C4CAA072}"/>
              </a:ext>
            </a:extLst>
          </p:cNvPr>
          <p:cNvSpPr txBox="1"/>
          <p:nvPr/>
        </p:nvSpPr>
        <p:spPr>
          <a:xfrm>
            <a:off x="277588" y="2507039"/>
            <a:ext cx="5956957" cy="4031873"/>
          </a:xfrm>
          <a:prstGeom prst="rect">
            <a:avLst/>
          </a:prstGeom>
          <a:solidFill>
            <a:srgbClr val="E5FED2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II. Emissions reduction (mitigation/decarbonization)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Sectoral carbon policies – theory &amp; empirical evidence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Carbon tax, cap &amp; trade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Clean energy standards; investment &amp; production tax credits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Policy simulations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Criticisms &amp; the case for sectoral standards</a:t>
            </a:r>
          </a:p>
          <a:p>
            <a:pPr marL="285750" indent="-285750">
              <a:buFont typeface="+mj-lt"/>
              <a:buAutoNum type="alphaUcPeriod" startAt="2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+mj-lt"/>
              <a:buAutoNum type="alphaUcPeriod" startAt="2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Carbon pricing with leakage: Supply side policies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 side policies as carbon pricing with leakage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 side policy with leakage: US O&amp;G royalties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Extension to international trade &amp; BCA</a:t>
            </a:r>
          </a:p>
          <a:p>
            <a:pPr marL="285750" indent="-285750">
              <a:buFont typeface="+mj-lt"/>
              <a:buAutoNum type="alphaUcPeriod" startAt="2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+mj-lt"/>
              <a:buAutoNum type="alphaUcPeriod" startAt="2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electric vehicle revolution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Transport sector overview, EVs, &amp; literature review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Modeling charging station v. vehicle subsidies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on charging stations &amp; current research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63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881958-1D7C-45E7-A5F0-EEA6AB3F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t="6283" r="23407" b="66890"/>
          <a:stretch/>
        </p:blipFill>
        <p:spPr>
          <a:xfrm>
            <a:off x="6315269" y="801385"/>
            <a:ext cx="5876732" cy="3919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225167-C842-4407-9447-830FB99B1BD5}"/>
              </a:ext>
            </a:extLst>
          </p:cNvPr>
          <p:cNvSpPr txBox="1"/>
          <p:nvPr/>
        </p:nvSpPr>
        <p:spPr>
          <a:xfrm>
            <a:off x="7186214" y="4720975"/>
            <a:ext cx="4368788" cy="382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Kahn et al, </a:t>
            </a:r>
            <a:r>
              <a:rPr lang="en-US" i="1" dirty="0"/>
              <a:t>Energy Economics</a:t>
            </a:r>
            <a:r>
              <a:rPr lang="en-US" dirty="0"/>
              <a:t> (2021)</a:t>
            </a:r>
            <a:endParaRPr lang="en-US" b="1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BAED0BE-9799-43A4-9B3E-F24B20BE8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27785" r="49773" b="52239"/>
          <a:stretch/>
        </p:blipFill>
        <p:spPr>
          <a:xfrm>
            <a:off x="41096" y="924673"/>
            <a:ext cx="6200628" cy="3796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4ABF64-400B-46A5-BD05-F9D531265BB9}"/>
              </a:ext>
            </a:extLst>
          </p:cNvPr>
          <p:cNvSpPr txBox="1"/>
          <p:nvPr/>
        </p:nvSpPr>
        <p:spPr>
          <a:xfrm>
            <a:off x="1395014" y="4756935"/>
            <a:ext cx="4368788" cy="382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Piontek et al, </a:t>
            </a:r>
            <a:r>
              <a:rPr lang="en-US" i="1" dirty="0"/>
              <a:t>NCC</a:t>
            </a:r>
            <a:r>
              <a:rPr lang="en-US" dirty="0"/>
              <a:t> (2021)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427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25167-C842-4407-9447-830FB99B1BD5}"/>
              </a:ext>
            </a:extLst>
          </p:cNvPr>
          <p:cNvSpPr txBox="1"/>
          <p:nvPr/>
        </p:nvSpPr>
        <p:spPr>
          <a:xfrm>
            <a:off x="285405" y="516233"/>
            <a:ext cx="4368788" cy="382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Kahn et al, </a:t>
            </a:r>
            <a:r>
              <a:rPr lang="en-US" i="1" dirty="0"/>
              <a:t>Energy Economics</a:t>
            </a:r>
            <a:r>
              <a:rPr lang="en-US" dirty="0"/>
              <a:t> (2021)</a:t>
            </a:r>
            <a:endParaRPr lang="en-US" b="1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881958-1D7C-45E7-A5F0-EEA6AB3F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38918" r="49267" b="31809"/>
          <a:stretch/>
        </p:blipFill>
        <p:spPr>
          <a:xfrm>
            <a:off x="4404055" y="430886"/>
            <a:ext cx="7631393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C09F19-AA1F-4A04-822F-DFA7AFC5DC31}"/>
              </a:ext>
            </a:extLst>
          </p:cNvPr>
          <p:cNvSpPr txBox="1"/>
          <p:nvPr/>
        </p:nvSpPr>
        <p:spPr>
          <a:xfrm>
            <a:off x="328773" y="2224355"/>
            <a:ext cx="3647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Strange feature of these results is that cold countries suffer </a:t>
            </a:r>
            <a:r>
              <a:rPr lang="en-US" i="1" dirty="0"/>
              <a:t>larger</a:t>
            </a:r>
            <a:r>
              <a:rPr lang="en-US" dirty="0"/>
              <a:t> losses than hot…</a:t>
            </a:r>
          </a:p>
        </p:txBody>
      </p:sp>
    </p:spTree>
    <p:extLst>
      <p:ext uri="{BB962C8B-B14F-4D97-AF65-F5344CB8AC3E}">
        <p14:creationId xmlns:p14="http://schemas.microsoft.com/office/powerpoint/2010/main" val="3384163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4" y="535166"/>
            <a:ext cx="114827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Top-down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comprehensive among factors that enter into GDP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But GDP isn’t welfare; and GDP is a flow concept and doesn’t measure stock losses like submerged land, except as those affect output through productivity or the capital stock; same comment for value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fully satisfactory treatment of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Econometric issues significant Newell, Prest, &amp; Sexton, and generally low signal-to-noise ratio (climate is a small factor among many affecting GDP over the past 60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Extrapolations based on shakily-estimated functional forms (NPS)</a:t>
            </a:r>
          </a:p>
          <a:p>
            <a:r>
              <a:rPr lang="en-US" b="1" dirty="0">
                <a:solidFill>
                  <a:srgbClr val="C00000"/>
                </a:solidFill>
              </a:rPr>
              <a:t>Bottom-up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credible identification of weather effect </a:t>
            </a:r>
            <a:r>
              <a:rPr lang="en-US" i="1" dirty="0"/>
              <a:t>and</a:t>
            </a:r>
            <a:r>
              <a:rPr lang="en-US" dirty="0"/>
              <a:t> of adaptation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closely tied to physical consequences of climate change (heat waves, droughts, changing growing conditions)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estimates a subset of effects!! – those that you can list and credibly estimate (“looking under the lamp-post”)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 these are often in welfare units (e.g. VSL of mortality), NOT in GDP units. A GDP-centric application, like economic growth and monetary policy, doesn’t line up with some of the damage estimates.</a:t>
            </a:r>
          </a:p>
          <a:p>
            <a:r>
              <a:rPr lang="en-US" b="1" dirty="0">
                <a:solidFill>
                  <a:srgbClr val="C00000"/>
                </a:solidFill>
              </a:rPr>
              <a:t>And both miss…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Econometrics: Omitted variables/OVB? SEs? handling of trends?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Yet-unseen larger impacts such as climate migrations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Broader challenge of out-of-sample extrapolation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Ocean acidification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Species loss (how to monetize)?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Unknown unknowns…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AD17DB2-1E8C-4971-8343-EEC0318F2FB4}"/>
              </a:ext>
            </a:extLst>
          </p:cNvPr>
          <p:cNvSpPr txBox="1">
            <a:spLocks/>
          </p:cNvSpPr>
          <p:nvPr/>
        </p:nvSpPr>
        <p:spPr bwMode="auto">
          <a:xfrm>
            <a:off x="0" y="-32327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Physical damage functions: discussion</a:t>
            </a:r>
          </a:p>
        </p:txBody>
      </p:sp>
    </p:spTree>
    <p:extLst>
      <p:ext uri="{BB962C8B-B14F-4D97-AF65-F5344CB8AC3E}">
        <p14:creationId xmlns:p14="http://schemas.microsoft.com/office/powerpoint/2010/main" val="422245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2(b). Macro impacts of climate change: transition/long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341746" y="872777"/>
            <a:ext cx="10894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Policy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Carbon tax/carbon price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GDP growth (TFP growth) effects of obsolete capital and investment in new (green) capital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Long-term change in relative prices.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Innovation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Spillover TFP effects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Financial market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Persistent financial market forces for investment not at private optimum?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Fiscal exposure (debt-GDP increase if transition publicly funded)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Non-policy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Private green investment demand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Asset revaluations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Job creation &amp; destruction (new green industry v. FF industry)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Growth accounting effects of industry shifts away from fossil fuels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Shifts in types of jobs/skills</a:t>
            </a:r>
          </a:p>
        </p:txBody>
      </p:sp>
    </p:spTree>
    <p:extLst>
      <p:ext uri="{BB962C8B-B14F-4D97-AF65-F5344CB8AC3E}">
        <p14:creationId xmlns:p14="http://schemas.microsoft.com/office/powerpoint/2010/main" val="3956864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FED9A9-BEDF-4D8A-8737-A31A11EC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55" y="644369"/>
            <a:ext cx="8667022" cy="5800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19220" y="478461"/>
            <a:ext cx="33247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CGE models: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GDP effect (e.g. Goulder and </a:t>
            </a:r>
            <a:r>
              <a:rPr lang="en-US" dirty="0" err="1"/>
              <a:t>Hafstead</a:t>
            </a:r>
            <a:r>
              <a:rPr lang="en-US" dirty="0"/>
              <a:t>, </a:t>
            </a:r>
            <a:r>
              <a:rPr lang="en-US" i="1" dirty="0"/>
              <a:t>Confronting the Climate Challenge</a:t>
            </a:r>
            <a:r>
              <a:rPr lang="en-US" dirty="0"/>
              <a:t> (2018); Jorgenson (2013), etc.; </a:t>
            </a:r>
            <a:r>
              <a:rPr lang="en-US" dirty="0">
                <a:solidFill>
                  <a:srgbClr val="3388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RFF Carbon Pricing Calculator</a:t>
            </a:r>
            <a:endParaRPr lang="en-US" dirty="0">
              <a:solidFill>
                <a:srgbClr val="33889F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Employment effect:</a:t>
            </a:r>
          </a:p>
          <a:p>
            <a:pPr lvl="1"/>
            <a:r>
              <a:rPr lang="en-US" dirty="0"/>
              <a:t>Hafstead and Williams, NBER EEPE, (2019)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B00000"/>
                </a:solidFill>
              </a:rPr>
              <a:t>Parallel shift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Importance of revenue recycling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lvl="1"/>
            <a:r>
              <a:rPr lang="en-US" dirty="0"/>
              <a:t>Tax of $40/ton @5%/year GDP loss in 2035 =</a:t>
            </a:r>
          </a:p>
          <a:p>
            <a:pPr lvl="1"/>
            <a:r>
              <a:rPr lang="en-US" dirty="0"/>
              <a:t>-1.5% (tax &amp; dividend)</a:t>
            </a:r>
          </a:p>
          <a:p>
            <a:pPr lvl="1"/>
            <a:r>
              <a:rPr lang="en-US" dirty="0"/>
              <a:t>-1.2% (payroll tax cut)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Survey: Metcalf (</a:t>
            </a:r>
            <a:r>
              <a:rPr lang="en-US" i="1" dirty="0"/>
              <a:t>BPEA</a:t>
            </a:r>
            <a:r>
              <a:rPr lang="en-US" dirty="0"/>
              <a:t>,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Alternative view: spur green innovation? </a:t>
            </a:r>
            <a:r>
              <a:rPr lang="en-US" dirty="0"/>
              <a:t>(Metcalf &amp; Finkelstein-Shapiro (2021)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CD61C-57B2-4885-802A-91DA012CC564}"/>
              </a:ext>
            </a:extLst>
          </p:cNvPr>
          <p:cNvSpPr txBox="1"/>
          <p:nvPr/>
        </p:nvSpPr>
        <p:spPr>
          <a:xfrm flipH="1">
            <a:off x="4124465" y="6488668"/>
            <a:ext cx="585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RFF Carbon Pricing Calculator at </a:t>
            </a:r>
            <a:r>
              <a:rPr lang="en-US" sz="1600" dirty="0">
                <a:hlinkClick r:id="rId3"/>
              </a:rPr>
              <a:t>https://www.rff.org/cpc/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FB5E2-8736-4872-9E24-48FDD344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24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3E25DD5-C87B-46BA-BF7D-DCD9E8A71D7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GDP under a carbon tax: standard theory</a:t>
            </a:r>
          </a:p>
        </p:txBody>
      </p:sp>
    </p:spTree>
    <p:extLst>
      <p:ext uri="{BB962C8B-B14F-4D97-AF65-F5344CB8AC3E}">
        <p14:creationId xmlns:p14="http://schemas.microsoft.com/office/powerpoint/2010/main" val="416791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6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What about R*? Global developed-economy real interest rates exhibit a trend decline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924" y="6416512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400" smtClean="0"/>
              <a:t>25</a:t>
            </a:fld>
            <a:endParaRPr lang="en-US" sz="140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0E99B0-82AA-487F-961F-11D68ADB9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8" t="27101" r="11801" b="36812"/>
          <a:stretch/>
        </p:blipFill>
        <p:spPr>
          <a:xfrm>
            <a:off x="665922" y="430886"/>
            <a:ext cx="4482548" cy="2998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D075DB-8FC6-420E-A50A-8991CB02BB96}"/>
              </a:ext>
            </a:extLst>
          </p:cNvPr>
          <p:cNvSpPr txBox="1"/>
          <p:nvPr/>
        </p:nvSpPr>
        <p:spPr>
          <a:xfrm>
            <a:off x="6934474" y="540730"/>
            <a:ext cx="49924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The decline in real interest rates is well documented…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Mainly, macro/monetary policy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Decline of ~1-2 pp since ~2000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OMB Circular A-4 computed mean ex-post 10-year rate for 30 years ending 2001 (CPI) and got 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Repeating that now gives 2% (through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 just a US phenomenon – true in global developed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600" b="1" dirty="0">
                <a:solidFill>
                  <a:srgbClr val="C00000"/>
                </a:solidFill>
              </a:rPr>
              <a:t>Implications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Monetary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Debt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SCC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64670BA-43C0-4207-9BA6-D6A5868DC54D}"/>
              </a:ext>
            </a:extLst>
          </p:cNvPr>
          <p:cNvGraphicFramePr>
            <a:graphicFrameLocks noGrp="1"/>
          </p:cNvGraphicFramePr>
          <p:nvPr/>
        </p:nvGraphicFramePr>
        <p:xfrm>
          <a:off x="6943315" y="3322469"/>
          <a:ext cx="4582763" cy="312039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433193">
                  <a:extLst>
                    <a:ext uri="{9D8B030D-6E8A-4147-A177-3AD203B41FA5}">
                      <a16:colId xmlns:a16="http://schemas.microsoft.com/office/drawing/2014/main" val="2595349698"/>
                    </a:ext>
                  </a:extLst>
                </a:gridCol>
                <a:gridCol w="716523">
                  <a:extLst>
                    <a:ext uri="{9D8B030D-6E8A-4147-A177-3AD203B41FA5}">
                      <a16:colId xmlns:a16="http://schemas.microsoft.com/office/drawing/2014/main" val="337876324"/>
                    </a:ext>
                  </a:extLst>
                </a:gridCol>
                <a:gridCol w="687920">
                  <a:extLst>
                    <a:ext uri="{9D8B030D-6E8A-4147-A177-3AD203B41FA5}">
                      <a16:colId xmlns:a16="http://schemas.microsoft.com/office/drawing/2014/main" val="421299330"/>
                    </a:ext>
                  </a:extLst>
                </a:gridCol>
                <a:gridCol w="745127">
                  <a:extLst>
                    <a:ext uri="{9D8B030D-6E8A-4147-A177-3AD203B41FA5}">
                      <a16:colId xmlns:a16="http://schemas.microsoft.com/office/drawing/2014/main" val="31743257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1998</a:t>
                      </a:r>
                      <a:endParaRPr lang="en-US" sz="1400" b="0" i="0" u="sng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2016</a:t>
                      </a:r>
                      <a:endParaRPr lang="en-US" sz="1400" b="0" i="0" u="sng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delta</a:t>
                      </a:r>
                      <a:endParaRPr lang="en-US" sz="1400" b="0" i="0" u="sng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6883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Laubach-Williams (2003)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-2.3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1215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Holston-Laubach-Williams (2016)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-2.6 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525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Kiley (2016)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2458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Lubik</a:t>
                      </a:r>
                      <a:r>
                        <a:rPr lang="en-US" sz="1400" u="none" strike="noStrike" dirty="0">
                          <a:effectLst/>
                        </a:rPr>
                        <a:t>-Matthes (2016)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9327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Johanssen</a:t>
                      </a:r>
                      <a:r>
                        <a:rPr lang="en-US" sz="1400" u="none" strike="noStrike" dirty="0">
                          <a:effectLst/>
                        </a:rPr>
                        <a:t>-Mertens (2016)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314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Christensen-Rudebusch (2017)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195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Crump-Eusepi-Moench (2016)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1732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DGGT VAR – consumption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822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DGGT VAR – productivity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-1.6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4971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DGGT- DSGE (10-year forward)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-2.4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545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431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mean-7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-1.98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772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SD-7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0.454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5538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AEA6D49-6836-4642-AA4A-0FF77F059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95" b="1"/>
          <a:stretch/>
        </p:blipFill>
        <p:spPr>
          <a:xfrm>
            <a:off x="9939" y="3429000"/>
            <a:ext cx="4964871" cy="3296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AE56C-4ACD-46CE-97DE-CAB372356F8E}"/>
              </a:ext>
            </a:extLst>
          </p:cNvPr>
          <p:cNvSpPr txBox="1"/>
          <p:nvPr/>
        </p:nvSpPr>
        <p:spPr>
          <a:xfrm>
            <a:off x="5005455" y="860055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Bauer &amp; Rudebusch (</a:t>
            </a:r>
            <a:r>
              <a:rPr lang="en-US" sz="1200" dirty="0" err="1"/>
              <a:t>ms</a:t>
            </a:r>
            <a:r>
              <a:rPr lang="en-US" sz="1200" dirty="0"/>
              <a:t> 2021)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E82BA-01DD-464E-A7B1-224E59BCAAFB}"/>
              </a:ext>
            </a:extLst>
          </p:cNvPr>
          <p:cNvSpPr txBox="1"/>
          <p:nvPr/>
        </p:nvSpPr>
        <p:spPr>
          <a:xfrm>
            <a:off x="4964871" y="4020116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Del Negro et al (</a:t>
            </a:r>
            <a:r>
              <a:rPr lang="en-US" sz="1200" i="1" dirty="0"/>
              <a:t>BPEA</a:t>
            </a:r>
            <a:r>
              <a:rPr lang="en-US" sz="1200" dirty="0"/>
              <a:t> 2017)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FAD8F-1DFB-43ED-954F-B37C0E7DDC75}"/>
              </a:ext>
            </a:extLst>
          </p:cNvPr>
          <p:cNvSpPr txBox="1"/>
          <p:nvPr/>
        </p:nvSpPr>
        <p:spPr>
          <a:xfrm>
            <a:off x="6934474" y="6515817"/>
            <a:ext cx="2433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Rosengren (</a:t>
            </a:r>
            <a:r>
              <a:rPr lang="en-US" sz="1200" i="1" dirty="0"/>
              <a:t>BPEA</a:t>
            </a:r>
            <a:r>
              <a:rPr lang="en-US" sz="1200" dirty="0"/>
              <a:t> 2017)  </a:t>
            </a:r>
          </a:p>
        </p:txBody>
      </p:sp>
    </p:spTree>
    <p:extLst>
      <p:ext uri="{BB962C8B-B14F-4D97-AF65-F5344CB8AC3E}">
        <p14:creationId xmlns:p14="http://schemas.microsoft.com/office/powerpoint/2010/main" val="689761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6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Real interest rates exhibit a trend decline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0E99B0-82AA-487F-961F-11D68ADB9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8" t="27101" r="11801" b="36812"/>
          <a:stretch/>
        </p:blipFill>
        <p:spPr>
          <a:xfrm>
            <a:off x="665922" y="430886"/>
            <a:ext cx="4482548" cy="2998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D075DB-8FC6-420E-A50A-8991CB02BB96}"/>
              </a:ext>
            </a:extLst>
          </p:cNvPr>
          <p:cNvSpPr txBox="1"/>
          <p:nvPr/>
        </p:nvSpPr>
        <p:spPr>
          <a:xfrm>
            <a:off x="8388626" y="580487"/>
            <a:ext cx="3758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Why have rates declined?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Long-term improvements in financial market technologies (</a:t>
            </a:r>
            <a:r>
              <a:rPr lang="en-US" sz="1400" dirty="0" err="1"/>
              <a:t>Schmelzing</a:t>
            </a:r>
            <a:r>
              <a:rPr lang="en-US" sz="1400" dirty="0"/>
              <a:t> (2020))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Demographics (Lunsford &amp; West (2019))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Safety and liquidity premia (Del Negro et al (2017))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Change in public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Change in private demand for savings (Bernanke (2000))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Productivity slowdown (or not: Lunsford &amp; West (2019))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Inadequate aggregate demand (secular stagnation) (Rachel &amp; Summers (2019))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>
                <a:solidFill>
                  <a:srgbClr val="C00000"/>
                </a:solidFill>
              </a:rPr>
              <a:t>Implication for SCC is that a lower value of the discount rate is appropriate – say, 2% instead of 3%, for nonstochastic discounting.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AE56C-4ACD-46CE-97DE-CAB372356F8E}"/>
              </a:ext>
            </a:extLst>
          </p:cNvPr>
          <p:cNvSpPr txBox="1"/>
          <p:nvPr/>
        </p:nvSpPr>
        <p:spPr>
          <a:xfrm>
            <a:off x="5005455" y="860055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Bauer &amp; Rudebusch (2021)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E82BA-01DD-464E-A7B1-224E59BCAAFB}"/>
              </a:ext>
            </a:extLst>
          </p:cNvPr>
          <p:cNvSpPr txBox="1"/>
          <p:nvPr/>
        </p:nvSpPr>
        <p:spPr>
          <a:xfrm>
            <a:off x="8298358" y="6343144"/>
            <a:ext cx="196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Schmelzing</a:t>
            </a:r>
            <a:r>
              <a:rPr lang="en-US" sz="1200" dirty="0"/>
              <a:t> (2020)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864654-8CF7-47AC-BDA9-BDF9675D0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171"/>
          <a:stretch/>
        </p:blipFill>
        <p:spPr>
          <a:xfrm rot="5400000">
            <a:off x="1696992" y="378943"/>
            <a:ext cx="4782068" cy="817605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CE32BDC-3FF4-4F33-95E5-6A815CDD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924" y="6416512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400" smtClean="0"/>
              <a:t>26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3368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Ramsey discounting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231686" y="467366"/>
            <a:ext cx="975051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Ramsey setup:</a:t>
            </a:r>
          </a:p>
          <a:p>
            <a:r>
              <a:rPr lang="en-US" sz="1600" i="1" dirty="0">
                <a:effectLst/>
                <a:ea typeface="Times New Roman" panose="02020603050405020304" pitchFamily="18" charset="0"/>
              </a:rPr>
              <a:t>Reference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: C. Gollier,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J. Risk and Uncertainty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(2008) 171-186; Weitzman,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REEP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(2012): 309-321</a:t>
            </a:r>
          </a:p>
          <a:p>
            <a:endParaRPr lang="en-US" sz="1600" dirty="0"/>
          </a:p>
          <a:p>
            <a:r>
              <a:rPr lang="en-US" sz="1600" dirty="0"/>
              <a:t>Social welfare function:</a:t>
            </a:r>
          </a:p>
          <a:p>
            <a:endParaRPr lang="en-US" sz="1600" dirty="0"/>
          </a:p>
          <a:p>
            <a:r>
              <a:rPr lang="en-US" sz="1600" dirty="0"/>
              <a:t>Invest </a:t>
            </a:r>
            <a:r>
              <a:rPr lang="el-GR" sz="1600" dirty="0"/>
              <a:t>ε</a:t>
            </a:r>
            <a:r>
              <a:rPr lang="en-US" sz="1600" dirty="0"/>
              <a:t> at riskless rate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T</a:t>
            </a:r>
            <a:r>
              <a:rPr lang="en-US" sz="1600" i="1" dirty="0"/>
              <a:t>,</a:t>
            </a:r>
          </a:p>
          <a:p>
            <a:r>
              <a:rPr lang="en-US" sz="1600" i="1" dirty="0"/>
              <a:t>	 </a:t>
            </a:r>
            <a:r>
              <a:rPr lang="en-US" sz="1600" dirty="0"/>
              <a:t>payoff in </a:t>
            </a:r>
            <a:r>
              <a:rPr lang="en-US" sz="1600" i="1" dirty="0"/>
              <a:t>t: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For </a:t>
            </a:r>
            <a:r>
              <a:rPr lang="en-US" sz="1600" i="1" dirty="0"/>
              <a:t>c</a:t>
            </a:r>
            <a:r>
              <a:rPr lang="en-US" sz="1600" baseline="-25000" dirty="0"/>
              <a:t>0</a:t>
            </a:r>
            <a:r>
              <a:rPr lang="en-US" sz="1600" i="1" dirty="0"/>
              <a:t>,</a:t>
            </a:r>
            <a:r>
              <a:rPr lang="en-US" sz="1600" dirty="0"/>
              <a:t> </a:t>
            </a:r>
            <a:r>
              <a:rPr lang="en-US" sz="1600" i="1" dirty="0" err="1"/>
              <a:t>c</a:t>
            </a:r>
            <a:r>
              <a:rPr lang="en-US" sz="1600" baseline="-25000" dirty="0" err="1"/>
              <a:t>T</a:t>
            </a:r>
            <a:r>
              <a:rPr lang="en-US" sz="1600" dirty="0"/>
              <a:t> at the optimum:</a:t>
            </a:r>
          </a:p>
          <a:p>
            <a:endParaRPr lang="en-US" sz="1600" dirty="0"/>
          </a:p>
          <a:p>
            <a:r>
              <a:rPr lang="en-US" sz="1600" dirty="0"/>
              <a:t>or					(*)</a:t>
            </a:r>
          </a:p>
          <a:p>
            <a:endParaRPr lang="en-US" sz="1600" dirty="0"/>
          </a:p>
          <a:p>
            <a:r>
              <a:rPr lang="en-US" sz="1600" dirty="0"/>
              <a:t>Adopt CRRA utility:</a:t>
            </a:r>
          </a:p>
          <a:p>
            <a:endParaRPr lang="en-US" sz="1600" dirty="0"/>
          </a:p>
          <a:p>
            <a:r>
              <a:rPr lang="en-US" sz="1600" dirty="0"/>
              <a:t>Define:</a:t>
            </a:r>
          </a:p>
          <a:p>
            <a:endParaRPr lang="en-US" sz="1600" dirty="0"/>
          </a:p>
          <a:p>
            <a:r>
              <a:rPr lang="en-US" sz="1600" dirty="0"/>
              <a:t>Plug CRRA utility into (*), assume that consumption growth is normally distributed, collect terms (see Gollier 2008):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 usual Ramsey formula, with nonstochastic consumption growth, doesn’t have the final term (var(</a:t>
            </a:r>
            <a:r>
              <a:rPr lang="en-US" sz="1600" i="1" dirty="0"/>
              <a:t>X</a:t>
            </a:r>
            <a:r>
              <a:rPr lang="en-US" sz="1600" dirty="0"/>
              <a:t>)).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749388-572F-4E53-AFA3-7AA67598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2401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AEF9325-AA0A-40F2-AA6B-04617B5BFA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0900" y="1143000"/>
          <a:ext cx="52197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3" imgW="5219640" imgH="4572000" progId="Equation.DSMT4">
                  <p:embed/>
                </p:oleObj>
              </mc:Choice>
              <mc:Fallback>
                <p:oleObj name="Equation" r:id="rId3" imgW="5219640" imgH="45720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AEF9325-AA0A-40F2-AA6B-04617B5BF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0900" y="1143000"/>
                        <a:ext cx="52197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203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Ramsey discounting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233744" y="461055"/>
            <a:ext cx="105166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Cases: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(i) Consumption growth is i.i.d.: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Ramsey without uncertainty:</a:t>
            </a:r>
          </a:p>
          <a:p>
            <a:endParaRPr lang="en-US" sz="1600" dirty="0"/>
          </a:p>
          <a:p>
            <a:r>
              <a:rPr lang="en-US" sz="1600" dirty="0"/>
              <a:t>Uncertainty provides a risk premium that reduces the discount rate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(ii) Consumption growth is a random walk: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So discount rate falls (linearly) with the horizon: declining discount rate (DDR).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General point: In both (i) and (ii),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Declining term structure of discount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Higher uncertainty -&gt; lower R*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Lower underlying growth rate of consumption -&gt; lower R*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749388-572F-4E53-AFA3-7AA67598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2401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AEF9325-AA0A-40F2-AA6B-04617B5BFA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4250" y="814000"/>
          <a:ext cx="34417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3" imgW="3441600" imgH="1498320" progId="Equation.DSMT4">
                  <p:embed/>
                </p:oleObj>
              </mc:Choice>
              <mc:Fallback>
                <p:oleObj name="Equation" r:id="rId3" imgW="3441600" imgH="1498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AEF9325-AA0A-40F2-AA6B-04617B5BF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814000"/>
                        <a:ext cx="34417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34BA324-AD8E-4EC6-8430-CE7700D7B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0300" y="3084513"/>
          <a:ext cx="36195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5" imgW="3619440" imgH="1244520" progId="Equation.DSMT4">
                  <p:embed/>
                </p:oleObj>
              </mc:Choice>
              <mc:Fallback>
                <p:oleObj name="Equation" r:id="rId5" imgW="3619440" imgH="12445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34BA324-AD8E-4EC6-8430-CE7700D7B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0300" y="3084513"/>
                        <a:ext cx="36195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45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Summary: Conjectured effects (physical &amp; transition) on long-run macro parameters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1030376-E5F7-46A5-94BA-987043FA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12723"/>
              </p:ext>
            </p:extLst>
          </p:nvPr>
        </p:nvGraphicFramePr>
        <p:xfrm>
          <a:off x="932873" y="969818"/>
          <a:ext cx="9905999" cy="4441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963">
                  <a:extLst>
                    <a:ext uri="{9D8B030D-6E8A-4147-A177-3AD203B41FA5}">
                      <a16:colId xmlns:a16="http://schemas.microsoft.com/office/drawing/2014/main" val="2767034260"/>
                    </a:ext>
                  </a:extLst>
                </a:gridCol>
                <a:gridCol w="1602509">
                  <a:extLst>
                    <a:ext uri="{9D8B030D-6E8A-4147-A177-3AD203B41FA5}">
                      <a16:colId xmlns:a16="http://schemas.microsoft.com/office/drawing/2014/main" val="4100365221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2053657691"/>
                    </a:ext>
                  </a:extLst>
                </a:gridCol>
                <a:gridCol w="2193637">
                  <a:extLst>
                    <a:ext uri="{9D8B030D-6E8A-4147-A177-3AD203B41FA5}">
                      <a16:colId xmlns:a16="http://schemas.microsoft.com/office/drawing/2014/main" val="1521001366"/>
                    </a:ext>
                  </a:extLst>
                </a:gridCol>
                <a:gridCol w="1325417">
                  <a:extLst>
                    <a:ext uri="{9D8B030D-6E8A-4147-A177-3AD203B41FA5}">
                      <a16:colId xmlns:a16="http://schemas.microsoft.com/office/drawing/2014/main" val="210779220"/>
                    </a:ext>
                  </a:extLst>
                </a:gridCol>
              </a:tblGrid>
              <a:tr h="344517">
                <a:tc>
                  <a:txBody>
                    <a:bodyPr/>
                    <a:lstStyle/>
                    <a:p>
                      <a:r>
                        <a:rPr lang="en-US" dirty="0"/>
                        <a:t>LR transition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</a:t>
                      </a:r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8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Physical damages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(growth channel)</a:t>
                      </a:r>
                    </a:p>
                    <a:p>
                      <a:pPr algn="ctr"/>
                      <a:r>
                        <a:rPr lang="en-US" dirty="0"/>
                        <a:t>– (volatility channel)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2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6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Carbon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119064"/>
                  </a:ext>
                </a:extLst>
              </a:tr>
              <a:tr h="469207">
                <a:tc>
                  <a:txBody>
                    <a:bodyPr/>
                    <a:lstStyle/>
                    <a:p>
                      <a:r>
                        <a:rPr lang="en-US" dirty="0"/>
                        <a:t>Innovation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56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 market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23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Fiscal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6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Private green investment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2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Asset revaluations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0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Sectoral job reallocation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7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Growth accounting: shift from 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92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4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1. Macro risks of climate change: Overview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C70434A8-9C59-40EC-962A-B10BCB712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91602"/>
            <a:ext cx="4724400" cy="30815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C5FCEC-B3DC-4B6B-8129-7AD73D9245A5}"/>
              </a:ext>
            </a:extLst>
          </p:cNvPr>
          <p:cNvSpPr txBox="1"/>
          <p:nvPr/>
        </p:nvSpPr>
        <p:spPr>
          <a:xfrm>
            <a:off x="6900420" y="544559"/>
            <a:ext cx="51188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A. Role of monetary policy in climate arena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Climate =&gt; monetary policy (macro risks of climate)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Monetary policy =&gt; climate policy (ECB yes, Fed no)</a:t>
            </a:r>
          </a:p>
          <a:p>
            <a:endParaRPr lang="en-US" sz="1600" b="1" u="sng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B. Three risks (Carney 2015) (exogenous disturbances)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Physical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Extreme weather (storms, floods,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Crop failures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Productivity, health, &amp; mortality impacts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Sea level 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Climate migration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Transition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Asset revaluation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Energy price volatility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Sectoral reallocation/dislocation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Food price volatility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Policy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Political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Liability risks </a:t>
            </a:r>
            <a:r>
              <a:rPr lang="en-US" sz="1600" dirty="0"/>
              <a:t>(public, private; will not discuss)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C. Macro consequences (endogenous response)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Long run (Low frequency)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Short run (Business cycle frequency)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B989304-DED5-426A-B2CF-23A92DE5D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11812" r="7654" b="57501"/>
          <a:stretch/>
        </p:blipFill>
        <p:spPr>
          <a:xfrm>
            <a:off x="0" y="430886"/>
            <a:ext cx="6317662" cy="33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3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3(a). Macro impacts of climate change: physical/short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334015" y="690073"/>
            <a:ext cx="1054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Kiley, Michael, “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CMBX12"/>
              </a:rPr>
              <a:t>Growth at Risk From Climate Change,” FEDS DP (2021)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49F6E-AB71-4BFD-ABA2-8B6E9543A40A}"/>
              </a:ext>
            </a:extLst>
          </p:cNvPr>
          <p:cNvSpPr txBox="1"/>
          <p:nvPr/>
        </p:nvSpPr>
        <p:spPr>
          <a:xfrm>
            <a:off x="334015" y="1227754"/>
            <a:ext cx="10547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more variability in GDP growth as temperatures warm? More business cycle risk?</a:t>
            </a:r>
          </a:p>
          <a:p>
            <a:endParaRPr lang="en-US" dirty="0"/>
          </a:p>
          <a:p>
            <a:r>
              <a:rPr lang="en-US" dirty="0"/>
              <a:t>Method: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MBX12"/>
              </a:rPr>
              <a:t>Mirrors Growth-at-Risk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BX12"/>
              </a:rPr>
              <a:t>Quantile panel data regression relating GDP </a:t>
            </a:r>
            <a:r>
              <a:rPr lang="en-US" i="1" dirty="0">
                <a:latin typeface="CMBX12"/>
              </a:rPr>
              <a:t>growth</a:t>
            </a:r>
            <a:r>
              <a:rPr lang="en-US" dirty="0">
                <a:latin typeface="CMBX12"/>
              </a:rPr>
              <a:t> to temperature:</a:t>
            </a:r>
          </a:p>
          <a:p>
            <a:endParaRPr lang="en-US" dirty="0">
              <a:latin typeface="CMBX12"/>
            </a:endParaRPr>
          </a:p>
          <a:p>
            <a:endParaRPr lang="en-US" dirty="0">
              <a:latin typeface="CMBX12"/>
            </a:endParaRPr>
          </a:p>
          <a:p>
            <a:endParaRPr lang="en-US" dirty="0">
              <a:latin typeface="CMBX12"/>
            </a:endParaRPr>
          </a:p>
          <a:p>
            <a:pPr lvl="1"/>
            <a:r>
              <a:rPr lang="en-US" dirty="0">
                <a:latin typeface="CMBX12"/>
              </a:rPr>
              <a:t>where </a:t>
            </a:r>
            <a:r>
              <a:rPr lang="en-US" i="1" dirty="0">
                <a:latin typeface="CMBX12"/>
              </a:rPr>
              <a:t>W </a:t>
            </a:r>
            <a:r>
              <a:rPr lang="en-US" dirty="0">
                <a:latin typeface="CMBX12"/>
              </a:rPr>
              <a:t>are control variables (including quadratics in time, country FE) and </a:t>
            </a:r>
            <a:r>
              <a:rPr lang="en-US" i="1" dirty="0">
                <a:latin typeface="CMBX12"/>
              </a:rPr>
              <a:t>F</a:t>
            </a:r>
            <a:r>
              <a:rPr lang="en-US" dirty="0">
                <a:latin typeface="CMBX12"/>
              </a:rPr>
              <a:t> is quadratic or quadratic with interactions – basic Burke et al specification &amp; </a:t>
            </a:r>
          </a:p>
          <a:p>
            <a:pPr lvl="1"/>
            <a:endParaRPr lang="en-US" dirty="0">
              <a:latin typeface="CMBX12"/>
            </a:endParaRPr>
          </a:p>
          <a:p>
            <a:r>
              <a:rPr lang="en-US" dirty="0">
                <a:latin typeface="CMBX12"/>
              </a:rPr>
              <a:t>Data</a:t>
            </a:r>
          </a:p>
          <a:p>
            <a:pPr lvl="1"/>
            <a:r>
              <a:rPr lang="en-US" dirty="0">
                <a:latin typeface="CMBX12"/>
              </a:rPr>
              <a:t>Burke et al data.</a:t>
            </a:r>
            <a:endParaRPr lang="en-US" sz="1800" b="0" i="1" u="none" strike="noStrike" baseline="0" dirty="0">
              <a:latin typeface="CMBX12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F856633-BBB2-4466-B43A-96E534F56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67331"/>
              </p:ext>
            </p:extLst>
          </p:nvPr>
        </p:nvGraphicFramePr>
        <p:xfrm>
          <a:off x="3301430" y="2834370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3" imgW="3340080" imgH="317160" progId="Equation.DSMT4">
                  <p:embed/>
                </p:oleObj>
              </mc:Choice>
              <mc:Fallback>
                <p:oleObj name="Equation" r:id="rId3" imgW="3340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1430" y="2834370"/>
                        <a:ext cx="3340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090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physical/short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89507A01-6987-486D-81D4-A63800ED2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11112" r="4588" b="22620"/>
          <a:stretch/>
        </p:blipFill>
        <p:spPr>
          <a:xfrm>
            <a:off x="1432731" y="683232"/>
            <a:ext cx="10507447" cy="6143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179903" y="1966629"/>
            <a:ext cx="270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Kiley </a:t>
            </a:r>
            <a:r>
              <a:rPr lang="en-US" sz="1800" b="0" i="0" u="none" strike="noStrike" baseline="0" dirty="0">
                <a:latin typeface="CMBX12"/>
              </a:rPr>
              <a:t>(2021)</a:t>
            </a:r>
          </a:p>
        </p:txBody>
      </p:sp>
    </p:spTree>
    <p:extLst>
      <p:ext uri="{BB962C8B-B14F-4D97-AF65-F5344CB8AC3E}">
        <p14:creationId xmlns:p14="http://schemas.microsoft.com/office/powerpoint/2010/main" val="2159607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physical/short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277506" y="928309"/>
            <a:ext cx="1054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Kim, Matthes, and Phan, “Extreme Weather and the Macroeconomy,” wp (2021)</a:t>
            </a:r>
            <a:endParaRPr lang="en-US" sz="1800" b="1" i="0" u="none" strike="noStrike" baseline="0" dirty="0">
              <a:solidFill>
                <a:srgbClr val="C00000"/>
              </a:solidFill>
              <a:latin typeface="CMBX1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69C5C-5D3C-48D4-A482-A9EAE83DDD44}"/>
              </a:ext>
            </a:extLst>
          </p:cNvPr>
          <p:cNvSpPr txBox="1"/>
          <p:nvPr/>
        </p:nvSpPr>
        <p:spPr>
          <a:xfrm>
            <a:off x="334013" y="1668184"/>
            <a:ext cx="10547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MBX12"/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BX12"/>
              </a:rPr>
              <a:t>Actuary Climate Index (American Academy of Actuaries): T90+, T10-, max 5-day monthly </a:t>
            </a:r>
            <a:r>
              <a:rPr lang="en-US" dirty="0" err="1">
                <a:latin typeface="CMBX12"/>
              </a:rPr>
              <a:t>precip</a:t>
            </a:r>
            <a:r>
              <a:rPr lang="en-US" dirty="0">
                <a:latin typeface="CMBX12"/>
              </a:rPr>
              <a:t>, No </a:t>
            </a:r>
            <a:r>
              <a:rPr lang="en-US" dirty="0" err="1">
                <a:latin typeface="CMBX12"/>
              </a:rPr>
              <a:t>consec</a:t>
            </a:r>
            <a:r>
              <a:rPr lang="en-US" dirty="0">
                <a:latin typeface="CMBX12"/>
              </a:rPr>
              <a:t> days &lt;1mm </a:t>
            </a:r>
            <a:r>
              <a:rPr lang="en-US" dirty="0" err="1">
                <a:latin typeface="CMBX12"/>
              </a:rPr>
              <a:t>precip</a:t>
            </a:r>
            <a:r>
              <a:rPr lang="en-US" dirty="0">
                <a:latin typeface="CMBX12"/>
              </a:rPr>
              <a:t>, W90, SLR.</a:t>
            </a:r>
          </a:p>
          <a:p>
            <a:endParaRPr lang="en-US" sz="1800" b="0" i="0" u="none" strike="noStrike" baseline="0" dirty="0">
              <a:latin typeface="CMBX12"/>
            </a:endParaRPr>
          </a:p>
          <a:p>
            <a:r>
              <a:rPr lang="en-US" b="1" dirty="0">
                <a:solidFill>
                  <a:srgbClr val="C00000"/>
                </a:solidFill>
                <a:latin typeface="CMBX12"/>
              </a:rPr>
              <a:t>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MBX12"/>
              </a:rPr>
              <a:t>Smooth transition VAR (IP, CPI inflation, unemployment rate, short-term interest rate), ACI treated as exogenous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BX12"/>
              </a:rPr>
              <a:t>ST-VAR allows for nonlinearities</a:t>
            </a:r>
            <a:endParaRPr lang="en-US" sz="1800" b="0" i="0" u="none" strike="noStrike" baseline="0" dirty="0">
              <a:latin typeface="CMBX12"/>
            </a:endParaRPr>
          </a:p>
          <a:p>
            <a:r>
              <a:rPr lang="en-US" dirty="0">
                <a:latin typeface="CMBX12"/>
              </a:rPr>
              <a:t> </a:t>
            </a:r>
            <a:endParaRPr lang="en-US" sz="1800" b="0" i="0" u="none" strike="noStrike" baseline="0" dirty="0">
              <a:latin typeface="CMBX12"/>
            </a:endParaRPr>
          </a:p>
        </p:txBody>
      </p:sp>
    </p:spTree>
    <p:extLst>
      <p:ext uri="{BB962C8B-B14F-4D97-AF65-F5344CB8AC3E}">
        <p14:creationId xmlns:p14="http://schemas.microsoft.com/office/powerpoint/2010/main" val="608972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physical/short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C799BC6-D559-4B61-9E63-65716A381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38052" r="12853" b="24045"/>
          <a:stretch/>
        </p:blipFill>
        <p:spPr>
          <a:xfrm>
            <a:off x="2738064" y="585362"/>
            <a:ext cx="9396572" cy="6231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354564" y="585362"/>
            <a:ext cx="428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Kim, Matthes, and Phan (2021)</a:t>
            </a:r>
            <a:endParaRPr lang="en-US" sz="1800" b="0" i="0" u="none" strike="noStrike" baseline="0" dirty="0">
              <a:latin typeface="CMBX1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D7585-6B42-46F2-86F6-CA95198DCD38}"/>
              </a:ext>
            </a:extLst>
          </p:cNvPr>
          <p:cNvSpPr txBox="1"/>
          <p:nvPr/>
        </p:nvSpPr>
        <p:spPr>
          <a:xfrm>
            <a:off x="426377" y="2065106"/>
            <a:ext cx="249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Higher values indicate more extreme weather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150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physical/short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472716" y="582194"/>
            <a:ext cx="428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Kim, Matthes, and Phan (2021)</a:t>
            </a:r>
            <a:endParaRPr lang="en-US" sz="1800" b="0" i="0" u="none" strike="noStrike" baseline="0" dirty="0">
              <a:latin typeface="CMBX12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81C355B-84E2-4974-BB69-72DDFCB48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2359" r="13519" b="59026"/>
          <a:stretch/>
        </p:blipFill>
        <p:spPr>
          <a:xfrm>
            <a:off x="860041" y="1047965"/>
            <a:ext cx="11200073" cy="57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Timeline of physical and transition risks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4EB10127-BE24-47BF-B5B6-BB10861E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" y="476229"/>
            <a:ext cx="3572956" cy="2330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FAF2DB-F894-4B90-84A3-13EDA84B00F7}"/>
              </a:ext>
            </a:extLst>
          </p:cNvPr>
          <p:cNvSpPr txBox="1"/>
          <p:nvPr/>
        </p:nvSpPr>
        <p:spPr>
          <a:xfrm>
            <a:off x="-3970" y="2554405"/>
            <a:ext cx="94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ADC9A-8ECE-460D-AA1D-382469484DDA}"/>
              </a:ext>
            </a:extLst>
          </p:cNvPr>
          <p:cNvSpPr txBox="1"/>
          <p:nvPr/>
        </p:nvSpPr>
        <p:spPr>
          <a:xfrm>
            <a:off x="-3970" y="4706203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Transition</a:t>
            </a:r>
          </a:p>
        </p:txBody>
      </p: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31CE0CF3-F3D3-4623-A2A3-4E3AC11BEB2F}"/>
              </a:ext>
            </a:extLst>
          </p:cNvPr>
          <p:cNvGraphicFramePr>
            <a:graphicFrameLocks noGrp="1"/>
          </p:cNvGraphicFramePr>
          <p:nvPr/>
        </p:nvGraphicFramePr>
        <p:xfrm>
          <a:off x="279191" y="2886159"/>
          <a:ext cx="492843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8431">
                  <a:extLst>
                    <a:ext uri="{9D8B030D-6E8A-4147-A177-3AD203B41FA5}">
                      <a16:colId xmlns:a16="http://schemas.microsoft.com/office/drawing/2014/main" val="4169082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Heat waves</a:t>
                      </a:r>
                    </a:p>
                  </a:txBody>
                  <a:tcPr>
                    <a:gradFill>
                      <a:gsLst>
                        <a:gs pos="6000">
                          <a:schemeClr val="accent6">
                            <a:lumMod val="85000"/>
                          </a:schemeClr>
                        </a:gs>
                        <a:gs pos="99000">
                          <a:srgbClr val="BDD0E6"/>
                        </a:gs>
                        <a:gs pos="61000">
                          <a:srgbClr val="CE9163"/>
                        </a:gs>
                        <a:gs pos="100000">
                          <a:schemeClr val="accent1">
                            <a:lumMod val="10000"/>
                            <a:lumOff val="9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68274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Storms</a:t>
                      </a:r>
                    </a:p>
                  </a:txBody>
                  <a:tcPr>
                    <a:gradFill>
                      <a:gsLst>
                        <a:gs pos="60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583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Regional crop failures</a:t>
                      </a:r>
                    </a:p>
                  </a:txBody>
                  <a:tcPr>
                    <a:gradFill>
                      <a:gsLst>
                        <a:gs pos="41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33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Sea level rise</a:t>
                      </a:r>
                    </a:p>
                  </a:txBody>
                  <a:tcPr>
                    <a:gradFill>
                      <a:gsLst>
                        <a:gs pos="40000">
                          <a:srgbClr val="D8A076"/>
                        </a:gs>
                        <a:gs pos="0">
                          <a:schemeClr val="accent6">
                            <a:lumMod val="66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450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Climate migration</a:t>
                      </a:r>
                    </a:p>
                  </a:txBody>
                  <a:tcPr>
                    <a:gradFill>
                      <a:gsLst>
                        <a:gs pos="27000">
                          <a:srgbClr val="D8A076"/>
                        </a:gs>
                        <a:gs pos="0">
                          <a:schemeClr val="accent6">
                            <a:lumMod val="56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6544273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7B910B19-0BC6-450B-AF7C-7584D009ACAE}"/>
              </a:ext>
            </a:extLst>
          </p:cNvPr>
          <p:cNvGraphicFramePr>
            <a:graphicFrameLocks noGrp="1"/>
          </p:cNvGraphicFramePr>
          <p:nvPr/>
        </p:nvGraphicFramePr>
        <p:xfrm>
          <a:off x="279191" y="5003800"/>
          <a:ext cx="492843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8431">
                  <a:extLst>
                    <a:ext uri="{9D8B030D-6E8A-4147-A177-3AD203B41FA5}">
                      <a16:colId xmlns:a16="http://schemas.microsoft.com/office/drawing/2014/main" val="4169082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Asset revaluation</a:t>
                      </a:r>
                    </a:p>
                  </a:txBody>
                  <a:tcPr>
                    <a:gradFill>
                      <a:gsLst>
                        <a:gs pos="58000">
                          <a:srgbClr val="CEC8C8"/>
                        </a:gs>
                        <a:gs pos="100000">
                          <a:srgbClr val="D8A076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281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Energy price volatility</a:t>
                      </a:r>
                    </a:p>
                  </a:txBody>
                  <a:tcPr>
                    <a:gradFill>
                      <a:gsLst>
                        <a:gs pos="62000">
                          <a:srgbClr val="D8A076"/>
                        </a:gs>
                        <a:gs pos="100000">
                          <a:schemeClr val="accent6">
                            <a:lumMod val="50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583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Sectoral reallocation</a:t>
                      </a:r>
                    </a:p>
                  </a:txBody>
                  <a:tcPr>
                    <a:gradFill>
                      <a:gsLst>
                        <a:gs pos="46000">
                          <a:srgbClr val="DA966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527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Food price volatility</a:t>
                      </a:r>
                    </a:p>
                  </a:txBody>
                  <a:tcPr>
                    <a:gradFill>
                      <a:gsLst>
                        <a:gs pos="72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041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Policy effects</a:t>
                      </a:r>
                    </a:p>
                  </a:txBody>
                  <a:tcPr>
                    <a:gradFill>
                      <a:gsLst>
                        <a:gs pos="54000">
                          <a:srgbClr val="F2E026"/>
                        </a:gs>
                        <a:gs pos="77000">
                          <a:srgbClr val="D8A076"/>
                        </a:gs>
                        <a:gs pos="99000">
                          <a:schemeClr val="accent6">
                            <a:lumMod val="75000"/>
                          </a:schemeClr>
                        </a:gs>
                        <a:gs pos="0">
                          <a:srgbClr val="FFFF00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484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06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Timeline of physical and transition risks                                 Macro impacts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4EB10127-BE24-47BF-B5B6-BB10861E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" y="476229"/>
            <a:ext cx="3572956" cy="2330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FAF2DB-F894-4B90-84A3-13EDA84B00F7}"/>
              </a:ext>
            </a:extLst>
          </p:cNvPr>
          <p:cNvSpPr txBox="1"/>
          <p:nvPr/>
        </p:nvSpPr>
        <p:spPr>
          <a:xfrm>
            <a:off x="-3970" y="2554405"/>
            <a:ext cx="94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ADC9A-8ECE-460D-AA1D-382469484DDA}"/>
              </a:ext>
            </a:extLst>
          </p:cNvPr>
          <p:cNvSpPr txBox="1"/>
          <p:nvPr/>
        </p:nvSpPr>
        <p:spPr>
          <a:xfrm>
            <a:off x="-3970" y="4706203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Transition</a:t>
            </a:r>
          </a:p>
        </p:txBody>
      </p: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31CE0CF3-F3D3-4623-A2A3-4E3AC11BEB2F}"/>
              </a:ext>
            </a:extLst>
          </p:cNvPr>
          <p:cNvGraphicFramePr>
            <a:graphicFrameLocks noGrp="1"/>
          </p:cNvGraphicFramePr>
          <p:nvPr/>
        </p:nvGraphicFramePr>
        <p:xfrm>
          <a:off x="279191" y="2886159"/>
          <a:ext cx="492843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8431">
                  <a:extLst>
                    <a:ext uri="{9D8B030D-6E8A-4147-A177-3AD203B41FA5}">
                      <a16:colId xmlns:a16="http://schemas.microsoft.com/office/drawing/2014/main" val="4169082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Heat waves</a:t>
                      </a:r>
                    </a:p>
                  </a:txBody>
                  <a:tcPr>
                    <a:gradFill>
                      <a:gsLst>
                        <a:gs pos="6000">
                          <a:schemeClr val="accent6">
                            <a:lumMod val="85000"/>
                          </a:schemeClr>
                        </a:gs>
                        <a:gs pos="99000">
                          <a:srgbClr val="BDD0E6"/>
                        </a:gs>
                        <a:gs pos="61000">
                          <a:srgbClr val="CE9163"/>
                        </a:gs>
                        <a:gs pos="100000">
                          <a:schemeClr val="accent1">
                            <a:lumMod val="10000"/>
                            <a:lumOff val="9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68274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Storms</a:t>
                      </a:r>
                    </a:p>
                  </a:txBody>
                  <a:tcPr>
                    <a:gradFill>
                      <a:gsLst>
                        <a:gs pos="60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583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Regional crop failures</a:t>
                      </a:r>
                    </a:p>
                  </a:txBody>
                  <a:tcPr>
                    <a:gradFill>
                      <a:gsLst>
                        <a:gs pos="41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33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Sea level rise</a:t>
                      </a:r>
                    </a:p>
                  </a:txBody>
                  <a:tcPr>
                    <a:gradFill>
                      <a:gsLst>
                        <a:gs pos="40000">
                          <a:srgbClr val="D8A076"/>
                        </a:gs>
                        <a:gs pos="0">
                          <a:schemeClr val="accent6">
                            <a:lumMod val="66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450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Climate migration</a:t>
                      </a:r>
                    </a:p>
                  </a:txBody>
                  <a:tcPr>
                    <a:gradFill>
                      <a:gsLst>
                        <a:gs pos="27000">
                          <a:srgbClr val="D8A076"/>
                        </a:gs>
                        <a:gs pos="0">
                          <a:schemeClr val="accent6">
                            <a:lumMod val="56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6544273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7B910B19-0BC6-450B-AF7C-7584D009ACAE}"/>
              </a:ext>
            </a:extLst>
          </p:cNvPr>
          <p:cNvGraphicFramePr>
            <a:graphicFrameLocks noGrp="1"/>
          </p:cNvGraphicFramePr>
          <p:nvPr/>
        </p:nvGraphicFramePr>
        <p:xfrm>
          <a:off x="279191" y="5003800"/>
          <a:ext cx="492843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8431">
                  <a:extLst>
                    <a:ext uri="{9D8B030D-6E8A-4147-A177-3AD203B41FA5}">
                      <a16:colId xmlns:a16="http://schemas.microsoft.com/office/drawing/2014/main" val="4169082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Asset revaluation</a:t>
                      </a:r>
                    </a:p>
                  </a:txBody>
                  <a:tcPr>
                    <a:gradFill>
                      <a:gsLst>
                        <a:gs pos="58000">
                          <a:srgbClr val="CEC8C8"/>
                        </a:gs>
                        <a:gs pos="100000">
                          <a:srgbClr val="D8A076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281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Energy price volatility</a:t>
                      </a:r>
                    </a:p>
                  </a:txBody>
                  <a:tcPr>
                    <a:gradFill>
                      <a:gsLst>
                        <a:gs pos="62000">
                          <a:srgbClr val="D8A076"/>
                        </a:gs>
                        <a:gs pos="100000">
                          <a:schemeClr val="accent6">
                            <a:lumMod val="50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583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Sectoral reallocation</a:t>
                      </a:r>
                    </a:p>
                  </a:txBody>
                  <a:tcPr>
                    <a:gradFill>
                      <a:gsLst>
                        <a:gs pos="46000">
                          <a:srgbClr val="DA966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527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Food price volatility</a:t>
                      </a:r>
                    </a:p>
                  </a:txBody>
                  <a:tcPr>
                    <a:gradFill>
                      <a:gsLst>
                        <a:gs pos="72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041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Policy effects</a:t>
                      </a:r>
                    </a:p>
                  </a:txBody>
                  <a:tcPr>
                    <a:gradFill>
                      <a:gsLst>
                        <a:gs pos="54000">
                          <a:srgbClr val="F2E026"/>
                        </a:gs>
                        <a:gs pos="77000">
                          <a:srgbClr val="D8A076"/>
                        </a:gs>
                        <a:gs pos="99000">
                          <a:schemeClr val="accent6">
                            <a:lumMod val="75000"/>
                          </a:schemeClr>
                        </a:gs>
                        <a:gs pos="0">
                          <a:srgbClr val="FFFF00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484187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962E9E9-EA0E-4FB6-B606-FFB3B344B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358"/>
              </p:ext>
            </p:extLst>
          </p:nvPr>
        </p:nvGraphicFramePr>
        <p:xfrm>
          <a:off x="5430746" y="1019579"/>
          <a:ext cx="6701217" cy="551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26">
                  <a:extLst>
                    <a:ext uri="{9D8B030D-6E8A-4147-A177-3AD203B41FA5}">
                      <a16:colId xmlns:a16="http://schemas.microsoft.com/office/drawing/2014/main" val="524551687"/>
                    </a:ext>
                  </a:extLst>
                </a:gridCol>
                <a:gridCol w="2951018">
                  <a:extLst>
                    <a:ext uri="{9D8B030D-6E8A-4147-A177-3AD203B41FA5}">
                      <a16:colId xmlns:a16="http://schemas.microsoft.com/office/drawing/2014/main" val="1099211958"/>
                    </a:ext>
                  </a:extLst>
                </a:gridCol>
                <a:gridCol w="2863273">
                  <a:extLst>
                    <a:ext uri="{9D8B030D-6E8A-4147-A177-3AD203B41FA5}">
                      <a16:colId xmlns:a16="http://schemas.microsoft.com/office/drawing/2014/main" val="2059758869"/>
                    </a:ext>
                  </a:extLst>
                </a:gridCol>
              </a:tblGrid>
              <a:tr h="664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 run</a:t>
                      </a:r>
                    </a:p>
                    <a:p>
                      <a:pPr algn="ctr"/>
                      <a:r>
                        <a:rPr lang="en-US" dirty="0"/>
                        <a:t>π*, R*, u*, </a:t>
                      </a:r>
                      <a:r>
                        <a:rPr lang="el-GR" dirty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run</a:t>
                      </a:r>
                    </a:p>
                    <a:p>
                      <a:pPr algn="ctr"/>
                      <a:r>
                        <a:rPr lang="en-US" dirty="0"/>
                        <a:t>π, u, shocks, business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754322"/>
                  </a:ext>
                </a:extLst>
              </a:tr>
              <a:tr h="1673108">
                <a:tc>
                  <a:txBody>
                    <a:bodyPr/>
                    <a:lstStyle/>
                    <a:p>
                      <a:r>
                        <a:rPr lang="en-US" b="1" dirty="0" err="1"/>
                        <a:t>Physi-cal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Lower average crop yields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Lower productivity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sea level rise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adaptation costs,…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Hurricanes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Floods &amp; fires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droughts (food price shocks, famines)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heat waves (acute productivity shocks)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Grid failures/blackouts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80778"/>
                  </a:ext>
                </a:extLst>
              </a:tr>
              <a:tr h="1673108">
                <a:tc>
                  <a:txBody>
                    <a:bodyPr/>
                    <a:lstStyle/>
                    <a:p>
                      <a:r>
                        <a:rPr lang="en-US" b="1" dirty="0" err="1"/>
                        <a:t>Transi-tion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green investment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shifts in types of jobs/skills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monetary policy decision (no accommodation of smooth increase)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long run productivity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Energy price shocks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Asset price shocks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Transitional unemployment (mine closures, battery factory openings,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Policy transition shocks (implementation of carbon price,…)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Policy uncertainty shocks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00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6987309" y="521794"/>
            <a:ext cx="422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Examples of channels at different horizons</a:t>
            </a:r>
          </a:p>
        </p:txBody>
      </p:sp>
    </p:spTree>
    <p:extLst>
      <p:ext uri="{BB962C8B-B14F-4D97-AF65-F5344CB8AC3E}">
        <p14:creationId xmlns:p14="http://schemas.microsoft.com/office/powerpoint/2010/main" val="39062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2. Macro impacts of climate change: Long run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341746" y="872777"/>
            <a:ext cx="108942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Organizational framework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Key long-run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 run growth per capita (</a:t>
            </a:r>
            <a:r>
              <a:rPr lang="el-GR" dirty="0"/>
              <a:t>μ</a:t>
            </a:r>
            <a:r>
              <a:rPr lang="en-US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Long run growth rate of capital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Long run growth rate of total factor productivity (TFP)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 run equilibrium interest rate (R*)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 run unemployment rate (u*)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 run rate of inflation/inflation target (π*)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Outline</a:t>
            </a:r>
          </a:p>
          <a:p>
            <a:pPr marL="1314450" lvl="2" indent="-400050">
              <a:buFont typeface="+mj-lt"/>
              <a:buAutoNum type="alphaLcParenR"/>
            </a:pPr>
            <a:r>
              <a:rPr lang="en-US" dirty="0"/>
              <a:t>Physical risks/damages</a:t>
            </a:r>
          </a:p>
          <a:p>
            <a:pPr marL="1314450" lvl="2" indent="-400050">
              <a:buFont typeface="+mj-lt"/>
              <a:buAutoNum type="alphaLcParenR"/>
            </a:pPr>
            <a:r>
              <a:rPr lang="en-US" dirty="0"/>
              <a:t>Transition risks/damages</a:t>
            </a:r>
          </a:p>
          <a:p>
            <a:pPr marL="1314450" lvl="2" indent="-400050">
              <a:buFont typeface="+mj-lt"/>
              <a:buAutoNum type="alphaLcParenR"/>
            </a:pPr>
            <a:r>
              <a:rPr lang="en-US" dirty="0"/>
              <a:t>Put them together in the context of the key parameters</a:t>
            </a:r>
          </a:p>
        </p:txBody>
      </p:sp>
    </p:spTree>
    <p:extLst>
      <p:ext uri="{BB962C8B-B14F-4D97-AF65-F5344CB8AC3E}">
        <p14:creationId xmlns:p14="http://schemas.microsoft.com/office/powerpoint/2010/main" val="297992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4" y="611345"/>
            <a:ext cx="112379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(i) Top-down using country or region-level data on GDP &amp; climate variables, typically 1960-present</a:t>
            </a:r>
          </a:p>
          <a:p>
            <a:endParaRPr lang="en-US" dirty="0"/>
          </a:p>
          <a:p>
            <a:r>
              <a:rPr lang="en-US" dirty="0"/>
              <a:t>Econometric estimates of damage functions. Recent: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Dell, Jones, Olken (</a:t>
            </a:r>
            <a:r>
              <a:rPr lang="en-US" i="1" dirty="0"/>
              <a:t>AEJ-Macro</a:t>
            </a:r>
            <a:r>
              <a:rPr lang="en-US" dirty="0"/>
              <a:t> 2012, </a:t>
            </a:r>
            <a:r>
              <a:rPr lang="en-US" i="1" dirty="0"/>
              <a:t>JEL</a:t>
            </a:r>
            <a:r>
              <a:rPr lang="en-US" dirty="0"/>
              <a:t> 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Auffhammer (</a:t>
            </a:r>
            <a:r>
              <a:rPr lang="en-US" i="1" dirty="0"/>
              <a:t>JEP</a:t>
            </a:r>
            <a:r>
              <a:rPr lang="en-US" dirty="0"/>
              <a:t>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Burke, Hsiang, Miguel (</a:t>
            </a:r>
            <a:r>
              <a:rPr lang="en-US" i="1" dirty="0"/>
              <a:t>Nature</a:t>
            </a:r>
            <a:r>
              <a:rPr lang="en-US" dirty="0"/>
              <a:t>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Burke, Davis, &amp; </a:t>
            </a:r>
            <a:r>
              <a:rPr lang="en-US" dirty="0" err="1"/>
              <a:t>Diffenbaugh</a:t>
            </a:r>
            <a:r>
              <a:rPr lang="en-US" dirty="0"/>
              <a:t> (</a:t>
            </a:r>
            <a:r>
              <a:rPr lang="en-US" i="1" dirty="0"/>
              <a:t>Nature</a:t>
            </a:r>
            <a:r>
              <a:rPr lang="en-US" dirty="0"/>
              <a:t>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Burke &amp; </a:t>
            </a:r>
            <a:r>
              <a:rPr lang="en-US" dirty="0" err="1"/>
              <a:t>Tanutama</a:t>
            </a:r>
            <a:r>
              <a:rPr lang="en-US" dirty="0"/>
              <a:t> (NBER WP 2019)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Kahn et al. (</a:t>
            </a:r>
            <a:r>
              <a:rPr lang="en-US" i="1" dirty="0"/>
              <a:t>Energy Economics </a:t>
            </a:r>
            <a:r>
              <a:rPr lang="en-US" dirty="0"/>
              <a:t>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Carleton &amp; Greenstone, </a:t>
            </a:r>
            <a:r>
              <a:rPr lang="en-US" i="1" dirty="0"/>
              <a:t>JEEM</a:t>
            </a:r>
            <a:r>
              <a:rPr lang="en-US" dirty="0"/>
              <a:t> forthcoming (2021) (partial survey)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Rennert et al, </a:t>
            </a:r>
            <a:r>
              <a:rPr lang="en-US" i="1" dirty="0"/>
              <a:t>BPEA</a:t>
            </a:r>
            <a:r>
              <a:rPr lang="en-US" dirty="0"/>
              <a:t> (2021) (final version posted) (partial survey)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Newell, R., B. Prest, and S. Sexton, “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Gulliver"/>
              </a:rPr>
              <a:t>The GDP-Temperature relationship: Implications for climate change damages,” </a:t>
            </a:r>
            <a:r>
              <a:rPr lang="en-US" b="0" i="1" u="none" strike="noStrike" baseline="0" dirty="0">
                <a:solidFill>
                  <a:srgbClr val="C00000"/>
                </a:solidFill>
                <a:latin typeface="Gulliver"/>
              </a:rPr>
              <a:t>JEEM</a:t>
            </a:r>
            <a:r>
              <a:rPr lang="en-US" b="0" u="none" strike="noStrike" baseline="0" dirty="0">
                <a:solidFill>
                  <a:srgbClr val="C00000"/>
                </a:solidFill>
                <a:latin typeface="Gulliver"/>
              </a:rPr>
              <a:t> (2021) (survey/meta-analysis)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Piontek et. al., “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Whitney-Semibold"/>
              </a:rPr>
              <a:t>Integrated perspective on translating biophysical to economic impacts of climate change,” </a:t>
            </a:r>
            <a:r>
              <a:rPr lang="en-US" b="0" i="1" u="none" strike="noStrike" baseline="0" dirty="0">
                <a:solidFill>
                  <a:srgbClr val="C00000"/>
                </a:solidFill>
                <a:latin typeface="Whitney-Semibold"/>
              </a:rPr>
              <a:t>Nature Climate Change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Whitney-Semibold"/>
              </a:rPr>
              <a:t>(2021) (survey)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444CF51-6308-4B6D-9516-2071EFBB1D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2(a). Macro impacts of climate change: physical/long run</a:t>
            </a:r>
          </a:p>
        </p:txBody>
      </p:sp>
    </p:spTree>
    <p:extLst>
      <p:ext uri="{BB962C8B-B14F-4D97-AF65-F5344CB8AC3E}">
        <p14:creationId xmlns:p14="http://schemas.microsoft.com/office/powerpoint/2010/main" val="296417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312126" y="3676638"/>
            <a:ext cx="11237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 growth specification: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L is lag operator (some papers include lagged temp)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BHM use long differences (multi-decade GDP growth) which turns panel into cross-section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Typically estimated with country- or regional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Econometric issues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Functional form, e.g. </a:t>
            </a:r>
            <a:r>
              <a:rPr lang="en-US" i="1" dirty="0"/>
              <a:t>h</a:t>
            </a:r>
            <a:r>
              <a:rPr lang="en-US" dirty="0"/>
              <a:t> trend function: quadratic? Cubic? What is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 proxy for?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Levels and nonstationarity, e.g. is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Temp</a:t>
            </a:r>
            <a:r>
              <a:rPr lang="en-US" dirty="0"/>
              <a:t> or = </a:t>
            </a:r>
            <a:r>
              <a:rPr lang="el-GR" dirty="0"/>
              <a:t>Δ</a:t>
            </a:r>
            <a:r>
              <a:rPr lang="en-US" i="1" dirty="0"/>
              <a:t>Temp</a:t>
            </a:r>
            <a:r>
              <a:rPr lang="en-US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Functional form for </a:t>
            </a:r>
            <a:r>
              <a:rPr lang="en-US" i="1" dirty="0"/>
              <a:t>X</a:t>
            </a:r>
            <a:r>
              <a:rPr lang="en-US" dirty="0"/>
              <a:t>: linear in temp? Bins? Breaks over a certain temp (human physical threshold, ~30C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Omitted variable bias: what are confounders? (e.g., demographic slowdown in developed economies)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B809B9E-C074-4D8F-ABBE-5743B7ECA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304388"/>
              </p:ext>
            </p:extLst>
          </p:nvPr>
        </p:nvGraphicFramePr>
        <p:xfrm>
          <a:off x="3594153" y="3711958"/>
          <a:ext cx="7061201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3" imgW="7061040" imgH="317160" progId="Equation.DSMT4">
                  <p:embed/>
                </p:oleObj>
              </mc:Choice>
              <mc:Fallback>
                <p:oleObj name="Equation" r:id="rId3" imgW="7061040" imgH="317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B809B9E-C074-4D8F-ABBE-5743B7ECA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4153" y="3711958"/>
                        <a:ext cx="7061201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3444CF51-6308-4B6D-9516-2071EFBB1D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4ABBD26A-B764-4B2D-83FB-B252D522E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6283" r="5163" b="76498"/>
          <a:stretch/>
        </p:blipFill>
        <p:spPr>
          <a:xfrm>
            <a:off x="102483" y="466206"/>
            <a:ext cx="12016085" cy="3151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F975A-0655-46E8-89A3-025ECC26F203}"/>
              </a:ext>
            </a:extLst>
          </p:cNvPr>
          <p:cNvSpPr txBox="1"/>
          <p:nvPr/>
        </p:nvSpPr>
        <p:spPr>
          <a:xfrm>
            <a:off x="6426110" y="556125"/>
            <a:ext cx="4286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Source: Newell, Prest, and Sexton (2021)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156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1181521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(i) Top-down using country or region-level data on GDP &amp; climate variables, typically 1960-present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1700" dirty="0"/>
              <a:t>Newell, Prest, &amp; Sexton (</a:t>
            </a:r>
            <a:r>
              <a:rPr lang="en-US" sz="1700" i="1" dirty="0"/>
              <a:t>JEEM</a:t>
            </a:r>
            <a:r>
              <a:rPr lang="en-US" sz="1700" dirty="0"/>
              <a:t> 2021): 800 variants of panel regression above, differing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Functional form for temp (none, linear, quadratic, cubic, spline);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GDP growth v. levels, specification lags or not;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Time and region controls (year FE, region FE, country time trends, country polynomials)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Select empirically plausible “winner” specifications using cross-validation.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Digression on cross-validation – a method for model selection among a large number of models/high dim parameters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Intro reference: Stock &amp; Watson (Introduction to Econometrics, 4e), Chapter 14 (Key Concept 14.1)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700" dirty="0"/>
              <a:t>Divide the test sample into an estimation or “training“ subsample, and a “test” subsample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700" dirty="0"/>
              <a:t>Estimate the model on the training subsample, make predictions on the test subsample, compute SSR on test subsample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Time series notes: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700" dirty="0"/>
              <a:t>To preserve time-series structure the training set needs to be a continuous (in </a:t>
            </a:r>
            <a:r>
              <a:rPr lang="en-US" sz="1700" i="1" dirty="0"/>
              <a:t>t</a:t>
            </a:r>
            <a:r>
              <a:rPr lang="en-US" sz="1700" dirty="0"/>
              <a:t>) block – so that the test set evaluations amount to pseudo out-of-sample forecasts. NPS implement this using rolling windows, both forward and backwards.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700" dirty="0"/>
              <a:t>There is a technical problem with time effects – NPS evaluate time effects using the full sample, the rest of the coefficients using subsample.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NPS construct confidence sets as the set of models not rejected by forecast comparison tests (Hansen </a:t>
            </a:r>
            <a:r>
              <a:rPr lang="en-US" sz="1700" i="1" dirty="0"/>
              <a:t>JBES</a:t>
            </a:r>
            <a:r>
              <a:rPr lang="en-US" sz="1700" dirty="0"/>
              <a:t> 2005)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They end up with 25 models in growth rates, and 49 in log-levels of GDP, in the model confidence sets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Full confidence set for impact is sampling uncertainty on top of model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Given the 95% confidence set of non-rejected models, what are the implications for estimated effects of temperature on GDP?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B809B9E-C074-4D8F-ABBE-5743B7ECA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630663"/>
              </p:ext>
            </p:extLst>
          </p:nvPr>
        </p:nvGraphicFramePr>
        <p:xfrm>
          <a:off x="2184774" y="1050240"/>
          <a:ext cx="4470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3" imgW="4470120" imgH="317160" progId="Equation.DSMT4">
                  <p:embed/>
                </p:oleObj>
              </mc:Choice>
              <mc:Fallback>
                <p:oleObj name="Equation" r:id="rId3" imgW="4470120" imgH="317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B809B9E-C074-4D8F-ABBE-5743B7ECA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4774" y="1050240"/>
                        <a:ext cx="4470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A5AED9A6-AB51-463E-9BCC-8A92B6F0915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Macro impacts of climate change: physical/long run</a:t>
            </a:r>
          </a:p>
        </p:txBody>
      </p:sp>
    </p:spTree>
    <p:extLst>
      <p:ext uri="{BB962C8B-B14F-4D97-AF65-F5344CB8AC3E}">
        <p14:creationId xmlns:p14="http://schemas.microsoft.com/office/powerpoint/2010/main" val="133304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3305</Words>
  <Application>Microsoft Office PowerPoint</Application>
  <PresentationFormat>Widescreen</PresentationFormat>
  <Paragraphs>523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CMBX12</vt:lpstr>
      <vt:lpstr>Courier New</vt:lpstr>
      <vt:lpstr>Gulliver</vt:lpstr>
      <vt:lpstr>Times New Roman</vt:lpstr>
      <vt:lpstr>Whitney-Semibold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Sysyn, Amy L</cp:lastModifiedBy>
  <cp:revision>1050</cp:revision>
  <dcterms:created xsi:type="dcterms:W3CDTF">2019-12-01T20:26:42Z</dcterms:created>
  <dcterms:modified xsi:type="dcterms:W3CDTF">2022-11-04T19:44:58Z</dcterms:modified>
</cp:coreProperties>
</file>