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3"/>
  </p:notesMasterIdLst>
  <p:sldIdLst>
    <p:sldId id="758" r:id="rId2"/>
    <p:sldId id="554" r:id="rId3"/>
    <p:sldId id="597" r:id="rId4"/>
    <p:sldId id="608" r:id="rId5"/>
    <p:sldId id="596" r:id="rId6"/>
    <p:sldId id="598" r:id="rId7"/>
    <p:sldId id="602" r:id="rId8"/>
    <p:sldId id="600" r:id="rId9"/>
    <p:sldId id="601" r:id="rId10"/>
    <p:sldId id="599" r:id="rId11"/>
    <p:sldId id="605" r:id="rId12"/>
    <p:sldId id="606" r:id="rId13"/>
    <p:sldId id="603" r:id="rId14"/>
    <p:sldId id="609" r:id="rId15"/>
    <p:sldId id="610" r:id="rId16"/>
    <p:sldId id="607" r:id="rId17"/>
    <p:sldId id="611" r:id="rId18"/>
    <p:sldId id="614" r:id="rId19"/>
    <p:sldId id="612" r:id="rId20"/>
    <p:sldId id="616" r:id="rId21"/>
    <p:sldId id="617" r:id="rId22"/>
    <p:sldId id="618" r:id="rId23"/>
    <p:sldId id="619" r:id="rId24"/>
    <p:sldId id="620" r:id="rId25"/>
    <p:sldId id="621" r:id="rId26"/>
    <p:sldId id="622" r:id="rId27"/>
    <p:sldId id="627" r:id="rId28"/>
    <p:sldId id="613" r:id="rId29"/>
    <p:sldId id="625" r:id="rId30"/>
    <p:sldId id="623" r:id="rId31"/>
    <p:sldId id="624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helle" initials="M" lastIdx="2" clrIdx="0">
    <p:extLst>
      <p:ext uri="{19B8F6BF-5375-455C-9EA6-DF929625EA0E}">
        <p15:presenceInfo xmlns:p15="http://schemas.microsoft.com/office/powerpoint/2012/main" userId="Michell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33"/>
    <a:srgbClr val="B00000"/>
    <a:srgbClr val="B0003C"/>
    <a:srgbClr val="669900"/>
    <a:srgbClr val="33889F"/>
    <a:srgbClr val="339966"/>
    <a:srgbClr val="4BACC6"/>
    <a:srgbClr val="3792AB"/>
    <a:srgbClr val="0033CC"/>
    <a:srgbClr val="6AE4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365" autoAdjust="0"/>
    <p:restoredTop sz="94660"/>
  </p:normalViewPr>
  <p:slideViewPr>
    <p:cSldViewPr snapToGrid="0">
      <p:cViewPr varScale="1">
        <p:scale>
          <a:sx n="76" d="100"/>
          <a:sy n="76" d="100"/>
        </p:scale>
        <p:origin x="61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32.wmf"/><Relationship Id="rId1" Type="http://schemas.openxmlformats.org/officeDocument/2006/relationships/image" Target="../media/image31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w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6.wmf"/><Relationship Id="rId1" Type="http://schemas.openxmlformats.org/officeDocument/2006/relationships/image" Target="../media/image35.wmf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38.wmf"/><Relationship Id="rId1" Type="http://schemas.openxmlformats.org/officeDocument/2006/relationships/image" Target="../media/image37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44.wmf"/><Relationship Id="rId2" Type="http://schemas.openxmlformats.org/officeDocument/2006/relationships/image" Target="../media/image43.wmf"/><Relationship Id="rId1" Type="http://schemas.openxmlformats.org/officeDocument/2006/relationships/image" Target="../media/image4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Relationship Id="rId4" Type="http://schemas.openxmlformats.org/officeDocument/2006/relationships/image" Target="../media/image24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21045B-9979-44F0-8923-AEC5B9895EE0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C9E448-04D3-4E26-927D-F918AEC9FC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3848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26DEB-5A9D-45EA-8092-17D99A358912}" type="datetime1">
              <a:rPr lang="en-US" smtClean="0"/>
              <a:t>11/4/2022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677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B4D7F-4B0C-4ED2-B007-ED064103FFBF}" type="datetime1">
              <a:rPr lang="en-US" smtClean="0"/>
              <a:t>11/4/2022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904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84D9A-5A62-49C6-9954-47CB8B558093}" type="datetime1">
              <a:rPr lang="en-US" smtClean="0"/>
              <a:t>11/4/2022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5775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31647-7AA2-4403-84A0-21C7F346F8E7}" type="datetime1">
              <a:rPr lang="en-US" smtClean="0"/>
              <a:t>11/4/2022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541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9004B-D8C8-483F-8626-8D1D243B7BDC}" type="datetime1">
              <a:rPr lang="en-US" smtClean="0"/>
              <a:t>11/4/2022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187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4DF12-52C3-4068-BBAF-0A899C1A8638}" type="datetime1">
              <a:rPr lang="en-US" smtClean="0"/>
              <a:t>11/4/2022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1913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C08AE-9607-453D-B9EF-140DC277ADC1}" type="datetime1">
              <a:rPr lang="en-US" smtClean="0"/>
              <a:t>11/4/2022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3283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5DE9E-2DC9-43EC-A847-1EEBC3045BD0}" type="datetime1">
              <a:rPr lang="en-US" smtClean="0"/>
              <a:t>11/4/2022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2813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AD8EF-E03A-4915-B408-C359E77AE06F}" type="datetime1">
              <a:rPr lang="en-US" smtClean="0"/>
              <a:t>11/4/2022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0789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67EAD-D24C-4271-A7CD-F2EACEFA570F}" type="datetime1">
              <a:rPr lang="en-US" smtClean="0"/>
              <a:t>11/4/2022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657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34946-12BA-4F8F-AE30-667F0CD6E21B}" type="datetime1">
              <a:rPr lang="en-US" smtClean="0"/>
              <a:t>11/4/2022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838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12E0D9-3722-4D68-93E6-0D126190DB87}" type="datetime1">
              <a:rPr lang="en-US" smtClean="0"/>
              <a:t>11/4/2022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882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2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3.w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15.wmf"/><Relationship Id="rId4" Type="http://schemas.openxmlformats.org/officeDocument/2006/relationships/oleObject" Target="../embeddings/oleObject6.bin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20.jpg"/><Relationship Id="rId4" Type="http://schemas.openxmlformats.org/officeDocument/2006/relationships/image" Target="../media/image19.w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wmf"/><Relationship Id="rId3" Type="http://schemas.openxmlformats.org/officeDocument/2006/relationships/oleObject" Target="../embeddings/oleObject8.bin"/><Relationship Id="rId7" Type="http://schemas.openxmlformats.org/officeDocument/2006/relationships/oleObject" Target="../embeddings/oleObject10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22.wmf"/><Relationship Id="rId5" Type="http://schemas.openxmlformats.org/officeDocument/2006/relationships/oleObject" Target="../embeddings/oleObject9.bin"/><Relationship Id="rId10" Type="http://schemas.openxmlformats.org/officeDocument/2006/relationships/image" Target="../media/image24.wmf"/><Relationship Id="rId4" Type="http://schemas.openxmlformats.org/officeDocument/2006/relationships/image" Target="../media/image21.wmf"/><Relationship Id="rId9" Type="http://schemas.openxmlformats.org/officeDocument/2006/relationships/oleObject" Target="../embeddings/oleObject11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30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32.wmf"/><Relationship Id="rId5" Type="http://schemas.openxmlformats.org/officeDocument/2006/relationships/oleObject" Target="../embeddings/oleObject14.bin"/><Relationship Id="rId4" Type="http://schemas.openxmlformats.org/officeDocument/2006/relationships/image" Target="../media/image31.w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34.png"/><Relationship Id="rId4" Type="http://schemas.openxmlformats.org/officeDocument/2006/relationships/image" Target="../media/image33.w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7" Type="http://schemas.openxmlformats.org/officeDocument/2006/relationships/image" Target="../media/image36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17.bin"/><Relationship Id="rId5" Type="http://schemas.openxmlformats.org/officeDocument/2006/relationships/image" Target="../media/image27.jpg"/><Relationship Id="rId4" Type="http://schemas.openxmlformats.org/officeDocument/2006/relationships/image" Target="../media/image35.wm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wmf"/><Relationship Id="rId3" Type="http://schemas.openxmlformats.org/officeDocument/2006/relationships/image" Target="../media/image39.emf"/><Relationship Id="rId7" Type="http://schemas.openxmlformats.org/officeDocument/2006/relationships/oleObject" Target="../embeddings/oleObject19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37.wmf"/><Relationship Id="rId5" Type="http://schemas.openxmlformats.org/officeDocument/2006/relationships/oleObject" Target="../embeddings/oleObject18.bin"/><Relationship Id="rId10" Type="http://schemas.openxmlformats.org/officeDocument/2006/relationships/image" Target="../media/image41.emf"/><Relationship Id="rId4" Type="http://schemas.openxmlformats.org/officeDocument/2006/relationships/image" Target="../media/image27.jpg"/><Relationship Id="rId9" Type="http://schemas.openxmlformats.org/officeDocument/2006/relationships/image" Target="../media/image40.emf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2.bin"/><Relationship Id="rId3" Type="http://schemas.openxmlformats.org/officeDocument/2006/relationships/oleObject" Target="../embeddings/oleObject20.bin"/><Relationship Id="rId7" Type="http://schemas.openxmlformats.org/officeDocument/2006/relationships/image" Target="../media/image43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21.bin"/><Relationship Id="rId5" Type="http://schemas.openxmlformats.org/officeDocument/2006/relationships/image" Target="../media/image20.jpg"/><Relationship Id="rId4" Type="http://schemas.openxmlformats.org/officeDocument/2006/relationships/image" Target="../media/image42.wmf"/><Relationship Id="rId9" Type="http://schemas.openxmlformats.org/officeDocument/2006/relationships/image" Target="../media/image44.wm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w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7.wmf"/><Relationship Id="rId4" Type="http://schemas.openxmlformats.org/officeDocument/2006/relationships/oleObject" Target="../embeddings/oleObject2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9.e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1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3">
            <a:extLst>
              <a:ext uri="{FF2B5EF4-FFF2-40B4-BE49-F238E27FC236}">
                <a16:creationId xmlns:a16="http://schemas.microsoft.com/office/drawing/2014/main" id="{DC90A274-3161-4C74-B269-0FAF7144F65E}"/>
              </a:ext>
            </a:extLst>
          </p:cNvPr>
          <p:cNvSpPr txBox="1">
            <a:spLocks/>
          </p:cNvSpPr>
          <p:nvPr/>
        </p:nvSpPr>
        <p:spPr bwMode="auto">
          <a:xfrm>
            <a:off x="0" y="-133379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Study Center </a:t>
            </a:r>
            <a:r>
              <a:rPr lang="en-US" sz="2000" dirty="0" err="1">
                <a:solidFill>
                  <a:schemeClr val="bg1"/>
                </a:solidFill>
              </a:rPr>
              <a:t>Gerzensse</a:t>
            </a:r>
            <a:r>
              <a:rPr lang="en-US" sz="2000" dirty="0">
                <a:solidFill>
                  <a:schemeClr val="bg1"/>
                </a:solidFill>
              </a:rPr>
              <a:t>: Advanced Courses in Economics</a:t>
            </a:r>
            <a:endParaRPr lang="en-US" sz="2000" i="1" dirty="0">
              <a:solidFill>
                <a:schemeClr val="bg1"/>
              </a:solidFill>
            </a:endParaRP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A9DE5B01-F9F6-4780-8B5F-09EB13E3C371}"/>
              </a:ext>
            </a:extLst>
          </p:cNvPr>
          <p:cNvSpPr txBox="1">
            <a:spLocks/>
          </p:cNvSpPr>
          <p:nvPr/>
        </p:nvSpPr>
        <p:spPr bwMode="auto">
          <a:xfrm>
            <a:off x="0" y="6427114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May 30 – June 3, 2022</a:t>
            </a:r>
          </a:p>
        </p:txBody>
      </p:sp>
      <p:pic>
        <p:nvPicPr>
          <p:cNvPr id="1026" name="Picture 4" descr="GZLogo_E_b_1200dpi">
            <a:extLst>
              <a:ext uri="{FF2B5EF4-FFF2-40B4-BE49-F238E27FC236}">
                <a16:creationId xmlns:a16="http://schemas.microsoft.com/office/drawing/2014/main" id="{5FDF1320-F3DD-428D-8894-DE8110869C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687" y="4910251"/>
            <a:ext cx="1436761" cy="1281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0AC3E08-C339-4A78-A21B-66C69B498405}"/>
              </a:ext>
            </a:extLst>
          </p:cNvPr>
          <p:cNvSpPr txBox="1"/>
          <p:nvPr/>
        </p:nvSpPr>
        <p:spPr>
          <a:xfrm>
            <a:off x="1855748" y="1081428"/>
            <a:ext cx="8709103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B00000"/>
                </a:solidFill>
              </a:rPr>
              <a:t>The Economics and Econometrics of Climate Change Policy</a:t>
            </a:r>
          </a:p>
          <a:p>
            <a:pPr algn="ctr"/>
            <a:endParaRPr lang="en-US" sz="4000" b="1" i="1" dirty="0">
              <a:solidFill>
                <a:srgbClr val="B00000"/>
              </a:solidFill>
            </a:endParaRPr>
          </a:p>
          <a:p>
            <a:pPr algn="ctr"/>
            <a:r>
              <a:rPr lang="en-US" sz="4000" b="1">
                <a:solidFill>
                  <a:srgbClr val="B00000"/>
                </a:solidFill>
              </a:rPr>
              <a:t>F. </a:t>
            </a:r>
            <a:r>
              <a:rPr lang="en-US" sz="4000" b="1" i="1" dirty="0">
                <a:solidFill>
                  <a:srgbClr val="B00000"/>
                </a:solidFill>
              </a:rPr>
              <a:t>The Social Cost of Carbon</a:t>
            </a:r>
            <a:endParaRPr lang="en-US" sz="2000" i="1" dirty="0"/>
          </a:p>
          <a:p>
            <a:pPr algn="ctr"/>
            <a:endParaRPr lang="en-US" sz="2000" i="1" dirty="0"/>
          </a:p>
          <a:p>
            <a:pPr algn="ctr"/>
            <a:endParaRPr lang="en-US" sz="2800" dirty="0"/>
          </a:p>
          <a:p>
            <a:pPr algn="ctr"/>
            <a:r>
              <a:rPr lang="en-US" sz="3200" dirty="0"/>
              <a:t>James H. Stock </a:t>
            </a:r>
          </a:p>
          <a:p>
            <a:pPr algn="ctr"/>
            <a:r>
              <a:rPr lang="en-US" sz="2600" dirty="0"/>
              <a:t>Economics Department and Harvard Kennedy School,</a:t>
            </a:r>
          </a:p>
          <a:p>
            <a:pPr algn="ctr"/>
            <a:r>
              <a:rPr lang="en-US" sz="2600" dirty="0"/>
              <a:t>Harvard University</a:t>
            </a:r>
          </a:p>
        </p:txBody>
      </p:sp>
    </p:spTree>
    <p:extLst>
      <p:ext uri="{BB962C8B-B14F-4D97-AF65-F5344CB8AC3E}">
        <p14:creationId xmlns:p14="http://schemas.microsoft.com/office/powerpoint/2010/main" val="32463153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-1" y="-24958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Estimation of the SCC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10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9435211-D832-499E-8C8F-1F7F5267875B}"/>
              </a:ext>
            </a:extLst>
          </p:cNvPr>
          <p:cNvSpPr txBox="1"/>
          <p:nvPr/>
        </p:nvSpPr>
        <p:spPr>
          <a:xfrm>
            <a:off x="196675" y="611345"/>
            <a:ext cx="9750514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C. Damage functions</a:t>
            </a:r>
          </a:p>
          <a:p>
            <a:r>
              <a:rPr lang="en-US" sz="1600" b="1" dirty="0">
                <a:solidFill>
                  <a:srgbClr val="C00000"/>
                </a:solidFill>
              </a:rPr>
              <a:t>C(i) Top-down using country or region-level data on GDP &amp; climate variables, typically 1960-present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Econometric estimates of damage functions. Recent:</a:t>
            </a:r>
          </a:p>
          <a:p>
            <a:pPr lvl="2"/>
            <a:r>
              <a:rPr lang="en-US" sz="1600" dirty="0"/>
              <a:t>Dell, Jones, Olken (</a:t>
            </a:r>
            <a:r>
              <a:rPr lang="en-US" sz="1600" i="1" dirty="0"/>
              <a:t>AEJ-Macro</a:t>
            </a:r>
            <a:r>
              <a:rPr lang="en-US" sz="1600" dirty="0"/>
              <a:t> 2012, </a:t>
            </a:r>
            <a:r>
              <a:rPr lang="en-US" sz="1600" i="1" dirty="0"/>
              <a:t>JEL</a:t>
            </a:r>
            <a:r>
              <a:rPr lang="en-US" sz="1600" dirty="0"/>
              <a:t> 2014)</a:t>
            </a:r>
          </a:p>
          <a:p>
            <a:pPr lvl="2"/>
            <a:r>
              <a:rPr lang="en-US" sz="1600" dirty="0"/>
              <a:t>Auffhammer (</a:t>
            </a:r>
            <a:r>
              <a:rPr lang="en-US" sz="1600" i="1" dirty="0"/>
              <a:t>JEP</a:t>
            </a:r>
            <a:r>
              <a:rPr lang="en-US" sz="1600" dirty="0"/>
              <a:t> 2018)</a:t>
            </a:r>
          </a:p>
          <a:p>
            <a:pPr lvl="2"/>
            <a:r>
              <a:rPr lang="en-US" sz="1600" dirty="0"/>
              <a:t>Burke, Hsiang, Miguel (</a:t>
            </a:r>
            <a:r>
              <a:rPr lang="en-US" sz="1600" i="1" dirty="0"/>
              <a:t>Nature</a:t>
            </a:r>
            <a:r>
              <a:rPr lang="en-US" sz="1600" dirty="0"/>
              <a:t> 2018)</a:t>
            </a:r>
          </a:p>
          <a:p>
            <a:pPr lvl="2"/>
            <a:r>
              <a:rPr lang="en-US" sz="1600" dirty="0"/>
              <a:t>Burke &amp; </a:t>
            </a:r>
            <a:r>
              <a:rPr lang="en-US" sz="1600" dirty="0" err="1"/>
              <a:t>Tanutama</a:t>
            </a:r>
            <a:r>
              <a:rPr lang="en-US" sz="1600" dirty="0"/>
              <a:t> (NBER WP 2019)</a:t>
            </a:r>
          </a:p>
          <a:p>
            <a:pPr lvl="2"/>
            <a:r>
              <a:rPr lang="en-US" sz="1600" dirty="0"/>
              <a:t>Newell, Pizer, &amp; Preston (</a:t>
            </a:r>
            <a:r>
              <a:rPr lang="en-US" sz="1600" i="1" dirty="0"/>
              <a:t>JEEM</a:t>
            </a:r>
            <a:r>
              <a:rPr lang="en-US" sz="1600" dirty="0"/>
              <a:t> 2021)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Typical specification: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L is lag operator (some papers include lagged temp)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BHM use long differences (multi-decade GDP growth) which turns panel into cross-section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Typically estimated with country- or regional 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Econometric issues include: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Functional form, e.g. </a:t>
            </a:r>
            <a:r>
              <a:rPr lang="en-US" sz="1600" i="1" dirty="0"/>
              <a:t>h</a:t>
            </a:r>
            <a:r>
              <a:rPr lang="en-US" sz="1600" dirty="0"/>
              <a:t> trend function: quadratic? Cubic? What is </a:t>
            </a:r>
            <a:r>
              <a:rPr lang="en-US" sz="1600" i="1" dirty="0"/>
              <a:t>h</a:t>
            </a:r>
            <a:r>
              <a:rPr lang="en-US" sz="1600" dirty="0"/>
              <a:t>(</a:t>
            </a:r>
            <a:r>
              <a:rPr lang="en-US" sz="1600" i="1" dirty="0"/>
              <a:t>t</a:t>
            </a:r>
            <a:r>
              <a:rPr lang="en-US" sz="1600" dirty="0"/>
              <a:t>) a proxy for?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Levels and nonstationarity, e.g. is </a:t>
            </a:r>
            <a:r>
              <a:rPr lang="en-US" sz="1600" i="1" dirty="0"/>
              <a:t>X</a:t>
            </a:r>
            <a:r>
              <a:rPr lang="en-US" sz="1600" dirty="0"/>
              <a:t> = </a:t>
            </a:r>
            <a:r>
              <a:rPr lang="en-US" sz="1600" i="1" dirty="0"/>
              <a:t>Temp</a:t>
            </a:r>
            <a:r>
              <a:rPr lang="en-US" sz="1600" dirty="0"/>
              <a:t> or = </a:t>
            </a:r>
            <a:r>
              <a:rPr lang="el-GR" sz="1600" dirty="0"/>
              <a:t>Δ</a:t>
            </a:r>
            <a:r>
              <a:rPr lang="en-US" sz="1600" i="1" dirty="0"/>
              <a:t>Temp</a:t>
            </a:r>
            <a:r>
              <a:rPr lang="en-US" sz="1600" dirty="0"/>
              <a:t>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Functional form for </a:t>
            </a:r>
            <a:r>
              <a:rPr lang="en-US" sz="1600" i="1" dirty="0"/>
              <a:t>X</a:t>
            </a:r>
            <a:r>
              <a:rPr lang="en-US" sz="1600" dirty="0"/>
              <a:t>: linear in temp? Bins? Breaks over a certain temp (human physical threshold, ~30C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Omitted variable bias: what are confounders? (e.g., demographic slowdown in developed economies)</a:t>
            </a:r>
          </a:p>
        </p:txBody>
      </p:sp>
      <p:graphicFrame>
        <p:nvGraphicFramePr>
          <p:cNvPr id="12" name="Object 11">
            <a:extLst>
              <a:ext uri="{FF2B5EF4-FFF2-40B4-BE49-F238E27FC236}">
                <a16:creationId xmlns:a16="http://schemas.microsoft.com/office/drawing/2014/main" id="{DB809B9E-C074-4D8F-ABBE-5743B7ECA04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95778596"/>
              </p:ext>
            </p:extLst>
          </p:nvPr>
        </p:nvGraphicFramePr>
        <p:xfrm>
          <a:off x="869425" y="3381334"/>
          <a:ext cx="7061201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9" name="Equation" r:id="rId3" imgW="7061040" imgH="317160" progId="Equation.DSMT4">
                  <p:embed/>
                </p:oleObj>
              </mc:Choice>
              <mc:Fallback>
                <p:oleObj name="Equation" r:id="rId3" imgW="7061040" imgH="3171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69425" y="3381334"/>
                        <a:ext cx="7061201" cy="317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641722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-1" y="-24958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Estimation of the SCC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11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9435211-D832-499E-8C8F-1F7F5267875B}"/>
              </a:ext>
            </a:extLst>
          </p:cNvPr>
          <p:cNvSpPr txBox="1"/>
          <p:nvPr/>
        </p:nvSpPr>
        <p:spPr>
          <a:xfrm>
            <a:off x="196675" y="611345"/>
            <a:ext cx="11604028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C. Damage functions</a:t>
            </a:r>
          </a:p>
          <a:p>
            <a:r>
              <a:rPr lang="en-US" sz="1600" b="1" dirty="0">
                <a:solidFill>
                  <a:srgbClr val="C00000"/>
                </a:solidFill>
              </a:rPr>
              <a:t>C(i) Top-down using country or region-level data on GDP &amp; climate variables, typically 1960-present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r>
              <a:rPr lang="en-US" sz="1600" dirty="0"/>
              <a:t>Newell, Prest, &amp; Sexton (</a:t>
            </a:r>
            <a:r>
              <a:rPr lang="en-US" sz="1600" i="1" dirty="0"/>
              <a:t>JEEM</a:t>
            </a:r>
            <a:r>
              <a:rPr lang="en-US" sz="1600" dirty="0"/>
              <a:t> 2021): 800 variants of panel regression above, differing in: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Functional form for temp (none, linear, quadratic, cubic, spline);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GDP growth v. levels, specification lags or not;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Time and region controls (year FE, region FE, country time trends, country polynomials)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Select empirically plausible “winner” specifications using cross-validation.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Digression on cross-validation – a method for model selection among a large number of models/high dim parameters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Intro reference: Stock &amp; Watson (Introduction to Econometrics, 4e), Chapter 14 (Key Concept 14.1)</a:t>
            </a:r>
          </a:p>
          <a:p>
            <a:pPr marL="1257300" lvl="2" indent="-342900">
              <a:buFont typeface="+mj-lt"/>
              <a:buAutoNum type="arabicPeriod"/>
            </a:pPr>
            <a:r>
              <a:rPr lang="en-US" sz="1600" dirty="0"/>
              <a:t>Divide the test sample into an estimation or “training“ subsample, and a “test” subsample</a:t>
            </a:r>
          </a:p>
          <a:p>
            <a:pPr marL="1257300" lvl="2" indent="-342900">
              <a:buFont typeface="+mj-lt"/>
              <a:buAutoNum type="arabicPeriod"/>
            </a:pPr>
            <a:r>
              <a:rPr lang="en-US" sz="1600" dirty="0"/>
              <a:t>Estimate the model on the training subsample, make predictions on the test subsample, compute SSR on test subsample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Time series notes: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en-US" sz="1600" dirty="0"/>
              <a:t>To preserve time-series structure the training set needs to be a continuous (in </a:t>
            </a:r>
            <a:r>
              <a:rPr lang="en-US" sz="1600" i="1" dirty="0"/>
              <a:t>t</a:t>
            </a:r>
            <a:r>
              <a:rPr lang="en-US" sz="1600" dirty="0"/>
              <a:t>) block – so that the test set evaluations amount to pseudo out-of-sample forecasts. NPS implement this using rolling windows, both forward and backwards.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en-US" sz="1600" dirty="0"/>
              <a:t>There is a technical problem with time effects – NPS evaluate time effects using the full sample, the rest of the coefficients using subsample.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NPS construct confidence sets for models as the set of models not rejected by forecast comparison tests (Hansen </a:t>
            </a:r>
            <a:r>
              <a:rPr lang="en-US" sz="1600" i="1" dirty="0"/>
              <a:t>JBES</a:t>
            </a:r>
            <a:r>
              <a:rPr lang="en-US" sz="1600" dirty="0"/>
              <a:t> 2005)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They end up with 25 models in growth rates, and 49 in log-levels of GDP, in the model confidence sets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Full confidence set for impact is sampling uncertainty on top of model uncertainty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Given the 95% confidence set of non-rejected models, what are the implications for estimated effects of temperature on GDP?</a:t>
            </a:r>
          </a:p>
        </p:txBody>
      </p:sp>
      <p:graphicFrame>
        <p:nvGraphicFramePr>
          <p:cNvPr id="12" name="Object 11">
            <a:extLst>
              <a:ext uri="{FF2B5EF4-FFF2-40B4-BE49-F238E27FC236}">
                <a16:creationId xmlns:a16="http://schemas.microsoft.com/office/drawing/2014/main" id="{DB809B9E-C074-4D8F-ABBE-5743B7ECA04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78982171"/>
              </p:ext>
            </p:extLst>
          </p:nvPr>
        </p:nvGraphicFramePr>
        <p:xfrm>
          <a:off x="2244811" y="1387368"/>
          <a:ext cx="44704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3" name="Equation" r:id="rId3" imgW="4470120" imgH="317160" progId="Equation.DSMT4">
                  <p:embed/>
                </p:oleObj>
              </mc:Choice>
              <mc:Fallback>
                <p:oleObj name="Equation" r:id="rId3" imgW="4470120" imgH="317160" progId="Equation.DSMT4">
                  <p:embed/>
                  <p:pic>
                    <p:nvPicPr>
                      <p:cNvPr id="12" name="Object 11">
                        <a:extLst>
                          <a:ext uri="{FF2B5EF4-FFF2-40B4-BE49-F238E27FC236}">
                            <a16:creationId xmlns:a16="http://schemas.microsoft.com/office/drawing/2014/main" id="{DB809B9E-C074-4D8F-ABBE-5743B7ECA04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244811" y="1387368"/>
                        <a:ext cx="4470400" cy="317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330417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-1" y="-24958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Estimation of the SCC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12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9435211-D832-499E-8C8F-1F7F5267875B}"/>
              </a:ext>
            </a:extLst>
          </p:cNvPr>
          <p:cNvSpPr txBox="1"/>
          <p:nvPr/>
        </p:nvSpPr>
        <p:spPr>
          <a:xfrm>
            <a:off x="196675" y="611345"/>
            <a:ext cx="11604028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C. Damage functions</a:t>
            </a:r>
          </a:p>
          <a:p>
            <a:r>
              <a:rPr lang="en-US" sz="1600" b="1" dirty="0">
                <a:solidFill>
                  <a:srgbClr val="C00000"/>
                </a:solidFill>
              </a:rPr>
              <a:t>C(i) Top-down using country or region-level data on GDP &amp; climate variables, typically 1960-present</a:t>
            </a:r>
          </a:p>
          <a:p>
            <a:r>
              <a:rPr lang="en-US" sz="1600" dirty="0"/>
              <a:t>Newell, Prest, &amp; Sexton (</a:t>
            </a:r>
            <a:r>
              <a:rPr lang="en-US" sz="1600" i="1" dirty="0"/>
              <a:t>JEEM</a:t>
            </a:r>
            <a:r>
              <a:rPr lang="en-US" sz="1600" dirty="0"/>
              <a:t> 2021) results: Distribution of effect on the level of GDP in 2100 under RCP8.5, taking into account model uncertainty and estimation uncertainty. For levels model, range of effects is -1 to -3% of GDP in 2100.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The reason for the low levels estimates is that the non-rejected model forecast sets include models that don’t have Temp in them.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Growth rate specifications have huge range – small uncertainty in growth rate estimates compounds over 80 years!</a:t>
            </a:r>
          </a:p>
          <a:p>
            <a:endParaRPr lang="en-US" sz="1600" dirty="0"/>
          </a:p>
          <a:p>
            <a:r>
              <a:rPr lang="en-US" sz="1600" dirty="0"/>
              <a:t>				</a:t>
            </a:r>
            <a:r>
              <a:rPr lang="en-US" sz="1600" b="1" dirty="0"/>
              <a:t>Growth rate specifications									Log level specifications</a:t>
            </a:r>
          </a:p>
        </p:txBody>
      </p:sp>
      <p:pic>
        <p:nvPicPr>
          <p:cNvPr id="4" name="Picture 3" descr="Chart, histogram&#10;&#10;Description automatically generated">
            <a:extLst>
              <a:ext uri="{FF2B5EF4-FFF2-40B4-BE49-F238E27FC236}">
                <a16:creationId xmlns:a16="http://schemas.microsoft.com/office/drawing/2014/main" id="{66C6876D-6B99-4A9C-9ED8-9BD1E7ADD80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26" t="37705" r="18368" b="31712"/>
          <a:stretch/>
        </p:blipFill>
        <p:spPr>
          <a:xfrm>
            <a:off x="6039848" y="2697447"/>
            <a:ext cx="6152151" cy="4160553"/>
          </a:xfrm>
          <a:prstGeom prst="rect">
            <a:avLst/>
          </a:prstGeom>
        </p:spPr>
      </p:pic>
      <p:pic>
        <p:nvPicPr>
          <p:cNvPr id="9" name="Picture 8" descr="Chart, histogram&#10;&#10;Description automatically generated">
            <a:extLst>
              <a:ext uri="{FF2B5EF4-FFF2-40B4-BE49-F238E27FC236}">
                <a16:creationId xmlns:a16="http://schemas.microsoft.com/office/drawing/2014/main" id="{FF6D095B-6B8A-49E6-9321-EB9A08BADE2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26" t="7153" r="18368" b="61981"/>
          <a:stretch/>
        </p:blipFill>
        <p:spPr>
          <a:xfrm>
            <a:off x="0" y="2697447"/>
            <a:ext cx="6096000" cy="4160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677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-1" y="-24958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Estimation of the SCC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13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9435211-D832-499E-8C8F-1F7F5267875B}"/>
              </a:ext>
            </a:extLst>
          </p:cNvPr>
          <p:cNvSpPr txBox="1"/>
          <p:nvPr/>
        </p:nvSpPr>
        <p:spPr>
          <a:xfrm>
            <a:off x="196674" y="611345"/>
            <a:ext cx="10281855" cy="6032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C. Damage functions</a:t>
            </a:r>
          </a:p>
          <a:p>
            <a:r>
              <a:rPr lang="en-US" sz="1600" b="1" dirty="0">
                <a:solidFill>
                  <a:srgbClr val="C00000"/>
                </a:solidFill>
              </a:rPr>
              <a:t>C(ii) Bottom-up using studies of specific (component) damages</a:t>
            </a:r>
            <a:endParaRPr lang="en-US" sz="1600" dirty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Econometric estimates of component damage functions (selected):</a:t>
            </a:r>
          </a:p>
          <a:p>
            <a:pPr lvl="2"/>
            <a:r>
              <a:rPr lang="en-US" sz="1600" dirty="0"/>
              <a:t>Mortality</a:t>
            </a:r>
          </a:p>
          <a:p>
            <a:pPr lvl="2"/>
            <a:r>
              <a:rPr lang="en-US" sz="1600" dirty="0"/>
              <a:t>Energy use</a:t>
            </a:r>
          </a:p>
          <a:p>
            <a:pPr lvl="2"/>
            <a:r>
              <a:rPr lang="en-US" sz="1600" dirty="0"/>
              <a:t>Productivity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C00000"/>
                </a:solidFill>
              </a:rPr>
              <a:t>Illustration</a:t>
            </a:r>
            <a:r>
              <a:rPr lang="en-US" sz="1600" dirty="0"/>
              <a:t>: Carleton et al (NBER wp 2020)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Conceptual framework: let </a:t>
            </a:r>
            <a:r>
              <a:rPr lang="en-US" sz="1600" i="1" dirty="0"/>
              <a:t>D</a:t>
            </a:r>
            <a:r>
              <a:rPr lang="en-US" sz="1600" dirty="0"/>
              <a:t> be the adaptation-inclusive economic damages from climate-induced mortality: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en-US" sz="1600" dirty="0"/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en-US" sz="1600" dirty="0"/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en-US" sz="1600" dirty="0"/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en-US" sz="1600" dirty="0"/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en-US" sz="1600" dirty="0"/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en-US" sz="1600" dirty="0"/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en-US" sz="1600" dirty="0"/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en-US" sz="1600" dirty="0"/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Age-specific temperature-mortality relations: Let </a:t>
            </a:r>
            <a:r>
              <a:rPr lang="en-US" sz="1600" i="1" dirty="0"/>
              <a:t>M</a:t>
            </a:r>
            <a:r>
              <a:rPr lang="en-US" sz="1600" dirty="0"/>
              <a:t> = all-cause mortality, </a:t>
            </a:r>
            <a:r>
              <a:rPr lang="en-US" sz="1600" i="1" dirty="0"/>
              <a:t>T</a:t>
            </a:r>
            <a:r>
              <a:rPr lang="en-US" sz="1600" dirty="0"/>
              <a:t> = temperature, </a:t>
            </a:r>
            <a:r>
              <a:rPr lang="en-US" sz="1600" i="1" dirty="0"/>
              <a:t>R</a:t>
            </a:r>
            <a:r>
              <a:rPr lang="en-US" sz="1600" dirty="0"/>
              <a:t> = precipitation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en-US" sz="1600" dirty="0"/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en-US" sz="1600" dirty="0"/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en-US" sz="1600" dirty="0"/>
          </a:p>
          <a:p>
            <a:pPr lvl="2"/>
            <a:r>
              <a:rPr lang="en-US" sz="1600" dirty="0"/>
              <a:t>Adaptation is captured by the slow drift of </a:t>
            </a:r>
            <a:r>
              <a:rPr lang="en-US" sz="1600" i="1" dirty="0" err="1"/>
              <a:t>T</a:t>
            </a:r>
            <a:r>
              <a:rPr lang="en-US" sz="1600" i="1" baseline="30000" dirty="0" err="1"/>
              <a:t>mean</a:t>
            </a:r>
            <a:r>
              <a:rPr lang="en-US" sz="1600" dirty="0"/>
              <a:t>: St. Louis eventually has the same heat-protection technology as Dallas (and Minneapolis, of St. Louis), etc.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Adaptation costs: exploit idea that optimal adaptation means marginal benefits = marginal costs; estimates marginal benefits from </a:t>
            </a:r>
            <a:r>
              <a:rPr lang="en-US" sz="1600" i="1" dirty="0" err="1"/>
              <a:t>T</a:t>
            </a:r>
            <a:r>
              <a:rPr lang="en-US" sz="1600" i="1" baseline="30000" dirty="0" err="1"/>
              <a:t>mean</a:t>
            </a:r>
            <a:r>
              <a:rPr lang="en-US" sz="1600" dirty="0"/>
              <a:t> term; and impute marginal costs.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3CAA962-D114-4789-AB40-177C5C492D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1296" y="2734990"/>
            <a:ext cx="8441115" cy="1785130"/>
          </a:xfrm>
          <a:prstGeom prst="rect">
            <a:avLst/>
          </a:prstGeom>
        </p:spPr>
      </p:pic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B4E7C1E7-CF31-48E1-8CE5-65C4C03777D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85194203"/>
              </p:ext>
            </p:extLst>
          </p:nvPr>
        </p:nvGraphicFramePr>
        <p:xfrm>
          <a:off x="2876421" y="5071086"/>
          <a:ext cx="41402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7" name="Equation" r:id="rId4" imgW="4140000" imgH="330120" progId="Equation.DSMT4">
                  <p:embed/>
                </p:oleObj>
              </mc:Choice>
              <mc:Fallback>
                <p:oleObj name="Equation" r:id="rId4" imgW="4140000" imgH="3301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876421" y="5071086"/>
                        <a:ext cx="4140200" cy="330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024218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-1" y="-24958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Estimation of the SCC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14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9435211-D832-499E-8C8F-1F7F5267875B}"/>
              </a:ext>
            </a:extLst>
          </p:cNvPr>
          <p:cNvSpPr txBox="1"/>
          <p:nvPr/>
        </p:nvSpPr>
        <p:spPr>
          <a:xfrm>
            <a:off x="196674" y="611345"/>
            <a:ext cx="1028185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C. Damage functions</a:t>
            </a:r>
          </a:p>
          <a:p>
            <a:r>
              <a:rPr lang="en-US" sz="1600" b="1" dirty="0">
                <a:solidFill>
                  <a:srgbClr val="C00000"/>
                </a:solidFill>
              </a:rPr>
              <a:t>C(ii) Bottom-up using studies of specific (component) damages: Carleton et al (2020) results (mortality)</a:t>
            </a:r>
            <a:endParaRPr lang="en-US" sz="1600" dirty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endParaRPr lang="en-US" sz="1600" b="1" dirty="0"/>
          </a:p>
        </p:txBody>
      </p:sp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BD3951E4-3C25-496A-B8EA-10852E06074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33" t="11651" r="11855" b="57151"/>
          <a:stretch/>
        </p:blipFill>
        <p:spPr>
          <a:xfrm>
            <a:off x="1581524" y="1603635"/>
            <a:ext cx="9028949" cy="5254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4782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-1" y="-24958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Estimation of the SCC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15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9435211-D832-499E-8C8F-1F7F5267875B}"/>
              </a:ext>
            </a:extLst>
          </p:cNvPr>
          <p:cNvSpPr txBox="1"/>
          <p:nvPr/>
        </p:nvSpPr>
        <p:spPr>
          <a:xfrm>
            <a:off x="196674" y="611345"/>
            <a:ext cx="1028185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C. Damage functions</a:t>
            </a:r>
          </a:p>
          <a:p>
            <a:r>
              <a:rPr lang="en-US" sz="1600" b="1" dirty="0">
                <a:solidFill>
                  <a:srgbClr val="C00000"/>
                </a:solidFill>
              </a:rPr>
              <a:t>C(ii) Bottom-up using studies of specific (component) damages: Carleton et al (2020) results (mortality with adaptation)</a:t>
            </a:r>
            <a:endParaRPr lang="en-US" sz="1600" dirty="0">
              <a:solidFill>
                <a:srgbClr val="C000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484701C-388D-4659-8541-26CF3FC4689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48" t="10450" r="11371" b="54775"/>
          <a:stretch/>
        </p:blipFill>
        <p:spPr>
          <a:xfrm>
            <a:off x="1485571" y="1432315"/>
            <a:ext cx="9220856" cy="5425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8344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-1" y="-24958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Estimation of the SCC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16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9435211-D832-499E-8C8F-1F7F5267875B}"/>
              </a:ext>
            </a:extLst>
          </p:cNvPr>
          <p:cNvSpPr txBox="1"/>
          <p:nvPr/>
        </p:nvSpPr>
        <p:spPr>
          <a:xfrm>
            <a:off x="196675" y="611345"/>
            <a:ext cx="9750514" cy="6032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C. Damage functions: discussion</a:t>
            </a:r>
          </a:p>
          <a:p>
            <a:endParaRPr lang="en-US" sz="1600" dirty="0"/>
          </a:p>
          <a:p>
            <a:r>
              <a:rPr lang="en-US" sz="1600" b="1" dirty="0">
                <a:solidFill>
                  <a:srgbClr val="C00000"/>
                </a:solidFill>
              </a:rPr>
              <a:t>Top-down</a:t>
            </a:r>
            <a:endParaRPr lang="en-US" sz="1600" dirty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comprehensive among factors that enter into GDP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But GDP isn’t welfare; and GDP is a flow concept and doesn’t measure stock losses like submerged land, except as those affect output through productivity or the capital stock; same comment for value of life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Not fully satisfactory treatment of adaptation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Econometric issues significant Newell, Prest, &amp; Sexton, and generally low signal-to-noise ratio (climate is a small factor among many affecting GDP over the past 60 years)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Extrapolations based on shakily-estimated functional forms (NPS)</a:t>
            </a:r>
          </a:p>
          <a:p>
            <a:endParaRPr lang="en-US" sz="1600" dirty="0"/>
          </a:p>
          <a:p>
            <a:r>
              <a:rPr lang="en-US" sz="1600" b="1" dirty="0">
                <a:solidFill>
                  <a:srgbClr val="C00000"/>
                </a:solidFill>
              </a:rPr>
              <a:t>Bottom-up</a:t>
            </a:r>
            <a:endParaRPr lang="en-US" sz="1600" dirty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More credible identification of weather effect </a:t>
            </a:r>
            <a:r>
              <a:rPr lang="en-US" sz="1600" i="1" dirty="0"/>
              <a:t>and</a:t>
            </a:r>
            <a:r>
              <a:rPr lang="en-US" sz="1600" dirty="0"/>
              <a:t> of adaptation effect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More closely tied to physical consequences of climate change (heat waves, droughts, changing growing conditions)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Only estimates a subset of effects!! – those that you can list and credibly estimate (“looking under the lamp-post”)</a:t>
            </a:r>
          </a:p>
          <a:p>
            <a:endParaRPr lang="en-US" sz="1600" dirty="0"/>
          </a:p>
          <a:p>
            <a:r>
              <a:rPr lang="en-US" sz="1600" b="1" dirty="0">
                <a:solidFill>
                  <a:srgbClr val="C00000"/>
                </a:solidFill>
              </a:rPr>
              <a:t>And both miss…</a:t>
            </a:r>
            <a:endParaRPr lang="en-US" sz="1600" dirty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Yet-unseen larger impacts such as climate migrations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Broader challenge of out-of-sample extrapolation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Ocean acidification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Species loss (how to monetize)?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/>
              <a:t>Unknown unknowns…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2224506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-1" y="-24958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Estimation of the SCC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17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9435211-D832-499E-8C8F-1F7F5267875B}"/>
              </a:ext>
            </a:extLst>
          </p:cNvPr>
          <p:cNvSpPr txBox="1"/>
          <p:nvPr/>
        </p:nvSpPr>
        <p:spPr>
          <a:xfrm>
            <a:off x="196675" y="611345"/>
            <a:ext cx="9750514" cy="6032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D. Discounting</a:t>
            </a:r>
          </a:p>
          <a:p>
            <a:endParaRPr lang="en-US" sz="1600" dirty="0"/>
          </a:p>
          <a:p>
            <a:r>
              <a:rPr lang="en-US" sz="1600" b="1" dirty="0">
                <a:solidFill>
                  <a:srgbClr val="C00000"/>
                </a:solidFill>
              </a:rPr>
              <a:t>The SCC is the NPV of climate damages:</a:t>
            </a:r>
            <a:endParaRPr lang="en-US" sz="1600" dirty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The worst damages are in the distant future, so the discount rate matters a great deal in practice: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lvl="2"/>
            <a:r>
              <a:rPr lang="en-US" sz="1600" dirty="0"/>
              <a:t>Source: Interagency Working Group on the Social Cost of Greenhouse Gases, February 2021</a:t>
            </a:r>
          </a:p>
          <a:p>
            <a:pPr lvl="2"/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Using the IWG’s data (interim value), New York State adopted a 2% discount rate and computed a SCC of $125.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Note that the SCC increases over time because concentrations rise along the baseline trajectory, and damages are increasing in concentrations.</a:t>
            </a: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8E3A8C76-EB82-4CE8-ADFC-E32CA49E1CC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04539451"/>
              </p:ext>
            </p:extLst>
          </p:nvPr>
        </p:nvGraphicFramePr>
        <p:xfrm>
          <a:off x="4404780" y="998572"/>
          <a:ext cx="1917700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1" name="Equation" r:id="rId3" imgW="1917360" imgH="647640" progId="Equation.DSMT4">
                  <p:embed/>
                </p:oleObj>
              </mc:Choice>
              <mc:Fallback>
                <p:oleObj name="Equation" r:id="rId3" imgW="1917360" imgH="647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404780" y="998572"/>
                        <a:ext cx="1917700" cy="647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9" descr="Table&#10;&#10;Description automatically generated">
            <a:extLst>
              <a:ext uri="{FF2B5EF4-FFF2-40B4-BE49-F238E27FC236}">
                <a16:creationId xmlns:a16="http://schemas.microsoft.com/office/drawing/2014/main" id="{2C82CCD3-C78C-4FDA-9BBA-8054AA32F89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77" t="8914" r="18411" b="69189"/>
          <a:stretch/>
        </p:blipFill>
        <p:spPr>
          <a:xfrm>
            <a:off x="1027201" y="2316576"/>
            <a:ext cx="6755158" cy="300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3850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-1" y="-24958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Estimation of the SCC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18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9435211-D832-499E-8C8F-1F7F5267875B}"/>
              </a:ext>
            </a:extLst>
          </p:cNvPr>
          <p:cNvSpPr txBox="1"/>
          <p:nvPr/>
        </p:nvSpPr>
        <p:spPr>
          <a:xfrm>
            <a:off x="196675" y="611345"/>
            <a:ext cx="9750514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D. Discounting</a:t>
            </a:r>
          </a:p>
          <a:p>
            <a:endParaRPr lang="en-US" sz="1600" dirty="0"/>
          </a:p>
          <a:p>
            <a:r>
              <a:rPr lang="en-US" sz="1600" b="1" dirty="0">
                <a:solidFill>
                  <a:srgbClr val="C00000"/>
                </a:solidFill>
              </a:rPr>
              <a:t>Discounting topics: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Nonstochastic discounting: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/>
              <a:t>Which discount rate?</a:t>
            </a:r>
          </a:p>
          <a:p>
            <a:pPr marL="1257300" lvl="2" indent="-342900">
              <a:buFont typeface="Courier New" panose="02070309020205020404" pitchFamily="49" charset="0"/>
              <a:buChar char="o"/>
            </a:pPr>
            <a:r>
              <a:rPr lang="en-US" sz="1600" dirty="0"/>
              <a:t>Social costs =&gt;</a:t>
            </a:r>
          </a:p>
          <a:p>
            <a:pPr lvl="3"/>
            <a:r>
              <a:rPr lang="en-US" sz="1600" dirty="0"/>
              <a:t>long-term social discount rate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/>
              <a:t>The empirical decline in </a:t>
            </a:r>
            <a:r>
              <a:rPr lang="en-US" sz="1600" i="1" dirty="0"/>
              <a:t>r</a:t>
            </a:r>
            <a:r>
              <a:rPr lang="en-US" sz="1600" dirty="0"/>
              <a:t>*</a:t>
            </a:r>
          </a:p>
          <a:p>
            <a:pPr marL="342900" indent="-342900">
              <a:buFont typeface="+mj-lt"/>
              <a:buAutoNum type="arabicPeriod"/>
            </a:pPr>
            <a:endParaRPr lang="en-US" sz="1600" dirty="0"/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Normative approach: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/>
              <a:t>Ramsey discounting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/>
              <a:t>Ramsey discounting under uncertainty</a:t>
            </a:r>
          </a:p>
          <a:p>
            <a:pPr marL="342900" indent="-342900">
              <a:buFont typeface="+mj-lt"/>
              <a:buAutoNum type="arabicPeriod"/>
            </a:pPr>
            <a:endParaRPr lang="en-US" sz="1600" dirty="0"/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Positive approach: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/>
              <a:t>Discounting with stochastic discount factors</a:t>
            </a:r>
          </a:p>
          <a:p>
            <a:pPr marL="342900" indent="-342900">
              <a:buFont typeface="+mj-lt"/>
              <a:buAutoNum type="arabicPeriod"/>
            </a:pPr>
            <a:endParaRPr lang="en-US" sz="1600" dirty="0"/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Covariance between </a:t>
            </a:r>
            <a:r>
              <a:rPr lang="en-US" sz="1600" i="1" dirty="0"/>
              <a:t>r </a:t>
            </a:r>
            <a:r>
              <a:rPr lang="en-US" sz="1600" dirty="0"/>
              <a:t>and </a:t>
            </a:r>
            <a:r>
              <a:rPr lang="en-US" sz="1600" i="1" dirty="0"/>
              <a:t>D</a:t>
            </a:r>
            <a:r>
              <a:rPr lang="en-US" sz="1600" dirty="0"/>
              <a:t>: the “climate beta”</a:t>
            </a:r>
          </a:p>
          <a:p>
            <a:endParaRPr lang="en-US" sz="1600" dirty="0"/>
          </a:p>
          <a:p>
            <a:endParaRPr lang="en-US" sz="1600" dirty="0"/>
          </a:p>
          <a:p>
            <a:r>
              <a:rPr lang="en-US" sz="1600" b="1" dirty="0">
                <a:solidFill>
                  <a:srgbClr val="C00000"/>
                </a:solidFill>
              </a:rPr>
              <a:t>Notation &amp; conventions: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SCC is computed “today” = year 0, for damages occurring this year (year 0), next year (year 1), etc., with a truncation horizon </a:t>
            </a:r>
            <a:r>
              <a:rPr lang="en-US" sz="1600" i="1" dirty="0"/>
              <a:t>T</a:t>
            </a:r>
            <a:r>
              <a:rPr lang="en-US" sz="1600" dirty="0"/>
              <a:t> years hence.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i="1" dirty="0"/>
              <a:t>E</a:t>
            </a:r>
            <a:r>
              <a:rPr lang="en-US" sz="1600" baseline="-25000" dirty="0"/>
              <a:t>0</a:t>
            </a:r>
            <a:r>
              <a:rPr lang="en-US" sz="1600" dirty="0"/>
              <a:t> is conditional expectation based on information available in year 0 (today)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i="1" dirty="0"/>
              <a:t>r</a:t>
            </a:r>
            <a:r>
              <a:rPr lang="en-US" sz="1600" dirty="0"/>
              <a:t> is in general stochastic </a:t>
            </a:r>
            <a:r>
              <a:rPr lang="en-US" sz="1600" i="1" dirty="0"/>
              <a:t>and</a:t>
            </a:r>
            <a:r>
              <a:rPr lang="en-US" sz="1600" dirty="0"/>
              <a:t> depends on horizon – term structure of discount rates – so </a:t>
            </a:r>
            <a:r>
              <a:rPr lang="en-US" sz="1600" i="1" dirty="0"/>
              <a:t>r</a:t>
            </a:r>
            <a:r>
              <a:rPr lang="en-US" sz="1600" dirty="0"/>
              <a:t> = </a:t>
            </a:r>
            <a:r>
              <a:rPr lang="en-US" sz="1600" i="1" dirty="0"/>
              <a:t>r</a:t>
            </a:r>
            <a:r>
              <a:rPr lang="en-US" sz="1600" i="1" baseline="-25000" dirty="0"/>
              <a:t>t</a:t>
            </a:r>
            <a:endParaRPr lang="en-US" sz="1600" baseline="-25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8E3A8C76-EB82-4CE8-ADFC-E32CA49E1CC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3296954"/>
              </p:ext>
            </p:extLst>
          </p:nvPr>
        </p:nvGraphicFramePr>
        <p:xfrm>
          <a:off x="5130800" y="592138"/>
          <a:ext cx="3263900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38" name="Equation" r:id="rId3" imgW="3263760" imgH="647640" progId="Equation.DSMT4">
                  <p:embed/>
                </p:oleObj>
              </mc:Choice>
              <mc:Fallback>
                <p:oleObj name="Equation" r:id="rId3" imgW="3263760" imgH="64764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8E3A8C76-EB82-4CE8-ADFC-E32CA49E1CC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130800" y="592138"/>
                        <a:ext cx="3263900" cy="647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7E5D1D6F-BFB0-4F49-A1E2-3BAA1DAB5C1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37510596"/>
              </p:ext>
            </p:extLst>
          </p:nvPr>
        </p:nvGraphicFramePr>
        <p:xfrm>
          <a:off x="5105400" y="1457325"/>
          <a:ext cx="19304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39" name="Equation" r:id="rId5" imgW="1930320" imgH="622080" progId="Equation.DSMT4">
                  <p:embed/>
                </p:oleObj>
              </mc:Choice>
              <mc:Fallback>
                <p:oleObj name="Equation" r:id="rId5" imgW="1930320" imgH="6220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105400" y="1457325"/>
                        <a:ext cx="1930400" cy="622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90ABB672-16E5-4B02-AAD0-4E3C5E72AD4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31279383"/>
              </p:ext>
            </p:extLst>
          </p:nvPr>
        </p:nvGraphicFramePr>
        <p:xfrm>
          <a:off x="5092700" y="2794000"/>
          <a:ext cx="24003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40" name="Equation" r:id="rId7" imgW="2400120" imgH="622080" progId="Equation.DSMT4">
                  <p:embed/>
                </p:oleObj>
              </mc:Choice>
              <mc:Fallback>
                <p:oleObj name="Equation" r:id="rId7" imgW="2400120" imgH="6220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092700" y="2794000"/>
                        <a:ext cx="2400300" cy="622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>
            <a:extLst>
              <a:ext uri="{FF2B5EF4-FFF2-40B4-BE49-F238E27FC236}">
                <a16:creationId xmlns:a16="http://schemas.microsoft.com/office/drawing/2014/main" id="{9BD5AB53-6FC9-469E-AC37-AE59F560CC5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7062109"/>
              </p:ext>
            </p:extLst>
          </p:nvPr>
        </p:nvGraphicFramePr>
        <p:xfrm>
          <a:off x="5218113" y="4406900"/>
          <a:ext cx="4051300" cy="631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41" name="Equation" r:id="rId9" imgW="4051080" imgH="622080" progId="Equation.DSMT4">
                  <p:embed/>
                </p:oleObj>
              </mc:Choice>
              <mc:Fallback>
                <p:oleObj name="Equation" r:id="rId9" imgW="4051080" imgH="6220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218113" y="4406900"/>
                        <a:ext cx="4051300" cy="6318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204660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-1" y="-24958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Evidence on very long-term rates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19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1546D2E-AFCB-4B50-A5C8-EB74B261D5C9}"/>
              </a:ext>
            </a:extLst>
          </p:cNvPr>
          <p:cNvSpPr txBox="1"/>
          <p:nvPr/>
        </p:nvSpPr>
        <p:spPr>
          <a:xfrm>
            <a:off x="247135" y="473933"/>
            <a:ext cx="6413157" cy="29072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dirty="0">
                <a:solidFill>
                  <a:srgbClr val="C00000"/>
                </a:solidFill>
                <a:effectLst/>
                <a:ea typeface="Times New Roman" panose="02020603050405020304" pitchFamily="18" charset="0"/>
              </a:rPr>
              <a:t>Giglio, Maggiori, Stroebel (</a:t>
            </a:r>
            <a:r>
              <a:rPr lang="en-US" sz="1600" b="1" i="1" dirty="0">
                <a:solidFill>
                  <a:srgbClr val="C00000"/>
                </a:solidFill>
                <a:effectLst/>
                <a:ea typeface="Times New Roman" panose="02020603050405020304" pitchFamily="18" charset="0"/>
              </a:rPr>
              <a:t>QJE</a:t>
            </a:r>
            <a:r>
              <a:rPr lang="en-US" sz="1600" b="1" dirty="0">
                <a:solidFill>
                  <a:srgbClr val="C00000"/>
                </a:solidFill>
                <a:effectLst/>
                <a:ea typeface="Times New Roman" panose="02020603050405020304" pitchFamily="18" charset="0"/>
              </a:rPr>
              <a:t> 2015)</a:t>
            </a:r>
            <a:endParaRPr lang="en-US" sz="1600" b="1" dirty="0">
              <a:solidFill>
                <a:srgbClr val="C00000"/>
              </a:solidFill>
              <a:effectLst/>
              <a:ea typeface="Calibri" panose="020F0502020204030204" pitchFamily="34" charset="0"/>
            </a:endParaRPr>
          </a:p>
          <a:p>
            <a:pPr marL="285750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effectLst/>
                <a:ea typeface="Times New Roman" panose="02020603050405020304" pitchFamily="18" charset="0"/>
              </a:rPr>
              <a:t>Compare leaseholds and freeholds in UK and Singapore</a:t>
            </a:r>
            <a:endParaRPr lang="en-US" sz="1600" dirty="0">
              <a:effectLst/>
              <a:ea typeface="Calibri" panose="020F0502020204030204" pitchFamily="34" charset="0"/>
            </a:endParaRPr>
          </a:p>
          <a:p>
            <a:pPr marL="742950" lvl="1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effectLst/>
                <a:ea typeface="Times New Roman" panose="02020603050405020304" pitchFamily="18" charset="0"/>
              </a:rPr>
              <a:t>Leaseholds: Prepaid temporary ownership contracts, 99-999 years</a:t>
            </a:r>
            <a:endParaRPr lang="en-US" sz="1600" dirty="0">
              <a:effectLst/>
              <a:ea typeface="Calibri" panose="020F0502020204030204" pitchFamily="34" charset="0"/>
            </a:endParaRPr>
          </a:p>
          <a:p>
            <a:pPr marL="742950" lvl="1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effectLst/>
                <a:ea typeface="Times New Roman" panose="02020603050405020304" pitchFamily="18" charset="0"/>
              </a:rPr>
              <a:t>Freeholds: Perpetual ownership</a:t>
            </a:r>
            <a:endParaRPr lang="en-US" sz="1600" dirty="0">
              <a:effectLst/>
              <a:ea typeface="Calibri" panose="020F0502020204030204" pitchFamily="34" charset="0"/>
            </a:endParaRPr>
          </a:p>
          <a:p>
            <a:pPr marL="285750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effectLst/>
                <a:ea typeface="Times New Roman" panose="02020603050405020304" pitchFamily="18" charset="0"/>
              </a:rPr>
              <a:t>Methodology</a:t>
            </a:r>
            <a:endParaRPr lang="en-US" sz="1600" dirty="0">
              <a:effectLst/>
              <a:ea typeface="Calibri" panose="020F0502020204030204" pitchFamily="34" charset="0"/>
            </a:endParaRPr>
          </a:p>
          <a:p>
            <a:pPr marL="742950" lvl="1" indent="-285750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en-US" sz="1600" dirty="0">
                <a:effectLst/>
                <a:ea typeface="Times New Roman" panose="02020603050405020304" pitchFamily="18" charset="0"/>
              </a:rPr>
              <a:t>Hedonic regression to find permanent ownership premium (standard property valuation control variables)</a:t>
            </a:r>
            <a:endParaRPr lang="en-US" sz="1600" dirty="0">
              <a:effectLst/>
              <a:ea typeface="Calibri" panose="020F0502020204030204" pitchFamily="34" charset="0"/>
            </a:endParaRPr>
          </a:p>
          <a:p>
            <a:pPr marL="742950" lvl="1" indent="-285750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en-US" sz="1600" dirty="0">
                <a:effectLst/>
                <a:ea typeface="Times New Roman" panose="02020603050405020304" pitchFamily="18" charset="0"/>
              </a:rPr>
              <a:t>Compute premium from perpetual growth discounting formula (Gordon model)</a:t>
            </a:r>
          </a:p>
          <a:p>
            <a:pPr marL="742950" lvl="1" indent="-285750">
              <a:lnSpc>
                <a:spcPct val="115000"/>
              </a:lnSpc>
              <a:buFont typeface="Courier New" panose="02070309020205020404" pitchFamily="49" charset="0"/>
              <a:buChar char="o"/>
            </a:pPr>
            <a:endParaRPr lang="en-US" sz="1600" dirty="0">
              <a:effectLst/>
              <a:ea typeface="Calibri" panose="020F050202020403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A2A9F9B-DE67-4CB5-872B-8E57E1DCCBE0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97" t="35282" r="22373" b="39325"/>
          <a:stretch/>
        </p:blipFill>
        <p:spPr bwMode="auto">
          <a:xfrm>
            <a:off x="1271269" y="3082290"/>
            <a:ext cx="4824730" cy="377571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1ECC897-7A92-4456-9E6B-7604AA75D773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91" t="34833" r="27796" b="40898"/>
          <a:stretch/>
        </p:blipFill>
        <p:spPr bwMode="auto">
          <a:xfrm>
            <a:off x="7083424" y="3166745"/>
            <a:ext cx="5108575" cy="36912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60D1C7C-9B1E-4C27-BA48-0913A0AF0476}"/>
              </a:ext>
            </a:extLst>
          </p:cNvPr>
          <p:cNvSpPr txBox="1"/>
          <p:nvPr/>
        </p:nvSpPr>
        <p:spPr>
          <a:xfrm>
            <a:off x="6858000" y="719257"/>
            <a:ext cx="5198075" cy="17745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effectLst/>
                <a:ea typeface="Times New Roman" panose="02020603050405020304" pitchFamily="18" charset="0"/>
              </a:rPr>
              <a:t>Results: </a:t>
            </a:r>
          </a:p>
          <a:p>
            <a:pPr marL="800100" lvl="1" indent="-342900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en-US" sz="1600" dirty="0">
                <a:effectLst/>
                <a:ea typeface="Times New Roman" panose="02020603050405020304" pitchFamily="18" charset="0"/>
              </a:rPr>
              <a:t>Estimate permanent ownership premium ~10% on 100-year leasehold</a:t>
            </a:r>
            <a:endParaRPr lang="en-US" sz="1600" dirty="0">
              <a:effectLst/>
              <a:ea typeface="Calibri" panose="020F0502020204030204" pitchFamily="34" charset="0"/>
            </a:endParaRPr>
          </a:p>
          <a:p>
            <a:pPr marL="800100" lvl="1" indent="-342900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en-US" sz="1600" dirty="0">
                <a:effectLst/>
                <a:ea typeface="Times New Roman" panose="02020603050405020304" pitchFamily="18" charset="0"/>
              </a:rPr>
              <a:t>Implies discount rate ~2.6%</a:t>
            </a:r>
          </a:p>
          <a:p>
            <a:pPr marL="342900" indent="-3429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C00000"/>
                </a:solidFill>
                <a:ea typeface="Calibri" panose="020F0502020204030204" pitchFamily="34" charset="0"/>
              </a:rPr>
              <a:t>Caveat for SCC application: these are private rates, not social discount factors</a:t>
            </a:r>
            <a:endParaRPr lang="en-US" sz="1600" dirty="0">
              <a:solidFill>
                <a:srgbClr val="C00000"/>
              </a:solidFill>
              <a:effectLst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66036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Course outline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2</a:t>
            </a:fld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3328ADB-FFB6-4255-9F5C-25332BA09762}"/>
              </a:ext>
            </a:extLst>
          </p:cNvPr>
          <p:cNvSpPr txBox="1"/>
          <p:nvPr/>
        </p:nvSpPr>
        <p:spPr>
          <a:xfrm>
            <a:off x="277587" y="706937"/>
            <a:ext cx="5956958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de-CH" sz="1600" b="1" kern="1200" dirty="0">
                <a:solidFill>
                  <a:srgbClr val="B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I. Introduction 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</a:pPr>
            <a:r>
              <a:rPr lang="en-US" sz="1600" kern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Introduction &amp; Overview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de-CH" sz="1600" kern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Climate change science and CC econometrics (brief)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de-CH" sz="1600" kern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Framework economic concepts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de-CH" sz="1600" kern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Cost-benefit </a:t>
            </a:r>
            <a:r>
              <a:rPr lang="de-CH" sz="1600" dirty="0">
                <a:latin typeface="Calibri" panose="020F0502020204030204" pitchFamily="34" charset="0"/>
                <a:ea typeface="Times New Roman" panose="02020603050405020304" pitchFamily="18" charset="0"/>
              </a:rPr>
              <a:t>analysis, cost effectiveness analysis, SCC &amp; TCP</a:t>
            </a: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de-CH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Marginal abatement curve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7794670-99DF-4F00-9448-69A13216E94E}"/>
              </a:ext>
            </a:extLst>
          </p:cNvPr>
          <p:cNvSpPr txBox="1"/>
          <p:nvPr/>
        </p:nvSpPr>
        <p:spPr>
          <a:xfrm>
            <a:off x="6473008" y="706937"/>
            <a:ext cx="5600239" cy="3046988"/>
          </a:xfrm>
          <a:prstGeom prst="rect">
            <a:avLst/>
          </a:prstGeom>
          <a:solidFill>
            <a:srgbClr val="F2DEEB"/>
          </a:solidFill>
        </p:spPr>
        <p:txBody>
          <a:bodyPr wrap="square" rtlCol="0">
            <a:spAutoFit/>
          </a:bodyPr>
          <a:lstStyle/>
          <a:p>
            <a:r>
              <a:rPr lang="de-CH" sz="1600" b="1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III. Damages</a:t>
            </a:r>
          </a:p>
          <a:p>
            <a:pPr marL="285750" indent="-285750">
              <a:buFont typeface="+mj-lt"/>
              <a:buAutoNum type="alphaUcPeriod" startAt="5"/>
            </a:pPr>
            <a:r>
              <a:rPr lang="de-CH" sz="1600" kern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Macroeconomic implications of the energy transition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de-CH" sz="1600" kern="12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Overview: Physical &amp; transition costs</a:t>
            </a: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de-CH" sz="1600" kern="12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Long run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de-CH" sz="1600" kern="12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Short run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257300" lvl="2" indent="-342900">
              <a:buFont typeface="+mj-lt"/>
              <a:buAutoNum type="alphaLcParenR"/>
            </a:pPr>
            <a:r>
              <a:rPr lang="de-CH" sz="1600" kern="12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Case studies – short run policy transition costs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600200" lvl="3" indent="-228600">
              <a:buFont typeface="+mj-lt"/>
              <a:buAutoNum type="romanLcPeriod"/>
            </a:pPr>
            <a:r>
              <a:rPr lang="de-CH" sz="1600" kern="12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Carbon tax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600200" lvl="3" indent="-228600">
              <a:buFont typeface="+mj-lt"/>
              <a:buAutoNum type="romanLcPeriod"/>
            </a:pPr>
            <a:r>
              <a:rPr lang="de-CH" sz="1600" kern="12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Cap &amp; trade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600200" lvl="3" indent="-228600">
              <a:buFont typeface="+mj-lt"/>
              <a:buAutoNum type="romanLcPeriod"/>
            </a:pPr>
            <a:r>
              <a:rPr lang="de-CH" sz="1600" kern="12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Policy uncertainty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indent="-228600">
              <a:buFont typeface="+mj-lt"/>
              <a:buAutoNum type="alphaUcPeriod" startAt="5"/>
            </a:pPr>
            <a:endParaRPr lang="de-CH" sz="1600" kern="1200" dirty="0">
              <a:solidFill>
                <a:srgbClr val="595959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228600" indent="-228600">
              <a:buFont typeface="+mj-lt"/>
              <a:buAutoNum type="alphaUcPeriod" startAt="5"/>
            </a:pPr>
            <a:r>
              <a:rPr lang="de-CH" sz="1600" kern="12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 Social Cost of Carbon: Recent developments (time permitting)</a:t>
            </a:r>
            <a:endParaRPr lang="en-US" sz="16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6538E79-732B-4014-B4D5-2009C4CAA072}"/>
              </a:ext>
            </a:extLst>
          </p:cNvPr>
          <p:cNvSpPr txBox="1"/>
          <p:nvPr/>
        </p:nvSpPr>
        <p:spPr>
          <a:xfrm>
            <a:off x="277588" y="2507039"/>
            <a:ext cx="5956957" cy="4031873"/>
          </a:xfrm>
          <a:prstGeom prst="rect">
            <a:avLst/>
          </a:prstGeom>
          <a:solidFill>
            <a:srgbClr val="E5FED2"/>
          </a:solidFill>
        </p:spPr>
        <p:txBody>
          <a:bodyPr wrap="square" rtlCol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600" b="1" kern="1200" dirty="0">
                <a:solidFill>
                  <a:srgbClr val="B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II. Emissions reduction (mitigation/decarbonization)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lphaUcPeriod" startAt="2"/>
            </a:pPr>
            <a:r>
              <a:rPr lang="de-CH" sz="1600" dirty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Sectoral carbon policies – theory &amp; empirical evidence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de-CH" sz="1600" dirty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Carbon tax, cap &amp; trade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de-CH" sz="1600" dirty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Clean energy standards; investment &amp; production tax credits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de-CH" sz="1600" dirty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Policy simulations</a:t>
            </a: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de-CH" sz="1600" dirty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Criticisms &amp; the case for sectoral standards</a:t>
            </a:r>
          </a:p>
          <a:p>
            <a:pPr marL="285750" indent="-285750">
              <a:buFont typeface="+mj-lt"/>
              <a:buAutoNum type="alphaUcPeriod" startAt="2"/>
            </a:pPr>
            <a:endParaRPr lang="de-CH" sz="1600" kern="1200" dirty="0">
              <a:solidFill>
                <a:srgbClr val="595959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+mj-lt"/>
              <a:buAutoNum type="alphaUcPeriod" startAt="2"/>
            </a:pPr>
            <a:r>
              <a:rPr lang="de-CH" sz="1600" kern="12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Carbon pricing with leakage: Supply side policies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de-CH" sz="1600" kern="12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Supply side policies as carbon pricing with leakage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de-CH" sz="1600" kern="12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Supply side policy with leakage: US O&amp;G royalties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de-CH" sz="1600" kern="12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Extension to international trade &amp; BCA</a:t>
            </a:r>
          </a:p>
          <a:p>
            <a:pPr marL="285750" indent="-285750">
              <a:buFont typeface="+mj-lt"/>
              <a:buAutoNum type="alphaUcPeriod" startAt="2"/>
            </a:pPr>
            <a:endParaRPr lang="de-CH" sz="1600" kern="1200" dirty="0">
              <a:solidFill>
                <a:srgbClr val="595959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285750" indent="-285750">
              <a:buFont typeface="+mj-lt"/>
              <a:buAutoNum type="alphaUcPeriod" startAt="2"/>
            </a:pPr>
            <a:r>
              <a:rPr lang="de-CH" sz="1600" kern="12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 electric vehicle revolution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de-CH" sz="1600" kern="12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Transport sector overview, EVs, &amp; literature review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de-CH" sz="1600" kern="12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Modeling charging station v. vehicle subsidies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de-CH" sz="1600" kern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More on charging stations &amp; current research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40630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6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Global developed-economy real interest rates exhibit a trend decline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80924" y="6416512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z="1400" smtClean="0"/>
              <a:t>20</a:t>
            </a:fld>
            <a:endParaRPr lang="en-US" sz="1400"/>
          </a:p>
        </p:txBody>
      </p:sp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CB0E99B0-82AA-487F-961F-11D68ADB9D7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38" t="27101" r="11801" b="36812"/>
          <a:stretch/>
        </p:blipFill>
        <p:spPr>
          <a:xfrm>
            <a:off x="665922" y="430886"/>
            <a:ext cx="4482548" cy="299811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FD075DB-8FC6-420E-A50A-8991CB02BB96}"/>
              </a:ext>
            </a:extLst>
          </p:cNvPr>
          <p:cNvSpPr txBox="1"/>
          <p:nvPr/>
        </p:nvSpPr>
        <p:spPr>
          <a:xfrm>
            <a:off x="6934474" y="540730"/>
            <a:ext cx="4992483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C00000"/>
                </a:solidFill>
              </a:rPr>
              <a:t>The decline in real interest rates is well documented…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Mainly, macro/monetary policy literature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Decline of ~1-2 pp since ~2000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OMB Circular A-4 computed mean ex-post 10-year rate for 30 years ending 2001 (CPI) and got 3%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Repeating that now gives 2% (through 2019)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Not just a US phenomenon – true in global developed markets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r>
              <a:rPr lang="en-US" sz="1600" b="1" dirty="0">
                <a:solidFill>
                  <a:srgbClr val="C00000"/>
                </a:solidFill>
              </a:rPr>
              <a:t>Implications for: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Monetary policy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Debt sustainability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SCC</a:t>
            </a:r>
          </a:p>
        </p:txBody>
      </p:sp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064670BA-43C0-4207-9BA6-D6A5868DC54D}"/>
              </a:ext>
            </a:extLst>
          </p:cNvPr>
          <p:cNvGraphicFramePr>
            <a:graphicFrameLocks noGrp="1"/>
          </p:cNvGraphicFramePr>
          <p:nvPr/>
        </p:nvGraphicFramePr>
        <p:xfrm>
          <a:off x="6943315" y="3322469"/>
          <a:ext cx="4582763" cy="3120390"/>
        </p:xfrm>
        <a:graphic>
          <a:graphicData uri="http://schemas.openxmlformats.org/drawingml/2006/table">
            <a:tbl>
              <a:tblPr>
                <a:tableStyleId>{3B4B98B0-60AC-42C2-AFA5-B58CD77FA1E5}</a:tableStyleId>
              </a:tblPr>
              <a:tblGrid>
                <a:gridCol w="2433193">
                  <a:extLst>
                    <a:ext uri="{9D8B030D-6E8A-4147-A177-3AD203B41FA5}">
                      <a16:colId xmlns:a16="http://schemas.microsoft.com/office/drawing/2014/main" val="2595349698"/>
                    </a:ext>
                  </a:extLst>
                </a:gridCol>
                <a:gridCol w="716523">
                  <a:extLst>
                    <a:ext uri="{9D8B030D-6E8A-4147-A177-3AD203B41FA5}">
                      <a16:colId xmlns:a16="http://schemas.microsoft.com/office/drawing/2014/main" val="337876324"/>
                    </a:ext>
                  </a:extLst>
                </a:gridCol>
                <a:gridCol w="687920">
                  <a:extLst>
                    <a:ext uri="{9D8B030D-6E8A-4147-A177-3AD203B41FA5}">
                      <a16:colId xmlns:a16="http://schemas.microsoft.com/office/drawing/2014/main" val="421299330"/>
                    </a:ext>
                  </a:extLst>
                </a:gridCol>
                <a:gridCol w="745127">
                  <a:extLst>
                    <a:ext uri="{9D8B030D-6E8A-4147-A177-3AD203B41FA5}">
                      <a16:colId xmlns:a16="http://schemas.microsoft.com/office/drawing/2014/main" val="3174325783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sng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1998</a:t>
                      </a:r>
                      <a:endParaRPr lang="en-US" sz="1400" b="0" i="0" u="sng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sng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2016</a:t>
                      </a:r>
                      <a:endParaRPr lang="en-US" sz="1400" b="0" i="0" u="sng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sng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delta</a:t>
                      </a:r>
                      <a:endParaRPr lang="en-US" sz="1400" b="0" i="0" u="sng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1688336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u="none" strike="noStrike" dirty="0">
                          <a:effectLst/>
                        </a:rPr>
                        <a:t>Laubach-Williams (2003)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</a:rPr>
                        <a:t>2.5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</a:rPr>
                        <a:t>0.2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>
                          <a:effectLst/>
                        </a:rPr>
                        <a:t>-2.3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3121552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u="none" strike="noStrike" dirty="0">
                          <a:effectLst/>
                        </a:rPr>
                        <a:t>Holston-Laubach-Williams (2016)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>
                          <a:effectLst/>
                        </a:rPr>
                        <a:t>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</a:rPr>
                        <a:t>0.4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>
                          <a:effectLst/>
                        </a:rPr>
                        <a:t>-2.6 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352554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u="none" strike="noStrike" dirty="0">
                          <a:effectLst/>
                        </a:rPr>
                        <a:t>Kiley (2016)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</a:rPr>
                        <a:t>2.5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>
                          <a:effectLst/>
                        </a:rPr>
                        <a:t>0.9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>
                          <a:effectLst/>
                        </a:rPr>
                        <a:t>-1.7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2245867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u="none" strike="noStrike" dirty="0" err="1">
                          <a:effectLst/>
                        </a:rPr>
                        <a:t>Lubik</a:t>
                      </a:r>
                      <a:r>
                        <a:rPr lang="en-US" sz="1400" u="none" strike="noStrike" dirty="0">
                          <a:effectLst/>
                        </a:rPr>
                        <a:t>-Matthes (2016)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</a:rPr>
                        <a:t>2.4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>
                          <a:effectLst/>
                        </a:rPr>
                        <a:t>-0.2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>
                          <a:effectLst/>
                        </a:rPr>
                        <a:t>-2.6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9932749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u="none" strike="noStrike" dirty="0" err="1">
                          <a:effectLst/>
                        </a:rPr>
                        <a:t>Johanssen</a:t>
                      </a:r>
                      <a:r>
                        <a:rPr lang="en-US" sz="1400" u="none" strike="noStrike" dirty="0">
                          <a:effectLst/>
                        </a:rPr>
                        <a:t>-Mertens (2016)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</a:rPr>
                        <a:t>2.5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>
                          <a:effectLst/>
                        </a:rPr>
                        <a:t>0.8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>
                          <a:effectLst/>
                        </a:rPr>
                        <a:t>-1.7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6731465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u="none" strike="noStrike">
                          <a:effectLst/>
                        </a:rPr>
                        <a:t>Christensen-Rudebusch (2017)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</a:rPr>
                        <a:t>2.6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</a:rPr>
                        <a:t>0.4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>
                          <a:effectLst/>
                        </a:rPr>
                        <a:t>-2.2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1019593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u="none" strike="noStrike">
                          <a:effectLst/>
                        </a:rPr>
                        <a:t>Crump-Eusepi-Moench (2016)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>
                          <a:effectLst/>
                        </a:rPr>
                        <a:t>2.4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</a:rPr>
                        <a:t>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>
                          <a:effectLst/>
                        </a:rPr>
                        <a:t>-1.4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2173212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u="none" strike="noStrike">
                          <a:effectLst/>
                        </a:rPr>
                        <a:t>DGGT VAR – consumption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>
                          <a:effectLst/>
                        </a:rPr>
                        <a:t>2.6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</a:rPr>
                        <a:t>1.2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>
                          <a:effectLst/>
                        </a:rPr>
                        <a:t>-1.4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3182243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u="none" strike="noStrike">
                          <a:effectLst/>
                        </a:rPr>
                        <a:t>DGGT VAR – productivity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>
                          <a:effectLst/>
                        </a:rPr>
                        <a:t>2.7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</a:rPr>
                        <a:t>1.1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</a:rPr>
                        <a:t>-1.6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4497147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u="none" strike="noStrike">
                          <a:effectLst/>
                        </a:rPr>
                        <a:t>DGGT- DSGE (10-year forward)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>
                          <a:effectLst/>
                        </a:rPr>
                        <a:t>2.7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</a:rPr>
                        <a:t>0.3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u="none" strike="noStrike" dirty="0">
                          <a:effectLst/>
                        </a:rPr>
                        <a:t>-2.4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1854578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4243164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mean-7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-1.98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077228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SD-7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0.454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3553800"/>
                  </a:ext>
                </a:extLst>
              </a:tr>
            </a:tbl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AAEA6D49-6836-4642-AA4A-0FF77F059B2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-995" b="1"/>
          <a:stretch/>
        </p:blipFill>
        <p:spPr>
          <a:xfrm>
            <a:off x="9939" y="3429000"/>
            <a:ext cx="4964871" cy="329611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07AE56C-4ACD-46CE-97DE-CAB372356F8E}"/>
              </a:ext>
            </a:extLst>
          </p:cNvPr>
          <p:cNvSpPr txBox="1"/>
          <p:nvPr/>
        </p:nvSpPr>
        <p:spPr>
          <a:xfrm>
            <a:off x="5005455" y="860055"/>
            <a:ext cx="142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Source: Bauer &amp; Rudebusch (</a:t>
            </a:r>
            <a:r>
              <a:rPr lang="en-US" sz="1200" dirty="0" err="1"/>
              <a:t>ms</a:t>
            </a:r>
            <a:r>
              <a:rPr lang="en-US" sz="1200" dirty="0"/>
              <a:t> 2021)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B3E82BA-01DD-464E-A7B1-224E59BCAAFB}"/>
              </a:ext>
            </a:extLst>
          </p:cNvPr>
          <p:cNvSpPr txBox="1"/>
          <p:nvPr/>
        </p:nvSpPr>
        <p:spPr>
          <a:xfrm>
            <a:off x="4964871" y="4020116"/>
            <a:ext cx="1422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Source: Del Negro et al (</a:t>
            </a:r>
            <a:r>
              <a:rPr lang="en-US" sz="1200" i="1" dirty="0"/>
              <a:t>BPEA</a:t>
            </a:r>
            <a:r>
              <a:rPr lang="en-US" sz="1200" dirty="0"/>
              <a:t> 2017)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F0FAD8F-1DFB-43ED-954F-B37C0E7DDC75}"/>
              </a:ext>
            </a:extLst>
          </p:cNvPr>
          <p:cNvSpPr txBox="1"/>
          <p:nvPr/>
        </p:nvSpPr>
        <p:spPr>
          <a:xfrm>
            <a:off x="6934474" y="6515817"/>
            <a:ext cx="24331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Source: Rosengren (</a:t>
            </a:r>
            <a:r>
              <a:rPr lang="en-US" sz="1200" i="1" dirty="0"/>
              <a:t>BPEA</a:t>
            </a:r>
            <a:r>
              <a:rPr lang="en-US" sz="1200" dirty="0"/>
              <a:t> 2017)  </a:t>
            </a:r>
          </a:p>
        </p:txBody>
      </p:sp>
    </p:spTree>
    <p:extLst>
      <p:ext uri="{BB962C8B-B14F-4D97-AF65-F5344CB8AC3E}">
        <p14:creationId xmlns:p14="http://schemas.microsoft.com/office/powerpoint/2010/main" val="6897616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6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Real interest rates exhibit a trend decline</a:t>
            </a:r>
          </a:p>
        </p:txBody>
      </p:sp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CB0E99B0-82AA-487F-961F-11D68ADB9D7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38" t="27101" r="11801" b="36812"/>
          <a:stretch/>
        </p:blipFill>
        <p:spPr>
          <a:xfrm>
            <a:off x="665922" y="430886"/>
            <a:ext cx="4482548" cy="299811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FD075DB-8FC6-420E-A50A-8991CB02BB96}"/>
              </a:ext>
            </a:extLst>
          </p:cNvPr>
          <p:cNvSpPr txBox="1"/>
          <p:nvPr/>
        </p:nvSpPr>
        <p:spPr>
          <a:xfrm>
            <a:off x="8388626" y="580487"/>
            <a:ext cx="375867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C00000"/>
                </a:solidFill>
              </a:rPr>
              <a:t>Why have rates declined?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Long-term improvements in financial market technologies (</a:t>
            </a:r>
            <a:r>
              <a:rPr lang="en-US" sz="1400" dirty="0" err="1"/>
              <a:t>Schmelzing</a:t>
            </a:r>
            <a:r>
              <a:rPr lang="en-US" sz="1400" dirty="0"/>
              <a:t> (2020))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Demographics (Lunsford &amp; West (2019))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Safety and liquidity premia (Del Negro et al (2017))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Change in public savings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Change in private demand for savings (Bernanke (2000))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Productivity slowdown (or not: Lunsford &amp; West (2019))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Inadequate aggregate demand (secular stagnation) (Rachel &amp; Summers (2019))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r>
              <a:rPr lang="en-US" sz="1600" dirty="0">
                <a:solidFill>
                  <a:srgbClr val="C00000"/>
                </a:solidFill>
              </a:rPr>
              <a:t>Implication for SCC is that a lower value of the discount rate is appropriate – say, 2% instead of 3%, for nonstochastic discounting.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07AE56C-4ACD-46CE-97DE-CAB372356F8E}"/>
              </a:ext>
            </a:extLst>
          </p:cNvPr>
          <p:cNvSpPr txBox="1"/>
          <p:nvPr/>
        </p:nvSpPr>
        <p:spPr>
          <a:xfrm>
            <a:off x="5005455" y="860055"/>
            <a:ext cx="1422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Source: Bauer &amp; Rudebusch (2021)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B3E82BA-01DD-464E-A7B1-224E59BCAAFB}"/>
              </a:ext>
            </a:extLst>
          </p:cNvPr>
          <p:cNvSpPr txBox="1"/>
          <p:nvPr/>
        </p:nvSpPr>
        <p:spPr>
          <a:xfrm>
            <a:off x="8298358" y="6343144"/>
            <a:ext cx="19696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Source: </a:t>
            </a:r>
            <a:r>
              <a:rPr lang="en-US" sz="1200" dirty="0" err="1"/>
              <a:t>Schmelzing</a:t>
            </a:r>
            <a:r>
              <a:rPr lang="en-US" sz="1200" dirty="0"/>
              <a:t> (2020)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8864654-8CF7-47AC-BDA9-BDF9675D02B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1171"/>
          <a:stretch/>
        </p:blipFill>
        <p:spPr>
          <a:xfrm rot="5400000">
            <a:off x="1696992" y="378943"/>
            <a:ext cx="4782068" cy="8176053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14" name="Slide Number Placeholder 1">
            <a:extLst>
              <a:ext uri="{FF2B5EF4-FFF2-40B4-BE49-F238E27FC236}">
                <a16:creationId xmlns:a16="http://schemas.microsoft.com/office/drawing/2014/main" id="{DCE32BDC-3FF4-4F33-95E5-6A815CDD8E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80924" y="6416512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z="1400" smtClean="0"/>
              <a:t>21</a:t>
            </a:fld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8336825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-1" y="-24958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Ramsey discounting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22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9435211-D832-499E-8C8F-1F7F5267875B}"/>
              </a:ext>
            </a:extLst>
          </p:cNvPr>
          <p:cNvSpPr txBox="1"/>
          <p:nvPr/>
        </p:nvSpPr>
        <p:spPr>
          <a:xfrm>
            <a:off x="231686" y="467366"/>
            <a:ext cx="9750514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Ramsey setup:</a:t>
            </a:r>
          </a:p>
          <a:p>
            <a:r>
              <a:rPr lang="en-US" sz="1600" i="1" dirty="0">
                <a:effectLst/>
                <a:ea typeface="Times New Roman" panose="02020603050405020304" pitchFamily="18" charset="0"/>
              </a:rPr>
              <a:t>Reference</a:t>
            </a:r>
            <a:r>
              <a:rPr lang="en-US" sz="1600" dirty="0">
                <a:effectLst/>
                <a:ea typeface="Times New Roman" panose="02020603050405020304" pitchFamily="18" charset="0"/>
              </a:rPr>
              <a:t>: C. Gollier, </a:t>
            </a:r>
            <a:r>
              <a:rPr lang="en-US" sz="1600" i="1" dirty="0">
                <a:effectLst/>
                <a:ea typeface="Times New Roman" panose="02020603050405020304" pitchFamily="18" charset="0"/>
              </a:rPr>
              <a:t>J. Risk and Uncertainty</a:t>
            </a:r>
            <a:r>
              <a:rPr lang="en-US" sz="1600" dirty="0">
                <a:effectLst/>
                <a:ea typeface="Times New Roman" panose="02020603050405020304" pitchFamily="18" charset="0"/>
              </a:rPr>
              <a:t> (2008) 171-186; Weitzman, </a:t>
            </a:r>
            <a:r>
              <a:rPr lang="en-US" sz="1600" i="1" dirty="0">
                <a:effectLst/>
                <a:ea typeface="Times New Roman" panose="02020603050405020304" pitchFamily="18" charset="0"/>
              </a:rPr>
              <a:t>REEP</a:t>
            </a:r>
            <a:r>
              <a:rPr lang="en-US" sz="1600" dirty="0">
                <a:effectLst/>
                <a:ea typeface="Times New Roman" panose="02020603050405020304" pitchFamily="18" charset="0"/>
              </a:rPr>
              <a:t> (2012): 309-321</a:t>
            </a:r>
          </a:p>
          <a:p>
            <a:endParaRPr lang="en-US" sz="1600" dirty="0"/>
          </a:p>
          <a:p>
            <a:r>
              <a:rPr lang="en-US" sz="1600" dirty="0"/>
              <a:t>Social welfare function:</a:t>
            </a:r>
          </a:p>
          <a:p>
            <a:endParaRPr lang="en-US" sz="1600" dirty="0"/>
          </a:p>
          <a:p>
            <a:r>
              <a:rPr lang="en-US" sz="1600" dirty="0"/>
              <a:t>Invest </a:t>
            </a:r>
            <a:r>
              <a:rPr lang="el-GR" sz="1600" dirty="0"/>
              <a:t>ε</a:t>
            </a:r>
            <a:r>
              <a:rPr lang="en-US" sz="1600" dirty="0"/>
              <a:t> at riskless rate </a:t>
            </a:r>
            <a:r>
              <a:rPr lang="en-US" sz="1600" i="1" dirty="0" err="1"/>
              <a:t>r</a:t>
            </a:r>
            <a:r>
              <a:rPr lang="en-US" sz="1600" i="1" baseline="-25000" dirty="0" err="1"/>
              <a:t>T</a:t>
            </a:r>
            <a:r>
              <a:rPr lang="en-US" sz="1600" i="1" dirty="0"/>
              <a:t>,</a:t>
            </a:r>
          </a:p>
          <a:p>
            <a:r>
              <a:rPr lang="en-US" sz="1600" i="1" dirty="0"/>
              <a:t>	 </a:t>
            </a:r>
            <a:r>
              <a:rPr lang="en-US" sz="1600" dirty="0"/>
              <a:t>payoff in </a:t>
            </a:r>
            <a:r>
              <a:rPr lang="en-US" sz="1600" i="1" dirty="0"/>
              <a:t>t:</a:t>
            </a:r>
            <a:endParaRPr lang="en-US" sz="1600" dirty="0"/>
          </a:p>
          <a:p>
            <a:endParaRPr lang="en-US" sz="1600" dirty="0"/>
          </a:p>
          <a:p>
            <a:endParaRPr lang="en-US" sz="1600" dirty="0"/>
          </a:p>
          <a:p>
            <a:r>
              <a:rPr lang="en-US" sz="1600" dirty="0"/>
              <a:t>For </a:t>
            </a:r>
            <a:r>
              <a:rPr lang="en-US" sz="1600" i="1" dirty="0"/>
              <a:t>c</a:t>
            </a:r>
            <a:r>
              <a:rPr lang="en-US" sz="1600" baseline="-25000" dirty="0"/>
              <a:t>0</a:t>
            </a:r>
            <a:r>
              <a:rPr lang="en-US" sz="1600" i="1" dirty="0"/>
              <a:t>,</a:t>
            </a:r>
            <a:r>
              <a:rPr lang="en-US" sz="1600" dirty="0"/>
              <a:t> </a:t>
            </a:r>
            <a:r>
              <a:rPr lang="en-US" sz="1600" i="1" dirty="0" err="1"/>
              <a:t>c</a:t>
            </a:r>
            <a:r>
              <a:rPr lang="en-US" sz="1600" baseline="-25000" dirty="0" err="1"/>
              <a:t>T</a:t>
            </a:r>
            <a:r>
              <a:rPr lang="en-US" sz="1600" dirty="0"/>
              <a:t> at the optimum:</a:t>
            </a:r>
          </a:p>
          <a:p>
            <a:endParaRPr lang="en-US" sz="1600" dirty="0"/>
          </a:p>
          <a:p>
            <a:r>
              <a:rPr lang="en-US" sz="1600" dirty="0"/>
              <a:t>or					(*)</a:t>
            </a:r>
          </a:p>
          <a:p>
            <a:endParaRPr lang="en-US" sz="1600" dirty="0"/>
          </a:p>
          <a:p>
            <a:r>
              <a:rPr lang="en-US" sz="1600" dirty="0"/>
              <a:t>Adopt CRRA utility:</a:t>
            </a:r>
          </a:p>
          <a:p>
            <a:endParaRPr lang="en-US" sz="1600" dirty="0"/>
          </a:p>
          <a:p>
            <a:r>
              <a:rPr lang="en-US" sz="1600" dirty="0"/>
              <a:t>Define:</a:t>
            </a:r>
          </a:p>
          <a:p>
            <a:endParaRPr lang="en-US" sz="1600" dirty="0"/>
          </a:p>
          <a:p>
            <a:r>
              <a:rPr lang="en-US" sz="1600" dirty="0"/>
              <a:t>Plug CRRA utility into (*), assume that consumption growth is normally distributed, collect terms (see Gollier 2008):</a:t>
            </a:r>
          </a:p>
          <a:p>
            <a:endParaRPr lang="en-US" sz="1600" dirty="0"/>
          </a:p>
          <a:p>
            <a:endParaRPr lang="en-US" sz="1600" dirty="0"/>
          </a:p>
          <a:p>
            <a:endParaRPr lang="en-US" sz="1600" dirty="0"/>
          </a:p>
          <a:p>
            <a:endParaRPr lang="en-US" sz="1600" dirty="0"/>
          </a:p>
          <a:p>
            <a:r>
              <a:rPr lang="en-US" sz="1600" dirty="0"/>
              <a:t>The usual Ramsey formula, with nonstochastic consumption growth, doesn’t have the final term (var(</a:t>
            </a:r>
            <a:r>
              <a:rPr lang="en-US" sz="1600" i="1" dirty="0"/>
              <a:t>X</a:t>
            </a:r>
            <a:r>
              <a:rPr lang="en-US" sz="1600" dirty="0"/>
              <a:t>)).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A3749388-572F-4E53-AFA3-7AA675985F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0863" y="240168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6AEF9325-AA0A-40F2-AA6B-04617B5BFAA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38128336"/>
              </p:ext>
            </p:extLst>
          </p:nvPr>
        </p:nvGraphicFramePr>
        <p:xfrm>
          <a:off x="3390900" y="1143000"/>
          <a:ext cx="5219700" cy="457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9" name="Equation" r:id="rId3" imgW="5219640" imgH="4572000" progId="Equation.DSMT4">
                  <p:embed/>
                </p:oleObj>
              </mc:Choice>
              <mc:Fallback>
                <p:oleObj name="Equation" r:id="rId3" imgW="5219640" imgH="45720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390900" y="1143000"/>
                        <a:ext cx="5219700" cy="4572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852036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-1" y="-24958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Ramsey discounting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23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9435211-D832-499E-8C8F-1F7F5267875B}"/>
              </a:ext>
            </a:extLst>
          </p:cNvPr>
          <p:cNvSpPr txBox="1"/>
          <p:nvPr/>
        </p:nvSpPr>
        <p:spPr>
          <a:xfrm>
            <a:off x="233744" y="461055"/>
            <a:ext cx="10516633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Cases:</a:t>
            </a:r>
          </a:p>
          <a:p>
            <a:endParaRPr lang="en-US" sz="1600" dirty="0"/>
          </a:p>
          <a:p>
            <a:r>
              <a:rPr lang="en-US" sz="1600" dirty="0"/>
              <a:t>(i) Consumption growth is i.i.d.:</a:t>
            </a:r>
          </a:p>
          <a:p>
            <a:endParaRPr lang="en-US" sz="1600" dirty="0"/>
          </a:p>
          <a:p>
            <a:endParaRPr lang="en-US" sz="1600" dirty="0"/>
          </a:p>
          <a:p>
            <a:endParaRPr lang="en-US" sz="1600" dirty="0"/>
          </a:p>
          <a:p>
            <a:r>
              <a:rPr lang="en-US" sz="1600" dirty="0"/>
              <a:t>Ramsey without uncertainty:</a:t>
            </a:r>
          </a:p>
          <a:p>
            <a:endParaRPr lang="en-US" sz="1600" dirty="0"/>
          </a:p>
          <a:p>
            <a:r>
              <a:rPr lang="en-US" sz="1600" dirty="0"/>
              <a:t>Uncertainty provides a risk premium that reduces the discount rate</a:t>
            </a:r>
          </a:p>
          <a:p>
            <a:endParaRPr lang="en-US" sz="1600" dirty="0"/>
          </a:p>
          <a:p>
            <a:endParaRPr lang="en-US" sz="1600" dirty="0"/>
          </a:p>
          <a:p>
            <a:r>
              <a:rPr lang="en-US" sz="1600" dirty="0"/>
              <a:t>(ii) Consumption growth is a random walk:</a:t>
            </a:r>
          </a:p>
          <a:p>
            <a:endParaRPr lang="en-US" sz="1600" dirty="0"/>
          </a:p>
          <a:p>
            <a:endParaRPr lang="en-US" sz="1600" dirty="0"/>
          </a:p>
          <a:p>
            <a:endParaRPr lang="en-US" sz="1600" dirty="0"/>
          </a:p>
          <a:p>
            <a:endParaRPr lang="en-US" sz="1600" dirty="0"/>
          </a:p>
          <a:p>
            <a:endParaRPr lang="en-US" sz="1600" dirty="0"/>
          </a:p>
          <a:p>
            <a:r>
              <a:rPr lang="en-US" sz="1600" dirty="0"/>
              <a:t>So discount rate falls (linearly) with the horizon: declining discount rate (DDR).</a:t>
            </a:r>
          </a:p>
          <a:p>
            <a:endParaRPr lang="en-US" sz="1600" dirty="0"/>
          </a:p>
          <a:p>
            <a:r>
              <a:rPr lang="en-US" sz="1600" dirty="0"/>
              <a:t>General point: if future uncertainty compounds then the discount rate will decline with the horizon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Declining term structure of discount rates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r>
              <a:rPr lang="en-US" sz="1600" b="1" dirty="0">
                <a:solidFill>
                  <a:srgbClr val="C00000"/>
                </a:solidFill>
              </a:rPr>
              <a:t>Comments:</a:t>
            </a:r>
            <a:r>
              <a:rPr lang="en-US" sz="1600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theoretical reason to use lower discount rates in the deep future;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but this is a highly simplified model (representative agent, CRRA) – hard to take to real world calculation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A3749388-572F-4E53-AFA3-7AA675985F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0863" y="240168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6AEF9325-AA0A-40F2-AA6B-04617B5BFAA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63933915"/>
              </p:ext>
            </p:extLst>
          </p:nvPr>
        </p:nvGraphicFramePr>
        <p:xfrm>
          <a:off x="4794250" y="814000"/>
          <a:ext cx="3441700" cy="149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4" name="Equation" r:id="rId3" imgW="3441600" imgH="1498320" progId="Equation.DSMT4">
                  <p:embed/>
                </p:oleObj>
              </mc:Choice>
              <mc:Fallback>
                <p:oleObj name="Equation" r:id="rId3" imgW="3441600" imgH="1498320" progId="Equation.DSMT4">
                  <p:embed/>
                  <p:pic>
                    <p:nvPicPr>
                      <p:cNvPr id="9" name="Object 8">
                        <a:extLst>
                          <a:ext uri="{FF2B5EF4-FFF2-40B4-BE49-F238E27FC236}">
                            <a16:creationId xmlns:a16="http://schemas.microsoft.com/office/drawing/2014/main" id="{6AEF9325-AA0A-40F2-AA6B-04617B5BFAA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794250" y="814000"/>
                        <a:ext cx="3441700" cy="1498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034BA324-AD8E-4EC6-8430-CE7700D7BD0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51924908"/>
              </p:ext>
            </p:extLst>
          </p:nvPr>
        </p:nvGraphicFramePr>
        <p:xfrm>
          <a:off x="4940300" y="3084513"/>
          <a:ext cx="3619500" cy="1244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5" name="Equation" r:id="rId5" imgW="3619440" imgH="1244520" progId="Equation.DSMT4">
                  <p:embed/>
                </p:oleObj>
              </mc:Choice>
              <mc:Fallback>
                <p:oleObj name="Equation" r:id="rId5" imgW="3619440" imgH="12445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940300" y="3084513"/>
                        <a:ext cx="3619500" cy="1244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554593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-1" y="-24958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Discounting: Positive approach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24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9435211-D832-499E-8C8F-1F7F5267875B}"/>
              </a:ext>
            </a:extLst>
          </p:cNvPr>
          <p:cNvSpPr txBox="1"/>
          <p:nvPr/>
        </p:nvSpPr>
        <p:spPr>
          <a:xfrm>
            <a:off x="231686" y="744482"/>
            <a:ext cx="9750514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Weitzman (1998) lowest-rate argument</a:t>
            </a:r>
          </a:p>
          <a:p>
            <a:r>
              <a:rPr lang="en-US" sz="1600" dirty="0"/>
              <a:t>Weitzman, M., “Why the Far-Distant Future Should Be Discounted at its Lowest Possible Rate,” </a:t>
            </a:r>
            <a:r>
              <a:rPr lang="en-US" sz="1600" i="1" dirty="0"/>
              <a:t>JEEM</a:t>
            </a:r>
            <a:r>
              <a:rPr lang="en-US" sz="1600" dirty="0"/>
              <a:t> 1998</a:t>
            </a:r>
          </a:p>
          <a:p>
            <a:endParaRPr lang="en-US" sz="1600" dirty="0"/>
          </a:p>
          <a:p>
            <a:r>
              <a:rPr lang="en-US" sz="1600" dirty="0"/>
              <a:t>Consider single-year payout </a:t>
            </a:r>
            <a:r>
              <a:rPr lang="en-US" sz="1600" i="1" dirty="0"/>
              <a:t>t</a:t>
            </a:r>
            <a:r>
              <a:rPr lang="en-US" sz="1600" dirty="0"/>
              <a:t> years hence, with nonrandom future payout </a:t>
            </a:r>
            <a:r>
              <a:rPr lang="en-US" sz="1600" i="1" dirty="0"/>
              <a:t>D</a:t>
            </a:r>
            <a:r>
              <a:rPr lang="en-US" sz="1600" i="1" baseline="-25000" dirty="0"/>
              <a:t>t</a:t>
            </a:r>
            <a:r>
              <a:rPr lang="en-US" sz="1600" dirty="0"/>
              <a:t>, and two equally probably interest rates, </a:t>
            </a:r>
            <a:r>
              <a:rPr lang="en-US" sz="1600" i="1" dirty="0"/>
              <a:t>r</a:t>
            </a:r>
            <a:r>
              <a:rPr lang="en-US" sz="1600" i="1" baseline="30000" dirty="0"/>
              <a:t>a</a:t>
            </a:r>
            <a:r>
              <a:rPr lang="en-US" sz="1600" dirty="0"/>
              <a:t> and </a:t>
            </a:r>
            <a:r>
              <a:rPr lang="en-US" sz="1600" i="1" dirty="0" err="1"/>
              <a:t>r</a:t>
            </a:r>
            <a:r>
              <a:rPr lang="en-US" sz="1600" i="1" baseline="30000" dirty="0" err="1"/>
              <a:t>b</a:t>
            </a:r>
            <a:r>
              <a:rPr lang="en-US" sz="1600" dirty="0"/>
              <a:t>:</a:t>
            </a:r>
          </a:p>
          <a:p>
            <a:endParaRPr lang="en-US" sz="1600" dirty="0"/>
          </a:p>
          <a:p>
            <a:r>
              <a:rPr lang="en-US" sz="1600" dirty="0"/>
              <a:t>Present value:</a:t>
            </a:r>
          </a:p>
          <a:p>
            <a:endParaRPr lang="en-US" sz="1600" dirty="0"/>
          </a:p>
          <a:p>
            <a:r>
              <a:rPr lang="en-US" sz="1600" dirty="0"/>
              <a:t>Plug in two-point distribution</a:t>
            </a:r>
          </a:p>
          <a:p>
            <a:endParaRPr lang="en-US" sz="1600" dirty="0"/>
          </a:p>
          <a:p>
            <a:r>
              <a:rPr lang="en-US" sz="1600" dirty="0"/>
              <a:t>Definition of single discount rate</a:t>
            </a:r>
          </a:p>
          <a:p>
            <a:endParaRPr lang="en-US" sz="1600" dirty="0"/>
          </a:p>
          <a:p>
            <a:r>
              <a:rPr lang="en-US" sz="1600"/>
              <a:t>Solve</a:t>
            </a:r>
            <a:r>
              <a:rPr lang="en-US" sz="1600" dirty="0"/>
              <a:t>:</a:t>
            </a:r>
          </a:p>
          <a:p>
            <a:endParaRPr lang="en-US" sz="1600" dirty="0"/>
          </a:p>
          <a:p>
            <a:endParaRPr lang="en-US" sz="1600" dirty="0"/>
          </a:p>
          <a:p>
            <a:r>
              <a:rPr lang="en-US" sz="1600" dirty="0"/>
              <a:t>This is just Jensen’s inequality </a:t>
            </a:r>
          </a:p>
          <a:p>
            <a:r>
              <a:rPr lang="en-US" sz="1600" dirty="0"/>
              <a:t>– but implies a declining discount rate when future rates are uncertain!</a:t>
            </a:r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90ABB672-16E5-4B02-AAD0-4E3C5E72AD4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6550731"/>
              </p:ext>
            </p:extLst>
          </p:nvPr>
        </p:nvGraphicFramePr>
        <p:xfrm>
          <a:off x="3517899" y="2150228"/>
          <a:ext cx="2578100" cy="219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7" name="Equation" r:id="rId3" imgW="2577960" imgH="2197080" progId="Equation.DSMT4">
                  <p:embed/>
                </p:oleObj>
              </mc:Choice>
              <mc:Fallback>
                <p:oleObj name="Equation" r:id="rId3" imgW="2577960" imgH="219708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90ABB672-16E5-4B02-AAD0-4E3C5E72AD4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517899" y="2150228"/>
                        <a:ext cx="2578100" cy="2197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8BE7D36D-41B6-4965-8029-BF247EDCB0A7}"/>
              </a:ext>
            </a:extLst>
          </p:cNvPr>
          <p:cNvSpPr txBox="1"/>
          <p:nvPr/>
        </p:nvSpPr>
        <p:spPr>
          <a:xfrm>
            <a:off x="8760482" y="2454073"/>
            <a:ext cx="18265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C00000"/>
                </a:solidFill>
              </a:rPr>
              <a:t>Numerical Example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0EE81B2-819C-4A5B-9ED8-5CC91D8191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55492" y="2792627"/>
            <a:ext cx="5036507" cy="4065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2766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C03064E8-68BE-4AAD-9D43-193C47C758BA}"/>
              </a:ext>
            </a:extLst>
          </p:cNvPr>
          <p:cNvSpPr txBox="1"/>
          <p:nvPr/>
        </p:nvSpPr>
        <p:spPr>
          <a:xfrm>
            <a:off x="5475804" y="3899684"/>
            <a:ext cx="597890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C00000"/>
                </a:solidFill>
              </a:rPr>
              <a:t>BR empirical model</a:t>
            </a:r>
          </a:p>
          <a:p>
            <a:pPr marL="2114550" lvl="4" indent="-285750">
              <a:buFont typeface="Arial" panose="020B0604020202020204" pitchFamily="34" charset="0"/>
              <a:buChar char="•"/>
            </a:pPr>
            <a:r>
              <a:rPr lang="en-US" sz="1600" dirty="0"/>
              <a:t>Unobserved components model in which the “short” rate has a unit root (stochastic trend)</a:t>
            </a:r>
          </a:p>
          <a:p>
            <a:pPr marL="2114550" lvl="4" indent="-285750">
              <a:buFont typeface="Arial" panose="020B0604020202020204" pitchFamily="34" charset="0"/>
              <a:buChar char="•"/>
            </a:pPr>
            <a:r>
              <a:rPr lang="en-US" sz="1600" dirty="0"/>
              <a:t>Here, “short” is (say) 10-years to abstract from business cycles and other high frequency events</a:t>
            </a:r>
            <a:endParaRPr lang="en-US" sz="1400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-1" y="-24958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Discounting: Positive approach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25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9435211-D832-499E-8C8F-1F7F5267875B}"/>
              </a:ext>
            </a:extLst>
          </p:cNvPr>
          <p:cNvSpPr txBox="1"/>
          <p:nvPr/>
        </p:nvSpPr>
        <p:spPr>
          <a:xfrm>
            <a:off x="196675" y="611345"/>
            <a:ext cx="9750514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Modeling the long-term rate</a:t>
            </a:r>
          </a:p>
          <a:p>
            <a:r>
              <a:rPr lang="en-US" sz="1600" dirty="0"/>
              <a:t>Bauer, MD &amp; GD Rudebusch, “The Rising Cost of Climate Change: Evidence from the Bond Market,” </a:t>
            </a:r>
            <a:r>
              <a:rPr lang="en-US" sz="1600" dirty="0" err="1"/>
              <a:t>ms</a:t>
            </a:r>
            <a:r>
              <a:rPr lang="en-US" sz="1600" dirty="0"/>
              <a:t> June 2021</a:t>
            </a:r>
          </a:p>
          <a:p>
            <a:endParaRPr lang="en-US" sz="1600" dirty="0"/>
          </a:p>
          <a:p>
            <a:endParaRPr lang="en-US" sz="1600" dirty="0"/>
          </a:p>
          <a:p>
            <a:endParaRPr lang="en-US" sz="1600" dirty="0"/>
          </a:p>
          <a:p>
            <a:endParaRPr lang="en-US" sz="1600" dirty="0"/>
          </a:p>
          <a:p>
            <a:r>
              <a:rPr lang="en-US" sz="1600" dirty="0"/>
              <a:t>Term structure of stochastic discount rates:</a:t>
            </a:r>
          </a:p>
          <a:p>
            <a:endParaRPr lang="en-US" sz="1600" dirty="0"/>
          </a:p>
          <a:p>
            <a:endParaRPr lang="en-US" sz="1600" dirty="0"/>
          </a:p>
          <a:p>
            <a:r>
              <a:rPr lang="en-US" sz="1600" dirty="0"/>
              <a:t>We don’t know what those rates will be in the future – but if their distribution is the same as over history (stationarity in a broad sense), we can estimate an empirical process for these rates and compute the expectation</a:t>
            </a:r>
          </a:p>
          <a:p>
            <a:endParaRPr lang="en-US" sz="1600" dirty="0"/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90ABB672-16E5-4B02-AAD0-4E3C5E72AD4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35079800"/>
              </p:ext>
            </p:extLst>
          </p:nvPr>
        </p:nvGraphicFramePr>
        <p:xfrm>
          <a:off x="5253509" y="1285929"/>
          <a:ext cx="2425700" cy="1308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2" name="Equation" r:id="rId3" imgW="2425680" imgH="1307880" progId="Equation.DSMT4">
                  <p:embed/>
                </p:oleObj>
              </mc:Choice>
              <mc:Fallback>
                <p:oleObj name="Equation" r:id="rId3" imgW="2425680" imgH="130788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90ABB672-16E5-4B02-AAD0-4E3C5E72AD4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253509" y="1285929"/>
                        <a:ext cx="2425700" cy="1308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8" descr="Diagram&#10;&#10;Description automatically generated">
            <a:extLst>
              <a:ext uri="{FF2B5EF4-FFF2-40B4-BE49-F238E27FC236}">
                <a16:creationId xmlns:a16="http://schemas.microsoft.com/office/drawing/2014/main" id="{46DAAA4E-901A-4E87-BFC1-746A00D4424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38" t="27101" r="11801" b="36812"/>
          <a:stretch/>
        </p:blipFill>
        <p:spPr>
          <a:xfrm>
            <a:off x="196675" y="3747540"/>
            <a:ext cx="4482548" cy="2998114"/>
          </a:xfrm>
          <a:prstGeom prst="rect">
            <a:avLst/>
          </a:prstGeom>
        </p:spPr>
      </p:pic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2371AFFE-DF57-4808-8B99-14FA1B45B4D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629254" y="4203379"/>
          <a:ext cx="1092200" cy="105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3" name="Equation" r:id="rId6" imgW="1091880" imgH="1054080" progId="Equation.DSMT4">
                  <p:embed/>
                </p:oleObj>
              </mc:Choice>
              <mc:Fallback>
                <p:oleObj name="Equation" r:id="rId6" imgW="1091880" imgH="1054080" progId="Equation.DSMT4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2371AFFE-DF57-4808-8B99-14FA1B45B4D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629254" y="4203379"/>
                        <a:ext cx="1092200" cy="1054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618176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06C35FF-7D91-4D69-B62B-AEB5A5FD55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8018" y="3429000"/>
            <a:ext cx="4713982" cy="3429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FEACC86-E9FD-489B-ADAE-4951C0A7A28A}"/>
              </a:ext>
            </a:extLst>
          </p:cNvPr>
          <p:cNvSpPr/>
          <p:nvPr/>
        </p:nvSpPr>
        <p:spPr>
          <a:xfrm>
            <a:off x="5337495" y="2594113"/>
            <a:ext cx="2254750" cy="1669774"/>
          </a:xfrm>
          <a:prstGeom prst="rect">
            <a:avLst/>
          </a:prstGeom>
          <a:solidFill>
            <a:srgbClr val="C00000">
              <a:alpha val="1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C731BBE-B58F-4AEE-936F-46D8C3FFB66B}"/>
              </a:ext>
            </a:extLst>
          </p:cNvPr>
          <p:cNvSpPr/>
          <p:nvPr/>
        </p:nvSpPr>
        <p:spPr>
          <a:xfrm>
            <a:off x="5319222" y="644964"/>
            <a:ext cx="2254750" cy="1669774"/>
          </a:xfrm>
          <a:prstGeom prst="rect">
            <a:avLst/>
          </a:prstGeom>
          <a:solidFill>
            <a:schemeClr val="tx2">
              <a:lumMod val="60000"/>
              <a:lumOff val="40000"/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6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Low-frequency modeling is difficult however.</a:t>
            </a:r>
          </a:p>
        </p:txBody>
      </p:sp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CB0E99B0-82AA-487F-961F-11D68ADB9D7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38" t="27101" r="11801" b="36812"/>
          <a:stretch/>
        </p:blipFill>
        <p:spPr>
          <a:xfrm>
            <a:off x="665922" y="430886"/>
            <a:ext cx="4482548" cy="2998114"/>
          </a:xfrm>
          <a:prstGeom prst="rect">
            <a:avLst/>
          </a:prstGeom>
        </p:spPr>
      </p:pic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D1785DA0-30CC-4D97-90BD-416272638B8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65881639"/>
              </p:ext>
            </p:extLst>
          </p:nvPr>
        </p:nvGraphicFramePr>
        <p:xfrm>
          <a:off x="5635077" y="1118834"/>
          <a:ext cx="9906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6" name="Equation" r:id="rId5" imgW="990360" imgH="939600" progId="Equation.DSMT4">
                  <p:embed/>
                </p:oleObj>
              </mc:Choice>
              <mc:Fallback>
                <p:oleObj name="Equation" r:id="rId5" imgW="990360" imgH="93960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D1785DA0-30CC-4D97-90BD-416272638B8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635077" y="1118834"/>
                        <a:ext cx="990600" cy="939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8351EF1B-E867-4BDC-90A6-E93B94F7A238}"/>
              </a:ext>
            </a:extLst>
          </p:cNvPr>
          <p:cNvSpPr txBox="1"/>
          <p:nvPr/>
        </p:nvSpPr>
        <p:spPr>
          <a:xfrm>
            <a:off x="5385202" y="753778"/>
            <a:ext cx="20909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accent1">
                    <a:lumMod val="75000"/>
                  </a:schemeClr>
                </a:solidFill>
              </a:rPr>
              <a:t>BR empirical model</a:t>
            </a:r>
            <a:endParaRPr lang="en-US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22C844B-225D-4CEE-8DC4-D0F97D42548D}"/>
              </a:ext>
            </a:extLst>
          </p:cNvPr>
          <p:cNvSpPr txBox="1"/>
          <p:nvPr/>
        </p:nvSpPr>
        <p:spPr>
          <a:xfrm>
            <a:off x="5501179" y="2711558"/>
            <a:ext cx="18874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C00000"/>
                </a:solidFill>
              </a:rPr>
              <a:t>Modified BR model</a:t>
            </a:r>
          </a:p>
        </p:txBody>
      </p:sp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A4A0641D-E5DE-40F3-B509-F59AEF1F6C3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03072113"/>
              </p:ext>
            </p:extLst>
          </p:nvPr>
        </p:nvGraphicFramePr>
        <p:xfrm>
          <a:off x="5553049" y="3042134"/>
          <a:ext cx="11176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7" name="Equation" r:id="rId7" imgW="1117440" imgH="939600" progId="Equation.DSMT4">
                  <p:embed/>
                </p:oleObj>
              </mc:Choice>
              <mc:Fallback>
                <p:oleObj name="Equation" r:id="rId7" imgW="1117440" imgH="939600" progId="Equation.DSMT4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A4A0641D-E5DE-40F3-B509-F59AEF1F6C3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553049" y="3042134"/>
                        <a:ext cx="1117600" cy="939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Slide Number Placeholder 1">
            <a:extLst>
              <a:ext uri="{FF2B5EF4-FFF2-40B4-BE49-F238E27FC236}">
                <a16:creationId xmlns:a16="http://schemas.microsoft.com/office/drawing/2014/main" id="{A2B90B5C-544E-438F-93FD-9253A85877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80924" y="6416512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z="1400" smtClean="0"/>
              <a:t>26</a:t>
            </a:fld>
            <a:endParaRPr lang="en-US" sz="140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3D97C5B-2675-4943-8E3C-DD6CB4517E24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13980"/>
          <a:stretch/>
        </p:blipFill>
        <p:spPr>
          <a:xfrm>
            <a:off x="0" y="3568147"/>
            <a:ext cx="5257800" cy="328985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E2A7104-F3F8-4FA8-9B5D-853E259D24B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09451" y="473433"/>
            <a:ext cx="4482549" cy="3260654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9B783787-8D1E-4A48-8B41-A590C2CFA26C}"/>
              </a:ext>
            </a:extLst>
          </p:cNvPr>
          <p:cNvSpPr txBox="1"/>
          <p:nvPr/>
        </p:nvSpPr>
        <p:spPr>
          <a:xfrm>
            <a:off x="5216127" y="4506228"/>
            <a:ext cx="2616431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Summary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Humility about long-run trends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Not surprising: 70 years post-war but 280-year projection</a:t>
            </a:r>
          </a:p>
        </p:txBody>
      </p:sp>
    </p:spTree>
    <p:extLst>
      <p:ext uri="{BB962C8B-B14F-4D97-AF65-F5344CB8AC3E}">
        <p14:creationId xmlns:p14="http://schemas.microsoft.com/office/powerpoint/2010/main" val="37049078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-1" y="-24958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Estimation of the SCC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27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9435211-D832-499E-8C8F-1F7F5267875B}"/>
              </a:ext>
            </a:extLst>
          </p:cNvPr>
          <p:cNvSpPr txBox="1"/>
          <p:nvPr/>
        </p:nvSpPr>
        <p:spPr>
          <a:xfrm>
            <a:off x="196675" y="611345"/>
            <a:ext cx="9750514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Discounting – additional comments</a:t>
            </a:r>
          </a:p>
          <a:p>
            <a:endParaRPr lang="en-US" sz="1600" dirty="0"/>
          </a:p>
          <a:p>
            <a:endParaRPr lang="en-US" sz="1600" dirty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The SCC </a:t>
            </a:r>
            <a:r>
              <a:rPr lang="en-US" sz="1600" i="1" dirty="0"/>
              <a:t>is</a:t>
            </a:r>
            <a:r>
              <a:rPr lang="en-US" sz="1600" dirty="0"/>
              <a:t> an expectation. 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Stochastic discount factors =&gt; take expectation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What does scenario analysis mean here? 	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Interest rates have been highly volatile over time 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We should expect that to be true in the future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Normative and positive have similar implications: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Declining discount rate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Implies greater SCC since the greatest damages occur in the distant future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What about the “climate beta”?</a:t>
            </a:r>
          </a:p>
          <a:p>
            <a:endParaRPr lang="en-US" sz="1600" dirty="0"/>
          </a:p>
          <a:p>
            <a:endParaRPr lang="en-US" sz="1600" dirty="0"/>
          </a:p>
          <a:p>
            <a:endParaRPr lang="en-US" sz="1600" dirty="0"/>
          </a:p>
          <a:p>
            <a:endParaRPr lang="en-US" sz="1600" dirty="0"/>
          </a:p>
          <a:p>
            <a:r>
              <a:rPr lang="en-US" sz="1600" dirty="0"/>
              <a:t>	(recall Ramsey without uncertainty:   			 )</a:t>
            </a: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8E3A8C76-EB82-4CE8-ADFC-E32CA49E1CC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54924423"/>
              </p:ext>
            </p:extLst>
          </p:nvPr>
        </p:nvGraphicFramePr>
        <p:xfrm>
          <a:off x="1260475" y="1139825"/>
          <a:ext cx="1968500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71" name="Equation" r:id="rId3" imgW="1968480" imgH="647640" progId="Equation.DSMT4">
                  <p:embed/>
                </p:oleObj>
              </mc:Choice>
              <mc:Fallback>
                <p:oleObj name="Equation" r:id="rId3" imgW="1968480" imgH="64764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8E3A8C76-EB82-4CE8-ADFC-E32CA49E1CC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260475" y="1139825"/>
                        <a:ext cx="1968500" cy="647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9" descr="Table&#10;&#10;Description automatically generated">
            <a:extLst>
              <a:ext uri="{FF2B5EF4-FFF2-40B4-BE49-F238E27FC236}">
                <a16:creationId xmlns:a16="http://schemas.microsoft.com/office/drawing/2014/main" id="{2C82CCD3-C78C-4FDA-9BBA-8054AA32F89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77" t="8914" r="18411" b="69189"/>
          <a:stretch/>
        </p:blipFill>
        <p:spPr>
          <a:xfrm>
            <a:off x="5956151" y="1338892"/>
            <a:ext cx="5781017" cy="2575240"/>
          </a:xfrm>
          <a:prstGeom prst="rect">
            <a:avLst/>
          </a:prstGeom>
        </p:spPr>
      </p:pic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B4BB33B1-086A-4D77-920B-4667958EC6A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19992423"/>
              </p:ext>
            </p:extLst>
          </p:nvPr>
        </p:nvGraphicFramePr>
        <p:xfrm>
          <a:off x="1260475" y="5000064"/>
          <a:ext cx="5537200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72" name="Equation" r:id="rId6" imgW="5537160" imgH="647640" progId="Equation.DSMT4">
                  <p:embed/>
                </p:oleObj>
              </mc:Choice>
              <mc:Fallback>
                <p:oleObj name="Equation" r:id="rId6" imgW="5537160" imgH="6476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260475" y="5000064"/>
                        <a:ext cx="5537200" cy="647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4D3A2FB8-47B5-4921-87E7-CAEBF2D045B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75104053"/>
              </p:ext>
            </p:extLst>
          </p:nvPr>
        </p:nvGraphicFramePr>
        <p:xfrm>
          <a:off x="3745080" y="5816191"/>
          <a:ext cx="1130300" cy="29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73" name="Equation" r:id="rId8" imgW="1130040" imgH="291960" progId="Equation.DSMT4">
                  <p:embed/>
                </p:oleObj>
              </mc:Choice>
              <mc:Fallback>
                <p:oleObj name="Equation" r:id="rId8" imgW="1130040" imgH="2919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745080" y="5816191"/>
                        <a:ext cx="1130300" cy="292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093443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-1" y="-24958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Critiques of the SCC – and responses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28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9435211-D832-499E-8C8F-1F7F5267875B}"/>
              </a:ext>
            </a:extLst>
          </p:cNvPr>
          <p:cNvSpPr txBox="1"/>
          <p:nvPr/>
        </p:nvSpPr>
        <p:spPr>
          <a:xfrm>
            <a:off x="196675" y="611345"/>
            <a:ext cx="10961476" cy="60755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C00000"/>
                </a:solidFill>
              </a:rPr>
              <a:t>Original 2012 USG SCC used primitive climate models, damage functions, and discounting</a:t>
            </a:r>
            <a:endParaRPr lang="en-US" sz="1600" dirty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Much of the recent work surveyed here is response to this critique, following the research program laid out in NAS (2017)</a:t>
            </a:r>
          </a:p>
          <a:p>
            <a:endParaRPr lang="en-US" sz="1600" dirty="0"/>
          </a:p>
          <a:p>
            <a:r>
              <a:rPr lang="en-US" sz="1600" b="1" dirty="0">
                <a:solidFill>
                  <a:srgbClr val="C00000"/>
                </a:solidFill>
              </a:rPr>
              <a:t>Ignores income inequality</a:t>
            </a:r>
            <a:endParaRPr lang="en-US" sz="1600" dirty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Equity weighting feasible in principle (weight at “individual” level by marginal utility of income, and with differential impacts)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Requires localized impacts, impacts by income category, utility function</a:t>
            </a:r>
          </a:p>
          <a:p>
            <a:endParaRPr lang="en-US" sz="1600" dirty="0"/>
          </a:p>
          <a:p>
            <a:r>
              <a:rPr lang="en-US" sz="1600" b="1" dirty="0">
                <a:solidFill>
                  <a:srgbClr val="C00000"/>
                </a:solidFill>
              </a:rPr>
              <a:t>Use domestic values, not international</a:t>
            </a:r>
            <a:endParaRPr lang="en-US" sz="1600" dirty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Legalistic argument that domestic policy should only count domestic benefits (Gayer &amp; </a:t>
            </a:r>
            <a:r>
              <a:rPr lang="en-US" sz="1600" dirty="0" err="1"/>
              <a:t>Viscusi</a:t>
            </a:r>
            <a:r>
              <a:rPr lang="en-US" sz="1600" dirty="0"/>
              <a:t>, </a:t>
            </a:r>
            <a:r>
              <a:rPr lang="en-US" sz="1600" i="1" dirty="0"/>
              <a:t>REEP</a:t>
            </a:r>
            <a:r>
              <a:rPr lang="en-US" sz="1600" dirty="0"/>
              <a:t> 2016)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Invoked by Trump Administration to reduce SCC to $7 (3% discount rate)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But SCC is used in international context; all countries adopting domestic-only leads to globally suboptimal; also see Kotchen (</a:t>
            </a:r>
            <a:r>
              <a:rPr lang="en-US" sz="1600" i="1" dirty="0"/>
              <a:t>JAERE</a:t>
            </a:r>
            <a:r>
              <a:rPr lang="en-US" sz="1600" dirty="0"/>
              <a:t> 2018).</a:t>
            </a:r>
          </a:p>
          <a:p>
            <a:endParaRPr lang="en-US" sz="1600" dirty="0"/>
          </a:p>
          <a:p>
            <a:r>
              <a:rPr lang="en-US" sz="1600" b="1" dirty="0">
                <a:solidFill>
                  <a:srgbClr val="C00000"/>
                </a:solidFill>
              </a:rPr>
              <a:t>Too much uncertainty to be useful (“Pindyck (2012) critique”; “Stern-Stiglitz (2021) critique”)</a:t>
            </a:r>
            <a:endParaRPr lang="en-US" sz="1600" dirty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But, lots of research since 2012; science uncertainty has narrowed short- &amp; long-term impacts (IPCC AR6)l; some damages now well understood (e.g., mortality from heat). Lots of uncertainty about discounting but all the evidence (declining r*, Ramsey under uncertainty, Weitzman + modeling of LT rate) points to lower certainty-equivalent rate than 3%).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In a regulatory context, this isn’t an acceptable answer (US 9</a:t>
            </a:r>
            <a:r>
              <a:rPr lang="en-US" sz="1600" baseline="30000" dirty="0"/>
              <a:t>th</a:t>
            </a:r>
            <a:r>
              <a:rPr lang="en-US" sz="1600" dirty="0"/>
              <a:t> Circuit 2008): </a:t>
            </a:r>
            <a:r>
              <a:rPr lang="en-US" sz="16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“[w]</a:t>
            </a:r>
            <a:r>
              <a:rPr lang="en-US" sz="16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hile</a:t>
            </a:r>
            <a:r>
              <a:rPr lang="en-US" sz="16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the record shows that there is a range of values, the value of carbon emissions reduction is certainly not zero.”</a:t>
            </a:r>
            <a:endParaRPr lang="en-US" sz="1000" dirty="0">
              <a:effectLst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Stern-Stiglitz endorse an alternative pricing approach – Target-Consistent Pricing – more later</a:t>
            </a:r>
          </a:p>
          <a:p>
            <a:endParaRPr lang="en-US" sz="1600" dirty="0"/>
          </a:p>
          <a:p>
            <a:r>
              <a:rPr lang="en-US" sz="1600" b="1" dirty="0">
                <a:solidFill>
                  <a:srgbClr val="C00000"/>
                </a:solidFill>
              </a:rPr>
              <a:t>Ignores potential “climate catastrophes” (aka tipping points, irreversible events, </a:t>
            </a:r>
            <a:r>
              <a:rPr lang="en-US" sz="1600" b="1" dirty="0" err="1">
                <a:solidFill>
                  <a:srgbClr val="C00000"/>
                </a:solidFill>
              </a:rPr>
              <a:t>etc</a:t>
            </a:r>
            <a:r>
              <a:rPr lang="en-US" sz="1600" b="1" dirty="0">
                <a:solidFill>
                  <a:srgbClr val="C00000"/>
                </a:solidFill>
              </a:rPr>
              <a:t>)</a:t>
            </a:r>
            <a:endParaRPr lang="en-US" sz="1600" dirty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Try to model them using best available science: Dietz et al (PNAS 2021)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Or, take climate insurance approach: </a:t>
            </a:r>
            <a:r>
              <a:rPr lang="en-US" sz="1600" dirty="0" err="1"/>
              <a:t>Wieitzman</a:t>
            </a:r>
            <a:r>
              <a:rPr lang="en-US" sz="1600" dirty="0"/>
              <a:t> dismal theorem (2009, 2011), Pindyck (2013)</a:t>
            </a:r>
          </a:p>
        </p:txBody>
      </p:sp>
    </p:spTree>
    <p:extLst>
      <p:ext uri="{BB962C8B-B14F-4D97-AF65-F5344CB8AC3E}">
        <p14:creationId xmlns:p14="http://schemas.microsoft.com/office/powerpoint/2010/main" val="29367041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-1" y="-24958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Including tipping points (climate catastrophes) in the SCC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29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9435211-D832-499E-8C8F-1F7F5267875B}"/>
              </a:ext>
            </a:extLst>
          </p:cNvPr>
          <p:cNvSpPr txBox="1"/>
          <p:nvPr/>
        </p:nvSpPr>
        <p:spPr>
          <a:xfrm>
            <a:off x="196675" y="611345"/>
            <a:ext cx="109614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C00000"/>
                </a:solidFill>
              </a:rPr>
              <a:t>Dietz et al (</a:t>
            </a:r>
            <a:r>
              <a:rPr lang="en-US" sz="1600" b="1" i="1" dirty="0">
                <a:solidFill>
                  <a:srgbClr val="C00000"/>
                </a:solidFill>
              </a:rPr>
              <a:t>PNAS</a:t>
            </a:r>
            <a:r>
              <a:rPr lang="en-US" sz="1600" b="1" dirty="0">
                <a:solidFill>
                  <a:srgbClr val="C00000"/>
                </a:solidFill>
              </a:rPr>
              <a:t> 2021)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Draw on multiple IAMs, examine tipping points in a way that adheres to climate literature</a:t>
            </a:r>
          </a:p>
        </p:txBody>
      </p:sp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AEA57486-2D3B-498C-9AC8-6DB2D8433EE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8" t="70090" r="61779" b="5765"/>
          <a:stretch/>
        </p:blipFill>
        <p:spPr>
          <a:xfrm>
            <a:off x="638433" y="1621399"/>
            <a:ext cx="4452551" cy="4469544"/>
          </a:xfrm>
          <a:prstGeom prst="rect">
            <a:avLst/>
          </a:prstGeom>
        </p:spPr>
      </p:pic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3838AAD0-4D10-4BD1-B44C-AA42B3E1F82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1" t="5766" r="50000" b="64505"/>
          <a:stretch/>
        </p:blipFill>
        <p:spPr>
          <a:xfrm>
            <a:off x="6252520" y="1495707"/>
            <a:ext cx="5301048" cy="4644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8978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The SCC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3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9435211-D832-499E-8C8F-1F7F5267875B}"/>
              </a:ext>
            </a:extLst>
          </p:cNvPr>
          <p:cNvSpPr txBox="1"/>
          <p:nvPr/>
        </p:nvSpPr>
        <p:spPr>
          <a:xfrm>
            <a:off x="357315" y="546428"/>
            <a:ext cx="10034717" cy="5977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The SCC, Cost-benefit analysis, and cost-effectiveness analysis</a:t>
            </a:r>
          </a:p>
          <a:p>
            <a:endParaRPr lang="en-US" sz="1600" dirty="0"/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effectLst/>
                <a:ea typeface="Times New Roman" panose="02020603050405020304" pitchFamily="18" charset="0"/>
              </a:rPr>
              <a:t>The </a:t>
            </a:r>
            <a:r>
              <a:rPr lang="en-US" sz="1600" b="1" i="1" dirty="0">
                <a:solidFill>
                  <a:srgbClr val="C00000"/>
                </a:solidFill>
                <a:effectLst/>
                <a:ea typeface="Times New Roman" panose="02020603050405020304" pitchFamily="18" charset="0"/>
              </a:rPr>
              <a:t>Social Cost of Carbon</a:t>
            </a:r>
            <a:r>
              <a:rPr lang="en-US" sz="1600" b="1" dirty="0">
                <a:solidFill>
                  <a:srgbClr val="C00000"/>
                </a:solidFill>
                <a:effectLst/>
                <a:ea typeface="Times New Roman" panose="02020603050405020304" pitchFamily="18" charset="0"/>
              </a:rPr>
              <a:t> (SCC)</a:t>
            </a:r>
            <a:r>
              <a:rPr lang="en-US" sz="1600" dirty="0">
                <a:solidFill>
                  <a:srgbClr val="C00000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n-US" sz="1600" dirty="0">
                <a:effectLst/>
                <a:ea typeface="Times New Roman" panose="02020603050405020304" pitchFamily="18" charset="0"/>
              </a:rPr>
              <a:t>is the monetized net present value of the damages arising from emitting 1 extra (metric) ton of CO2 in a given year.</a:t>
            </a:r>
            <a:endParaRPr lang="en-US" sz="1600" dirty="0">
              <a:effectLst/>
              <a:ea typeface="Calibri" panose="020F0502020204030204" pitchFamily="34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effectLst/>
                <a:ea typeface="Times New Roman" panose="02020603050405020304" pitchFamily="18" charset="0"/>
              </a:rPr>
              <a:t>The SCC is a schedule and varies by year, mainly because marginal damages are increasing in CO2 concentrations</a:t>
            </a:r>
            <a:endParaRPr lang="en-US" sz="1600" dirty="0">
              <a:effectLst/>
              <a:ea typeface="Calibri" panose="020F0502020204030204" pitchFamily="34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effectLst/>
                <a:ea typeface="Times New Roman" panose="02020603050405020304" pitchFamily="18" charset="0"/>
              </a:rPr>
              <a:t>The SCC is a general economic concept (“estimand”) which is estimated using a combination of theoretical models, calibrated structural models, and econometric estimates.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1600" dirty="0"/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i="1" dirty="0">
                <a:solidFill>
                  <a:srgbClr val="C00000"/>
                </a:solidFill>
              </a:rPr>
              <a:t>Cost-benefit analysis</a:t>
            </a:r>
            <a:r>
              <a:rPr lang="en-US" sz="1600" b="1" dirty="0">
                <a:solidFill>
                  <a:srgbClr val="C00000"/>
                </a:solidFill>
              </a:rPr>
              <a:t> </a:t>
            </a:r>
            <a:r>
              <a:rPr lang="en-US" sz="1600" dirty="0"/>
              <a:t>is the estimation the costs and benefits of a policy, and the comparison of costs and benefits.</a:t>
            </a:r>
          </a:p>
          <a:p>
            <a:pPr marL="285750" marR="0" lvl="0" indent="-2857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For an emissions mitigation policy, the costs are the abatement costs of reducing CO2 emissions by one ton.</a:t>
            </a:r>
          </a:p>
          <a:p>
            <a:pPr marL="285750" marR="0" lvl="0" indent="-2857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Costs can be static or dynamic, and in any event are measured over a discrete time period.</a:t>
            </a:r>
          </a:p>
          <a:p>
            <a:pPr marL="285750" marR="0" lvl="0" indent="-2857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A “small” policy is cost-beneficial if its abatement cost &lt; SCC (marginal cost &lt; marginal benefit)</a:t>
            </a:r>
          </a:p>
          <a:p>
            <a:pPr marL="285750" marR="0" lvl="0" indent="-2857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1600" dirty="0"/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i="1" dirty="0">
                <a:solidFill>
                  <a:srgbClr val="C00000"/>
                </a:solidFill>
              </a:rPr>
              <a:t>Cost-effectiveness analysis</a:t>
            </a:r>
            <a:r>
              <a:rPr lang="en-US" sz="1600" b="1" dirty="0">
                <a:solidFill>
                  <a:srgbClr val="C00000"/>
                </a:solidFill>
              </a:rPr>
              <a:t> </a:t>
            </a:r>
            <a:r>
              <a:rPr lang="en-US" sz="1600" dirty="0"/>
              <a:t>is the estimation of costs of competing policies that achieve the same (narrowly-defined) goal and comparing costs across policies to find the least-coast (most cost-effective) way to achieve that goal.</a:t>
            </a:r>
          </a:p>
          <a:p>
            <a:pPr marL="285750" marR="0" lvl="0" indent="-2857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For example, among 3 policies that achieve 50% EV penetration by 2050, the policy with the lowest cost is the most cost-effective.</a:t>
            </a:r>
          </a:p>
          <a:p>
            <a:pPr marL="285750" marR="0" lvl="0" indent="-2857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In climate policy, CEA is associated with exogenously-determined carbon budgets and with “target-consistent” prices to achieve those budgets.</a:t>
            </a:r>
          </a:p>
          <a:p>
            <a:pPr marL="285750" marR="0" lvl="0" indent="-2857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1600" dirty="0"/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/>
              <a:t>CBA and CEA are related but fundamentally different. A policy could pass a CEA test but not a CBA test.</a:t>
            </a:r>
          </a:p>
        </p:txBody>
      </p:sp>
    </p:spTree>
    <p:extLst>
      <p:ext uri="{BB962C8B-B14F-4D97-AF65-F5344CB8AC3E}">
        <p14:creationId xmlns:p14="http://schemas.microsoft.com/office/powerpoint/2010/main" val="351568444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-1" y="-24958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Target-consistent pricing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30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9435211-D832-499E-8C8F-1F7F5267875B}"/>
              </a:ext>
            </a:extLst>
          </p:cNvPr>
          <p:cNvSpPr txBox="1"/>
          <p:nvPr/>
        </p:nvSpPr>
        <p:spPr>
          <a:xfrm>
            <a:off x="196675" y="473611"/>
            <a:ext cx="10961476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C00000"/>
                </a:solidFill>
              </a:rPr>
              <a:t>References</a:t>
            </a:r>
            <a:endParaRPr lang="en-US" sz="1600" dirty="0">
              <a:solidFill>
                <a:srgbClr val="C00000"/>
              </a:solidFill>
            </a:endParaRPr>
          </a:p>
          <a:p>
            <a:pPr lvl="1"/>
            <a:r>
              <a:rPr lang="en-US" sz="1600" dirty="0"/>
              <a:t>Stern &amp; Stiglitz (NBER wp, February 2021)</a:t>
            </a:r>
          </a:p>
          <a:p>
            <a:pPr lvl="1"/>
            <a:r>
              <a:rPr lang="en-US" sz="1600" dirty="0"/>
              <a:t>Kaufman et al. (</a:t>
            </a:r>
            <a:r>
              <a:rPr lang="en-US" sz="1600" i="1" dirty="0"/>
              <a:t>Nature Climate Change</a:t>
            </a:r>
            <a:r>
              <a:rPr lang="en-US" sz="1600" dirty="0"/>
              <a:t> 2020)</a:t>
            </a:r>
          </a:p>
          <a:p>
            <a:pPr lvl="1"/>
            <a:r>
              <a:rPr lang="en-US" sz="1600" dirty="0"/>
              <a:t>Van der Ploeg (</a:t>
            </a:r>
            <a:r>
              <a:rPr lang="en-US" sz="1600" i="1" dirty="0"/>
              <a:t>Climatic Change</a:t>
            </a:r>
            <a:r>
              <a:rPr lang="en-US" sz="1600" dirty="0"/>
              <a:t> 2018)</a:t>
            </a:r>
          </a:p>
          <a:p>
            <a:pPr lvl="1"/>
            <a:r>
              <a:rPr lang="en-US" sz="1600" dirty="0"/>
              <a:t>Aldy, Kotchen, Stavins, &amp; Stock (</a:t>
            </a:r>
            <a:r>
              <a:rPr lang="en-US" sz="1600" i="1" dirty="0"/>
              <a:t>Science</a:t>
            </a:r>
            <a:r>
              <a:rPr lang="en-US" sz="1600" dirty="0"/>
              <a:t> 2021</a:t>
            </a:r>
            <a:r>
              <a:rPr lang="en-US" sz="1600" i="1" dirty="0"/>
              <a:t>)</a:t>
            </a:r>
            <a:endParaRPr lang="en-US" sz="1600" dirty="0"/>
          </a:p>
          <a:p>
            <a:endParaRPr lang="en-US" sz="1600" dirty="0"/>
          </a:p>
          <a:p>
            <a:r>
              <a:rPr lang="en-US" sz="1600" b="1" dirty="0">
                <a:solidFill>
                  <a:srgbClr val="C00000"/>
                </a:solidFill>
              </a:rPr>
              <a:t>Carbon budget approach</a:t>
            </a:r>
            <a:endParaRPr lang="en-US" sz="1600" dirty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Because of unknown or highly uncertain tail risks, we adopt scientists’ recommendation to keep temperature increase to (say) 2 degrees 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This implies a carbon budget (random because of climate model uncertainty)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With a fixed stock of carbon to use, we can apply the classic theory of finite-resource pricing to obtain the Hotelling price trajectory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Optimal paths are modified if abatement costs vary over time, or benefits vary over time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Hotelling calculations are typically done for single-externality case (GHG externality)</a:t>
            </a:r>
          </a:p>
          <a:p>
            <a:endParaRPr lang="en-US" sz="1600" dirty="0"/>
          </a:p>
          <a:p>
            <a:r>
              <a:rPr lang="en-US" sz="1600" b="1" dirty="0">
                <a:solidFill>
                  <a:srgbClr val="C00000"/>
                </a:solidFill>
              </a:rPr>
              <a:t>Cost-effectiveness approach</a:t>
            </a:r>
            <a:endParaRPr lang="en-US" sz="1600" dirty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Suppose you adopt a carbon budget. Then the task is to complete the green transition as cost-effectively as possible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Absent uncertainty: line up all the possible policies, choose the most cost-effective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With uncertainty: don’t know the policies or technologies or future abatement costs. How do decide whether a candidate policy is cost-effective?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Compare to a price benchmark: a target-consistent price (TCP). TCP adopted (for some purposes) by UK (DECC 2009)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Target-consistent price path is an estimate of the sequence of cost-effective policies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Estimating the TCP doesn’t require damages or benefits – but requires modeling abatement technologies and policy costs. 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IPCC SR1.5 calculated TCP as between $135-$5500/ton CO2e (2030 price) (!)</a:t>
            </a:r>
          </a:p>
        </p:txBody>
      </p:sp>
    </p:spTree>
    <p:extLst>
      <p:ext uri="{BB962C8B-B14F-4D97-AF65-F5344CB8AC3E}">
        <p14:creationId xmlns:p14="http://schemas.microsoft.com/office/powerpoint/2010/main" val="196439077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-1" y="-24958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SCC: final comments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31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9435211-D832-499E-8C8F-1F7F5267875B}"/>
              </a:ext>
            </a:extLst>
          </p:cNvPr>
          <p:cNvSpPr txBox="1"/>
          <p:nvPr/>
        </p:nvSpPr>
        <p:spPr>
          <a:xfrm>
            <a:off x="164402" y="612844"/>
            <a:ext cx="1096147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Institutional implementation</a:t>
            </a:r>
            <a:endParaRPr lang="en-US" dirty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USG update ongoing, report due January 2021</a:t>
            </a:r>
          </a:p>
          <a:p>
            <a:endParaRPr lang="en-US" dirty="0"/>
          </a:p>
          <a:p>
            <a:r>
              <a:rPr lang="en-US" b="1" dirty="0">
                <a:solidFill>
                  <a:srgbClr val="C00000"/>
                </a:solidFill>
              </a:rPr>
              <a:t>SCC or TCP? (CBA or CEA?)</a:t>
            </a:r>
            <a:endParaRPr lang="en-US" dirty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Critical importance of cost discipline!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i="1" dirty="0">
                <a:solidFill>
                  <a:srgbClr val="C00000"/>
                </a:solidFill>
              </a:rPr>
              <a:t>Worse case outcome is spending trillions of dollars but not getting the decarbonization job done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Hard to argue with cost-benefit analysis in theory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SCC and TCP both very difficult to compute (which is harder, future mortality or future technology)?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TCP also depends on policy target: Trump, no target so TCP = 0; Biden, 2050 net zero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Targets seem to be very popular politically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dirty="0"/>
              <a:t>But voting for a target is a lot easier than voting for a policy with teeth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Personal views…</a:t>
            </a:r>
          </a:p>
          <a:p>
            <a:endParaRPr lang="en-US" dirty="0"/>
          </a:p>
          <a:p>
            <a:r>
              <a:rPr lang="en-US" b="1" dirty="0">
                <a:solidFill>
                  <a:srgbClr val="C00000"/>
                </a:solidFill>
              </a:rPr>
              <a:t>Researchable topics</a:t>
            </a:r>
            <a:endParaRPr lang="en-US" dirty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Harder-to-measure damages: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dirty="0"/>
              <a:t>Ecosystem damages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dirty="0"/>
              <a:t>Extinctions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dirty="0"/>
              <a:t>Migration and political disruption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dirty="0"/>
              <a:t>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Discounting really important yet unresolved</a:t>
            </a:r>
          </a:p>
        </p:txBody>
      </p:sp>
    </p:spTree>
    <p:extLst>
      <p:ext uri="{BB962C8B-B14F-4D97-AF65-F5344CB8AC3E}">
        <p14:creationId xmlns:p14="http://schemas.microsoft.com/office/powerpoint/2010/main" val="26855043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The SCC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4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9435211-D832-499E-8C8F-1F7F5267875B}"/>
              </a:ext>
            </a:extLst>
          </p:cNvPr>
          <p:cNvSpPr txBox="1"/>
          <p:nvPr/>
        </p:nvSpPr>
        <p:spPr>
          <a:xfrm>
            <a:off x="357315" y="546428"/>
            <a:ext cx="9799939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Selected references</a:t>
            </a:r>
          </a:p>
          <a:p>
            <a:endParaRPr lang="en-US" sz="1600" dirty="0"/>
          </a:p>
          <a:p>
            <a:pPr lvl="1" indent="-457200"/>
            <a:r>
              <a:rPr lang="en-US" sz="1600" dirty="0"/>
              <a:t>Aldy, J., M.J. Kotchen, R.N. Stavins, and J.H. Stock, “Keep Climate Policy Focused on the Social Cost of Carbon,” </a:t>
            </a:r>
            <a:r>
              <a:rPr lang="en-US" sz="1600" i="1" dirty="0"/>
              <a:t>Science, </a:t>
            </a:r>
            <a:r>
              <a:rPr lang="en-US" sz="1600" dirty="0"/>
              <a:t>August 20, 2021. </a:t>
            </a:r>
          </a:p>
          <a:p>
            <a:pPr lvl="1" indent="-457200"/>
            <a:r>
              <a:rPr lang="en-US" sz="1600" dirty="0"/>
              <a:t>Carleton, T. et al., “Valuing the Global Mortality Consequences of Climate Change Accounting for Adaptation Costs and Benefits,” NBER wp 27599, July 2020</a:t>
            </a:r>
          </a:p>
          <a:p>
            <a:pPr lvl="1" indent="-457200"/>
            <a:r>
              <a:rPr lang="en-US" sz="1600" dirty="0"/>
              <a:t>Carleton, T. et al., “Updating the US Government’s Social Cost of Carbon,” manuscript, 2021</a:t>
            </a:r>
          </a:p>
          <a:p>
            <a:pPr lvl="1" indent="-457200"/>
            <a:r>
              <a:rPr lang="en-US" sz="1600" dirty="0"/>
              <a:t>Dietz, S., J. Rising, T. </a:t>
            </a:r>
            <a:r>
              <a:rPr lang="en-US" sz="1600" dirty="0" err="1"/>
              <a:t>Stoerk</a:t>
            </a:r>
            <a:r>
              <a:rPr lang="en-US" sz="1600" dirty="0"/>
              <a:t>, G. Wagner, “Economic Impacts of Tipping Points in the Climate System,” </a:t>
            </a:r>
            <a:r>
              <a:rPr lang="en-US" sz="1600" i="1" dirty="0"/>
              <a:t>PNAS</a:t>
            </a:r>
            <a:r>
              <a:rPr lang="en-US" sz="1600" dirty="0"/>
              <a:t> 2021.</a:t>
            </a:r>
          </a:p>
          <a:p>
            <a:pPr lvl="1" indent="-457200"/>
            <a:r>
              <a:rPr lang="en-US" sz="1600" dirty="0"/>
              <a:t>Pindyck, R.S., “Uncertain Outcomes and Climate Change Policy,” </a:t>
            </a:r>
            <a:r>
              <a:rPr lang="en-US" sz="1600" i="1" dirty="0"/>
              <a:t>JEEM</a:t>
            </a:r>
            <a:r>
              <a:rPr lang="en-US" sz="1600" dirty="0"/>
              <a:t> 2012</a:t>
            </a:r>
          </a:p>
          <a:p>
            <a:pPr lvl="1" indent="-457200"/>
            <a:r>
              <a:rPr lang="en-US" sz="1600" dirty="0"/>
              <a:t>Rennert, K. et al., “The Social Cost of Carbon: Innovation and Application,” </a:t>
            </a:r>
            <a:r>
              <a:rPr lang="en-US" sz="1600" i="1" dirty="0"/>
              <a:t>BPEA</a:t>
            </a:r>
            <a:r>
              <a:rPr lang="en-US" sz="1600" dirty="0"/>
              <a:t>, September 2021</a:t>
            </a:r>
          </a:p>
          <a:p>
            <a:pPr lvl="1" indent="-457200"/>
            <a:r>
              <a:rPr lang="en-US" sz="1600" dirty="0" err="1"/>
              <a:t>Műller</a:t>
            </a:r>
            <a:r>
              <a:rPr lang="en-US" sz="1600" dirty="0"/>
              <a:t>, U., J.H. Stock, and M.W. Watson, </a:t>
            </a:r>
            <a:r>
              <a:rPr lang="en-US" sz="1600" dirty="0">
                <a:effectLst/>
                <a:ea typeface="Times New Roman" panose="02020603050405020304" pitchFamily="18" charset="0"/>
              </a:rPr>
              <a:t>“An Econometric Model of International Long-run Growth Dynamics,” forthcoming, </a:t>
            </a:r>
            <a:r>
              <a:rPr lang="en-US" sz="1600" i="1" dirty="0">
                <a:effectLst/>
                <a:ea typeface="Times New Roman" panose="02020603050405020304" pitchFamily="18" charset="0"/>
              </a:rPr>
              <a:t>Review of Economics and Statistics</a:t>
            </a:r>
            <a:r>
              <a:rPr lang="en-US" sz="1600" i="1" dirty="0">
                <a:ea typeface="Times New Roman" panose="02020603050405020304" pitchFamily="18" charset="0"/>
              </a:rPr>
              <a:t> </a:t>
            </a:r>
            <a:r>
              <a:rPr lang="en-US" sz="1600" dirty="0">
                <a:ea typeface="Times New Roman" panose="02020603050405020304" pitchFamily="18" charset="0"/>
              </a:rPr>
              <a:t>(2021)</a:t>
            </a:r>
            <a:endParaRPr lang="en-US" sz="1600" dirty="0"/>
          </a:p>
          <a:p>
            <a:pPr lvl="1" indent="-457200"/>
            <a:r>
              <a:rPr lang="en-US" sz="1600" dirty="0"/>
              <a:t>National Academy of Sciences, “Valuing Climate Damages: Updating Estimates of the Social Cost of Carbon,” 2017.</a:t>
            </a:r>
          </a:p>
          <a:p>
            <a:pPr lvl="1" indent="-457200"/>
            <a:r>
              <a:rPr lang="en-US" sz="1600" dirty="0"/>
              <a:t>Stern, N. and J. Stiglitz, “The Social Cost of Carbon, Risk, Distribution, Market Failures: An Alternative Approach,” NBER wp 28472, February 2021.</a:t>
            </a:r>
          </a:p>
          <a:p>
            <a:pPr lvl="1" indent="-457200"/>
            <a:r>
              <a:rPr lang="en-US" sz="1600" dirty="0"/>
              <a:t>Weitzman, M., “</a:t>
            </a:r>
            <a:r>
              <a:rPr lang="en-US" sz="1600" b="0" i="0" u="none" strike="noStrike" baseline="0" dirty="0">
                <a:latin typeface="AdvOT77db9845"/>
              </a:rPr>
              <a:t>On modeling and interpreting the economics of catastrophic climate change.” </a:t>
            </a:r>
            <a:r>
              <a:rPr lang="en-US" sz="1600" b="0" i="1" u="none" strike="noStrike" baseline="0" dirty="0">
                <a:latin typeface="AdvOT255b5711.I"/>
              </a:rPr>
              <a:t>Review of Economics and Statistics</a:t>
            </a:r>
            <a:r>
              <a:rPr lang="en-US" sz="1600" b="0" i="0" u="none" strike="noStrike" baseline="0" dirty="0">
                <a:latin typeface="AdvOT255b5711.I"/>
              </a:rPr>
              <a:t> </a:t>
            </a:r>
            <a:r>
              <a:rPr lang="en-US" sz="1600" b="0" i="0" u="none" strike="noStrike" baseline="0" dirty="0">
                <a:latin typeface="AdvOT77db9845"/>
              </a:rPr>
              <a:t>91: 1–19, 2009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532259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-1" y="-24958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Estimation of the SCC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5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9435211-D832-499E-8C8F-1F7F5267875B}"/>
              </a:ext>
            </a:extLst>
          </p:cNvPr>
          <p:cNvSpPr txBox="1"/>
          <p:nvPr/>
        </p:nvSpPr>
        <p:spPr>
          <a:xfrm>
            <a:off x="357315" y="546428"/>
            <a:ext cx="10034717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Components of estimating the SCC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Establish baseline trajectories of population, GDP, and emissions.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Establish a baseline climate path (</a:t>
            </a:r>
            <a:r>
              <a:rPr lang="en-US" sz="1600" i="1" dirty="0" err="1"/>
              <a:t>Z</a:t>
            </a:r>
            <a:r>
              <a:rPr lang="en-US" sz="1600" i="1" baseline="-25000" dirty="0" err="1"/>
              <a:t>t</a:t>
            </a:r>
            <a:r>
              <a:rPr lang="en-US" sz="1600" i="1" dirty="0"/>
              <a:t> , Z</a:t>
            </a:r>
            <a:r>
              <a:rPr lang="en-US" sz="1600" i="1" baseline="-25000" dirty="0"/>
              <a:t>t</a:t>
            </a:r>
            <a:r>
              <a:rPr lang="en-US" sz="1600" baseline="-25000" dirty="0"/>
              <a:t>+1</a:t>
            </a:r>
            <a:r>
              <a:rPr lang="en-US" sz="1600" i="1" dirty="0"/>
              <a:t> , Z</a:t>
            </a:r>
            <a:r>
              <a:rPr lang="en-US" sz="1600" i="1" baseline="-25000" dirty="0"/>
              <a:t>t</a:t>
            </a:r>
            <a:r>
              <a:rPr lang="en-US" sz="1600" baseline="-25000" dirty="0"/>
              <a:t>+2</a:t>
            </a:r>
            <a:r>
              <a:rPr lang="en-US" sz="1600" i="1" dirty="0"/>
              <a:t> </a:t>
            </a:r>
            <a:r>
              <a:rPr lang="en-US" sz="1600" dirty="0"/>
              <a:t>,…), where </a:t>
            </a:r>
            <a:r>
              <a:rPr lang="en-US" sz="1600" i="1" dirty="0"/>
              <a:t>C</a:t>
            </a:r>
            <a:r>
              <a:rPr lang="en-US" sz="1600" dirty="0"/>
              <a:t> is a (large) vector of regional climate variables (mean temperature, heat waves, precipitation, droughts, storms,…)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Emit 1 more ton of CO2 in year </a:t>
            </a:r>
            <a:r>
              <a:rPr lang="en-US" sz="1600" i="1" dirty="0" err="1"/>
              <a:t>t</a:t>
            </a:r>
            <a:r>
              <a:rPr lang="en-US" sz="1600" dirty="0" err="1"/>
              <a:t>+j</a:t>
            </a:r>
            <a:r>
              <a:rPr lang="en-US" sz="1600" dirty="0"/>
              <a:t> and compute (</a:t>
            </a:r>
            <a:r>
              <a:rPr lang="el-GR" sz="1600" dirty="0"/>
              <a:t>Δ</a:t>
            </a:r>
            <a:r>
              <a:rPr lang="en-US" sz="1600" i="1" dirty="0" err="1"/>
              <a:t>Z</a:t>
            </a:r>
            <a:r>
              <a:rPr lang="en-US" sz="1600" i="1" baseline="-25000" dirty="0" err="1"/>
              <a:t>t</a:t>
            </a:r>
            <a:r>
              <a:rPr lang="en-US" sz="1600" baseline="-25000" dirty="0"/>
              <a:t> +</a:t>
            </a:r>
            <a:r>
              <a:rPr lang="en-US" sz="1600" i="1" baseline="-25000" dirty="0"/>
              <a:t>j</a:t>
            </a:r>
            <a:r>
              <a:rPr lang="en-US" sz="1600" i="1" dirty="0"/>
              <a:t> , </a:t>
            </a:r>
            <a:r>
              <a:rPr lang="el-GR" sz="1600" dirty="0"/>
              <a:t>Δ</a:t>
            </a:r>
            <a:r>
              <a:rPr lang="en-US" sz="1600" i="1" dirty="0"/>
              <a:t>Z</a:t>
            </a:r>
            <a:r>
              <a:rPr lang="en-US" sz="1600" i="1" baseline="-25000" dirty="0"/>
              <a:t>t+j</a:t>
            </a:r>
            <a:r>
              <a:rPr lang="en-US" sz="1600" baseline="-25000" dirty="0"/>
              <a:t>+1</a:t>
            </a:r>
            <a:r>
              <a:rPr lang="en-US" sz="1600" i="1" dirty="0"/>
              <a:t> , </a:t>
            </a:r>
            <a:r>
              <a:rPr lang="el-GR" sz="1600" dirty="0"/>
              <a:t>Δ</a:t>
            </a:r>
            <a:r>
              <a:rPr lang="en-US" sz="1600" i="1" dirty="0"/>
              <a:t>Z</a:t>
            </a:r>
            <a:r>
              <a:rPr lang="en-US" sz="1600" i="1" baseline="-25000" dirty="0"/>
              <a:t>t</a:t>
            </a:r>
            <a:r>
              <a:rPr lang="en-US" sz="1600" baseline="-25000" dirty="0"/>
              <a:t>+</a:t>
            </a:r>
            <a:r>
              <a:rPr lang="en-US" sz="1600" i="1" baseline="-25000" dirty="0"/>
              <a:t>j</a:t>
            </a:r>
            <a:r>
              <a:rPr lang="en-US" sz="1600" baseline="-25000" dirty="0"/>
              <a:t>+2</a:t>
            </a:r>
            <a:r>
              <a:rPr lang="en-US" sz="1600" i="1" dirty="0"/>
              <a:t> </a:t>
            </a:r>
            <a:r>
              <a:rPr lang="en-US" sz="1600" dirty="0"/>
              <a:t>,…).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Compute economic damages, measured in dollars of lost consumption (</a:t>
            </a:r>
            <a:r>
              <a:rPr lang="el-GR" sz="1600" dirty="0"/>
              <a:t>Δ</a:t>
            </a:r>
            <a:r>
              <a:rPr lang="en-US" sz="1600" i="1" dirty="0"/>
              <a:t>C</a:t>
            </a:r>
            <a:r>
              <a:rPr lang="en-US" sz="1600" i="1" baseline="-25000" dirty="0"/>
              <a:t>t</a:t>
            </a:r>
            <a:r>
              <a:rPr lang="en-US" sz="1600" baseline="-25000" dirty="0"/>
              <a:t> +</a:t>
            </a:r>
            <a:r>
              <a:rPr lang="en-US" sz="1600" i="1" baseline="-25000" dirty="0"/>
              <a:t>j</a:t>
            </a:r>
            <a:r>
              <a:rPr lang="en-US" sz="1600" i="1" dirty="0"/>
              <a:t> , </a:t>
            </a:r>
            <a:r>
              <a:rPr lang="el-GR" sz="1600" dirty="0"/>
              <a:t>Δ</a:t>
            </a:r>
            <a:r>
              <a:rPr lang="en-US" sz="1600" i="1" dirty="0"/>
              <a:t>C</a:t>
            </a:r>
            <a:r>
              <a:rPr lang="en-US" sz="1600" i="1" baseline="-25000" dirty="0"/>
              <a:t>t+j</a:t>
            </a:r>
            <a:r>
              <a:rPr lang="en-US" sz="1600" baseline="-25000" dirty="0"/>
              <a:t>+1</a:t>
            </a:r>
            <a:r>
              <a:rPr lang="en-US" sz="1600" i="1" dirty="0"/>
              <a:t> , </a:t>
            </a:r>
            <a:r>
              <a:rPr lang="el-GR" sz="1600" dirty="0"/>
              <a:t>Δ</a:t>
            </a:r>
            <a:r>
              <a:rPr lang="en-US" sz="1600" i="1" dirty="0"/>
              <a:t>C</a:t>
            </a:r>
            <a:r>
              <a:rPr lang="en-US" sz="1600" i="1" baseline="-25000" dirty="0"/>
              <a:t>t</a:t>
            </a:r>
            <a:r>
              <a:rPr lang="en-US" sz="1600" baseline="-25000" dirty="0"/>
              <a:t>+</a:t>
            </a:r>
            <a:r>
              <a:rPr lang="en-US" sz="1600" i="1" baseline="-25000" dirty="0"/>
              <a:t>j</a:t>
            </a:r>
            <a:r>
              <a:rPr lang="en-US" sz="1600" baseline="-25000" dirty="0"/>
              <a:t>+2</a:t>
            </a:r>
            <a:r>
              <a:rPr lang="en-US" sz="1600" i="1" dirty="0"/>
              <a:t> </a:t>
            </a:r>
            <a:r>
              <a:rPr lang="en-US" sz="1600" dirty="0"/>
              <a:t>,…)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Discount (</a:t>
            </a:r>
            <a:r>
              <a:rPr lang="el-GR" sz="1600" dirty="0"/>
              <a:t>Δ</a:t>
            </a:r>
            <a:r>
              <a:rPr lang="en-US" sz="1600" i="1" dirty="0"/>
              <a:t>C</a:t>
            </a:r>
            <a:r>
              <a:rPr lang="en-US" sz="1600" i="1" baseline="-25000" dirty="0"/>
              <a:t>t</a:t>
            </a:r>
            <a:r>
              <a:rPr lang="en-US" sz="1600" baseline="-25000" dirty="0"/>
              <a:t> +</a:t>
            </a:r>
            <a:r>
              <a:rPr lang="en-US" sz="1600" i="1" baseline="-25000" dirty="0"/>
              <a:t>j</a:t>
            </a:r>
            <a:r>
              <a:rPr lang="en-US" sz="1600" i="1" dirty="0"/>
              <a:t> , </a:t>
            </a:r>
            <a:r>
              <a:rPr lang="el-GR" sz="1600" dirty="0"/>
              <a:t>Δ</a:t>
            </a:r>
            <a:r>
              <a:rPr lang="en-US" sz="1600" i="1" dirty="0"/>
              <a:t>C</a:t>
            </a:r>
            <a:r>
              <a:rPr lang="en-US" sz="1600" i="1" baseline="-25000" dirty="0"/>
              <a:t>t+j</a:t>
            </a:r>
            <a:r>
              <a:rPr lang="en-US" sz="1600" baseline="-25000" dirty="0"/>
              <a:t>+1</a:t>
            </a:r>
            <a:r>
              <a:rPr lang="en-US" sz="1600" i="1" dirty="0"/>
              <a:t> , </a:t>
            </a:r>
            <a:r>
              <a:rPr lang="el-GR" sz="1600" dirty="0"/>
              <a:t>Δ</a:t>
            </a:r>
            <a:r>
              <a:rPr lang="en-US" sz="1600" i="1" dirty="0"/>
              <a:t>C</a:t>
            </a:r>
            <a:r>
              <a:rPr lang="en-US" sz="1600" i="1" baseline="-25000" dirty="0"/>
              <a:t>t</a:t>
            </a:r>
            <a:r>
              <a:rPr lang="en-US" sz="1600" baseline="-25000" dirty="0"/>
              <a:t>+</a:t>
            </a:r>
            <a:r>
              <a:rPr lang="en-US" sz="1600" i="1" baseline="-25000" dirty="0"/>
              <a:t>j</a:t>
            </a:r>
            <a:r>
              <a:rPr lang="en-US" sz="1600" baseline="-25000" dirty="0"/>
              <a:t>+2</a:t>
            </a:r>
            <a:r>
              <a:rPr lang="en-US" sz="1600" i="1" dirty="0"/>
              <a:t> </a:t>
            </a:r>
            <a:r>
              <a:rPr lang="en-US" sz="1600" dirty="0"/>
              <a:t>,…) to the present.</a:t>
            </a:r>
          </a:p>
          <a:p>
            <a:endParaRPr lang="en-US" sz="1600" dirty="0"/>
          </a:p>
          <a:p>
            <a:r>
              <a:rPr lang="en-US" sz="1600" b="1" dirty="0">
                <a:solidFill>
                  <a:srgbClr val="C00000"/>
                </a:solidFill>
              </a:rPr>
              <a:t>This is done using an Integrated Assessment Model (IAM):</a:t>
            </a:r>
          </a:p>
          <a:p>
            <a:endParaRPr lang="en-US" sz="1600" dirty="0"/>
          </a:p>
          <a:p>
            <a:r>
              <a:rPr lang="en-US" sz="1600" b="1" dirty="0">
                <a:solidFill>
                  <a:srgbClr val="C00000"/>
                </a:solidFill>
              </a:rPr>
              <a:t>Original IAM: </a:t>
            </a:r>
            <a:r>
              <a:rPr lang="en-US" sz="1600" dirty="0"/>
              <a:t>Nordhaus’s Dynamic Integrated model of </a:t>
            </a:r>
          </a:p>
          <a:p>
            <a:r>
              <a:rPr lang="en-US" sz="1600" dirty="0"/>
              <a:t>Climate and the Economy (DICE). DICE economic module:</a:t>
            </a:r>
          </a:p>
          <a:p>
            <a:endParaRPr lang="en-US" sz="1600" dirty="0"/>
          </a:p>
          <a:p>
            <a:endParaRPr lang="en-US" sz="1600" dirty="0"/>
          </a:p>
          <a:p>
            <a:r>
              <a:rPr lang="en-US" sz="1600" dirty="0"/>
              <a:t>Welfare:</a:t>
            </a:r>
          </a:p>
          <a:p>
            <a:endParaRPr lang="en-US" sz="1600" dirty="0"/>
          </a:p>
          <a:p>
            <a:endParaRPr lang="en-US" sz="1600" dirty="0"/>
          </a:p>
          <a:p>
            <a:r>
              <a:rPr lang="en-US" sz="1600" dirty="0"/>
              <a:t>Net production:</a:t>
            </a:r>
          </a:p>
          <a:p>
            <a:endParaRPr lang="en-US" sz="1600" dirty="0"/>
          </a:p>
          <a:p>
            <a:r>
              <a:rPr lang="en-US" sz="1600" dirty="0"/>
              <a:t>Climate damages:</a:t>
            </a:r>
          </a:p>
          <a:p>
            <a:endParaRPr lang="en-US" sz="1600" dirty="0"/>
          </a:p>
          <a:p>
            <a:r>
              <a:rPr lang="en-US" sz="1600" dirty="0"/>
              <a:t>Abatement costs:</a:t>
            </a:r>
          </a:p>
          <a:p>
            <a:endParaRPr lang="en-US" sz="1600" dirty="0"/>
          </a:p>
          <a:p>
            <a:r>
              <a:rPr lang="en-US" sz="1600" dirty="0"/>
              <a:t>Anthropogenic</a:t>
            </a:r>
          </a:p>
          <a:p>
            <a:r>
              <a:rPr lang="en-US" sz="1600" dirty="0"/>
              <a:t>   emissions: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D6CED42-3FEB-4F7F-BC45-BE4CD79846DC}"/>
              </a:ext>
            </a:extLst>
          </p:cNvPr>
          <p:cNvGrpSpPr/>
          <p:nvPr/>
        </p:nvGrpSpPr>
        <p:grpSpPr>
          <a:xfrm>
            <a:off x="6095999" y="2506801"/>
            <a:ext cx="5041143" cy="3164949"/>
            <a:chOff x="0" y="0"/>
            <a:chExt cx="5539740" cy="326136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84B51C0-76C8-43E5-9108-8212D8FE3197}"/>
                </a:ext>
              </a:extLst>
            </p:cNvPr>
            <p:cNvSpPr/>
            <p:nvPr/>
          </p:nvSpPr>
          <p:spPr>
            <a:xfrm>
              <a:off x="2087880" y="0"/>
              <a:ext cx="1539240" cy="647700"/>
            </a:xfrm>
            <a:prstGeom prst="rect">
              <a:avLst/>
            </a:prstGeom>
            <a:ln cmpd="sng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Economic Model</a:t>
              </a:r>
            </a:p>
          </p:txBody>
        </p:sp>
        <p:sp>
          <p:nvSpPr>
            <p:cNvPr id="11" name="Flowchart: Data 10">
              <a:extLst>
                <a:ext uri="{FF2B5EF4-FFF2-40B4-BE49-F238E27FC236}">
                  <a16:creationId xmlns:a16="http://schemas.microsoft.com/office/drawing/2014/main" id="{D81CB224-3A28-4F46-A778-1B3906B8765B}"/>
                </a:ext>
              </a:extLst>
            </p:cNvPr>
            <p:cNvSpPr/>
            <p:nvPr/>
          </p:nvSpPr>
          <p:spPr>
            <a:xfrm>
              <a:off x="4137660" y="53340"/>
              <a:ext cx="1363980" cy="495300"/>
            </a:xfrm>
            <a:prstGeom prst="flowChartInputOutput">
              <a:avLst/>
            </a:prstGeom>
            <a:ln cmpd="sng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Emissions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462991C-28CD-48F3-A528-465A21134EA1}"/>
                </a:ext>
              </a:extLst>
            </p:cNvPr>
            <p:cNvSpPr/>
            <p:nvPr/>
          </p:nvSpPr>
          <p:spPr>
            <a:xfrm>
              <a:off x="4000500" y="1280160"/>
              <a:ext cx="1539240" cy="647700"/>
            </a:xfrm>
            <a:prstGeom prst="rect">
              <a:avLst/>
            </a:prstGeom>
            <a:ln cmpd="sng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Carbon Cycle</a:t>
              </a:r>
            </a:p>
          </p:txBody>
        </p:sp>
        <p:sp>
          <p:nvSpPr>
            <p:cNvPr id="13" name="Flowchart: Data 12">
              <a:extLst>
                <a:ext uri="{FF2B5EF4-FFF2-40B4-BE49-F238E27FC236}">
                  <a16:creationId xmlns:a16="http://schemas.microsoft.com/office/drawing/2014/main" id="{774B8665-C8FB-4768-8318-1A2AC211C030}"/>
                </a:ext>
              </a:extLst>
            </p:cNvPr>
            <p:cNvSpPr/>
            <p:nvPr/>
          </p:nvSpPr>
          <p:spPr>
            <a:xfrm>
              <a:off x="4130040" y="2560320"/>
              <a:ext cx="1363980" cy="670560"/>
            </a:xfrm>
            <a:prstGeom prst="flowChartInputOutput">
              <a:avLst/>
            </a:prstGeom>
            <a:ln cmpd="sng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Climate System Response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BD953DBA-12F3-4764-8687-B8195DA8565C}"/>
                </a:ext>
              </a:extLst>
            </p:cNvPr>
            <p:cNvSpPr/>
            <p:nvPr/>
          </p:nvSpPr>
          <p:spPr>
            <a:xfrm>
              <a:off x="2080260" y="2583180"/>
              <a:ext cx="1539240" cy="647700"/>
            </a:xfrm>
            <a:prstGeom prst="rect">
              <a:avLst/>
            </a:prstGeom>
            <a:ln cmpd="sng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Ecosystem Impacts</a:t>
              </a:r>
            </a:p>
          </p:txBody>
        </p:sp>
        <p:sp>
          <p:nvSpPr>
            <p:cNvPr id="15" name="Flowchart: Data 14">
              <a:extLst>
                <a:ext uri="{FF2B5EF4-FFF2-40B4-BE49-F238E27FC236}">
                  <a16:creationId xmlns:a16="http://schemas.microsoft.com/office/drawing/2014/main" id="{9A25B0D6-00F3-4F94-B19D-AA603DABC0BD}"/>
                </a:ext>
              </a:extLst>
            </p:cNvPr>
            <p:cNvSpPr/>
            <p:nvPr/>
          </p:nvSpPr>
          <p:spPr>
            <a:xfrm>
              <a:off x="83820" y="2590800"/>
              <a:ext cx="1363980" cy="670560"/>
            </a:xfrm>
            <a:prstGeom prst="flowChartInputOutput">
              <a:avLst/>
            </a:prstGeom>
            <a:ln cmpd="sng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Damages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02F7BB8-0EE2-4989-AAF2-759ADED39A79}"/>
                </a:ext>
              </a:extLst>
            </p:cNvPr>
            <p:cNvSpPr/>
            <p:nvPr/>
          </p:nvSpPr>
          <p:spPr>
            <a:xfrm>
              <a:off x="0" y="1280160"/>
              <a:ext cx="1539240" cy="647700"/>
            </a:xfrm>
            <a:prstGeom prst="rect">
              <a:avLst/>
            </a:prstGeom>
            <a:ln cmpd="sng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Political Response</a:t>
              </a:r>
            </a:p>
          </p:txBody>
        </p:sp>
        <p:sp>
          <p:nvSpPr>
            <p:cNvPr id="18" name="Flowchart: Data 17">
              <a:extLst>
                <a:ext uri="{FF2B5EF4-FFF2-40B4-BE49-F238E27FC236}">
                  <a16:creationId xmlns:a16="http://schemas.microsoft.com/office/drawing/2014/main" id="{5A104978-26D1-408C-9582-90FF0D518638}"/>
                </a:ext>
              </a:extLst>
            </p:cNvPr>
            <p:cNvSpPr/>
            <p:nvPr/>
          </p:nvSpPr>
          <p:spPr>
            <a:xfrm>
              <a:off x="0" y="0"/>
              <a:ext cx="1539240" cy="670560"/>
            </a:xfrm>
            <a:prstGeom prst="flowChartInputOutput">
              <a:avLst/>
            </a:prstGeom>
            <a:ln cmpd="sng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200"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Emission Reduction Measures</a:t>
              </a:r>
            </a:p>
          </p:txBody>
        </p: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59B8E00E-8B8A-4B29-BBA5-3784355E5FED}"/>
                </a:ext>
              </a:extLst>
            </p:cNvPr>
            <p:cNvCxnSpPr/>
            <p:nvPr/>
          </p:nvCxnSpPr>
          <p:spPr>
            <a:xfrm>
              <a:off x="3756660" y="304800"/>
              <a:ext cx="381000" cy="0"/>
            </a:xfrm>
            <a:prstGeom prst="straightConnector1">
              <a:avLst/>
            </a:prstGeom>
            <a:ln w="28575" cmpd="sng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E7F1BE44-08DE-4724-AB11-57E09D7DB96E}"/>
                </a:ext>
              </a:extLst>
            </p:cNvPr>
            <p:cNvCxnSpPr/>
            <p:nvPr/>
          </p:nvCxnSpPr>
          <p:spPr>
            <a:xfrm>
              <a:off x="4762500" y="670560"/>
              <a:ext cx="0" cy="502920"/>
            </a:xfrm>
            <a:prstGeom prst="straightConnector1">
              <a:avLst/>
            </a:prstGeom>
            <a:ln w="28575" cmpd="sng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35797CD5-C65E-4CA4-9597-CF9E907F7650}"/>
                </a:ext>
              </a:extLst>
            </p:cNvPr>
            <p:cNvCxnSpPr/>
            <p:nvPr/>
          </p:nvCxnSpPr>
          <p:spPr>
            <a:xfrm>
              <a:off x="4777740" y="2026920"/>
              <a:ext cx="0" cy="495300"/>
            </a:xfrm>
            <a:prstGeom prst="straightConnector1">
              <a:avLst/>
            </a:prstGeom>
            <a:ln w="28575" cmpd="sng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38F94498-CB4F-44A3-BB5A-BE76F7A6CF7B}"/>
                </a:ext>
              </a:extLst>
            </p:cNvPr>
            <p:cNvCxnSpPr/>
            <p:nvPr/>
          </p:nvCxnSpPr>
          <p:spPr>
            <a:xfrm flipH="1">
              <a:off x="3672840" y="2933700"/>
              <a:ext cx="464820" cy="0"/>
            </a:xfrm>
            <a:prstGeom prst="straightConnector1">
              <a:avLst/>
            </a:prstGeom>
            <a:ln w="28575" cmpd="sng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27B7A8CF-1693-450B-BD85-485321C72F31}"/>
                </a:ext>
              </a:extLst>
            </p:cNvPr>
            <p:cNvCxnSpPr/>
            <p:nvPr/>
          </p:nvCxnSpPr>
          <p:spPr>
            <a:xfrm flipH="1">
              <a:off x="1447800" y="2933700"/>
              <a:ext cx="464820" cy="0"/>
            </a:xfrm>
            <a:prstGeom prst="straightConnector1">
              <a:avLst/>
            </a:prstGeom>
            <a:ln w="28575" cmpd="sng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D985E0B0-D1EA-48DF-87FD-158AB674A88B}"/>
                </a:ext>
              </a:extLst>
            </p:cNvPr>
            <p:cNvCxnSpPr/>
            <p:nvPr/>
          </p:nvCxnSpPr>
          <p:spPr>
            <a:xfrm flipV="1">
              <a:off x="754380" y="2072640"/>
              <a:ext cx="0" cy="449580"/>
            </a:xfrm>
            <a:prstGeom prst="straightConnector1">
              <a:avLst/>
            </a:prstGeom>
            <a:ln w="28575" cmpd="sng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42121D9E-84C7-4EFB-B79D-C686F2D4F5C5}"/>
                </a:ext>
              </a:extLst>
            </p:cNvPr>
            <p:cNvCxnSpPr/>
            <p:nvPr/>
          </p:nvCxnSpPr>
          <p:spPr>
            <a:xfrm flipV="1">
              <a:off x="754380" y="769620"/>
              <a:ext cx="0" cy="449580"/>
            </a:xfrm>
            <a:prstGeom prst="straightConnector1">
              <a:avLst/>
            </a:prstGeom>
            <a:ln w="28575" cmpd="sng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AA967240-C107-42A2-8E7E-902A2BD4A109}"/>
                </a:ext>
              </a:extLst>
            </p:cNvPr>
            <p:cNvCxnSpPr/>
            <p:nvPr/>
          </p:nvCxnSpPr>
          <p:spPr>
            <a:xfrm>
              <a:off x="1539240" y="304800"/>
              <a:ext cx="381000" cy="0"/>
            </a:xfrm>
            <a:prstGeom prst="straightConnector1">
              <a:avLst/>
            </a:prstGeom>
            <a:ln w="28575" cmpd="sng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404AFE78-6D3B-41CC-A008-8B699D3299A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58654541"/>
              </p:ext>
            </p:extLst>
          </p:nvPr>
        </p:nvGraphicFramePr>
        <p:xfrm>
          <a:off x="2233621" y="3910012"/>
          <a:ext cx="3378200" cy="2628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name="Equation" r:id="rId3" imgW="3377880" imgH="2628720" progId="Equation.DSMT4">
                  <p:embed/>
                </p:oleObj>
              </mc:Choice>
              <mc:Fallback>
                <p:oleObj name="Equation" r:id="rId3" imgW="3377880" imgH="2628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233621" y="3910012"/>
                        <a:ext cx="3378200" cy="2628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162847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-1" y="-24958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Estimation of the SCC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6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9435211-D832-499E-8C8F-1F7F5267875B}"/>
              </a:ext>
            </a:extLst>
          </p:cNvPr>
          <p:cNvSpPr txBox="1"/>
          <p:nvPr/>
        </p:nvSpPr>
        <p:spPr>
          <a:xfrm>
            <a:off x="196677" y="907097"/>
            <a:ext cx="5263979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A. Climate module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Typical outputs are regional mean temperatures, SLR, possibly precipitation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See Dietz et al (</a:t>
            </a:r>
            <a:r>
              <a:rPr lang="en-US" sz="1600" i="1" dirty="0"/>
              <a:t>JAERE</a:t>
            </a:r>
            <a:r>
              <a:rPr lang="en-US" sz="1600" dirty="0"/>
              <a:t> 2021) for survey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Standard IAMs include at most some extreme events (detachment of WAIS, Greenland, methane hydrates, thawing permafrost, disruption of North Atlantic Oscillation); but see Dietz et al (</a:t>
            </a:r>
            <a:r>
              <a:rPr lang="en-US" sz="1600" i="1" dirty="0"/>
              <a:t>PNAS</a:t>
            </a:r>
            <a:r>
              <a:rPr lang="en-US" sz="1600" dirty="0"/>
              <a:t> 2021)</a:t>
            </a:r>
          </a:p>
        </p:txBody>
      </p:sp>
      <p:pic>
        <p:nvPicPr>
          <p:cNvPr id="27" name="Picture 26" descr="Text&#10;&#10;Description automatically generated">
            <a:extLst>
              <a:ext uri="{FF2B5EF4-FFF2-40B4-BE49-F238E27FC236}">
                <a16:creationId xmlns:a16="http://schemas.microsoft.com/office/drawing/2014/main" id="{E6E90F37-D7CC-4AE2-A4CE-EEA5280054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90" t="12333" r="15138" b="41167"/>
          <a:stretch/>
        </p:blipFill>
        <p:spPr>
          <a:xfrm>
            <a:off x="5608937" y="546428"/>
            <a:ext cx="5631593" cy="545663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B891691-3F1B-4CE0-8E23-66D6EBBB917B}"/>
              </a:ext>
            </a:extLst>
          </p:cNvPr>
          <p:cNvSpPr txBox="1"/>
          <p:nvPr/>
        </p:nvSpPr>
        <p:spPr>
          <a:xfrm>
            <a:off x="5608937" y="6077321"/>
            <a:ext cx="25317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Source: Dietz et al. (</a:t>
            </a:r>
            <a:r>
              <a:rPr lang="en-US" sz="1400" i="1" dirty="0"/>
              <a:t>JAERE</a:t>
            </a:r>
            <a:r>
              <a:rPr lang="en-US" sz="1400" dirty="0"/>
              <a:t> 2021)</a:t>
            </a:r>
          </a:p>
        </p:txBody>
      </p:sp>
    </p:spTree>
    <p:extLst>
      <p:ext uri="{BB962C8B-B14F-4D97-AF65-F5344CB8AC3E}">
        <p14:creationId xmlns:p14="http://schemas.microsoft.com/office/powerpoint/2010/main" val="27281542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-1" y="-24958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Estimation of the SCC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7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9435211-D832-499E-8C8F-1F7F5267875B}"/>
              </a:ext>
            </a:extLst>
          </p:cNvPr>
          <p:cNvSpPr txBox="1"/>
          <p:nvPr/>
        </p:nvSpPr>
        <p:spPr>
          <a:xfrm>
            <a:off x="196675" y="611345"/>
            <a:ext cx="5265011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B. Baseline socioeconomic pathways</a:t>
            </a:r>
          </a:p>
          <a:p>
            <a:r>
              <a:rPr lang="en-US" sz="1600" b="1" dirty="0">
                <a:solidFill>
                  <a:srgbClr val="C00000"/>
                </a:solidFill>
              </a:rPr>
              <a:t>B(i) Scenario approach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Interim USG SCC (2016 version): 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4 reference scenarios with 612-889 ppm CO2 in 2100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plus one assuming moderate mitigation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IPCC scenarios: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SSPs: Shared Socioeconomic Pathways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RCPs: Representative Concentration Pathways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en-US" sz="1600" dirty="0"/>
              <a:t>General view now that RCP8.5 is not realistic BAU given policies in place throughout the world, and slowing emissions</a:t>
            </a:r>
          </a:p>
        </p:txBody>
      </p:sp>
      <p:pic>
        <p:nvPicPr>
          <p:cNvPr id="6" name="Picture 5" descr="Chart, line chart&#10;&#10;Description automatically generated">
            <a:extLst>
              <a:ext uri="{FF2B5EF4-FFF2-40B4-BE49-F238E27FC236}">
                <a16:creationId xmlns:a16="http://schemas.microsoft.com/office/drawing/2014/main" id="{4B95CBA0-EECB-40FF-B13C-084A96C03A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054" y="611345"/>
            <a:ext cx="7007945" cy="4017250"/>
          </a:xfrm>
          <a:prstGeom prst="rect">
            <a:avLst/>
          </a:prstGeom>
        </p:spPr>
      </p:pic>
      <p:pic>
        <p:nvPicPr>
          <p:cNvPr id="9" name="Picture 8" descr="Table&#10;&#10;Description automatically generated">
            <a:extLst>
              <a:ext uri="{FF2B5EF4-FFF2-40B4-BE49-F238E27FC236}">
                <a16:creationId xmlns:a16="http://schemas.microsoft.com/office/drawing/2014/main" id="{25216907-FE31-42EB-972F-ECDAA6BF0B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2102" y="4765120"/>
            <a:ext cx="7099898" cy="2092880"/>
          </a:xfrm>
          <a:prstGeom prst="rect">
            <a:avLst/>
          </a:prstGeom>
        </p:spPr>
      </p:pic>
      <p:pic>
        <p:nvPicPr>
          <p:cNvPr id="11" name="Picture 10" descr="Chart&#10;&#10;Description automatically generated with medium confidence">
            <a:extLst>
              <a:ext uri="{FF2B5EF4-FFF2-40B4-BE49-F238E27FC236}">
                <a16:creationId xmlns:a16="http://schemas.microsoft.com/office/drawing/2014/main" id="{D6BDAEFD-B478-4193-AD82-E7C53812A9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658" y="4065960"/>
            <a:ext cx="3717244" cy="279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4847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-1" y="-24958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Estimation of the SCC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8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9435211-D832-499E-8C8F-1F7F5267875B}"/>
              </a:ext>
            </a:extLst>
          </p:cNvPr>
          <p:cNvSpPr txBox="1"/>
          <p:nvPr/>
        </p:nvSpPr>
        <p:spPr>
          <a:xfrm>
            <a:off x="196675" y="501115"/>
            <a:ext cx="10973833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B. Baseline socioeconomic pathways</a:t>
            </a:r>
          </a:p>
          <a:p>
            <a:r>
              <a:rPr lang="en-US" sz="1600" b="1" dirty="0">
                <a:solidFill>
                  <a:srgbClr val="C00000"/>
                </a:solidFill>
              </a:rPr>
              <a:t>B(ii) Probability distribution approach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SSC scenario approach is a weak link: non-expert judgment, no probability distribution (hard to justify “high confidence” </a:t>
            </a:r>
            <a:r>
              <a:rPr lang="en-US" sz="1600" dirty="0" err="1"/>
              <a:t>etc</a:t>
            </a:r>
            <a:r>
              <a:rPr lang="en-US" sz="1600" dirty="0"/>
              <a:t> conclusions)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Alternatively, construct distribution from IPAT </a:t>
            </a:r>
            <a:r>
              <a:rPr lang="en-US" sz="1600" dirty="0">
                <a:cs typeface="Times New Roman" panose="02020603050405020304" pitchFamily="18" charset="0"/>
              </a:rPr>
              <a:t>(</a:t>
            </a:r>
            <a:r>
              <a:rPr lang="en-US" sz="1600" b="1" dirty="0">
                <a:cs typeface="Times New Roman" panose="02020603050405020304" pitchFamily="18" charset="0"/>
              </a:rPr>
              <a:t>I</a:t>
            </a:r>
            <a:r>
              <a:rPr lang="en-US" sz="1600" dirty="0">
                <a:cs typeface="Times New Roman" panose="02020603050405020304" pitchFamily="18" charset="0"/>
              </a:rPr>
              <a:t>mpact = </a:t>
            </a:r>
            <a:r>
              <a:rPr lang="en-US" sz="1600" b="1" dirty="0">
                <a:cs typeface="Times New Roman" panose="02020603050405020304" pitchFamily="18" charset="0"/>
              </a:rPr>
              <a:t>P</a:t>
            </a:r>
            <a:r>
              <a:rPr lang="en-US" sz="1600" dirty="0">
                <a:cs typeface="Times New Roman" panose="02020603050405020304" pitchFamily="18" charset="0"/>
              </a:rPr>
              <a:t>opulation × </a:t>
            </a:r>
            <a:r>
              <a:rPr lang="en-US" sz="1600" b="1" dirty="0">
                <a:cs typeface="Times New Roman" panose="02020603050405020304" pitchFamily="18" charset="0"/>
              </a:rPr>
              <a:t>A</a:t>
            </a:r>
            <a:r>
              <a:rPr lang="en-US" sz="1600" dirty="0">
                <a:cs typeface="Times New Roman" panose="02020603050405020304" pitchFamily="18" charset="0"/>
              </a:rPr>
              <a:t>ffluence × </a:t>
            </a:r>
            <a:r>
              <a:rPr lang="en-US" sz="1600" b="1" dirty="0">
                <a:cs typeface="Times New Roman" panose="02020603050405020304" pitchFamily="18" charset="0"/>
              </a:rPr>
              <a:t>T</a:t>
            </a:r>
            <a:r>
              <a:rPr lang="en-US" sz="1600" dirty="0">
                <a:cs typeface="Times New Roman" panose="02020603050405020304" pitchFamily="18" charset="0"/>
              </a:rPr>
              <a:t>echnology)/Kaya Identity:</a:t>
            </a:r>
          </a:p>
          <a:p>
            <a:pPr lvl="1"/>
            <a:r>
              <a:rPr lang="en-US" sz="1600" dirty="0"/>
              <a:t>Emissions = Population </a:t>
            </a:r>
            <a:r>
              <a:rPr lang="en-US" sz="1600" dirty="0">
                <a:cs typeface="Times New Roman" panose="02020603050405020304" pitchFamily="18" charset="0"/>
              </a:rPr>
              <a:t>× (GDP/capita) × (Energy/GDP) × (Emissions/Energy)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AC34CCE-10CC-4759-8774-A1E6E8FF1F34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78" t="8971" r="8316" b="7371"/>
          <a:stretch/>
        </p:blipFill>
        <p:spPr>
          <a:xfrm>
            <a:off x="6993924" y="2683565"/>
            <a:ext cx="5198077" cy="422131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E251D28-BFD0-4DC4-BB49-416128149A88}"/>
              </a:ext>
            </a:extLst>
          </p:cNvPr>
          <p:cNvSpPr txBox="1"/>
          <p:nvPr/>
        </p:nvSpPr>
        <p:spPr>
          <a:xfrm>
            <a:off x="7932009" y="2098790"/>
            <a:ext cx="362773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MSW (2021): Log </a:t>
            </a:r>
            <a:r>
              <a:rPr lang="en-US" sz="16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GDP per-capita for 113 countries – Trend components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5BDD0F0-CB22-4BAD-8D11-271C10458992}"/>
              </a:ext>
            </a:extLst>
          </p:cNvPr>
          <p:cNvSpPr txBox="1"/>
          <p:nvPr/>
        </p:nvSpPr>
        <p:spPr>
          <a:xfrm>
            <a:off x="196675" y="2196740"/>
            <a:ext cx="6129984" cy="42780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C00000"/>
                </a:solidFill>
                <a:cs typeface="Times New Roman" panose="02020603050405020304" pitchFamily="18" charset="0"/>
              </a:rPr>
              <a:t>Illustration</a:t>
            </a:r>
            <a:r>
              <a:rPr lang="en-US" sz="1600" dirty="0">
                <a:cs typeface="Times New Roman" panose="02020603050405020304" pitchFamily="18" charset="0"/>
              </a:rPr>
              <a:t>: GDP per capita: M</a:t>
            </a:r>
            <a:r>
              <a:rPr lang="hu-HU" sz="1600" dirty="0">
                <a:cs typeface="Times New Roman" panose="02020603050405020304" pitchFamily="18" charset="0"/>
              </a:rPr>
              <a:t>ű</a:t>
            </a:r>
            <a:r>
              <a:rPr lang="en-US" sz="1600" dirty="0" err="1">
                <a:cs typeface="Times New Roman" panose="02020603050405020304" pitchFamily="18" charset="0"/>
              </a:rPr>
              <a:t>ller</a:t>
            </a:r>
            <a:r>
              <a:rPr lang="en-US" sz="1600" dirty="0">
                <a:cs typeface="Times New Roman" panose="02020603050405020304" pitchFamily="18" charset="0"/>
              </a:rPr>
              <a:t>, Stock &amp; Watson (</a:t>
            </a:r>
            <a:r>
              <a:rPr lang="en-US" sz="1600" i="1" dirty="0" err="1">
                <a:cs typeface="Times New Roman" panose="02020603050405020304" pitchFamily="18" charset="0"/>
              </a:rPr>
              <a:t>REStat</a:t>
            </a:r>
            <a:r>
              <a:rPr lang="en-US" sz="1600" dirty="0">
                <a:cs typeface="Times New Roman" panose="02020603050405020304" pitchFamily="18" charset="0"/>
              </a:rPr>
              <a:t> 2021)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cs typeface="Times New Roman" panose="02020603050405020304" pitchFamily="18" charset="0"/>
              </a:rPr>
              <a:t>Joint international growth model using M</a:t>
            </a:r>
            <a:r>
              <a:rPr lang="hu-HU" sz="1600" dirty="0">
                <a:cs typeface="Times New Roman" panose="02020603050405020304" pitchFamily="18" charset="0"/>
              </a:rPr>
              <a:t>ű</a:t>
            </a:r>
            <a:r>
              <a:rPr lang="en-US" sz="1600" dirty="0" err="1">
                <a:cs typeface="Times New Roman" panose="02020603050405020304" pitchFamily="18" charset="0"/>
              </a:rPr>
              <a:t>ller</a:t>
            </a:r>
            <a:r>
              <a:rPr lang="en-US" sz="1600" dirty="0">
                <a:cs typeface="Times New Roman" panose="02020603050405020304" pitchFamily="18" charset="0"/>
              </a:rPr>
              <a:t>-Watson low-frequency representation &amp; club-of-clubs model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cs typeface="Times New Roman" panose="02020603050405020304" pitchFamily="18" charset="0"/>
              </a:rPr>
              <a:t>Model exhibits “β-convergence” to common growth trend </a:t>
            </a:r>
            <a:r>
              <a:rPr lang="en-US" sz="1600" i="1" dirty="0">
                <a:cs typeface="Times New Roman" panose="02020603050405020304" pitchFamily="18" charset="0"/>
              </a:rPr>
              <a:t>f</a:t>
            </a:r>
            <a:r>
              <a:rPr lang="en-US" sz="1600" i="1" baseline="-25000" dirty="0">
                <a:cs typeface="Times New Roman" panose="02020603050405020304" pitchFamily="18" charset="0"/>
              </a:rPr>
              <a:t>t</a:t>
            </a:r>
            <a:r>
              <a:rPr lang="en-US" sz="1600" dirty="0"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i="1" dirty="0">
                <a:cs typeface="Times New Roman" panose="02020603050405020304" pitchFamily="18" charset="0"/>
              </a:rPr>
              <a:t>f</a:t>
            </a:r>
            <a:r>
              <a:rPr lang="en-US" sz="1600" i="1" baseline="-25000" dirty="0">
                <a:cs typeface="Times New Roman" panose="02020603050405020304" pitchFamily="18" charset="0"/>
              </a:rPr>
              <a:t>t  </a:t>
            </a:r>
            <a:r>
              <a:rPr lang="en-US" sz="1600" dirty="0">
                <a:cs typeface="Times New Roman" panose="02020603050405020304" pitchFamily="18" charset="0"/>
              </a:rPr>
              <a:t>has a unit root around a very slowly-varying stochastic trend (local to I(2))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cs typeface="Times New Roman" panose="02020603050405020304" pitchFamily="18" charset="0"/>
              </a:rPr>
              <a:t>All disturbances jointly Gaussian (MW theory), estimation by Gibbs with conditionally Gaussian posteriors.</a:t>
            </a:r>
            <a:endParaRPr lang="en-US" sz="1600" dirty="0"/>
          </a:p>
        </p:txBody>
      </p:sp>
      <p:graphicFrame>
        <p:nvGraphicFramePr>
          <p:cNvPr id="18" name="Object 17">
            <a:extLst>
              <a:ext uri="{FF2B5EF4-FFF2-40B4-BE49-F238E27FC236}">
                <a16:creationId xmlns:a16="http://schemas.microsoft.com/office/drawing/2014/main" id="{DE9A1045-1123-41BD-A2D7-D03F2D80AFD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21135470"/>
              </p:ext>
            </p:extLst>
          </p:nvPr>
        </p:nvGraphicFramePr>
        <p:xfrm>
          <a:off x="1098765" y="3126259"/>
          <a:ext cx="2679700" cy="172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1" name="Equation" r:id="rId4" imgW="2679480" imgH="1726920" progId="Equation.DSMT4">
                  <p:embed/>
                </p:oleObj>
              </mc:Choice>
              <mc:Fallback>
                <p:oleObj name="Equation" r:id="rId4" imgW="2679480" imgH="17269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098765" y="3126259"/>
                        <a:ext cx="2679700" cy="1727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80503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-1" y="-24958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Estimation of the SCC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9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9435211-D832-499E-8C8F-1F7F5267875B}"/>
              </a:ext>
            </a:extLst>
          </p:cNvPr>
          <p:cNvSpPr txBox="1"/>
          <p:nvPr/>
        </p:nvSpPr>
        <p:spPr>
          <a:xfrm>
            <a:off x="196675" y="501115"/>
            <a:ext cx="109738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MSW results – distributions across countries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E251D28-BFD0-4DC4-BB49-416128149A88}"/>
              </a:ext>
            </a:extLst>
          </p:cNvPr>
          <p:cNvSpPr txBox="1"/>
          <p:nvPr/>
        </p:nvSpPr>
        <p:spPr>
          <a:xfrm>
            <a:off x="452307" y="2893236"/>
            <a:ext cx="38944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Posterior distribution of </a:t>
            </a:r>
            <a:r>
              <a:rPr lang="en-US" sz="1600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</a:t>
            </a:r>
            <a:r>
              <a:rPr lang="en-US" sz="1600" i="1" baseline="-250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</a:t>
            </a:r>
            <a:r>
              <a:rPr lang="en-US" sz="16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with 67% band</a:t>
            </a:r>
            <a:endParaRPr lang="en-US" sz="16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65C582E-401E-4845-92B2-3B99AD42390C}"/>
              </a:ext>
            </a:extLst>
          </p:cNvPr>
          <p:cNvSpPr txBox="1"/>
          <p:nvPr/>
        </p:nvSpPr>
        <p:spPr>
          <a:xfrm>
            <a:off x="5297186" y="685781"/>
            <a:ext cx="662682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Prediction intervals for per-capita GDP </a:t>
            </a:r>
            <a:endParaRPr lang="en-US" sz="16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5CC85BB-726B-454C-B0A7-18D44D93530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9464" y="1061599"/>
            <a:ext cx="7342271" cy="474021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B7C10C4-E01A-45F8-B920-F232CEDB0CDE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22" t="4308" r="7495" b="7064"/>
          <a:stretch/>
        </p:blipFill>
        <p:spPr bwMode="auto">
          <a:xfrm>
            <a:off x="597755" y="3231790"/>
            <a:ext cx="3603542" cy="299447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53F8BF3F-1D8B-4027-997D-6D5EA290945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08875677"/>
              </p:ext>
            </p:extLst>
          </p:nvPr>
        </p:nvGraphicFramePr>
        <p:xfrm>
          <a:off x="985754" y="1061599"/>
          <a:ext cx="2679700" cy="172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5" name="Equation" r:id="rId5" imgW="2679319" imgH="1726872" progId="Equation.DSMT4">
                  <p:embed/>
                </p:oleObj>
              </mc:Choice>
              <mc:Fallback>
                <p:oleObj name="Equation" r:id="rId5" imgW="2679319" imgH="1726872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85754" y="1061599"/>
                        <a:ext cx="2679700" cy="1727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226DFB7C-4710-4AA8-A28E-8B14AC722027}"/>
              </a:ext>
            </a:extLst>
          </p:cNvPr>
          <p:cNvSpPr txBox="1"/>
          <p:nvPr/>
        </p:nvSpPr>
        <p:spPr>
          <a:xfrm>
            <a:off x="4611819" y="6118928"/>
            <a:ext cx="73422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C00000"/>
                </a:solidFill>
              </a:rPr>
              <a:t>Remaining steps</a:t>
            </a:r>
            <a:r>
              <a:rPr lang="en-US" sz="1600" dirty="0"/>
              <a:t>: merge with population, emissions/GDP models  (Rennert et al, forthcoming,  </a:t>
            </a:r>
            <a:r>
              <a:rPr lang="en-US" sz="1600" i="1" dirty="0"/>
              <a:t>Brookings Papers on Economic Activity</a:t>
            </a:r>
            <a:r>
              <a:rPr lang="en-US" sz="1600" dirty="0"/>
              <a:t> 2021)</a:t>
            </a:r>
          </a:p>
        </p:txBody>
      </p:sp>
    </p:spTree>
    <p:extLst>
      <p:ext uri="{BB962C8B-B14F-4D97-AF65-F5344CB8AC3E}">
        <p14:creationId xmlns:p14="http://schemas.microsoft.com/office/powerpoint/2010/main" val="13217271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7827</TotalTime>
  <Words>4435</Words>
  <Application>Microsoft Office PowerPoint</Application>
  <PresentationFormat>Widescreen</PresentationFormat>
  <Paragraphs>598</Paragraphs>
  <Slides>31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41" baseType="lpstr">
      <vt:lpstr>AdvOT255b5711.I</vt:lpstr>
      <vt:lpstr>AdvOT77db9845</vt:lpstr>
      <vt:lpstr>Arial</vt:lpstr>
      <vt:lpstr>Calibri</vt:lpstr>
      <vt:lpstr>Calibri Light</vt:lpstr>
      <vt:lpstr>Courier New</vt:lpstr>
      <vt:lpstr>Times New Roman</vt:lpstr>
      <vt:lpstr>Wingdings</vt:lpstr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Stock, James H.</dc:creator>
  <cp:lastModifiedBy>Sysyn, Amy L</cp:lastModifiedBy>
  <cp:revision>1048</cp:revision>
  <dcterms:created xsi:type="dcterms:W3CDTF">2019-12-01T20:26:42Z</dcterms:created>
  <dcterms:modified xsi:type="dcterms:W3CDTF">2022-11-04T19:46:37Z</dcterms:modified>
</cp:coreProperties>
</file>