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758" r:id="rId2"/>
    <p:sldId id="554" r:id="rId3"/>
    <p:sldId id="597" r:id="rId4"/>
    <p:sldId id="608" r:id="rId5"/>
    <p:sldId id="596" r:id="rId6"/>
    <p:sldId id="598" r:id="rId7"/>
    <p:sldId id="602" r:id="rId8"/>
    <p:sldId id="600" r:id="rId9"/>
    <p:sldId id="601" r:id="rId10"/>
    <p:sldId id="599" r:id="rId11"/>
    <p:sldId id="605" r:id="rId12"/>
    <p:sldId id="606" r:id="rId13"/>
    <p:sldId id="603" r:id="rId14"/>
    <p:sldId id="609" r:id="rId15"/>
    <p:sldId id="610" r:id="rId16"/>
    <p:sldId id="607" r:id="rId17"/>
    <p:sldId id="611" r:id="rId18"/>
    <p:sldId id="614" r:id="rId19"/>
    <p:sldId id="612" r:id="rId20"/>
    <p:sldId id="616" r:id="rId21"/>
    <p:sldId id="617" r:id="rId22"/>
    <p:sldId id="618" r:id="rId23"/>
    <p:sldId id="619" r:id="rId24"/>
    <p:sldId id="620" r:id="rId25"/>
    <p:sldId id="621" r:id="rId26"/>
    <p:sldId id="622" r:id="rId27"/>
    <p:sldId id="627" r:id="rId28"/>
    <p:sldId id="613" r:id="rId29"/>
    <p:sldId id="625" r:id="rId30"/>
    <p:sldId id="623" r:id="rId31"/>
    <p:sldId id="62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" initials="M" lastIdx="2" clrIdx="0">
    <p:extLst>
      <p:ext uri="{19B8F6BF-5375-455C-9EA6-DF929625EA0E}">
        <p15:presenceInfo xmlns:p15="http://schemas.microsoft.com/office/powerpoint/2012/main" userId="Miche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B00000"/>
    <a:srgbClr val="B0003C"/>
    <a:srgbClr val="669900"/>
    <a:srgbClr val="33889F"/>
    <a:srgbClr val="339966"/>
    <a:srgbClr val="4BACC6"/>
    <a:srgbClr val="3792AB"/>
    <a:srgbClr val="0033CC"/>
    <a:srgbClr val="6AE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1045B-9979-44F0-8923-AEC5B9895EE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E448-04D3-4E26-927D-F918AEC9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8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DEB-5A9D-45EA-8092-17D99A358912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4D7F-4B0C-4ED2-B007-ED064103FFBF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0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4D9A-5A62-49C6-9954-47CB8B558093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7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1647-7AA2-4403-84A0-21C7F346F8E7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4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004B-D8C8-483F-8626-8D1D243B7BDC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8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DF12-52C3-4068-BBAF-0A899C1A8638}" type="datetime1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08AE-9607-453D-B9EF-140DC277ADC1}" type="datetime1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2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DE9E-2DC9-43EC-A847-1EEBC3045BD0}" type="datetime1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8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D8EF-E03A-4915-B408-C359E77AE06F}" type="datetime1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7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7EAD-D24C-4271-A7CD-F2EACEFA570F}" type="datetime1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5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4946-12BA-4F8F-AE30-667F0CD6E21B}" type="datetime1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2E0D9-3722-4D68-93E6-0D126190DB87}" type="datetime1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8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jpg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7.jpg"/><Relationship Id="rId4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9.emf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1.emf"/><Relationship Id="rId4" Type="http://schemas.openxmlformats.org/officeDocument/2006/relationships/image" Target="../media/image27.jpg"/><Relationship Id="rId9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20.bin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0.jpg"/><Relationship Id="rId4" Type="http://schemas.openxmlformats.org/officeDocument/2006/relationships/image" Target="../media/image42.wmf"/><Relationship Id="rId9" Type="http://schemas.openxmlformats.org/officeDocument/2006/relationships/image" Target="../media/image44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DC90A274-3161-4C74-B269-0FAF7144F65E}"/>
              </a:ext>
            </a:extLst>
          </p:cNvPr>
          <p:cNvSpPr txBox="1">
            <a:spLocks/>
          </p:cNvSpPr>
          <p:nvPr/>
        </p:nvSpPr>
        <p:spPr bwMode="auto">
          <a:xfrm>
            <a:off x="0" y="-133379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Study Center </a:t>
            </a:r>
            <a:r>
              <a:rPr lang="en-US" sz="2000" dirty="0" err="1">
                <a:solidFill>
                  <a:schemeClr val="bg1"/>
                </a:solidFill>
              </a:rPr>
              <a:t>Gerzensse</a:t>
            </a:r>
            <a:r>
              <a:rPr lang="en-US" sz="2000" dirty="0">
                <a:solidFill>
                  <a:schemeClr val="bg1"/>
                </a:solidFill>
              </a:rPr>
              <a:t>: Advanced Courses in Economics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9DE5B01-F9F6-4780-8B5F-09EB13E3C371}"/>
              </a:ext>
            </a:extLst>
          </p:cNvPr>
          <p:cNvSpPr txBox="1">
            <a:spLocks/>
          </p:cNvSpPr>
          <p:nvPr/>
        </p:nvSpPr>
        <p:spPr bwMode="auto">
          <a:xfrm>
            <a:off x="0" y="6427114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May 30 – June 3, 2022</a:t>
            </a:r>
          </a:p>
        </p:txBody>
      </p:sp>
      <p:pic>
        <p:nvPicPr>
          <p:cNvPr id="1026" name="Picture 4" descr="GZLogo_E_b_1200dpi">
            <a:extLst>
              <a:ext uri="{FF2B5EF4-FFF2-40B4-BE49-F238E27FC236}">
                <a16:creationId xmlns:a16="http://schemas.microsoft.com/office/drawing/2014/main" id="{5FDF1320-F3DD-428D-8894-DE811086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7" y="4910251"/>
            <a:ext cx="1436761" cy="12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AC3E08-C339-4A78-A21B-66C69B498405}"/>
              </a:ext>
            </a:extLst>
          </p:cNvPr>
          <p:cNvSpPr txBox="1"/>
          <p:nvPr/>
        </p:nvSpPr>
        <p:spPr>
          <a:xfrm>
            <a:off x="1855748" y="1081428"/>
            <a:ext cx="870910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00000"/>
                </a:solidFill>
              </a:rPr>
              <a:t>The Economics and Econometrics of Climate Change Policy</a:t>
            </a:r>
          </a:p>
          <a:p>
            <a:pPr algn="ctr"/>
            <a:endParaRPr lang="en-US" sz="4000" b="1" i="1" dirty="0">
              <a:solidFill>
                <a:srgbClr val="B00000"/>
              </a:solidFill>
            </a:endParaRPr>
          </a:p>
          <a:p>
            <a:pPr algn="ctr"/>
            <a:r>
              <a:rPr lang="en-US" sz="4000" b="1">
                <a:solidFill>
                  <a:srgbClr val="B00000"/>
                </a:solidFill>
              </a:rPr>
              <a:t>F. </a:t>
            </a:r>
            <a:r>
              <a:rPr lang="en-US" sz="4000" b="1" i="1" dirty="0">
                <a:solidFill>
                  <a:srgbClr val="B00000"/>
                </a:solidFill>
              </a:rPr>
              <a:t>The Social Cost of Carbon</a:t>
            </a:r>
            <a:endParaRPr lang="en-US" sz="2000" i="1" dirty="0"/>
          </a:p>
          <a:p>
            <a:pPr algn="ctr"/>
            <a:endParaRPr lang="en-US" sz="2000" i="1" dirty="0"/>
          </a:p>
          <a:p>
            <a:pPr algn="ctr"/>
            <a:endParaRPr lang="en-US" sz="2800" dirty="0"/>
          </a:p>
          <a:p>
            <a:pPr algn="ctr"/>
            <a:r>
              <a:rPr lang="en-US" sz="3200" dirty="0"/>
              <a:t>James H. Stock </a:t>
            </a:r>
          </a:p>
          <a:p>
            <a:pPr algn="ctr"/>
            <a:r>
              <a:rPr lang="en-US" sz="2600" dirty="0"/>
              <a:t>Economics Department and Harvard Kennedy School,</a:t>
            </a:r>
          </a:p>
          <a:p>
            <a:pPr algn="ctr"/>
            <a:r>
              <a:rPr lang="en-US" sz="2600" dirty="0"/>
              <a:t>Harvard University</a:t>
            </a:r>
          </a:p>
        </p:txBody>
      </p:sp>
    </p:spTree>
    <p:extLst>
      <p:ext uri="{BB962C8B-B14F-4D97-AF65-F5344CB8AC3E}">
        <p14:creationId xmlns:p14="http://schemas.microsoft.com/office/powerpoint/2010/main" val="3246315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Estimation of the SCC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96675" y="611345"/>
            <a:ext cx="975051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C. Damage functions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C(i) Top-down using country or region-level data on GDP &amp; climate variables, typically 1960-present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Econometric estimates of damage functions. Recent:</a:t>
            </a:r>
          </a:p>
          <a:p>
            <a:pPr lvl="2"/>
            <a:r>
              <a:rPr lang="en-US" sz="1600" dirty="0"/>
              <a:t>Dell, Jones, Olken (</a:t>
            </a:r>
            <a:r>
              <a:rPr lang="en-US" sz="1600" i="1" dirty="0"/>
              <a:t>AEJ-Macro</a:t>
            </a:r>
            <a:r>
              <a:rPr lang="en-US" sz="1600" dirty="0"/>
              <a:t> 2012, </a:t>
            </a:r>
            <a:r>
              <a:rPr lang="en-US" sz="1600" i="1" dirty="0"/>
              <a:t>JEL</a:t>
            </a:r>
            <a:r>
              <a:rPr lang="en-US" sz="1600" dirty="0"/>
              <a:t> 2014)</a:t>
            </a:r>
          </a:p>
          <a:p>
            <a:pPr lvl="2"/>
            <a:r>
              <a:rPr lang="en-US" sz="1600" dirty="0"/>
              <a:t>Auffhammer (</a:t>
            </a:r>
            <a:r>
              <a:rPr lang="en-US" sz="1600" i="1" dirty="0"/>
              <a:t>JEP</a:t>
            </a:r>
            <a:r>
              <a:rPr lang="en-US" sz="1600" dirty="0"/>
              <a:t> 2018)</a:t>
            </a:r>
          </a:p>
          <a:p>
            <a:pPr lvl="2"/>
            <a:r>
              <a:rPr lang="en-US" sz="1600" dirty="0"/>
              <a:t>Burke, Hsiang, Miguel (</a:t>
            </a:r>
            <a:r>
              <a:rPr lang="en-US" sz="1600" i="1" dirty="0"/>
              <a:t>Nature</a:t>
            </a:r>
            <a:r>
              <a:rPr lang="en-US" sz="1600" dirty="0"/>
              <a:t> 2018)</a:t>
            </a:r>
          </a:p>
          <a:p>
            <a:pPr lvl="2"/>
            <a:r>
              <a:rPr lang="en-US" sz="1600" dirty="0"/>
              <a:t>Burke &amp; </a:t>
            </a:r>
            <a:r>
              <a:rPr lang="en-US" sz="1600" dirty="0" err="1"/>
              <a:t>Tanutama</a:t>
            </a:r>
            <a:r>
              <a:rPr lang="en-US" sz="1600" dirty="0"/>
              <a:t> (NBER WP 2019)</a:t>
            </a:r>
          </a:p>
          <a:p>
            <a:pPr lvl="2"/>
            <a:r>
              <a:rPr lang="en-US" sz="1600" dirty="0"/>
              <a:t>Newell, Pizer, &amp; Preston (</a:t>
            </a:r>
            <a:r>
              <a:rPr lang="en-US" sz="1600" i="1" dirty="0"/>
              <a:t>JEEM</a:t>
            </a:r>
            <a:r>
              <a:rPr lang="en-US" sz="1600" dirty="0"/>
              <a:t>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Typical specification: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L is lag operator (some papers include lagged temp)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BHM use long differences (multi-decade GDP growth) which turns panel into cross-section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Typically estimated with country- or regional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Econometric issues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Functional form, e.g. </a:t>
            </a:r>
            <a:r>
              <a:rPr lang="en-US" sz="1600" i="1" dirty="0"/>
              <a:t>h</a:t>
            </a:r>
            <a:r>
              <a:rPr lang="en-US" sz="1600" dirty="0"/>
              <a:t> trend function: quadratic? Cubic? What is </a:t>
            </a:r>
            <a:r>
              <a:rPr lang="en-US" sz="1600" i="1" dirty="0"/>
              <a:t>h</a:t>
            </a:r>
            <a:r>
              <a:rPr lang="en-US" sz="1600" dirty="0"/>
              <a:t>(</a:t>
            </a:r>
            <a:r>
              <a:rPr lang="en-US" sz="1600" i="1" dirty="0"/>
              <a:t>t</a:t>
            </a:r>
            <a:r>
              <a:rPr lang="en-US" sz="1600" dirty="0"/>
              <a:t>) a proxy for?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Levels and nonstationarity, e.g. is </a:t>
            </a:r>
            <a:r>
              <a:rPr lang="en-US" sz="1600" i="1" dirty="0"/>
              <a:t>X</a:t>
            </a:r>
            <a:r>
              <a:rPr lang="en-US" sz="1600" dirty="0"/>
              <a:t> = </a:t>
            </a:r>
            <a:r>
              <a:rPr lang="en-US" sz="1600" i="1" dirty="0"/>
              <a:t>Temp</a:t>
            </a:r>
            <a:r>
              <a:rPr lang="en-US" sz="1600" dirty="0"/>
              <a:t> or = </a:t>
            </a:r>
            <a:r>
              <a:rPr lang="el-GR" sz="1600" dirty="0"/>
              <a:t>Δ</a:t>
            </a:r>
            <a:r>
              <a:rPr lang="en-US" sz="1600" i="1" dirty="0"/>
              <a:t>Temp</a:t>
            </a:r>
            <a:r>
              <a:rPr lang="en-US" sz="1600" dirty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Functional form for </a:t>
            </a:r>
            <a:r>
              <a:rPr lang="en-US" sz="1600" i="1" dirty="0"/>
              <a:t>X</a:t>
            </a:r>
            <a:r>
              <a:rPr lang="en-US" sz="1600" dirty="0"/>
              <a:t>: linear in temp? Bins? Breaks over a certain temp (human physical threshold, ~30C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Omitted variable bias: what are confounders? (e.g., demographic slowdown in developed economies)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B809B9E-C074-4D8F-ABBE-5743B7ECA0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778596"/>
              </p:ext>
            </p:extLst>
          </p:nvPr>
        </p:nvGraphicFramePr>
        <p:xfrm>
          <a:off x="869425" y="3381334"/>
          <a:ext cx="7061201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7061040" imgH="317160" progId="Equation.DSMT4">
                  <p:embed/>
                </p:oleObj>
              </mc:Choice>
              <mc:Fallback>
                <p:oleObj name="Equation" r:id="rId3" imgW="70610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9425" y="3381334"/>
                        <a:ext cx="7061201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4172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Estimation of the SCC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96675" y="611345"/>
            <a:ext cx="1160402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C. Damage functions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C(i) Top-down using country or region-level data on GDP &amp; climate variables, typically 1960-present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Newell, Prest, &amp; Sexton (</a:t>
            </a:r>
            <a:r>
              <a:rPr lang="en-US" sz="1600" i="1" dirty="0"/>
              <a:t>JEEM</a:t>
            </a:r>
            <a:r>
              <a:rPr lang="en-US" sz="1600" dirty="0"/>
              <a:t> 2021): 800 variants of panel regression above, differing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Functional form for temp (none, linear, quadratic, cubic, spline);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GDP growth v. levels, specification lags or not;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Time and region controls (year FE, region FE, country time trends, country polynomials)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Select empirically plausible “winner” specifications using cross-validation.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Digression on cross-validation – a method for model selection among a large number of models/high dim parameters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Intro reference: Stock &amp; Watson (Introduction to Econometrics, 4e), Chapter 14 (Key Concept 14.1)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Divide the test sample into an estimation or “training“ subsample, and a “test” subsample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Estimate the model on the training subsample, make predictions on the test subsample, compute SSR on test subsample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Time series notes: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/>
              <a:t>To preserve time-series structure the training set needs to be a continuous (in </a:t>
            </a:r>
            <a:r>
              <a:rPr lang="en-US" sz="1600" i="1" dirty="0"/>
              <a:t>t</a:t>
            </a:r>
            <a:r>
              <a:rPr lang="en-US" sz="1600" dirty="0"/>
              <a:t>) block – so that the test set evaluations amount to pseudo out-of-sample forecasts. NPS implement this using rolling windows, both forward and backwards.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/>
              <a:t>There is a technical problem with time effects – NPS evaluate time effects using the full sample, the rest of the coefficients using subsample.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NPS construct confidence sets for models as the set of models not rejected by forecast comparison tests (Hansen </a:t>
            </a:r>
            <a:r>
              <a:rPr lang="en-US" sz="1600" i="1" dirty="0"/>
              <a:t>JBES</a:t>
            </a:r>
            <a:r>
              <a:rPr lang="en-US" sz="1600" dirty="0"/>
              <a:t> 2005)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They end up with 25 models in growth rates, and 49 in log-levels of GDP, in the model confidence sets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Full confidence set for impact is sampling uncertainty on top of model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Given the 95% confidence set of non-rejected models, what are the implications for estimated effects of temperature on GDP?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B809B9E-C074-4D8F-ABBE-5743B7ECA0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982171"/>
              </p:ext>
            </p:extLst>
          </p:nvPr>
        </p:nvGraphicFramePr>
        <p:xfrm>
          <a:off x="2244811" y="1387368"/>
          <a:ext cx="4470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3" imgW="4470120" imgH="317160" progId="Equation.DSMT4">
                  <p:embed/>
                </p:oleObj>
              </mc:Choice>
              <mc:Fallback>
                <p:oleObj name="Equation" r:id="rId3" imgW="4470120" imgH="3171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B809B9E-C074-4D8F-ABBE-5743B7ECA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4811" y="1387368"/>
                        <a:ext cx="4470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041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Estimation of the SCC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96675" y="611345"/>
            <a:ext cx="116040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C. Damage functions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C(i) Top-down using country or region-level data on GDP &amp; climate variables, typically 1960-present</a:t>
            </a:r>
          </a:p>
          <a:p>
            <a:r>
              <a:rPr lang="en-US" sz="1600" dirty="0"/>
              <a:t>Newell, Prest, &amp; Sexton (</a:t>
            </a:r>
            <a:r>
              <a:rPr lang="en-US" sz="1600" i="1" dirty="0"/>
              <a:t>JEEM</a:t>
            </a:r>
            <a:r>
              <a:rPr lang="en-US" sz="1600" dirty="0"/>
              <a:t> 2021) results: Distribution of effect on the level of GDP in 2100 under RCP8.5, taking into account model uncertainty and estimation uncertainty. For levels model, range of effects is -1 to -3% of GDP in 2100.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reason for the low levels estimates is that the non-rejected model forecast sets include models that don’t have Temp in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Growth rate specifications have huge range – small uncertainty in growth rate estimates compounds over 80 years!</a:t>
            </a:r>
          </a:p>
          <a:p>
            <a:endParaRPr lang="en-US" sz="1600" dirty="0"/>
          </a:p>
          <a:p>
            <a:r>
              <a:rPr lang="en-US" sz="1600" dirty="0"/>
              <a:t>				</a:t>
            </a:r>
            <a:r>
              <a:rPr lang="en-US" sz="1600" b="1" dirty="0"/>
              <a:t>Growth rate specifications									Log level specifications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66C6876D-6B99-4A9C-9ED8-9BD1E7ADD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6" t="37705" r="18368" b="31712"/>
          <a:stretch/>
        </p:blipFill>
        <p:spPr>
          <a:xfrm>
            <a:off x="6039848" y="2697447"/>
            <a:ext cx="6152151" cy="4160553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FF6D095B-6B8A-49E6-9321-EB9A08BAD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6" t="7153" r="18368" b="61981"/>
          <a:stretch/>
        </p:blipFill>
        <p:spPr>
          <a:xfrm>
            <a:off x="0" y="2697447"/>
            <a:ext cx="6096000" cy="416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7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Estimation of the SCC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96674" y="611345"/>
            <a:ext cx="1028185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C. Damage functions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C(ii) Bottom-up using studies of specific (component) damages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Econometric estimates of component damage functions (selected):</a:t>
            </a:r>
          </a:p>
          <a:p>
            <a:pPr lvl="2"/>
            <a:r>
              <a:rPr lang="en-US" sz="1600" dirty="0"/>
              <a:t>Mortality</a:t>
            </a:r>
          </a:p>
          <a:p>
            <a:pPr lvl="2"/>
            <a:r>
              <a:rPr lang="en-US" sz="1600" dirty="0"/>
              <a:t>Energy use</a:t>
            </a:r>
          </a:p>
          <a:p>
            <a:pPr lvl="2"/>
            <a:r>
              <a:rPr lang="en-US" sz="1600" dirty="0"/>
              <a:t>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Illustration</a:t>
            </a:r>
            <a:r>
              <a:rPr lang="en-US" sz="1600" dirty="0"/>
              <a:t>: Carleton et al (NBER wp 2020)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Conceptual framework: let </a:t>
            </a:r>
            <a:r>
              <a:rPr lang="en-US" sz="1600" i="1" dirty="0"/>
              <a:t>D</a:t>
            </a:r>
            <a:r>
              <a:rPr lang="en-US" sz="1600" dirty="0"/>
              <a:t> be the adaptation-inclusive economic damages from climate-induced mortality: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Age-specific temperature-mortality relations: Let </a:t>
            </a:r>
            <a:r>
              <a:rPr lang="en-US" sz="1600" i="1" dirty="0"/>
              <a:t>M</a:t>
            </a:r>
            <a:r>
              <a:rPr lang="en-US" sz="1600" dirty="0"/>
              <a:t> = all-cause mortality, </a:t>
            </a:r>
            <a:r>
              <a:rPr lang="en-US" sz="1600" i="1" dirty="0"/>
              <a:t>T</a:t>
            </a:r>
            <a:r>
              <a:rPr lang="en-US" sz="1600" dirty="0"/>
              <a:t> = temperature, </a:t>
            </a:r>
            <a:r>
              <a:rPr lang="en-US" sz="1600" i="1" dirty="0"/>
              <a:t>R</a:t>
            </a:r>
            <a:r>
              <a:rPr lang="en-US" sz="1600" dirty="0"/>
              <a:t> = precipitation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lvl="2"/>
            <a:r>
              <a:rPr lang="en-US" sz="1600" dirty="0"/>
              <a:t>Adaptation is captured by the slow drift of </a:t>
            </a:r>
            <a:r>
              <a:rPr lang="en-US" sz="1600" i="1" dirty="0" err="1"/>
              <a:t>T</a:t>
            </a:r>
            <a:r>
              <a:rPr lang="en-US" sz="1600" i="1" baseline="30000" dirty="0" err="1"/>
              <a:t>mean</a:t>
            </a:r>
            <a:r>
              <a:rPr lang="en-US" sz="1600" dirty="0"/>
              <a:t>: St. Louis eventually has the same heat-protection technology as Dallas (and Minneapolis, of St. Louis), etc.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Adaptation costs: exploit idea that optimal adaptation means marginal benefits = marginal costs; estimates marginal benefits from </a:t>
            </a:r>
            <a:r>
              <a:rPr lang="en-US" sz="1600" i="1" dirty="0" err="1"/>
              <a:t>T</a:t>
            </a:r>
            <a:r>
              <a:rPr lang="en-US" sz="1600" i="1" baseline="30000" dirty="0" err="1"/>
              <a:t>mean</a:t>
            </a:r>
            <a:r>
              <a:rPr lang="en-US" sz="1600" dirty="0"/>
              <a:t> term; and impute marginal costs.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CAA962-D114-4789-AB40-177C5C492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96" y="2734990"/>
            <a:ext cx="8441115" cy="178513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4E7C1E7-CF31-48E1-8CE5-65C4C03777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194203"/>
              </p:ext>
            </p:extLst>
          </p:nvPr>
        </p:nvGraphicFramePr>
        <p:xfrm>
          <a:off x="2876421" y="5071086"/>
          <a:ext cx="4140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4" imgW="4140000" imgH="330120" progId="Equation.DSMT4">
                  <p:embed/>
                </p:oleObj>
              </mc:Choice>
              <mc:Fallback>
                <p:oleObj name="Equation" r:id="rId4" imgW="41400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6421" y="5071086"/>
                        <a:ext cx="41402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2421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Estimation of the SCC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96674" y="611345"/>
            <a:ext cx="102818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C. Damage functions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C(ii) Bottom-up using studies of specific (component) damages: Carleton et al (2020) results (mortality)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b="1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D3951E4-3C25-496A-B8EA-10852E060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11651" r="11855" b="57151"/>
          <a:stretch/>
        </p:blipFill>
        <p:spPr>
          <a:xfrm>
            <a:off x="1581524" y="1603635"/>
            <a:ext cx="902894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78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Estimation of the SCC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96674" y="611345"/>
            <a:ext cx="102818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C. Damage functions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C(ii) Bottom-up using studies of specific (component) damages: Carleton et al (2020) results (mortality with adaptation)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84701C-388D-4659-8541-26CF3FC46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 t="10450" r="11371" b="54775"/>
          <a:stretch/>
        </p:blipFill>
        <p:spPr>
          <a:xfrm>
            <a:off x="1485571" y="1432315"/>
            <a:ext cx="9220856" cy="542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34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Estimation of the SCC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96675" y="611345"/>
            <a:ext cx="975051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C. Damage functions: discussion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C00000"/>
                </a:solidFill>
              </a:rPr>
              <a:t>Top-down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comprehensive among factors that enter into GDP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But GDP isn’t welfare; and GDP is a flow concept and doesn’t measure stock losses like submerged land, except as those affect output through productivity or the capital stock; same comment for value of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 fully satisfactory treatment of adaptation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Econometric issues significant Newell, Prest, &amp; Sexton, and generally low signal-to-noise ratio (climate is a small factor among many affecting GDP over the past 60 years)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Extrapolations based on shakily-estimated functional forms (NPS)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C00000"/>
                </a:solidFill>
              </a:rPr>
              <a:t>Bottom-up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More credible identification of weather effect </a:t>
            </a:r>
            <a:r>
              <a:rPr lang="en-US" sz="1600" i="1" dirty="0"/>
              <a:t>and</a:t>
            </a:r>
            <a:r>
              <a:rPr lang="en-US" sz="1600" dirty="0"/>
              <a:t> of adaptation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More closely tied to physical consequences of climate change (heat waves, droughts, changing growing conditions)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Only estimates a subset of effects!! – those that you can list and credibly estimate (“looking under the lamp-post”)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C00000"/>
                </a:solidFill>
              </a:rPr>
              <a:t>And both miss…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Yet-unseen larger impacts such as climate migrations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Broader challenge of out-of-sample extrapolation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Ocean acidification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Species loss (how to monetize)?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Unknown unknowns…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2450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Estimation of the SCC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96675" y="611345"/>
            <a:ext cx="975051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D. Discounting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C00000"/>
                </a:solidFill>
              </a:rPr>
              <a:t>The SCC is the NPV of climate damages: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worst damages are in the distant future, so the discount rate matters a great deal in practice: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2"/>
            <a:r>
              <a:rPr lang="en-US" sz="1600" dirty="0"/>
              <a:t>Source: Interagency Working Group on the Social Cost of Greenhouse Gases, February 2021</a:t>
            </a:r>
          </a:p>
          <a:p>
            <a:pPr lvl="2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Using the IWG’s data (interim value), New York State adopted a 2% discount rate and computed a SCC of $125.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Note that the SCC increases over time because concentrations rise along the baseline trajectory, and damages are increasing in concentrations.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E3A8C76-EB82-4CE8-ADFC-E32CA49E1C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539451"/>
              </p:ext>
            </p:extLst>
          </p:nvPr>
        </p:nvGraphicFramePr>
        <p:xfrm>
          <a:off x="4404780" y="998572"/>
          <a:ext cx="191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3" imgW="1917360" imgH="647640" progId="Equation.DSMT4">
                  <p:embed/>
                </p:oleObj>
              </mc:Choice>
              <mc:Fallback>
                <p:oleObj name="Equation" r:id="rId3" imgW="191736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4780" y="998572"/>
                        <a:ext cx="19177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2C82CCD3-C78C-4FDA-9BBA-8054AA32F8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7" t="8914" r="18411" b="69189"/>
          <a:stretch/>
        </p:blipFill>
        <p:spPr>
          <a:xfrm>
            <a:off x="1027201" y="2316576"/>
            <a:ext cx="6755158" cy="300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85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Estimation of the SCC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96675" y="611345"/>
            <a:ext cx="975051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D. Discounting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C00000"/>
                </a:solidFill>
              </a:rPr>
              <a:t>Discounting topics: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Nonstochastic discounting: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Which discount rate?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1600" dirty="0"/>
              <a:t>Social costs =&gt;</a:t>
            </a:r>
          </a:p>
          <a:p>
            <a:pPr lvl="3"/>
            <a:r>
              <a:rPr lang="en-US" sz="1600" dirty="0"/>
              <a:t>long-term social discount rate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The empirical decline in </a:t>
            </a:r>
            <a:r>
              <a:rPr lang="en-US" sz="1600" i="1" dirty="0"/>
              <a:t>r</a:t>
            </a:r>
            <a:r>
              <a:rPr lang="en-US" sz="1600" dirty="0"/>
              <a:t>*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Normative approach: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Ramsey discounting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Ramsey discounting under uncertainty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Positive approach: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Discounting with stochastic discount factors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Covariance between </a:t>
            </a:r>
            <a:r>
              <a:rPr lang="en-US" sz="1600" i="1" dirty="0"/>
              <a:t>r </a:t>
            </a:r>
            <a:r>
              <a:rPr lang="en-US" sz="1600" dirty="0"/>
              <a:t>and </a:t>
            </a:r>
            <a:r>
              <a:rPr lang="en-US" sz="1600" i="1" dirty="0"/>
              <a:t>D</a:t>
            </a:r>
            <a:r>
              <a:rPr lang="en-US" sz="1600" dirty="0"/>
              <a:t>: the “climate beta”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>
                <a:solidFill>
                  <a:srgbClr val="C00000"/>
                </a:solidFill>
              </a:rPr>
              <a:t>Notation &amp; conventions: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SCC is computed “today” = year 0, for damages occurring this year (year 0), next year (year 1), etc., with a truncation horizon </a:t>
            </a:r>
            <a:r>
              <a:rPr lang="en-US" sz="1600" i="1" dirty="0"/>
              <a:t>T</a:t>
            </a:r>
            <a:r>
              <a:rPr lang="en-US" sz="1600" dirty="0"/>
              <a:t> years hence.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E</a:t>
            </a:r>
            <a:r>
              <a:rPr lang="en-US" sz="1600" baseline="-25000" dirty="0"/>
              <a:t>0</a:t>
            </a:r>
            <a:r>
              <a:rPr lang="en-US" sz="1600" dirty="0"/>
              <a:t> is conditional expectation based on information available in year 0 (today)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r</a:t>
            </a:r>
            <a:r>
              <a:rPr lang="en-US" sz="1600" dirty="0"/>
              <a:t> is in general stochastic </a:t>
            </a:r>
            <a:r>
              <a:rPr lang="en-US" sz="1600" i="1" dirty="0"/>
              <a:t>and</a:t>
            </a:r>
            <a:r>
              <a:rPr lang="en-US" sz="1600" dirty="0"/>
              <a:t> depends on horizon – term structure of discount rates – so </a:t>
            </a:r>
            <a:r>
              <a:rPr lang="en-US" sz="1600" i="1" dirty="0"/>
              <a:t>r</a:t>
            </a:r>
            <a:r>
              <a:rPr lang="en-US" sz="1600" dirty="0"/>
              <a:t> = </a:t>
            </a:r>
            <a:r>
              <a:rPr lang="en-US" sz="1600" i="1" dirty="0"/>
              <a:t>r</a:t>
            </a:r>
            <a:r>
              <a:rPr lang="en-US" sz="1600" i="1" baseline="-25000" dirty="0"/>
              <a:t>t</a:t>
            </a:r>
            <a:endParaRPr lang="en-US" sz="1600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E3A8C76-EB82-4CE8-ADFC-E32CA49E1C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296954"/>
              </p:ext>
            </p:extLst>
          </p:nvPr>
        </p:nvGraphicFramePr>
        <p:xfrm>
          <a:off x="5130800" y="592138"/>
          <a:ext cx="3263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3" imgW="3263760" imgH="647640" progId="Equation.DSMT4">
                  <p:embed/>
                </p:oleObj>
              </mc:Choice>
              <mc:Fallback>
                <p:oleObj name="Equation" r:id="rId3" imgW="3263760" imgH="647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E3A8C76-EB82-4CE8-ADFC-E32CA49E1C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0800" y="592138"/>
                        <a:ext cx="32639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E5D1D6F-BFB0-4F49-A1E2-3BAA1DAB5C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510596"/>
              </p:ext>
            </p:extLst>
          </p:nvPr>
        </p:nvGraphicFramePr>
        <p:xfrm>
          <a:off x="5105400" y="1457325"/>
          <a:ext cx="1930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5" imgW="1930320" imgH="622080" progId="Equation.DSMT4">
                  <p:embed/>
                </p:oleObj>
              </mc:Choice>
              <mc:Fallback>
                <p:oleObj name="Equation" r:id="rId5" imgW="19303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5400" y="1457325"/>
                        <a:ext cx="19304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0ABB672-16E5-4B02-AAD0-4E3C5E72A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279383"/>
              </p:ext>
            </p:extLst>
          </p:nvPr>
        </p:nvGraphicFramePr>
        <p:xfrm>
          <a:off x="5092700" y="2794000"/>
          <a:ext cx="2400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7" imgW="2400120" imgH="622080" progId="Equation.DSMT4">
                  <p:embed/>
                </p:oleObj>
              </mc:Choice>
              <mc:Fallback>
                <p:oleObj name="Equation" r:id="rId7" imgW="24001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92700" y="2794000"/>
                        <a:ext cx="24003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BD5AB53-6FC9-469E-AC37-AE59F560CC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62109"/>
              </p:ext>
            </p:extLst>
          </p:nvPr>
        </p:nvGraphicFramePr>
        <p:xfrm>
          <a:off x="5218113" y="4406900"/>
          <a:ext cx="40513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9" imgW="4051080" imgH="622080" progId="Equation.DSMT4">
                  <p:embed/>
                </p:oleObj>
              </mc:Choice>
              <mc:Fallback>
                <p:oleObj name="Equation" r:id="rId9" imgW="40510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18113" y="4406900"/>
                        <a:ext cx="4051300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46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Evidence on very long-term rates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546D2E-AFCB-4B50-A5C8-EB74B261D5C9}"/>
              </a:ext>
            </a:extLst>
          </p:cNvPr>
          <p:cNvSpPr txBox="1"/>
          <p:nvPr/>
        </p:nvSpPr>
        <p:spPr>
          <a:xfrm>
            <a:off x="247135" y="473933"/>
            <a:ext cx="6413157" cy="2907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Giglio, Maggiori, Stroebel (</a:t>
            </a:r>
            <a:r>
              <a:rPr lang="en-US" sz="1600" b="1" i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QJE</a:t>
            </a:r>
            <a:r>
              <a:rPr lang="en-US" sz="16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2015)</a:t>
            </a:r>
            <a:endParaRPr lang="en-US" sz="1600" b="1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Compare leaseholds and freeholds in UK and Singapore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Leaseholds: Prepaid temporary ownership contracts, 99-999 years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Freeholds: Perpetual ownership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Methodology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Hedonic regression to find permanent ownership premium (standard property valuation control variables)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Compute premium from perpetual growth discounting formula (Gordon model)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en-US" sz="16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2A9F9B-DE67-4CB5-872B-8E57E1DCCBE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7" t="35282" r="22373" b="39325"/>
          <a:stretch/>
        </p:blipFill>
        <p:spPr bwMode="auto">
          <a:xfrm>
            <a:off x="1271269" y="3082290"/>
            <a:ext cx="4824730" cy="3775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ECC897-7A92-4456-9E6B-7604AA75D77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1" t="34833" r="27796" b="40898"/>
          <a:stretch/>
        </p:blipFill>
        <p:spPr bwMode="auto">
          <a:xfrm>
            <a:off x="7083424" y="3166745"/>
            <a:ext cx="5108575" cy="3691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0D1C7C-9B1E-4C27-BA48-0913A0AF0476}"/>
              </a:ext>
            </a:extLst>
          </p:cNvPr>
          <p:cNvSpPr txBox="1"/>
          <p:nvPr/>
        </p:nvSpPr>
        <p:spPr>
          <a:xfrm>
            <a:off x="6858000" y="719257"/>
            <a:ext cx="5198075" cy="1774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Results: </a:t>
            </a:r>
          </a:p>
          <a:p>
            <a:pPr marL="8001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Estimate permanent ownership premium ~10% on 100-year leasehold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Implies discount rate ~2.6%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ea typeface="Calibri" panose="020F0502020204030204" pitchFamily="34" charset="0"/>
              </a:rPr>
              <a:t>Caveat for SCC application: these are private rates, not social discount factors</a:t>
            </a:r>
            <a:endParaRPr lang="en-US" sz="16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0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Course outline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28ADB-FFB6-4255-9F5C-25332BA09762}"/>
              </a:ext>
            </a:extLst>
          </p:cNvPr>
          <p:cNvSpPr txBox="1"/>
          <p:nvPr/>
        </p:nvSpPr>
        <p:spPr>
          <a:xfrm>
            <a:off x="277587" y="706937"/>
            <a:ext cx="595695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CH" sz="1600" b="1" kern="1200" dirty="0">
                <a:solidFill>
                  <a:srgbClr val="B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I. Introduction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Introduction &amp; Overview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Climate change science and CC econometrics (brief)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Framework economic concepts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Cost-benefit </a:t>
            </a:r>
            <a:r>
              <a:rPr lang="de-CH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analysis, cost effectiveness analysis, SCC &amp; TCP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Marginal abatement curve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94670-99DF-4F00-9448-69A13216E94E}"/>
              </a:ext>
            </a:extLst>
          </p:cNvPr>
          <p:cNvSpPr txBox="1"/>
          <p:nvPr/>
        </p:nvSpPr>
        <p:spPr>
          <a:xfrm>
            <a:off x="6473008" y="706937"/>
            <a:ext cx="5600239" cy="3046988"/>
          </a:xfrm>
          <a:prstGeom prst="rect">
            <a:avLst/>
          </a:prstGeom>
          <a:solidFill>
            <a:srgbClr val="F2DEEB"/>
          </a:solidFill>
        </p:spPr>
        <p:txBody>
          <a:bodyPr wrap="square" rtlCol="0">
            <a:spAutoFit/>
          </a:bodyPr>
          <a:lstStyle/>
          <a:p>
            <a:r>
              <a:rPr lang="de-CH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III. Damages</a:t>
            </a:r>
          </a:p>
          <a:p>
            <a:pPr marL="285750" indent="-285750">
              <a:buFont typeface="+mj-lt"/>
              <a:buAutoNum type="alphaUcPeriod" startAt="5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Macroeconomic implications of the energy transition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Overview: Physical &amp; transition costs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Long run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Short run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lphaLcParenR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Case studies – short run policy transition costs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romanL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Carbon tax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romanL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 &amp; trade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lvl="3" indent="-228600">
              <a:buFont typeface="+mj-lt"/>
              <a:buAutoNum type="romanL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Policy uncertainty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>
              <a:buFont typeface="+mj-lt"/>
              <a:buAutoNum type="alphaUcPeriod" startAt="5"/>
            </a:pPr>
            <a:endParaRPr lang="de-CH" sz="1600" kern="1200" dirty="0">
              <a:solidFill>
                <a:srgbClr val="59595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28600" indent="-228600">
              <a:buFont typeface="+mj-lt"/>
              <a:buAutoNum type="alphaUcPeriod" startAt="5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Social Cost of Carbon: Recent developments (time permitting)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38E79-732B-4014-B4D5-2009C4CAA072}"/>
              </a:ext>
            </a:extLst>
          </p:cNvPr>
          <p:cNvSpPr txBox="1"/>
          <p:nvPr/>
        </p:nvSpPr>
        <p:spPr>
          <a:xfrm>
            <a:off x="277588" y="2507039"/>
            <a:ext cx="5956957" cy="4031873"/>
          </a:xfrm>
          <a:prstGeom prst="rect">
            <a:avLst/>
          </a:prstGeom>
          <a:solidFill>
            <a:srgbClr val="E5FED2"/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rgbClr val="B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II. Emissions reduction (mitigation/decarbonization)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2"/>
            </a:pPr>
            <a:r>
              <a:rPr lang="de-CH" sz="1600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Sectoral carbon policies – theory &amp; empirical evidence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Carbon tax, cap &amp; trade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Clean energy standards; investment &amp; production tax credits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Policy simulations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Criticisms &amp; the case for sectoral standards</a:t>
            </a:r>
          </a:p>
          <a:p>
            <a:pPr marL="285750" indent="-285750">
              <a:buFont typeface="+mj-lt"/>
              <a:buAutoNum type="alphaUcPeriod" startAt="2"/>
            </a:pPr>
            <a:endParaRPr lang="de-CH" sz="1600" kern="12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+mj-lt"/>
              <a:buAutoNum type="alphaUcPeriod" startAt="2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Carbon pricing with leakage: Supply side policies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Supply side policies as carbon pricing with leakage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Supply side policy with leakage: US O&amp;G royalties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Extension to international trade &amp; BCA</a:t>
            </a:r>
          </a:p>
          <a:p>
            <a:pPr marL="285750" indent="-285750">
              <a:buFont typeface="+mj-lt"/>
              <a:buAutoNum type="alphaUcPeriod" startAt="2"/>
            </a:pPr>
            <a:endParaRPr lang="de-CH" sz="1600" kern="1200" dirty="0">
              <a:solidFill>
                <a:srgbClr val="59595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+mj-lt"/>
              <a:buAutoNum type="alphaUcPeriod" startAt="2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electric vehicle revolution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Transport sector overview, EVs, &amp; literature review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Modeling charging station v. vehicle subsidies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de-CH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More on charging stations &amp; current research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63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6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Global developed-economy real interest rates exhibit a trend decline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924" y="6416512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400" smtClean="0"/>
              <a:t>20</a:t>
            </a:fld>
            <a:endParaRPr lang="en-US" sz="140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B0E99B0-82AA-487F-961F-11D68ADB9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8" t="27101" r="11801" b="36812"/>
          <a:stretch/>
        </p:blipFill>
        <p:spPr>
          <a:xfrm>
            <a:off x="665922" y="430886"/>
            <a:ext cx="4482548" cy="29981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D075DB-8FC6-420E-A50A-8991CB02BB96}"/>
              </a:ext>
            </a:extLst>
          </p:cNvPr>
          <p:cNvSpPr txBox="1"/>
          <p:nvPr/>
        </p:nvSpPr>
        <p:spPr>
          <a:xfrm>
            <a:off x="6934474" y="540730"/>
            <a:ext cx="499248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The decline in real interest rates is well documented…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Mainly, macro/monetary policy 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Decline of ~1-2 pp since ~2000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OMB Circular A-4 computed mean ex-post 10-year rate for 30 years ending 2001 (CPI) and got 3%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Repeating that now gives 2% (through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Not just a US phenomenon – true in global developed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600" b="1" dirty="0">
                <a:solidFill>
                  <a:srgbClr val="C00000"/>
                </a:solidFill>
              </a:rPr>
              <a:t>Implications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Monetary policy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Debt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SCC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64670BA-43C0-4207-9BA6-D6A5868DC54D}"/>
              </a:ext>
            </a:extLst>
          </p:cNvPr>
          <p:cNvGraphicFramePr>
            <a:graphicFrameLocks noGrp="1"/>
          </p:cNvGraphicFramePr>
          <p:nvPr/>
        </p:nvGraphicFramePr>
        <p:xfrm>
          <a:off x="6943315" y="3322469"/>
          <a:ext cx="4582763" cy="312039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433193">
                  <a:extLst>
                    <a:ext uri="{9D8B030D-6E8A-4147-A177-3AD203B41FA5}">
                      <a16:colId xmlns:a16="http://schemas.microsoft.com/office/drawing/2014/main" val="2595349698"/>
                    </a:ext>
                  </a:extLst>
                </a:gridCol>
                <a:gridCol w="716523">
                  <a:extLst>
                    <a:ext uri="{9D8B030D-6E8A-4147-A177-3AD203B41FA5}">
                      <a16:colId xmlns:a16="http://schemas.microsoft.com/office/drawing/2014/main" val="337876324"/>
                    </a:ext>
                  </a:extLst>
                </a:gridCol>
                <a:gridCol w="687920">
                  <a:extLst>
                    <a:ext uri="{9D8B030D-6E8A-4147-A177-3AD203B41FA5}">
                      <a16:colId xmlns:a16="http://schemas.microsoft.com/office/drawing/2014/main" val="421299330"/>
                    </a:ext>
                  </a:extLst>
                </a:gridCol>
                <a:gridCol w="745127">
                  <a:extLst>
                    <a:ext uri="{9D8B030D-6E8A-4147-A177-3AD203B41FA5}">
                      <a16:colId xmlns:a16="http://schemas.microsoft.com/office/drawing/2014/main" val="317432578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1998</a:t>
                      </a:r>
                      <a:endParaRPr lang="en-US" sz="1400" b="0" i="0" u="sng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2016</a:t>
                      </a:r>
                      <a:endParaRPr lang="en-US" sz="1400" b="0" i="0" u="sng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delta</a:t>
                      </a:r>
                      <a:endParaRPr lang="en-US" sz="1400" b="0" i="0" u="sng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6883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Laubach-Williams (2003)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-2.3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12155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Holston-Laubach-Williams (2016)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-2.6 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525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Kiley (2016)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0.9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-1.7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24586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err="1">
                          <a:effectLst/>
                        </a:rPr>
                        <a:t>Lubik</a:t>
                      </a:r>
                      <a:r>
                        <a:rPr lang="en-US" sz="1400" u="none" strike="noStrike" dirty="0">
                          <a:effectLst/>
                        </a:rPr>
                        <a:t>-Matthes (2016)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2.4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-0.2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-2.6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9327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err="1">
                          <a:effectLst/>
                        </a:rPr>
                        <a:t>Johanssen</a:t>
                      </a:r>
                      <a:r>
                        <a:rPr lang="en-US" sz="1400" u="none" strike="noStrike" dirty="0">
                          <a:effectLst/>
                        </a:rPr>
                        <a:t>-Mertens (2016)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0.8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-1.7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7314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Christensen-Rudebusch (2017)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2.6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-2.2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195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Crump-Eusepi-Moench (2016)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-1.4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17321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DGGT VAR – consumption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-1.4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18224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DGGT VAR – productivity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1.1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-1.6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49714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DGGT- DSGE (10-year forward)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0.3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-2.4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8545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24316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mean-7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-1.98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7722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SD-7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0.454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55380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AEA6D49-6836-4642-AA4A-0FF77F059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995" b="1"/>
          <a:stretch/>
        </p:blipFill>
        <p:spPr>
          <a:xfrm>
            <a:off x="9939" y="3429000"/>
            <a:ext cx="4964871" cy="3296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7AE56C-4ACD-46CE-97DE-CAB372356F8E}"/>
              </a:ext>
            </a:extLst>
          </p:cNvPr>
          <p:cNvSpPr txBox="1"/>
          <p:nvPr/>
        </p:nvSpPr>
        <p:spPr>
          <a:xfrm>
            <a:off x="5005455" y="860055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Bauer &amp; Rudebusch (</a:t>
            </a:r>
            <a:r>
              <a:rPr lang="en-US" sz="1200" dirty="0" err="1"/>
              <a:t>ms</a:t>
            </a:r>
            <a:r>
              <a:rPr lang="en-US" sz="1200" dirty="0"/>
              <a:t> 2021)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3E82BA-01DD-464E-A7B1-224E59BCAAFB}"/>
              </a:ext>
            </a:extLst>
          </p:cNvPr>
          <p:cNvSpPr txBox="1"/>
          <p:nvPr/>
        </p:nvSpPr>
        <p:spPr>
          <a:xfrm>
            <a:off x="4964871" y="4020116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Del Negro et al (</a:t>
            </a:r>
            <a:r>
              <a:rPr lang="en-US" sz="1200" i="1" dirty="0"/>
              <a:t>BPEA</a:t>
            </a:r>
            <a:r>
              <a:rPr lang="en-US" sz="1200" dirty="0"/>
              <a:t> 2017)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FAD8F-1DFB-43ED-954F-B37C0E7DDC75}"/>
              </a:ext>
            </a:extLst>
          </p:cNvPr>
          <p:cNvSpPr txBox="1"/>
          <p:nvPr/>
        </p:nvSpPr>
        <p:spPr>
          <a:xfrm>
            <a:off x="6934474" y="6515817"/>
            <a:ext cx="2433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Rosengren (</a:t>
            </a:r>
            <a:r>
              <a:rPr lang="en-US" sz="1200" i="1" dirty="0"/>
              <a:t>BPEA</a:t>
            </a:r>
            <a:r>
              <a:rPr lang="en-US" sz="1200" dirty="0"/>
              <a:t> 2017)  </a:t>
            </a:r>
          </a:p>
        </p:txBody>
      </p:sp>
    </p:spTree>
    <p:extLst>
      <p:ext uri="{BB962C8B-B14F-4D97-AF65-F5344CB8AC3E}">
        <p14:creationId xmlns:p14="http://schemas.microsoft.com/office/powerpoint/2010/main" val="689761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6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Real interest rates exhibit a trend decline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B0E99B0-82AA-487F-961F-11D68ADB9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8" t="27101" r="11801" b="36812"/>
          <a:stretch/>
        </p:blipFill>
        <p:spPr>
          <a:xfrm>
            <a:off x="665922" y="430886"/>
            <a:ext cx="4482548" cy="29981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D075DB-8FC6-420E-A50A-8991CB02BB96}"/>
              </a:ext>
            </a:extLst>
          </p:cNvPr>
          <p:cNvSpPr txBox="1"/>
          <p:nvPr/>
        </p:nvSpPr>
        <p:spPr>
          <a:xfrm>
            <a:off x="8388626" y="580487"/>
            <a:ext cx="37586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Why have rates declined?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Long-term improvements in financial market technologies (</a:t>
            </a:r>
            <a:r>
              <a:rPr lang="en-US" sz="1400" dirty="0" err="1"/>
              <a:t>Schmelzing</a:t>
            </a:r>
            <a:r>
              <a:rPr lang="en-US" sz="1400" dirty="0"/>
              <a:t> (2020))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Demographics (Lunsford &amp; West (2019))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Safety and liquidity premia (Del Negro et al (2017))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Change in public savings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Change in private demand for savings (Bernanke (2000))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Productivity slowdown (or not: Lunsford &amp; West (2019))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Inadequate aggregate demand (secular stagnation) (Rachel &amp; Summers (2019))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>
                <a:solidFill>
                  <a:srgbClr val="C00000"/>
                </a:solidFill>
              </a:rPr>
              <a:t>Implication for SCC is that a lower value of the discount rate is appropriate – say, 2% instead of 3%, for nonstochastic discounting.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AE56C-4ACD-46CE-97DE-CAB372356F8E}"/>
              </a:ext>
            </a:extLst>
          </p:cNvPr>
          <p:cNvSpPr txBox="1"/>
          <p:nvPr/>
        </p:nvSpPr>
        <p:spPr>
          <a:xfrm>
            <a:off x="5005455" y="860055"/>
            <a:ext cx="142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Bauer &amp; Rudebusch (2021)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3E82BA-01DD-464E-A7B1-224E59BCAAFB}"/>
              </a:ext>
            </a:extLst>
          </p:cNvPr>
          <p:cNvSpPr txBox="1"/>
          <p:nvPr/>
        </p:nvSpPr>
        <p:spPr>
          <a:xfrm>
            <a:off x="8298358" y="6343144"/>
            <a:ext cx="196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Schmelzing</a:t>
            </a:r>
            <a:r>
              <a:rPr lang="en-US" sz="1200" dirty="0"/>
              <a:t> (2020)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864654-8CF7-47AC-BDA9-BDF9675D02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171"/>
          <a:stretch/>
        </p:blipFill>
        <p:spPr>
          <a:xfrm rot="5400000">
            <a:off x="1696992" y="378943"/>
            <a:ext cx="4782068" cy="817605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CE32BDC-3FF4-4F33-95E5-6A815CDD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924" y="6416512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400" smtClean="0"/>
              <a:t>21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33682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Ramsey discounting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231686" y="467366"/>
            <a:ext cx="975051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Ramsey setup:</a:t>
            </a:r>
          </a:p>
          <a:p>
            <a:r>
              <a:rPr lang="en-US" sz="1600" i="1" dirty="0">
                <a:effectLst/>
                <a:ea typeface="Times New Roman" panose="02020603050405020304" pitchFamily="18" charset="0"/>
              </a:rPr>
              <a:t>Reference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: C. Gollier, </a:t>
            </a:r>
            <a:r>
              <a:rPr lang="en-US" sz="1600" i="1" dirty="0">
                <a:effectLst/>
                <a:ea typeface="Times New Roman" panose="02020603050405020304" pitchFamily="18" charset="0"/>
              </a:rPr>
              <a:t>J. Risk and Uncertainty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 (2008) 171-186; Weitzman, </a:t>
            </a:r>
            <a:r>
              <a:rPr lang="en-US" sz="1600" i="1" dirty="0">
                <a:effectLst/>
                <a:ea typeface="Times New Roman" panose="02020603050405020304" pitchFamily="18" charset="0"/>
              </a:rPr>
              <a:t>REEP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 (2012): 309-321</a:t>
            </a:r>
          </a:p>
          <a:p>
            <a:endParaRPr lang="en-US" sz="1600" dirty="0"/>
          </a:p>
          <a:p>
            <a:r>
              <a:rPr lang="en-US" sz="1600" dirty="0"/>
              <a:t>Social welfare function:</a:t>
            </a:r>
          </a:p>
          <a:p>
            <a:endParaRPr lang="en-US" sz="1600" dirty="0"/>
          </a:p>
          <a:p>
            <a:r>
              <a:rPr lang="en-US" sz="1600" dirty="0"/>
              <a:t>Invest </a:t>
            </a:r>
            <a:r>
              <a:rPr lang="el-GR" sz="1600" dirty="0"/>
              <a:t>ε</a:t>
            </a:r>
            <a:r>
              <a:rPr lang="en-US" sz="1600" dirty="0"/>
              <a:t> at riskless rate </a:t>
            </a:r>
            <a:r>
              <a:rPr lang="en-US" sz="1600" i="1" dirty="0" err="1"/>
              <a:t>r</a:t>
            </a:r>
            <a:r>
              <a:rPr lang="en-US" sz="1600" i="1" baseline="-25000" dirty="0" err="1"/>
              <a:t>T</a:t>
            </a:r>
            <a:r>
              <a:rPr lang="en-US" sz="1600" i="1" dirty="0"/>
              <a:t>,</a:t>
            </a:r>
          </a:p>
          <a:p>
            <a:r>
              <a:rPr lang="en-US" sz="1600" i="1" dirty="0"/>
              <a:t>	 </a:t>
            </a:r>
            <a:r>
              <a:rPr lang="en-US" sz="1600" dirty="0"/>
              <a:t>payoff in </a:t>
            </a:r>
            <a:r>
              <a:rPr lang="en-US" sz="1600" i="1" dirty="0"/>
              <a:t>t: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For </a:t>
            </a:r>
            <a:r>
              <a:rPr lang="en-US" sz="1600" i="1" dirty="0"/>
              <a:t>c</a:t>
            </a:r>
            <a:r>
              <a:rPr lang="en-US" sz="1600" baseline="-25000" dirty="0"/>
              <a:t>0</a:t>
            </a:r>
            <a:r>
              <a:rPr lang="en-US" sz="1600" i="1" dirty="0"/>
              <a:t>,</a:t>
            </a:r>
            <a:r>
              <a:rPr lang="en-US" sz="1600" dirty="0"/>
              <a:t> </a:t>
            </a:r>
            <a:r>
              <a:rPr lang="en-US" sz="1600" i="1" dirty="0" err="1"/>
              <a:t>c</a:t>
            </a:r>
            <a:r>
              <a:rPr lang="en-US" sz="1600" baseline="-25000" dirty="0" err="1"/>
              <a:t>T</a:t>
            </a:r>
            <a:r>
              <a:rPr lang="en-US" sz="1600" dirty="0"/>
              <a:t> at the optimum:</a:t>
            </a:r>
          </a:p>
          <a:p>
            <a:endParaRPr lang="en-US" sz="1600" dirty="0"/>
          </a:p>
          <a:p>
            <a:r>
              <a:rPr lang="en-US" sz="1600" dirty="0"/>
              <a:t>or					(*)</a:t>
            </a:r>
          </a:p>
          <a:p>
            <a:endParaRPr lang="en-US" sz="1600" dirty="0"/>
          </a:p>
          <a:p>
            <a:r>
              <a:rPr lang="en-US" sz="1600" dirty="0"/>
              <a:t>Adopt CRRA utility:</a:t>
            </a:r>
          </a:p>
          <a:p>
            <a:endParaRPr lang="en-US" sz="1600" dirty="0"/>
          </a:p>
          <a:p>
            <a:r>
              <a:rPr lang="en-US" sz="1600" dirty="0"/>
              <a:t>Define:</a:t>
            </a:r>
          </a:p>
          <a:p>
            <a:endParaRPr lang="en-US" sz="1600" dirty="0"/>
          </a:p>
          <a:p>
            <a:r>
              <a:rPr lang="en-US" sz="1600" dirty="0"/>
              <a:t>Plug CRRA utility into (*), assume that consumption growth is normally distributed, collect terms (see Gollier 2008):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The usual Ramsey formula, with nonstochastic consumption growth, doesn’t have the final term (var(</a:t>
            </a:r>
            <a:r>
              <a:rPr lang="en-US" sz="1600" i="1" dirty="0"/>
              <a:t>X</a:t>
            </a:r>
            <a:r>
              <a:rPr lang="en-US" sz="1600" dirty="0"/>
              <a:t>)).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3749388-572F-4E53-AFA3-7AA675985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24016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AEF9325-AA0A-40F2-AA6B-04617B5BFA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128336"/>
              </p:ext>
            </p:extLst>
          </p:nvPr>
        </p:nvGraphicFramePr>
        <p:xfrm>
          <a:off x="3390900" y="1143000"/>
          <a:ext cx="52197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3" imgW="5219640" imgH="4572000" progId="Equation.DSMT4">
                  <p:embed/>
                </p:oleObj>
              </mc:Choice>
              <mc:Fallback>
                <p:oleObj name="Equation" r:id="rId3" imgW="5219640" imgH="457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0900" y="1143000"/>
                        <a:ext cx="521970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5203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Ramsey discounting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233744" y="461055"/>
            <a:ext cx="10516633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Cases:</a:t>
            </a:r>
          </a:p>
          <a:p>
            <a:endParaRPr lang="en-US" sz="1600" dirty="0"/>
          </a:p>
          <a:p>
            <a:r>
              <a:rPr lang="en-US" sz="1600" dirty="0"/>
              <a:t>(i) Consumption growth is i.i.d.: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Ramsey without uncertainty:</a:t>
            </a:r>
          </a:p>
          <a:p>
            <a:endParaRPr lang="en-US" sz="1600" dirty="0"/>
          </a:p>
          <a:p>
            <a:r>
              <a:rPr lang="en-US" sz="1600" dirty="0"/>
              <a:t>Uncertainty provides a risk premium that reduces the discount rate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(ii) Consumption growth is a random walk: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So discount rate falls (linearly) with the horizon: declining discount rate (DDR).</a:t>
            </a:r>
          </a:p>
          <a:p>
            <a:endParaRPr lang="en-US" sz="1600" dirty="0"/>
          </a:p>
          <a:p>
            <a:r>
              <a:rPr lang="en-US" sz="1600" dirty="0"/>
              <a:t>General point: if future uncertainty compounds then the discount rate will decline with the horizon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Declining term structure of discount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>
                <a:solidFill>
                  <a:srgbClr val="C00000"/>
                </a:solidFill>
              </a:rPr>
              <a:t>Comments: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theoretical reason to use lower discount rates in the deep future;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but this is a highly simplified model (representative agent, CRRA) – hard to take to real world calculation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3749388-572F-4E53-AFA3-7AA675985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24016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AEF9325-AA0A-40F2-AA6B-04617B5BFA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933915"/>
              </p:ext>
            </p:extLst>
          </p:nvPr>
        </p:nvGraphicFramePr>
        <p:xfrm>
          <a:off x="4794250" y="814000"/>
          <a:ext cx="34417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3" imgW="3441600" imgH="1498320" progId="Equation.DSMT4">
                  <p:embed/>
                </p:oleObj>
              </mc:Choice>
              <mc:Fallback>
                <p:oleObj name="Equation" r:id="rId3" imgW="3441600" imgH="14983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AEF9325-AA0A-40F2-AA6B-04617B5BFA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4250" y="814000"/>
                        <a:ext cx="34417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34BA324-AD8E-4EC6-8430-CE7700D7BD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924908"/>
              </p:ext>
            </p:extLst>
          </p:nvPr>
        </p:nvGraphicFramePr>
        <p:xfrm>
          <a:off x="4940300" y="3084513"/>
          <a:ext cx="36195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5" imgW="3619440" imgH="1244520" progId="Equation.DSMT4">
                  <p:embed/>
                </p:oleObj>
              </mc:Choice>
              <mc:Fallback>
                <p:oleObj name="Equation" r:id="rId5" imgW="361944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40300" y="3084513"/>
                        <a:ext cx="3619500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5459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Discounting: Positive approach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231686" y="744482"/>
            <a:ext cx="975051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Weitzman (1998) lowest-rate argument</a:t>
            </a:r>
          </a:p>
          <a:p>
            <a:r>
              <a:rPr lang="en-US" sz="1600" dirty="0"/>
              <a:t>Weitzman, M., “Why the Far-Distant Future Should Be Discounted at its Lowest Possible Rate,” </a:t>
            </a:r>
            <a:r>
              <a:rPr lang="en-US" sz="1600" i="1" dirty="0"/>
              <a:t>JEEM</a:t>
            </a:r>
            <a:r>
              <a:rPr lang="en-US" sz="1600" dirty="0"/>
              <a:t> 1998</a:t>
            </a:r>
          </a:p>
          <a:p>
            <a:endParaRPr lang="en-US" sz="1600" dirty="0"/>
          </a:p>
          <a:p>
            <a:r>
              <a:rPr lang="en-US" sz="1600" dirty="0"/>
              <a:t>Consider single-year payout </a:t>
            </a:r>
            <a:r>
              <a:rPr lang="en-US" sz="1600" i="1" dirty="0"/>
              <a:t>t</a:t>
            </a:r>
            <a:r>
              <a:rPr lang="en-US" sz="1600" dirty="0"/>
              <a:t> years hence, with nonrandom future payout </a:t>
            </a:r>
            <a:r>
              <a:rPr lang="en-US" sz="1600" i="1" dirty="0"/>
              <a:t>D</a:t>
            </a:r>
            <a:r>
              <a:rPr lang="en-US" sz="1600" i="1" baseline="-25000" dirty="0"/>
              <a:t>t</a:t>
            </a:r>
            <a:r>
              <a:rPr lang="en-US" sz="1600" dirty="0"/>
              <a:t>, and two equally probably interest rates, </a:t>
            </a:r>
            <a:r>
              <a:rPr lang="en-US" sz="1600" i="1" dirty="0"/>
              <a:t>r</a:t>
            </a:r>
            <a:r>
              <a:rPr lang="en-US" sz="1600" i="1" baseline="30000" dirty="0"/>
              <a:t>a</a:t>
            </a:r>
            <a:r>
              <a:rPr lang="en-US" sz="1600" dirty="0"/>
              <a:t> and </a:t>
            </a:r>
            <a:r>
              <a:rPr lang="en-US" sz="1600" i="1" dirty="0" err="1"/>
              <a:t>r</a:t>
            </a:r>
            <a:r>
              <a:rPr lang="en-US" sz="1600" i="1" baseline="30000" dirty="0" err="1"/>
              <a:t>b</a:t>
            </a:r>
            <a:r>
              <a:rPr lang="en-US" sz="1600" dirty="0"/>
              <a:t>:</a:t>
            </a:r>
          </a:p>
          <a:p>
            <a:endParaRPr lang="en-US" sz="1600" dirty="0"/>
          </a:p>
          <a:p>
            <a:r>
              <a:rPr lang="en-US" sz="1600" dirty="0"/>
              <a:t>Present value:</a:t>
            </a:r>
          </a:p>
          <a:p>
            <a:endParaRPr lang="en-US" sz="1600" dirty="0"/>
          </a:p>
          <a:p>
            <a:r>
              <a:rPr lang="en-US" sz="1600" dirty="0"/>
              <a:t>Plug in two-point distribution</a:t>
            </a:r>
          </a:p>
          <a:p>
            <a:endParaRPr lang="en-US" sz="1600" dirty="0"/>
          </a:p>
          <a:p>
            <a:r>
              <a:rPr lang="en-US" sz="1600" dirty="0"/>
              <a:t>Definition of single discount rate</a:t>
            </a:r>
          </a:p>
          <a:p>
            <a:endParaRPr lang="en-US" sz="1600" dirty="0"/>
          </a:p>
          <a:p>
            <a:r>
              <a:rPr lang="en-US" sz="1600"/>
              <a:t>Solve</a:t>
            </a:r>
            <a:r>
              <a:rPr lang="en-US" sz="1600" dirty="0"/>
              <a:t>: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This is just Jensen’s inequality </a:t>
            </a:r>
          </a:p>
          <a:p>
            <a:r>
              <a:rPr lang="en-US" sz="1600" dirty="0"/>
              <a:t>– but implies a declining discount rate when future rates are uncertain!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0ABB672-16E5-4B02-AAD0-4E3C5E72A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50731"/>
              </p:ext>
            </p:extLst>
          </p:nvPr>
        </p:nvGraphicFramePr>
        <p:xfrm>
          <a:off x="3517899" y="2150228"/>
          <a:ext cx="25781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3" imgW="2577960" imgH="2197080" progId="Equation.DSMT4">
                  <p:embed/>
                </p:oleObj>
              </mc:Choice>
              <mc:Fallback>
                <p:oleObj name="Equation" r:id="rId3" imgW="2577960" imgH="21970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0ABB672-16E5-4B02-AAD0-4E3C5E72A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7899" y="2150228"/>
                        <a:ext cx="2578100" cy="219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BE7D36D-41B6-4965-8029-BF247EDCB0A7}"/>
              </a:ext>
            </a:extLst>
          </p:cNvPr>
          <p:cNvSpPr txBox="1"/>
          <p:nvPr/>
        </p:nvSpPr>
        <p:spPr>
          <a:xfrm>
            <a:off x="8760482" y="2454073"/>
            <a:ext cx="1826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Numerical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EE81B2-819C-4A5B-9ED8-5CC91D819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492" y="2792627"/>
            <a:ext cx="5036507" cy="406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76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03064E8-68BE-4AAD-9D43-193C47C758BA}"/>
              </a:ext>
            </a:extLst>
          </p:cNvPr>
          <p:cNvSpPr txBox="1"/>
          <p:nvPr/>
        </p:nvSpPr>
        <p:spPr>
          <a:xfrm>
            <a:off x="5475804" y="3899684"/>
            <a:ext cx="59789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BR empirical model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600" dirty="0"/>
              <a:t>Unobserved components model in which the “short” rate has a unit root (stochastic trend)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600" dirty="0"/>
              <a:t>Here, “short” is (say) 10-years to abstract from business cycles and other high frequency events</a:t>
            </a:r>
            <a:endParaRPr lang="en-US" sz="14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Discounting: Positive approach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96675" y="611345"/>
            <a:ext cx="975051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Modeling the long-term rate</a:t>
            </a:r>
          </a:p>
          <a:p>
            <a:r>
              <a:rPr lang="en-US" sz="1600" dirty="0"/>
              <a:t>Bauer, MD &amp; GD Rudebusch, “The Rising Cost of Climate Change: Evidence from the Bond Market,” </a:t>
            </a:r>
            <a:r>
              <a:rPr lang="en-US" sz="1600" dirty="0" err="1"/>
              <a:t>ms</a:t>
            </a:r>
            <a:r>
              <a:rPr lang="en-US" sz="1600" dirty="0"/>
              <a:t> June 2021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Term structure of stochastic discount rates: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We don’t know what those rates will be in the future – but if their distribution is the same as over history (stationarity in a broad sense), we can estimate an empirical process for these rates and compute the expectation</a:t>
            </a:r>
          </a:p>
          <a:p>
            <a:endParaRPr lang="en-US" sz="16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0ABB672-16E5-4B02-AAD0-4E3C5E72A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079800"/>
              </p:ext>
            </p:extLst>
          </p:nvPr>
        </p:nvGraphicFramePr>
        <p:xfrm>
          <a:off x="5253509" y="1285929"/>
          <a:ext cx="24257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3" imgW="2425680" imgH="1307880" progId="Equation.DSMT4">
                  <p:embed/>
                </p:oleObj>
              </mc:Choice>
              <mc:Fallback>
                <p:oleObj name="Equation" r:id="rId3" imgW="2425680" imgH="1307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0ABB672-16E5-4B02-AAD0-4E3C5E72A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3509" y="1285929"/>
                        <a:ext cx="2425700" cy="130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6DAAA4E-901A-4E87-BFC1-746A00D442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8" t="27101" r="11801" b="36812"/>
          <a:stretch/>
        </p:blipFill>
        <p:spPr>
          <a:xfrm>
            <a:off x="196675" y="3747540"/>
            <a:ext cx="4482548" cy="2998114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371AFFE-DF57-4808-8B99-14FA1B45B4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29254" y="4203379"/>
          <a:ext cx="10922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6" imgW="1091880" imgH="1054080" progId="Equation.DSMT4">
                  <p:embed/>
                </p:oleObj>
              </mc:Choice>
              <mc:Fallback>
                <p:oleObj name="Equation" r:id="rId6" imgW="1091880" imgH="10540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371AFFE-DF57-4808-8B99-14FA1B45B4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29254" y="4203379"/>
                        <a:ext cx="10922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1817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6C35FF-7D91-4D69-B62B-AEB5A5FD5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018" y="3429000"/>
            <a:ext cx="4713982" cy="3429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EACC86-E9FD-489B-ADAE-4951C0A7A28A}"/>
              </a:ext>
            </a:extLst>
          </p:cNvPr>
          <p:cNvSpPr/>
          <p:nvPr/>
        </p:nvSpPr>
        <p:spPr>
          <a:xfrm>
            <a:off x="5337495" y="2594113"/>
            <a:ext cx="2254750" cy="1669774"/>
          </a:xfrm>
          <a:prstGeom prst="rect">
            <a:avLst/>
          </a:prstGeom>
          <a:solidFill>
            <a:srgbClr val="C0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731BBE-B58F-4AEE-936F-46D8C3FFB66B}"/>
              </a:ext>
            </a:extLst>
          </p:cNvPr>
          <p:cNvSpPr/>
          <p:nvPr/>
        </p:nvSpPr>
        <p:spPr>
          <a:xfrm>
            <a:off x="5319222" y="644964"/>
            <a:ext cx="2254750" cy="1669774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6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Low-frequency modeling is difficult however.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B0E99B0-82AA-487F-961F-11D68ADB9D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8" t="27101" r="11801" b="36812"/>
          <a:stretch/>
        </p:blipFill>
        <p:spPr>
          <a:xfrm>
            <a:off x="665922" y="430886"/>
            <a:ext cx="4482548" cy="2998114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1785DA0-30CC-4D97-90BD-416272638B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881639"/>
              </p:ext>
            </p:extLst>
          </p:nvPr>
        </p:nvGraphicFramePr>
        <p:xfrm>
          <a:off x="5635077" y="1118834"/>
          <a:ext cx="99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5" imgW="990360" imgH="939600" progId="Equation.DSMT4">
                  <p:embed/>
                </p:oleObj>
              </mc:Choice>
              <mc:Fallback>
                <p:oleObj name="Equation" r:id="rId5" imgW="990360" imgH="939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1785DA0-30CC-4D97-90BD-416272638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5077" y="1118834"/>
                        <a:ext cx="9906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351EF1B-E867-4BDC-90A6-E93B94F7A238}"/>
              </a:ext>
            </a:extLst>
          </p:cNvPr>
          <p:cNvSpPr txBox="1"/>
          <p:nvPr/>
        </p:nvSpPr>
        <p:spPr>
          <a:xfrm>
            <a:off x="5385202" y="753778"/>
            <a:ext cx="2090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BR empirical model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2C844B-225D-4CEE-8DC4-D0F97D42548D}"/>
              </a:ext>
            </a:extLst>
          </p:cNvPr>
          <p:cNvSpPr txBox="1"/>
          <p:nvPr/>
        </p:nvSpPr>
        <p:spPr>
          <a:xfrm>
            <a:off x="5501179" y="2711558"/>
            <a:ext cx="1887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Modified BR model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4A0641D-E5DE-40F3-B509-F59AEF1F6C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072113"/>
              </p:ext>
            </p:extLst>
          </p:nvPr>
        </p:nvGraphicFramePr>
        <p:xfrm>
          <a:off x="5553049" y="3042134"/>
          <a:ext cx="1117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7" imgW="1117440" imgH="939600" progId="Equation.DSMT4">
                  <p:embed/>
                </p:oleObj>
              </mc:Choice>
              <mc:Fallback>
                <p:oleObj name="Equation" r:id="rId7" imgW="1117440" imgH="939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4A0641D-E5DE-40F3-B509-F59AEF1F6C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53049" y="3042134"/>
                        <a:ext cx="11176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A2B90B5C-544E-438F-93FD-9253A858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924" y="6416512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z="1400" smtClean="0"/>
              <a:t>26</a:t>
            </a:fld>
            <a:endParaRPr lang="en-US" sz="14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3D97C5B-2675-4943-8E3C-DD6CB4517E2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3980"/>
          <a:stretch/>
        </p:blipFill>
        <p:spPr>
          <a:xfrm>
            <a:off x="0" y="3568147"/>
            <a:ext cx="5257800" cy="32898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2A7104-F3F8-4FA8-9B5D-853E259D24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9451" y="473433"/>
            <a:ext cx="4482549" cy="32606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B783787-8D1E-4A48-8B41-A590C2CFA26C}"/>
              </a:ext>
            </a:extLst>
          </p:cNvPr>
          <p:cNvSpPr txBox="1"/>
          <p:nvPr/>
        </p:nvSpPr>
        <p:spPr>
          <a:xfrm>
            <a:off x="5216127" y="4506228"/>
            <a:ext cx="26164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Humility about long-run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 surprising: 70 years post-war but 280-year projection</a:t>
            </a:r>
          </a:p>
        </p:txBody>
      </p:sp>
    </p:spTree>
    <p:extLst>
      <p:ext uri="{BB962C8B-B14F-4D97-AF65-F5344CB8AC3E}">
        <p14:creationId xmlns:p14="http://schemas.microsoft.com/office/powerpoint/2010/main" val="3704907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Estimation of the SCC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96675" y="611345"/>
            <a:ext cx="975051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Discounting – additional comments</a:t>
            </a:r>
          </a:p>
          <a:p>
            <a:endParaRPr lang="en-US" sz="1600" dirty="0"/>
          </a:p>
          <a:p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SCC </a:t>
            </a:r>
            <a:r>
              <a:rPr lang="en-US" sz="1600" i="1" dirty="0"/>
              <a:t>is</a:t>
            </a:r>
            <a:r>
              <a:rPr lang="en-US" sz="1600" dirty="0"/>
              <a:t> an expectation.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Stochastic discount factors =&gt; take expectation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What does scenario analysis mean here?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Interest rates have been highly volatile over time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We should expect that to be true in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Normative and positive have similar implications: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Declining discount rate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Implies greater SCC since the greatest damages occur in the distant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What about the “climate beta”?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	(recall Ramsey without uncertainty:   			 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E3A8C76-EB82-4CE8-ADFC-E32CA49E1C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924423"/>
              </p:ext>
            </p:extLst>
          </p:nvPr>
        </p:nvGraphicFramePr>
        <p:xfrm>
          <a:off x="1260475" y="1139825"/>
          <a:ext cx="1968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Equation" r:id="rId3" imgW="1968480" imgH="647640" progId="Equation.DSMT4">
                  <p:embed/>
                </p:oleObj>
              </mc:Choice>
              <mc:Fallback>
                <p:oleObj name="Equation" r:id="rId3" imgW="1968480" imgH="647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E3A8C76-EB82-4CE8-ADFC-E32CA49E1C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0475" y="1139825"/>
                        <a:ext cx="19685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2C82CCD3-C78C-4FDA-9BBA-8054AA32F8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7" t="8914" r="18411" b="69189"/>
          <a:stretch/>
        </p:blipFill>
        <p:spPr>
          <a:xfrm>
            <a:off x="5956151" y="1338892"/>
            <a:ext cx="5781017" cy="257524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4BB33B1-086A-4D77-920B-4667958EC6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992423"/>
              </p:ext>
            </p:extLst>
          </p:nvPr>
        </p:nvGraphicFramePr>
        <p:xfrm>
          <a:off x="1260475" y="5000064"/>
          <a:ext cx="5537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Equation" r:id="rId6" imgW="5537160" imgH="647640" progId="Equation.DSMT4">
                  <p:embed/>
                </p:oleObj>
              </mc:Choice>
              <mc:Fallback>
                <p:oleObj name="Equation" r:id="rId6" imgW="553716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60475" y="5000064"/>
                        <a:ext cx="55372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D3A2FB8-47B5-4921-87E7-CAEBF2D045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104053"/>
              </p:ext>
            </p:extLst>
          </p:nvPr>
        </p:nvGraphicFramePr>
        <p:xfrm>
          <a:off x="3745080" y="5816191"/>
          <a:ext cx="1130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8" imgW="1130040" imgH="291960" progId="Equation.DSMT4">
                  <p:embed/>
                </p:oleObj>
              </mc:Choice>
              <mc:Fallback>
                <p:oleObj name="Equation" r:id="rId8" imgW="11300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45080" y="5816191"/>
                        <a:ext cx="1130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9344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Critiques of the SCC – and responses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96675" y="611345"/>
            <a:ext cx="10961476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Original 2012 USG SCC used primitive climate models, damage functions, and discounting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Much of the recent work surveyed here is response to this critique, following the research program laid out in NAS (2017)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C00000"/>
                </a:solidFill>
              </a:rPr>
              <a:t>Ignores income inequality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Equity weighting feasible in principle (weight at “individual” level by marginal utility of income, and with differential impacts)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Requires localized impacts, impacts by income category, utility function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C00000"/>
                </a:solidFill>
              </a:rPr>
              <a:t>Use domestic values, not international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Legalistic argument that domestic policy should only count domestic benefits (Gayer &amp; </a:t>
            </a:r>
            <a:r>
              <a:rPr lang="en-US" sz="1600" dirty="0" err="1"/>
              <a:t>Viscusi</a:t>
            </a:r>
            <a:r>
              <a:rPr lang="en-US" sz="1600" dirty="0"/>
              <a:t>, </a:t>
            </a:r>
            <a:r>
              <a:rPr lang="en-US" sz="1600" i="1" dirty="0"/>
              <a:t>REEP</a:t>
            </a:r>
            <a:r>
              <a:rPr lang="en-US" sz="1600" dirty="0"/>
              <a:t>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Invoked by Trump Administration to reduce SCC to $7 (3% discount rate)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But SCC is used in international context; all countries adopting domestic-only leads to globally suboptimal; also see Kotchen (</a:t>
            </a:r>
            <a:r>
              <a:rPr lang="en-US" sz="1600" i="1" dirty="0"/>
              <a:t>JAERE</a:t>
            </a:r>
            <a:r>
              <a:rPr lang="en-US" sz="1600" dirty="0"/>
              <a:t> 2018).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C00000"/>
                </a:solidFill>
              </a:rPr>
              <a:t>Too much uncertainty to be useful (“Pindyck (2012) critique”; “Stern-Stiglitz (2021) critique”)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But, lots of research since 2012; science uncertainty has narrowed short- &amp; long-term impacts (IPCC AR6)l; some damages now well understood (e.g., mortality from heat). Lots of uncertainty about discounting but all the evidence (declining r*, Ramsey under uncertainty, Weitzman + modeling of LT rate) points to lower certainty-equivalent rate than 3%).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a regulatory context, this isn’t an acceptable answer (US 9</a:t>
            </a:r>
            <a:r>
              <a:rPr lang="en-US" sz="1600" baseline="30000" dirty="0"/>
              <a:t>th</a:t>
            </a:r>
            <a:r>
              <a:rPr lang="en-US" sz="1600" dirty="0"/>
              <a:t> Circuit 2008): </a:t>
            </a: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“[w]</a:t>
            </a:r>
            <a:r>
              <a:rPr lang="en-US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hile</a:t>
            </a: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the record shows that there is a range of values, the value of carbon emissions reduction is certainly not zero.”</a:t>
            </a:r>
            <a:endParaRPr lang="en-US" sz="1000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Stern-Stiglitz endorse an alternative pricing approach – Target-Consistent Pricing – more later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C00000"/>
                </a:solidFill>
              </a:rPr>
              <a:t>Ignores potential “climate catastrophes” (aka tipping points, irreversible events, </a:t>
            </a:r>
            <a:r>
              <a:rPr lang="en-US" sz="1600" b="1" dirty="0" err="1">
                <a:solidFill>
                  <a:srgbClr val="C00000"/>
                </a:solidFill>
              </a:rPr>
              <a:t>etc</a:t>
            </a:r>
            <a:r>
              <a:rPr lang="en-US" sz="1600" b="1" dirty="0">
                <a:solidFill>
                  <a:srgbClr val="C00000"/>
                </a:solidFill>
              </a:rPr>
              <a:t>)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Try to model them using best available science: Dietz et al (PNAS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Or, take climate insurance approach: </a:t>
            </a:r>
            <a:r>
              <a:rPr lang="en-US" sz="1600" dirty="0" err="1"/>
              <a:t>Wieitzman</a:t>
            </a:r>
            <a:r>
              <a:rPr lang="en-US" sz="1600" dirty="0"/>
              <a:t> dismal theorem (2009, 2011), Pindyck (2013)</a:t>
            </a:r>
          </a:p>
        </p:txBody>
      </p:sp>
    </p:spTree>
    <p:extLst>
      <p:ext uri="{BB962C8B-B14F-4D97-AF65-F5344CB8AC3E}">
        <p14:creationId xmlns:p14="http://schemas.microsoft.com/office/powerpoint/2010/main" val="2936704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Including tipping points (climate catastrophes) in the SCC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96675" y="611345"/>
            <a:ext cx="10961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Dietz et al (</a:t>
            </a:r>
            <a:r>
              <a:rPr lang="en-US" sz="1600" b="1" i="1" dirty="0">
                <a:solidFill>
                  <a:srgbClr val="C00000"/>
                </a:solidFill>
              </a:rPr>
              <a:t>PNAS</a:t>
            </a:r>
            <a:r>
              <a:rPr lang="en-US" sz="1600" b="1" dirty="0">
                <a:solidFill>
                  <a:srgbClr val="C00000"/>
                </a:solidFill>
              </a:rPr>
              <a:t> 2021)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Draw on multiple IAMs, examine tipping points in a way that adheres to climate literature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EA57486-2D3B-498C-9AC8-6DB2D8433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" t="70090" r="61779" b="5765"/>
          <a:stretch/>
        </p:blipFill>
        <p:spPr>
          <a:xfrm>
            <a:off x="638433" y="1621399"/>
            <a:ext cx="4452551" cy="446954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838AAD0-4D10-4BD1-B44C-AA42B3E1F8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t="5766" r="50000" b="64505"/>
          <a:stretch/>
        </p:blipFill>
        <p:spPr>
          <a:xfrm>
            <a:off x="6252520" y="1495707"/>
            <a:ext cx="5301048" cy="464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9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The SCC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357315" y="546428"/>
            <a:ext cx="10034717" cy="5977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SCC, Cost-benefit analysis, and cost-effectiveness analysis</a:t>
            </a:r>
          </a:p>
          <a:p>
            <a:endParaRPr lang="en-US" sz="1600" dirty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Times New Roman" panose="02020603050405020304" pitchFamily="18" charset="0"/>
              </a:rPr>
              <a:t>The </a:t>
            </a:r>
            <a:r>
              <a:rPr lang="en-US" sz="1600" b="1" i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Social Cost of Carbon</a:t>
            </a:r>
            <a:r>
              <a:rPr lang="en-US" sz="16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(SCC)</a:t>
            </a:r>
            <a:r>
              <a:rPr lang="en-US" sz="16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is the monetized net present value of the damages arising from emitting 1 extra (metric) ton of CO2 in a given year.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The SCC is a schedule and varies by year, mainly because marginal damages are increasing in CO2 concentrations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The SCC is a general economic concept (“estimand”) which is estimated using a combination of theoretical models, calibrated structural models, and econometric estimates.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C00000"/>
                </a:solidFill>
              </a:rPr>
              <a:t>Cost-benefit analysis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is the estimation the costs and benefits of a policy, and the comparison of costs and benefits.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For an emissions mitigation policy, the costs are the abatement costs of reducing CO2 emissions by one ton.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Costs can be static or dynamic, and in any event are measured over a discrete time period.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 “small” policy is cost-beneficial if its abatement cost &lt; SCC (marginal cost &lt; marginal benefit)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C00000"/>
                </a:solidFill>
              </a:rPr>
              <a:t>Cost-effectiveness analysis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is the estimation of costs of competing policies that achieve the same (narrowly-defined) goal and comparing costs across policies to find the least-coast (most cost-effective) way to achieve that goal.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For example, among 3 policies that achieve 50% EV penetration by 2050, the policy with the lowest cost is the most cost-effective.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 climate policy, CEA is associated with exogenously-determined carbon budgets and with “target-consistent” prices to achieve those budgets.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CBA and CEA are related but fundamentally different. A policy could pass a CEA test but not a CBA test.</a:t>
            </a:r>
          </a:p>
        </p:txBody>
      </p:sp>
    </p:spTree>
    <p:extLst>
      <p:ext uri="{BB962C8B-B14F-4D97-AF65-F5344CB8AC3E}">
        <p14:creationId xmlns:p14="http://schemas.microsoft.com/office/powerpoint/2010/main" val="3515684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Target-consistent pricing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96675" y="473611"/>
            <a:ext cx="109614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References</a:t>
            </a:r>
            <a:endParaRPr lang="en-US" sz="1600" dirty="0">
              <a:solidFill>
                <a:srgbClr val="C00000"/>
              </a:solidFill>
            </a:endParaRPr>
          </a:p>
          <a:p>
            <a:pPr lvl="1"/>
            <a:r>
              <a:rPr lang="en-US" sz="1600" dirty="0"/>
              <a:t>Stern &amp; Stiglitz (NBER wp, February 2021)</a:t>
            </a:r>
          </a:p>
          <a:p>
            <a:pPr lvl="1"/>
            <a:r>
              <a:rPr lang="en-US" sz="1600" dirty="0"/>
              <a:t>Kaufman et al. (</a:t>
            </a:r>
            <a:r>
              <a:rPr lang="en-US" sz="1600" i="1" dirty="0"/>
              <a:t>Nature Climate Change</a:t>
            </a:r>
            <a:r>
              <a:rPr lang="en-US" sz="1600" dirty="0"/>
              <a:t> 2020)</a:t>
            </a:r>
          </a:p>
          <a:p>
            <a:pPr lvl="1"/>
            <a:r>
              <a:rPr lang="en-US" sz="1600" dirty="0"/>
              <a:t>Van der Ploeg (</a:t>
            </a:r>
            <a:r>
              <a:rPr lang="en-US" sz="1600" i="1" dirty="0"/>
              <a:t>Climatic Change</a:t>
            </a:r>
            <a:r>
              <a:rPr lang="en-US" sz="1600" dirty="0"/>
              <a:t> 2018)</a:t>
            </a:r>
          </a:p>
          <a:p>
            <a:pPr lvl="1"/>
            <a:r>
              <a:rPr lang="en-US" sz="1600" dirty="0"/>
              <a:t>Aldy, Kotchen, Stavins, &amp; Stock (</a:t>
            </a:r>
            <a:r>
              <a:rPr lang="en-US" sz="1600" i="1" dirty="0"/>
              <a:t>Science</a:t>
            </a:r>
            <a:r>
              <a:rPr lang="en-US" sz="1600" dirty="0"/>
              <a:t> 2021</a:t>
            </a:r>
            <a:r>
              <a:rPr lang="en-US" sz="1600" i="1" dirty="0"/>
              <a:t>)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>
                <a:solidFill>
                  <a:srgbClr val="C00000"/>
                </a:solidFill>
              </a:rPr>
              <a:t>Carbon budget approach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Because of unknown or highly uncertain tail risks, we adopt scientists’ recommendation to keep temperature increase to (say) 2 degrees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implies a carbon budget (random because of climate model uncertainty)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With a fixed stock of carbon to use, we can apply the classic theory of finite-resource pricing to obtain the Hotelling price trajectory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Optimal paths are modified if abatement costs vary over time, or benefits vary over time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Hotelling calculations are typically done for single-externality case (GHG externality)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C00000"/>
                </a:solidFill>
              </a:rPr>
              <a:t>Cost-effectiveness approach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Suppose you adopt a carbon budget. Then the task is to complete the green transition as cost-effectively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Absent uncertainty: line up all the possible policies, choose the most cost-effective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With uncertainty: don’t know the policies or technologies or future abatement costs. How do decide whether a candidate policy is cost-effective?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Compare to a price benchmark: a target-consistent price (TCP). TCP adopted (for some purposes) by UK (DECC 2009)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Target-consistent price path is an estimate of the sequence of cost-effective policies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Estimating the TCP doesn’t require damages or benefits – but requires modeling abatement technologies and policy costs.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IPCC SR1.5 calculated TCP as between $135-$5500/ton CO2e (2030 price) (!)</a:t>
            </a:r>
          </a:p>
        </p:txBody>
      </p:sp>
    </p:spTree>
    <p:extLst>
      <p:ext uri="{BB962C8B-B14F-4D97-AF65-F5344CB8AC3E}">
        <p14:creationId xmlns:p14="http://schemas.microsoft.com/office/powerpoint/2010/main" val="1964390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SCC: final comments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64402" y="612844"/>
            <a:ext cx="109614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Institutional implementation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USG update ongoing, report due January 2021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SCC or TCP? (CBA or CEA?)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Critical importance of cost discipline!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rgbClr val="C00000"/>
                </a:solidFill>
              </a:rPr>
              <a:t>Worse case outcome is spending trillions of dollars but not getting the decarbonization job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Hard to argue with cost-benefit analysis in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SCC and TCP both very difficult to compute (which is harder, future mortality or future technology)?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TCP also depends on policy target: Trump, no target so TCP = 0; Biden, 2050 net zero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Targets seem to be very popular politically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But voting for a target is a lot easier than voting for a policy with teeth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Personal views…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Researchable topics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Harder-to-measure damages: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Ecosystem damages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Extinctions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Migration and political disruption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Discounting really important yet unresolved</a:t>
            </a:r>
          </a:p>
        </p:txBody>
      </p:sp>
    </p:spTree>
    <p:extLst>
      <p:ext uri="{BB962C8B-B14F-4D97-AF65-F5344CB8AC3E}">
        <p14:creationId xmlns:p14="http://schemas.microsoft.com/office/powerpoint/2010/main" val="268550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The SCC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357315" y="546428"/>
            <a:ext cx="979993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Selected references</a:t>
            </a:r>
          </a:p>
          <a:p>
            <a:endParaRPr lang="en-US" sz="1600" dirty="0"/>
          </a:p>
          <a:p>
            <a:pPr lvl="1" indent="-457200"/>
            <a:r>
              <a:rPr lang="en-US" sz="1600" dirty="0"/>
              <a:t>Aldy, J., M.J. Kotchen, R.N. Stavins, and J.H. Stock, “Keep Climate Policy Focused on the Social Cost of Carbon,” </a:t>
            </a:r>
            <a:r>
              <a:rPr lang="en-US" sz="1600" i="1" dirty="0"/>
              <a:t>Science, </a:t>
            </a:r>
            <a:r>
              <a:rPr lang="en-US" sz="1600" dirty="0"/>
              <a:t>August 20, 2021. </a:t>
            </a:r>
          </a:p>
          <a:p>
            <a:pPr lvl="1" indent="-457200"/>
            <a:r>
              <a:rPr lang="en-US" sz="1600" dirty="0"/>
              <a:t>Carleton, T. et al., “Valuing the Global Mortality Consequences of Climate Change Accounting for Adaptation Costs and Benefits,” NBER wp 27599, July 2020</a:t>
            </a:r>
          </a:p>
          <a:p>
            <a:pPr lvl="1" indent="-457200"/>
            <a:r>
              <a:rPr lang="en-US" sz="1600" dirty="0"/>
              <a:t>Carleton, T. et al., “Updating the US Government’s Social Cost of Carbon,” manuscript, 2021</a:t>
            </a:r>
          </a:p>
          <a:p>
            <a:pPr lvl="1" indent="-457200"/>
            <a:r>
              <a:rPr lang="en-US" sz="1600" dirty="0"/>
              <a:t>Dietz, S., J. Rising, T. </a:t>
            </a:r>
            <a:r>
              <a:rPr lang="en-US" sz="1600" dirty="0" err="1"/>
              <a:t>Stoerk</a:t>
            </a:r>
            <a:r>
              <a:rPr lang="en-US" sz="1600" dirty="0"/>
              <a:t>, G. Wagner, “Economic Impacts of Tipping Points in the Climate System,” </a:t>
            </a:r>
            <a:r>
              <a:rPr lang="en-US" sz="1600" i="1" dirty="0"/>
              <a:t>PNAS</a:t>
            </a:r>
            <a:r>
              <a:rPr lang="en-US" sz="1600" dirty="0"/>
              <a:t> 2021.</a:t>
            </a:r>
          </a:p>
          <a:p>
            <a:pPr lvl="1" indent="-457200"/>
            <a:r>
              <a:rPr lang="en-US" sz="1600" dirty="0"/>
              <a:t>Pindyck, R.S., “Uncertain Outcomes and Climate Change Policy,” </a:t>
            </a:r>
            <a:r>
              <a:rPr lang="en-US" sz="1600" i="1" dirty="0"/>
              <a:t>JEEM</a:t>
            </a:r>
            <a:r>
              <a:rPr lang="en-US" sz="1600" dirty="0"/>
              <a:t> 2012</a:t>
            </a:r>
          </a:p>
          <a:p>
            <a:pPr lvl="1" indent="-457200"/>
            <a:r>
              <a:rPr lang="en-US" sz="1600" dirty="0"/>
              <a:t>Rennert, K. et al., “The Social Cost of Carbon: Innovation and Application,” </a:t>
            </a:r>
            <a:r>
              <a:rPr lang="en-US" sz="1600" i="1" dirty="0"/>
              <a:t>BPEA</a:t>
            </a:r>
            <a:r>
              <a:rPr lang="en-US" sz="1600" dirty="0"/>
              <a:t>, September 2021</a:t>
            </a:r>
          </a:p>
          <a:p>
            <a:pPr lvl="1" indent="-457200"/>
            <a:r>
              <a:rPr lang="en-US" sz="1600" dirty="0" err="1"/>
              <a:t>Műller</a:t>
            </a:r>
            <a:r>
              <a:rPr lang="en-US" sz="1600" dirty="0"/>
              <a:t>, U., J.H. Stock, and M.W. Watson, 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“An Econometric Model of International Long-run Growth Dynamics,” forthcoming, </a:t>
            </a:r>
            <a:r>
              <a:rPr lang="en-US" sz="1600" i="1" dirty="0">
                <a:effectLst/>
                <a:ea typeface="Times New Roman" panose="02020603050405020304" pitchFamily="18" charset="0"/>
              </a:rPr>
              <a:t>Review of Economics and Statistics</a:t>
            </a:r>
            <a:r>
              <a:rPr lang="en-US" sz="1600" i="1" dirty="0">
                <a:ea typeface="Times New Roman" panose="02020603050405020304" pitchFamily="18" charset="0"/>
              </a:rPr>
              <a:t> </a:t>
            </a:r>
            <a:r>
              <a:rPr lang="en-US" sz="1600" dirty="0">
                <a:ea typeface="Times New Roman" panose="02020603050405020304" pitchFamily="18" charset="0"/>
              </a:rPr>
              <a:t>(2021)</a:t>
            </a:r>
            <a:endParaRPr lang="en-US" sz="1600" dirty="0"/>
          </a:p>
          <a:p>
            <a:pPr lvl="1" indent="-457200"/>
            <a:r>
              <a:rPr lang="en-US" sz="1600" dirty="0"/>
              <a:t>National Academy of Sciences, “Valuing Climate Damages: Updating Estimates of the Social Cost of Carbon,” 2017.</a:t>
            </a:r>
          </a:p>
          <a:p>
            <a:pPr lvl="1" indent="-457200"/>
            <a:r>
              <a:rPr lang="en-US" sz="1600" dirty="0"/>
              <a:t>Stern, N. and J. Stiglitz, “The Social Cost of Carbon, Risk, Distribution, Market Failures: An Alternative Approach,” NBER wp 28472, February 2021.</a:t>
            </a:r>
          </a:p>
          <a:p>
            <a:pPr lvl="1" indent="-457200"/>
            <a:r>
              <a:rPr lang="en-US" sz="1600" dirty="0"/>
              <a:t>Weitzman, M., “</a:t>
            </a:r>
            <a:r>
              <a:rPr lang="en-US" sz="1600" b="0" i="0" u="none" strike="noStrike" baseline="0" dirty="0">
                <a:latin typeface="AdvOT77db9845"/>
              </a:rPr>
              <a:t>On modeling and interpreting the economics of catastrophic climate change.” </a:t>
            </a:r>
            <a:r>
              <a:rPr lang="en-US" sz="1600" b="0" i="1" u="none" strike="noStrike" baseline="0" dirty="0">
                <a:latin typeface="AdvOT255b5711.I"/>
              </a:rPr>
              <a:t>Review of Economics and Statistics</a:t>
            </a:r>
            <a:r>
              <a:rPr lang="en-US" sz="1600" b="0" i="0" u="none" strike="noStrike" baseline="0" dirty="0">
                <a:latin typeface="AdvOT255b5711.I"/>
              </a:rPr>
              <a:t> </a:t>
            </a:r>
            <a:r>
              <a:rPr lang="en-US" sz="1600" b="0" i="0" u="none" strike="noStrike" baseline="0" dirty="0">
                <a:latin typeface="AdvOT77db9845"/>
              </a:rPr>
              <a:t>91: 1–19, 2009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22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Estimation of the SCC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357315" y="546428"/>
            <a:ext cx="1003471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Components of estimating the SCC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Establish baseline trajectories of population, GDP, and emissions.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Establish a baseline climate path (</a:t>
            </a:r>
            <a:r>
              <a:rPr lang="en-US" sz="1600" i="1" dirty="0" err="1"/>
              <a:t>Z</a:t>
            </a:r>
            <a:r>
              <a:rPr lang="en-US" sz="1600" i="1" baseline="-25000" dirty="0" err="1"/>
              <a:t>t</a:t>
            </a:r>
            <a:r>
              <a:rPr lang="en-US" sz="1600" i="1" dirty="0"/>
              <a:t> , Z</a:t>
            </a:r>
            <a:r>
              <a:rPr lang="en-US" sz="1600" i="1" baseline="-25000" dirty="0"/>
              <a:t>t</a:t>
            </a:r>
            <a:r>
              <a:rPr lang="en-US" sz="1600" baseline="-25000" dirty="0"/>
              <a:t>+1</a:t>
            </a:r>
            <a:r>
              <a:rPr lang="en-US" sz="1600" i="1" dirty="0"/>
              <a:t> , Z</a:t>
            </a:r>
            <a:r>
              <a:rPr lang="en-US" sz="1600" i="1" baseline="-25000" dirty="0"/>
              <a:t>t</a:t>
            </a:r>
            <a:r>
              <a:rPr lang="en-US" sz="1600" baseline="-25000" dirty="0"/>
              <a:t>+2</a:t>
            </a:r>
            <a:r>
              <a:rPr lang="en-US" sz="1600" i="1" dirty="0"/>
              <a:t> </a:t>
            </a:r>
            <a:r>
              <a:rPr lang="en-US" sz="1600" dirty="0"/>
              <a:t>,…), where </a:t>
            </a:r>
            <a:r>
              <a:rPr lang="en-US" sz="1600" i="1" dirty="0"/>
              <a:t>C</a:t>
            </a:r>
            <a:r>
              <a:rPr lang="en-US" sz="1600" dirty="0"/>
              <a:t> is a (large) vector of regional climate variables (mean temperature, heat waves, precipitation, droughts, storms,…)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Emit 1 more ton of CO2 in year </a:t>
            </a:r>
            <a:r>
              <a:rPr lang="en-US" sz="1600" i="1" dirty="0" err="1"/>
              <a:t>t</a:t>
            </a:r>
            <a:r>
              <a:rPr lang="en-US" sz="1600" dirty="0" err="1"/>
              <a:t>+j</a:t>
            </a:r>
            <a:r>
              <a:rPr lang="en-US" sz="1600" dirty="0"/>
              <a:t> and compute (</a:t>
            </a:r>
            <a:r>
              <a:rPr lang="el-GR" sz="1600" dirty="0"/>
              <a:t>Δ</a:t>
            </a:r>
            <a:r>
              <a:rPr lang="en-US" sz="1600" i="1" dirty="0" err="1"/>
              <a:t>Z</a:t>
            </a:r>
            <a:r>
              <a:rPr lang="en-US" sz="1600" i="1" baseline="-25000" dirty="0" err="1"/>
              <a:t>t</a:t>
            </a:r>
            <a:r>
              <a:rPr lang="en-US" sz="1600" baseline="-25000" dirty="0"/>
              <a:t> +</a:t>
            </a:r>
            <a:r>
              <a:rPr lang="en-US" sz="1600" i="1" baseline="-25000" dirty="0"/>
              <a:t>j</a:t>
            </a:r>
            <a:r>
              <a:rPr lang="en-US" sz="1600" i="1" dirty="0"/>
              <a:t> , </a:t>
            </a:r>
            <a:r>
              <a:rPr lang="el-GR" sz="1600" dirty="0"/>
              <a:t>Δ</a:t>
            </a:r>
            <a:r>
              <a:rPr lang="en-US" sz="1600" i="1" dirty="0"/>
              <a:t>Z</a:t>
            </a:r>
            <a:r>
              <a:rPr lang="en-US" sz="1600" i="1" baseline="-25000" dirty="0"/>
              <a:t>t+j</a:t>
            </a:r>
            <a:r>
              <a:rPr lang="en-US" sz="1600" baseline="-25000" dirty="0"/>
              <a:t>+1</a:t>
            </a:r>
            <a:r>
              <a:rPr lang="en-US" sz="1600" i="1" dirty="0"/>
              <a:t> , </a:t>
            </a:r>
            <a:r>
              <a:rPr lang="el-GR" sz="1600" dirty="0"/>
              <a:t>Δ</a:t>
            </a:r>
            <a:r>
              <a:rPr lang="en-US" sz="1600" i="1" dirty="0"/>
              <a:t>Z</a:t>
            </a:r>
            <a:r>
              <a:rPr lang="en-US" sz="1600" i="1" baseline="-25000" dirty="0"/>
              <a:t>t</a:t>
            </a:r>
            <a:r>
              <a:rPr lang="en-US" sz="1600" baseline="-25000" dirty="0"/>
              <a:t>+</a:t>
            </a:r>
            <a:r>
              <a:rPr lang="en-US" sz="1600" i="1" baseline="-25000" dirty="0"/>
              <a:t>j</a:t>
            </a:r>
            <a:r>
              <a:rPr lang="en-US" sz="1600" baseline="-25000" dirty="0"/>
              <a:t>+2</a:t>
            </a:r>
            <a:r>
              <a:rPr lang="en-US" sz="1600" i="1" dirty="0"/>
              <a:t> </a:t>
            </a:r>
            <a:r>
              <a:rPr lang="en-US" sz="1600" dirty="0"/>
              <a:t>,…).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Compute economic damages, measured in dollars of lost consumption (</a:t>
            </a:r>
            <a:r>
              <a:rPr lang="el-GR" sz="1600" dirty="0"/>
              <a:t>Δ</a:t>
            </a:r>
            <a:r>
              <a:rPr lang="en-US" sz="1600" i="1" dirty="0"/>
              <a:t>C</a:t>
            </a:r>
            <a:r>
              <a:rPr lang="en-US" sz="1600" i="1" baseline="-25000" dirty="0"/>
              <a:t>t</a:t>
            </a:r>
            <a:r>
              <a:rPr lang="en-US" sz="1600" baseline="-25000" dirty="0"/>
              <a:t> +</a:t>
            </a:r>
            <a:r>
              <a:rPr lang="en-US" sz="1600" i="1" baseline="-25000" dirty="0"/>
              <a:t>j</a:t>
            </a:r>
            <a:r>
              <a:rPr lang="en-US" sz="1600" i="1" dirty="0"/>
              <a:t> , </a:t>
            </a:r>
            <a:r>
              <a:rPr lang="el-GR" sz="1600" dirty="0"/>
              <a:t>Δ</a:t>
            </a:r>
            <a:r>
              <a:rPr lang="en-US" sz="1600" i="1" dirty="0"/>
              <a:t>C</a:t>
            </a:r>
            <a:r>
              <a:rPr lang="en-US" sz="1600" i="1" baseline="-25000" dirty="0"/>
              <a:t>t+j</a:t>
            </a:r>
            <a:r>
              <a:rPr lang="en-US" sz="1600" baseline="-25000" dirty="0"/>
              <a:t>+1</a:t>
            </a:r>
            <a:r>
              <a:rPr lang="en-US" sz="1600" i="1" dirty="0"/>
              <a:t> , </a:t>
            </a:r>
            <a:r>
              <a:rPr lang="el-GR" sz="1600" dirty="0"/>
              <a:t>Δ</a:t>
            </a:r>
            <a:r>
              <a:rPr lang="en-US" sz="1600" i="1" dirty="0"/>
              <a:t>C</a:t>
            </a:r>
            <a:r>
              <a:rPr lang="en-US" sz="1600" i="1" baseline="-25000" dirty="0"/>
              <a:t>t</a:t>
            </a:r>
            <a:r>
              <a:rPr lang="en-US" sz="1600" baseline="-25000" dirty="0"/>
              <a:t>+</a:t>
            </a:r>
            <a:r>
              <a:rPr lang="en-US" sz="1600" i="1" baseline="-25000" dirty="0"/>
              <a:t>j</a:t>
            </a:r>
            <a:r>
              <a:rPr lang="en-US" sz="1600" baseline="-25000" dirty="0"/>
              <a:t>+2</a:t>
            </a:r>
            <a:r>
              <a:rPr lang="en-US" sz="1600" i="1" dirty="0"/>
              <a:t> </a:t>
            </a:r>
            <a:r>
              <a:rPr lang="en-US" sz="1600" dirty="0"/>
              <a:t>,…)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Discount (</a:t>
            </a:r>
            <a:r>
              <a:rPr lang="el-GR" sz="1600" dirty="0"/>
              <a:t>Δ</a:t>
            </a:r>
            <a:r>
              <a:rPr lang="en-US" sz="1600" i="1" dirty="0"/>
              <a:t>C</a:t>
            </a:r>
            <a:r>
              <a:rPr lang="en-US" sz="1600" i="1" baseline="-25000" dirty="0"/>
              <a:t>t</a:t>
            </a:r>
            <a:r>
              <a:rPr lang="en-US" sz="1600" baseline="-25000" dirty="0"/>
              <a:t> +</a:t>
            </a:r>
            <a:r>
              <a:rPr lang="en-US" sz="1600" i="1" baseline="-25000" dirty="0"/>
              <a:t>j</a:t>
            </a:r>
            <a:r>
              <a:rPr lang="en-US" sz="1600" i="1" dirty="0"/>
              <a:t> , </a:t>
            </a:r>
            <a:r>
              <a:rPr lang="el-GR" sz="1600" dirty="0"/>
              <a:t>Δ</a:t>
            </a:r>
            <a:r>
              <a:rPr lang="en-US" sz="1600" i="1" dirty="0"/>
              <a:t>C</a:t>
            </a:r>
            <a:r>
              <a:rPr lang="en-US" sz="1600" i="1" baseline="-25000" dirty="0"/>
              <a:t>t+j</a:t>
            </a:r>
            <a:r>
              <a:rPr lang="en-US" sz="1600" baseline="-25000" dirty="0"/>
              <a:t>+1</a:t>
            </a:r>
            <a:r>
              <a:rPr lang="en-US" sz="1600" i="1" dirty="0"/>
              <a:t> , </a:t>
            </a:r>
            <a:r>
              <a:rPr lang="el-GR" sz="1600" dirty="0"/>
              <a:t>Δ</a:t>
            </a:r>
            <a:r>
              <a:rPr lang="en-US" sz="1600" i="1" dirty="0"/>
              <a:t>C</a:t>
            </a:r>
            <a:r>
              <a:rPr lang="en-US" sz="1600" i="1" baseline="-25000" dirty="0"/>
              <a:t>t</a:t>
            </a:r>
            <a:r>
              <a:rPr lang="en-US" sz="1600" baseline="-25000" dirty="0"/>
              <a:t>+</a:t>
            </a:r>
            <a:r>
              <a:rPr lang="en-US" sz="1600" i="1" baseline="-25000" dirty="0"/>
              <a:t>j</a:t>
            </a:r>
            <a:r>
              <a:rPr lang="en-US" sz="1600" baseline="-25000" dirty="0"/>
              <a:t>+2</a:t>
            </a:r>
            <a:r>
              <a:rPr lang="en-US" sz="1600" i="1" dirty="0"/>
              <a:t> </a:t>
            </a:r>
            <a:r>
              <a:rPr lang="en-US" sz="1600" dirty="0"/>
              <a:t>,…) to the present.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C00000"/>
                </a:solidFill>
              </a:rPr>
              <a:t>This is done using an Integrated Assessment Model (IAM):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C00000"/>
                </a:solidFill>
              </a:rPr>
              <a:t>Original IAM: </a:t>
            </a:r>
            <a:r>
              <a:rPr lang="en-US" sz="1600" dirty="0"/>
              <a:t>Nordhaus’s Dynamic Integrated model of </a:t>
            </a:r>
          </a:p>
          <a:p>
            <a:r>
              <a:rPr lang="en-US" sz="1600" dirty="0"/>
              <a:t>Climate and the Economy (DICE). DICE economic module: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Welfare: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Net production:</a:t>
            </a:r>
          </a:p>
          <a:p>
            <a:endParaRPr lang="en-US" sz="1600" dirty="0"/>
          </a:p>
          <a:p>
            <a:r>
              <a:rPr lang="en-US" sz="1600" dirty="0"/>
              <a:t>Climate damages:</a:t>
            </a:r>
          </a:p>
          <a:p>
            <a:endParaRPr lang="en-US" sz="1600" dirty="0"/>
          </a:p>
          <a:p>
            <a:r>
              <a:rPr lang="en-US" sz="1600" dirty="0"/>
              <a:t>Abatement costs:</a:t>
            </a:r>
          </a:p>
          <a:p>
            <a:endParaRPr lang="en-US" sz="1600" dirty="0"/>
          </a:p>
          <a:p>
            <a:r>
              <a:rPr lang="en-US" sz="1600" dirty="0"/>
              <a:t>Anthropogenic</a:t>
            </a:r>
          </a:p>
          <a:p>
            <a:r>
              <a:rPr lang="en-US" sz="1600" dirty="0"/>
              <a:t>   emissions: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6CED42-3FEB-4F7F-BC45-BE4CD79846DC}"/>
              </a:ext>
            </a:extLst>
          </p:cNvPr>
          <p:cNvGrpSpPr/>
          <p:nvPr/>
        </p:nvGrpSpPr>
        <p:grpSpPr>
          <a:xfrm>
            <a:off x="6095999" y="2506801"/>
            <a:ext cx="5041143" cy="3164949"/>
            <a:chOff x="0" y="0"/>
            <a:chExt cx="5539740" cy="3261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4B51C0-76C8-43E5-9108-8212D8FE3197}"/>
                </a:ext>
              </a:extLst>
            </p:cNvPr>
            <p:cNvSpPr/>
            <p:nvPr/>
          </p:nvSpPr>
          <p:spPr>
            <a:xfrm>
              <a:off x="2087880" y="0"/>
              <a:ext cx="1539240" cy="647700"/>
            </a:xfrm>
            <a:prstGeom prst="rect">
              <a:avLst/>
            </a:prstGeom>
            <a:ln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Economic Model</a:t>
              </a:r>
            </a:p>
          </p:txBody>
        </p:sp>
        <p:sp>
          <p:nvSpPr>
            <p:cNvPr id="11" name="Flowchart: Data 10">
              <a:extLst>
                <a:ext uri="{FF2B5EF4-FFF2-40B4-BE49-F238E27FC236}">
                  <a16:creationId xmlns:a16="http://schemas.microsoft.com/office/drawing/2014/main" id="{D81CB224-3A28-4F46-A778-1B3906B8765B}"/>
                </a:ext>
              </a:extLst>
            </p:cNvPr>
            <p:cNvSpPr/>
            <p:nvPr/>
          </p:nvSpPr>
          <p:spPr>
            <a:xfrm>
              <a:off x="4137660" y="53340"/>
              <a:ext cx="1363980" cy="495300"/>
            </a:xfrm>
            <a:prstGeom prst="flowChartInputOutput">
              <a:avLst/>
            </a:prstGeom>
            <a:ln cmpd="sng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Emissions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62991C-28CD-48F3-A528-465A21134EA1}"/>
                </a:ext>
              </a:extLst>
            </p:cNvPr>
            <p:cNvSpPr/>
            <p:nvPr/>
          </p:nvSpPr>
          <p:spPr>
            <a:xfrm>
              <a:off x="4000500" y="1280160"/>
              <a:ext cx="1539240" cy="647700"/>
            </a:xfrm>
            <a:prstGeom prst="rect">
              <a:avLst/>
            </a:prstGeom>
            <a:ln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Carbon Cycle</a:t>
              </a:r>
            </a:p>
          </p:txBody>
        </p:sp>
        <p:sp>
          <p:nvSpPr>
            <p:cNvPr id="13" name="Flowchart: Data 12">
              <a:extLst>
                <a:ext uri="{FF2B5EF4-FFF2-40B4-BE49-F238E27FC236}">
                  <a16:creationId xmlns:a16="http://schemas.microsoft.com/office/drawing/2014/main" id="{774B8665-C8FB-4768-8318-1A2AC211C030}"/>
                </a:ext>
              </a:extLst>
            </p:cNvPr>
            <p:cNvSpPr/>
            <p:nvPr/>
          </p:nvSpPr>
          <p:spPr>
            <a:xfrm>
              <a:off x="4130040" y="2560320"/>
              <a:ext cx="1363980" cy="670560"/>
            </a:xfrm>
            <a:prstGeom prst="flowChartInputOutput">
              <a:avLst/>
            </a:prstGeom>
            <a:ln cmpd="sng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Climate System Response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953DBA-12F3-4764-8687-B8195DA8565C}"/>
                </a:ext>
              </a:extLst>
            </p:cNvPr>
            <p:cNvSpPr/>
            <p:nvPr/>
          </p:nvSpPr>
          <p:spPr>
            <a:xfrm>
              <a:off x="2080260" y="2583180"/>
              <a:ext cx="1539240" cy="647700"/>
            </a:xfrm>
            <a:prstGeom prst="rect">
              <a:avLst/>
            </a:prstGeom>
            <a:ln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Ecosystem Impacts</a:t>
              </a:r>
            </a:p>
          </p:txBody>
        </p:sp>
        <p:sp>
          <p:nvSpPr>
            <p:cNvPr id="15" name="Flowchart: Data 14">
              <a:extLst>
                <a:ext uri="{FF2B5EF4-FFF2-40B4-BE49-F238E27FC236}">
                  <a16:creationId xmlns:a16="http://schemas.microsoft.com/office/drawing/2014/main" id="{9A25B0D6-00F3-4F94-B19D-AA603DABC0BD}"/>
                </a:ext>
              </a:extLst>
            </p:cNvPr>
            <p:cNvSpPr/>
            <p:nvPr/>
          </p:nvSpPr>
          <p:spPr>
            <a:xfrm>
              <a:off x="83820" y="2590800"/>
              <a:ext cx="1363980" cy="670560"/>
            </a:xfrm>
            <a:prstGeom prst="flowChartInputOutput">
              <a:avLst/>
            </a:prstGeom>
            <a:ln cmpd="sng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Damages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02F7BB8-0EE2-4989-AAF2-759ADED39A79}"/>
                </a:ext>
              </a:extLst>
            </p:cNvPr>
            <p:cNvSpPr/>
            <p:nvPr/>
          </p:nvSpPr>
          <p:spPr>
            <a:xfrm>
              <a:off x="0" y="1280160"/>
              <a:ext cx="1539240" cy="647700"/>
            </a:xfrm>
            <a:prstGeom prst="rect">
              <a:avLst/>
            </a:prstGeom>
            <a:ln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Political Response</a:t>
              </a:r>
            </a:p>
          </p:txBody>
        </p:sp>
        <p:sp>
          <p:nvSpPr>
            <p:cNvPr id="18" name="Flowchart: Data 17">
              <a:extLst>
                <a:ext uri="{FF2B5EF4-FFF2-40B4-BE49-F238E27FC236}">
                  <a16:creationId xmlns:a16="http://schemas.microsoft.com/office/drawing/2014/main" id="{5A104978-26D1-408C-9582-90FF0D518638}"/>
                </a:ext>
              </a:extLst>
            </p:cNvPr>
            <p:cNvSpPr/>
            <p:nvPr/>
          </p:nvSpPr>
          <p:spPr>
            <a:xfrm>
              <a:off x="0" y="0"/>
              <a:ext cx="1539240" cy="670560"/>
            </a:xfrm>
            <a:prstGeom prst="flowChartInputOutput">
              <a:avLst/>
            </a:prstGeom>
            <a:ln cmpd="sng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Emission Reduction Measures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9B8E00E-8B8A-4B29-BBA5-3784355E5FED}"/>
                </a:ext>
              </a:extLst>
            </p:cNvPr>
            <p:cNvCxnSpPr/>
            <p:nvPr/>
          </p:nvCxnSpPr>
          <p:spPr>
            <a:xfrm>
              <a:off x="3756660" y="304800"/>
              <a:ext cx="381000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7F1BE44-08DE-4724-AB11-57E09D7DB96E}"/>
                </a:ext>
              </a:extLst>
            </p:cNvPr>
            <p:cNvCxnSpPr/>
            <p:nvPr/>
          </p:nvCxnSpPr>
          <p:spPr>
            <a:xfrm>
              <a:off x="4762500" y="670560"/>
              <a:ext cx="0" cy="50292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5797CD5-C65E-4CA4-9597-CF9E907F7650}"/>
                </a:ext>
              </a:extLst>
            </p:cNvPr>
            <p:cNvCxnSpPr/>
            <p:nvPr/>
          </p:nvCxnSpPr>
          <p:spPr>
            <a:xfrm>
              <a:off x="4777740" y="2026920"/>
              <a:ext cx="0" cy="4953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8F94498-CB4F-44A3-BB5A-BE76F7A6CF7B}"/>
                </a:ext>
              </a:extLst>
            </p:cNvPr>
            <p:cNvCxnSpPr/>
            <p:nvPr/>
          </p:nvCxnSpPr>
          <p:spPr>
            <a:xfrm flipH="1">
              <a:off x="3672840" y="2933700"/>
              <a:ext cx="464820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7B7A8CF-1693-450B-BD85-485321C72F31}"/>
                </a:ext>
              </a:extLst>
            </p:cNvPr>
            <p:cNvCxnSpPr/>
            <p:nvPr/>
          </p:nvCxnSpPr>
          <p:spPr>
            <a:xfrm flipH="1">
              <a:off x="1447800" y="2933700"/>
              <a:ext cx="464820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985E0B0-D1EA-48DF-87FD-158AB674A88B}"/>
                </a:ext>
              </a:extLst>
            </p:cNvPr>
            <p:cNvCxnSpPr/>
            <p:nvPr/>
          </p:nvCxnSpPr>
          <p:spPr>
            <a:xfrm flipV="1">
              <a:off x="754380" y="2072640"/>
              <a:ext cx="0" cy="44958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2121D9E-84C7-4EFB-B79D-C686F2D4F5C5}"/>
                </a:ext>
              </a:extLst>
            </p:cNvPr>
            <p:cNvCxnSpPr/>
            <p:nvPr/>
          </p:nvCxnSpPr>
          <p:spPr>
            <a:xfrm flipV="1">
              <a:off x="754380" y="769620"/>
              <a:ext cx="0" cy="44958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A967240-C107-42A2-8E7E-902A2BD4A109}"/>
                </a:ext>
              </a:extLst>
            </p:cNvPr>
            <p:cNvCxnSpPr/>
            <p:nvPr/>
          </p:nvCxnSpPr>
          <p:spPr>
            <a:xfrm>
              <a:off x="1539240" y="304800"/>
              <a:ext cx="381000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04AFE78-6D3B-41CC-A008-8B699D3299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654541"/>
              </p:ext>
            </p:extLst>
          </p:nvPr>
        </p:nvGraphicFramePr>
        <p:xfrm>
          <a:off x="2233621" y="3910012"/>
          <a:ext cx="337820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3377880" imgH="2628720" progId="Equation.DSMT4">
                  <p:embed/>
                </p:oleObj>
              </mc:Choice>
              <mc:Fallback>
                <p:oleObj name="Equation" r:id="rId3" imgW="3377880" imgH="262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3621" y="3910012"/>
                        <a:ext cx="3378200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28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Estimation of the SCC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96677" y="907097"/>
            <a:ext cx="52639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A. Climate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Typical outputs are regional mean temperatures, SLR, possibly precipitation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See Dietz et al (</a:t>
            </a:r>
            <a:r>
              <a:rPr lang="en-US" sz="1600" i="1" dirty="0"/>
              <a:t>JAERE</a:t>
            </a:r>
            <a:r>
              <a:rPr lang="en-US" sz="1600" dirty="0"/>
              <a:t> 2021) for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Standard IAMs include at most some extreme events (detachment of WAIS, Greenland, methane hydrates, thawing permafrost, disruption of North Atlantic Oscillation); but see Dietz et al (</a:t>
            </a:r>
            <a:r>
              <a:rPr lang="en-US" sz="1600" i="1" dirty="0"/>
              <a:t>PNAS</a:t>
            </a:r>
            <a:r>
              <a:rPr lang="en-US" sz="1600" dirty="0"/>
              <a:t> 2021)</a:t>
            </a:r>
          </a:p>
        </p:txBody>
      </p:sp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E6E90F37-D7CC-4AE2-A4CE-EEA5280054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t="12333" r="15138" b="41167"/>
          <a:stretch/>
        </p:blipFill>
        <p:spPr>
          <a:xfrm>
            <a:off x="5608937" y="546428"/>
            <a:ext cx="5631593" cy="5456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891691-3F1B-4CE0-8E23-66D6EBBB917B}"/>
              </a:ext>
            </a:extLst>
          </p:cNvPr>
          <p:cNvSpPr txBox="1"/>
          <p:nvPr/>
        </p:nvSpPr>
        <p:spPr>
          <a:xfrm>
            <a:off x="5608937" y="6077321"/>
            <a:ext cx="2531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Dietz et al. (</a:t>
            </a:r>
            <a:r>
              <a:rPr lang="en-US" sz="1400" i="1" dirty="0"/>
              <a:t>JAERE</a:t>
            </a:r>
            <a:r>
              <a:rPr lang="en-US" sz="1400" dirty="0"/>
              <a:t> 2021)</a:t>
            </a:r>
          </a:p>
        </p:txBody>
      </p:sp>
    </p:spTree>
    <p:extLst>
      <p:ext uri="{BB962C8B-B14F-4D97-AF65-F5344CB8AC3E}">
        <p14:creationId xmlns:p14="http://schemas.microsoft.com/office/powerpoint/2010/main" val="272815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Estimation of the SCC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96675" y="611345"/>
            <a:ext cx="526501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B. Baseline socioeconomic pathways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B(i) Scenario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Interim USG SCC (2016 version):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4 reference scenarios with 612-889 ppm CO2 in 2100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plus one assuming moderate mitigation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IPCC scenarios: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SSPs: Shared Socioeconomic Pathways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RCPs: Representative Concentration Pathways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/>
              <a:t>General view now that RCP8.5 is not realistic BAU given policies in place throughout the world, and slowing emissions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4B95CBA0-EECB-40FF-B13C-084A96C03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54" y="611345"/>
            <a:ext cx="7007945" cy="4017250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25216907-FE31-42EB-972F-ECDAA6BF0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02" y="4765120"/>
            <a:ext cx="7099898" cy="2092880"/>
          </a:xfrm>
          <a:prstGeom prst="rect">
            <a:avLst/>
          </a:prstGeom>
        </p:spPr>
      </p:pic>
      <p:pic>
        <p:nvPicPr>
          <p:cNvPr id="11" name="Picture 10" descr="Chart&#10;&#10;Description automatically generated with medium confidence">
            <a:extLst>
              <a:ext uri="{FF2B5EF4-FFF2-40B4-BE49-F238E27FC236}">
                <a16:creationId xmlns:a16="http://schemas.microsoft.com/office/drawing/2014/main" id="{D6BDAEFD-B478-4193-AD82-E7C53812A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8" y="4065960"/>
            <a:ext cx="3717244" cy="279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8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Estimation of the SCC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96675" y="501115"/>
            <a:ext cx="109738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B. Baseline socioeconomic pathways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B(ii) Probability distribution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SSC scenario approach is a weak link: non-expert judgment, no probability distribution (hard to justify “high confidence” </a:t>
            </a:r>
            <a:r>
              <a:rPr lang="en-US" sz="1600" dirty="0" err="1"/>
              <a:t>etc</a:t>
            </a:r>
            <a:r>
              <a:rPr lang="en-US" sz="1600" dirty="0"/>
              <a:t> conclusions)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Alternatively, construct distribution from IPAT </a:t>
            </a:r>
            <a:r>
              <a:rPr lang="en-US" sz="1600" dirty="0">
                <a:cs typeface="Times New Roman" panose="02020603050405020304" pitchFamily="18" charset="0"/>
              </a:rPr>
              <a:t>(</a:t>
            </a:r>
            <a:r>
              <a:rPr lang="en-US" sz="1600" b="1" dirty="0">
                <a:cs typeface="Times New Roman" panose="02020603050405020304" pitchFamily="18" charset="0"/>
              </a:rPr>
              <a:t>I</a:t>
            </a:r>
            <a:r>
              <a:rPr lang="en-US" sz="1600" dirty="0">
                <a:cs typeface="Times New Roman" panose="02020603050405020304" pitchFamily="18" charset="0"/>
              </a:rPr>
              <a:t>mpact = </a:t>
            </a:r>
            <a:r>
              <a:rPr lang="en-US" sz="1600" b="1" dirty="0">
                <a:cs typeface="Times New Roman" panose="02020603050405020304" pitchFamily="18" charset="0"/>
              </a:rPr>
              <a:t>P</a:t>
            </a:r>
            <a:r>
              <a:rPr lang="en-US" sz="1600" dirty="0">
                <a:cs typeface="Times New Roman" panose="02020603050405020304" pitchFamily="18" charset="0"/>
              </a:rPr>
              <a:t>opulation × </a:t>
            </a:r>
            <a:r>
              <a:rPr lang="en-US" sz="1600" b="1" dirty="0">
                <a:cs typeface="Times New Roman" panose="02020603050405020304" pitchFamily="18" charset="0"/>
              </a:rPr>
              <a:t>A</a:t>
            </a:r>
            <a:r>
              <a:rPr lang="en-US" sz="1600" dirty="0">
                <a:cs typeface="Times New Roman" panose="02020603050405020304" pitchFamily="18" charset="0"/>
              </a:rPr>
              <a:t>ffluence × </a:t>
            </a:r>
            <a:r>
              <a:rPr lang="en-US" sz="1600" b="1" dirty="0">
                <a:cs typeface="Times New Roman" panose="02020603050405020304" pitchFamily="18" charset="0"/>
              </a:rPr>
              <a:t>T</a:t>
            </a:r>
            <a:r>
              <a:rPr lang="en-US" sz="1600" dirty="0">
                <a:cs typeface="Times New Roman" panose="02020603050405020304" pitchFamily="18" charset="0"/>
              </a:rPr>
              <a:t>echnology)/Kaya Identity:</a:t>
            </a:r>
          </a:p>
          <a:p>
            <a:pPr lvl="1"/>
            <a:r>
              <a:rPr lang="en-US" sz="1600" dirty="0"/>
              <a:t>Emissions = Population </a:t>
            </a:r>
            <a:r>
              <a:rPr lang="en-US" sz="1600" dirty="0">
                <a:cs typeface="Times New Roman" panose="02020603050405020304" pitchFamily="18" charset="0"/>
              </a:rPr>
              <a:t>× (GDP/capita) × (Energy/GDP) × (Emissions/Energy)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C34CCE-10CC-4759-8774-A1E6E8FF1F3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t="8971" r="8316" b="7371"/>
          <a:stretch/>
        </p:blipFill>
        <p:spPr>
          <a:xfrm>
            <a:off x="6993924" y="2683565"/>
            <a:ext cx="5198077" cy="42213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251D28-BFD0-4DC4-BB49-416128149A88}"/>
              </a:ext>
            </a:extLst>
          </p:cNvPr>
          <p:cNvSpPr txBox="1"/>
          <p:nvPr/>
        </p:nvSpPr>
        <p:spPr>
          <a:xfrm>
            <a:off x="7932009" y="2098790"/>
            <a:ext cx="3627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MSW (2021): Log </a:t>
            </a:r>
            <a:r>
              <a:rPr lang="en-US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GDP per-capita for 113 countries – Trend components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BDD0F0-CB22-4BAD-8D11-271C10458992}"/>
              </a:ext>
            </a:extLst>
          </p:cNvPr>
          <p:cNvSpPr txBox="1"/>
          <p:nvPr/>
        </p:nvSpPr>
        <p:spPr>
          <a:xfrm>
            <a:off x="196675" y="2196740"/>
            <a:ext cx="612998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Illustration</a:t>
            </a:r>
            <a:r>
              <a:rPr lang="en-US" sz="1600" dirty="0">
                <a:cs typeface="Times New Roman" panose="02020603050405020304" pitchFamily="18" charset="0"/>
              </a:rPr>
              <a:t>: GDP per capita: M</a:t>
            </a:r>
            <a:r>
              <a:rPr lang="hu-HU" sz="1600" dirty="0">
                <a:cs typeface="Times New Roman" panose="02020603050405020304" pitchFamily="18" charset="0"/>
              </a:rPr>
              <a:t>ű</a:t>
            </a:r>
            <a:r>
              <a:rPr lang="en-US" sz="1600" dirty="0" err="1">
                <a:cs typeface="Times New Roman" panose="02020603050405020304" pitchFamily="18" charset="0"/>
              </a:rPr>
              <a:t>ller</a:t>
            </a:r>
            <a:r>
              <a:rPr lang="en-US" sz="1600" dirty="0">
                <a:cs typeface="Times New Roman" panose="02020603050405020304" pitchFamily="18" charset="0"/>
              </a:rPr>
              <a:t>, Stock &amp; Watson (</a:t>
            </a:r>
            <a:r>
              <a:rPr lang="en-US" sz="1600" i="1" dirty="0" err="1">
                <a:cs typeface="Times New Roman" panose="02020603050405020304" pitchFamily="18" charset="0"/>
              </a:rPr>
              <a:t>REStat</a:t>
            </a:r>
            <a:r>
              <a:rPr lang="en-US" sz="1600" dirty="0">
                <a:cs typeface="Times New Roman" panose="02020603050405020304" pitchFamily="18" charset="0"/>
              </a:rPr>
              <a:t>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 panose="02020603050405020304" pitchFamily="18" charset="0"/>
              </a:rPr>
              <a:t>Joint international growth model using M</a:t>
            </a:r>
            <a:r>
              <a:rPr lang="hu-HU" sz="1600" dirty="0">
                <a:cs typeface="Times New Roman" panose="02020603050405020304" pitchFamily="18" charset="0"/>
              </a:rPr>
              <a:t>ű</a:t>
            </a:r>
            <a:r>
              <a:rPr lang="en-US" sz="1600" dirty="0" err="1">
                <a:cs typeface="Times New Roman" panose="02020603050405020304" pitchFamily="18" charset="0"/>
              </a:rPr>
              <a:t>ller</a:t>
            </a:r>
            <a:r>
              <a:rPr lang="en-US" sz="1600" dirty="0">
                <a:cs typeface="Times New Roman" panose="02020603050405020304" pitchFamily="18" charset="0"/>
              </a:rPr>
              <a:t>-Watson low-frequency representation &amp; club-of-clubs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 panose="02020603050405020304" pitchFamily="18" charset="0"/>
              </a:rPr>
              <a:t>Model exhibits “β-convergence” to common growth trend </a:t>
            </a:r>
            <a:r>
              <a:rPr lang="en-US" sz="1600" i="1" dirty="0">
                <a:cs typeface="Times New Roman" panose="02020603050405020304" pitchFamily="18" charset="0"/>
              </a:rPr>
              <a:t>f</a:t>
            </a:r>
            <a:r>
              <a:rPr lang="en-US" sz="1600" i="1" baseline="-25000" dirty="0">
                <a:cs typeface="Times New Roman" panose="02020603050405020304" pitchFamily="18" charset="0"/>
              </a:rPr>
              <a:t>t</a:t>
            </a:r>
            <a:r>
              <a:rPr lang="en-US" sz="1600" dirty="0"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cs typeface="Times New Roman" panose="02020603050405020304" pitchFamily="18" charset="0"/>
              </a:rPr>
              <a:t>f</a:t>
            </a:r>
            <a:r>
              <a:rPr lang="en-US" sz="1600" i="1" baseline="-25000" dirty="0">
                <a:cs typeface="Times New Roman" panose="02020603050405020304" pitchFamily="18" charset="0"/>
              </a:rPr>
              <a:t>t  </a:t>
            </a:r>
            <a:r>
              <a:rPr lang="en-US" sz="1600" dirty="0">
                <a:cs typeface="Times New Roman" panose="02020603050405020304" pitchFamily="18" charset="0"/>
              </a:rPr>
              <a:t>has a unit root around a very slowly-varying stochastic trend (local to I(2))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 panose="02020603050405020304" pitchFamily="18" charset="0"/>
              </a:rPr>
              <a:t>All disturbances jointly Gaussian (MW theory), estimation by Gibbs with conditionally Gaussian posteriors.</a:t>
            </a:r>
            <a:endParaRPr lang="en-US" sz="1600" dirty="0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DE9A1045-1123-41BD-A2D7-D03F2D80AF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135470"/>
              </p:ext>
            </p:extLst>
          </p:nvPr>
        </p:nvGraphicFramePr>
        <p:xfrm>
          <a:off x="1098765" y="3126259"/>
          <a:ext cx="26797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4" imgW="2679480" imgH="1726920" progId="Equation.DSMT4">
                  <p:embed/>
                </p:oleObj>
              </mc:Choice>
              <mc:Fallback>
                <p:oleObj name="Equation" r:id="rId4" imgW="2679480" imgH="1726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8765" y="3126259"/>
                        <a:ext cx="2679700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050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-1" y="-24958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Estimation of the SCC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435211-D832-499E-8C8F-1F7F5267875B}"/>
              </a:ext>
            </a:extLst>
          </p:cNvPr>
          <p:cNvSpPr txBox="1"/>
          <p:nvPr/>
        </p:nvSpPr>
        <p:spPr>
          <a:xfrm>
            <a:off x="196675" y="501115"/>
            <a:ext cx="1097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MSW results – distributions across countries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51D28-BFD0-4DC4-BB49-416128149A88}"/>
              </a:ext>
            </a:extLst>
          </p:cNvPr>
          <p:cNvSpPr txBox="1"/>
          <p:nvPr/>
        </p:nvSpPr>
        <p:spPr>
          <a:xfrm>
            <a:off x="452307" y="2893236"/>
            <a:ext cx="3894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Posterior distribution of </a:t>
            </a:r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1600" i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with 67% band</a:t>
            </a:r>
            <a:endParaRPr lang="en-US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5C582E-401E-4845-92B2-3B99AD42390C}"/>
              </a:ext>
            </a:extLst>
          </p:cNvPr>
          <p:cNvSpPr txBox="1"/>
          <p:nvPr/>
        </p:nvSpPr>
        <p:spPr>
          <a:xfrm>
            <a:off x="5297186" y="685781"/>
            <a:ext cx="66268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Prediction intervals for per-capita GDP </a:t>
            </a:r>
            <a:endParaRPr lang="en-US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CC85BB-726B-454C-B0A7-18D44D935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64" y="1061599"/>
            <a:ext cx="7342271" cy="4740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7C10C4-E01A-45F8-B920-F232CEDB0CD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4308" r="7495" b="7064"/>
          <a:stretch/>
        </p:blipFill>
        <p:spPr bwMode="auto">
          <a:xfrm>
            <a:off x="597755" y="3231790"/>
            <a:ext cx="3603542" cy="2994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3F8BF3F-1D8B-4027-997D-6D5EA29094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875677"/>
              </p:ext>
            </p:extLst>
          </p:nvPr>
        </p:nvGraphicFramePr>
        <p:xfrm>
          <a:off x="985754" y="1061599"/>
          <a:ext cx="26797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5" imgW="2679319" imgH="1726872" progId="Equation.DSMT4">
                  <p:embed/>
                </p:oleObj>
              </mc:Choice>
              <mc:Fallback>
                <p:oleObj name="Equation" r:id="rId5" imgW="2679319" imgH="172687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5754" y="1061599"/>
                        <a:ext cx="2679700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26DFB7C-4710-4AA8-A28E-8B14AC722027}"/>
              </a:ext>
            </a:extLst>
          </p:cNvPr>
          <p:cNvSpPr txBox="1"/>
          <p:nvPr/>
        </p:nvSpPr>
        <p:spPr>
          <a:xfrm>
            <a:off x="4611819" y="6118928"/>
            <a:ext cx="734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Remaining steps</a:t>
            </a:r>
            <a:r>
              <a:rPr lang="en-US" sz="1600" dirty="0"/>
              <a:t>: merge with population, emissions/GDP models  (Rennert et al, forthcoming,  </a:t>
            </a:r>
            <a:r>
              <a:rPr lang="en-US" sz="1600" i="1" dirty="0"/>
              <a:t>Brookings Papers on Economic Activity</a:t>
            </a:r>
            <a:r>
              <a:rPr lang="en-US" sz="1600" dirty="0"/>
              <a:t> 2021)</a:t>
            </a:r>
          </a:p>
        </p:txBody>
      </p:sp>
    </p:spTree>
    <p:extLst>
      <p:ext uri="{BB962C8B-B14F-4D97-AF65-F5344CB8AC3E}">
        <p14:creationId xmlns:p14="http://schemas.microsoft.com/office/powerpoint/2010/main" val="1321727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7827</TotalTime>
  <Words>4435</Words>
  <Application>Microsoft Office PowerPoint</Application>
  <PresentationFormat>Widescreen</PresentationFormat>
  <Paragraphs>598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AdvOT255b5711.I</vt:lpstr>
      <vt:lpstr>AdvOT77db9845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Stock, James H.</dc:creator>
  <cp:lastModifiedBy>Sysyn, Amy L</cp:lastModifiedBy>
  <cp:revision>1048</cp:revision>
  <dcterms:created xsi:type="dcterms:W3CDTF">2019-12-01T20:26:42Z</dcterms:created>
  <dcterms:modified xsi:type="dcterms:W3CDTF">2022-11-04T19:46:37Z</dcterms:modified>
</cp:coreProperties>
</file>