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403" r:id="rId2"/>
    <p:sldId id="427" r:id="rId3"/>
    <p:sldId id="548" r:id="rId4"/>
    <p:sldId id="549" r:id="rId5"/>
    <p:sldId id="495" r:id="rId6"/>
    <p:sldId id="496" r:id="rId7"/>
    <p:sldId id="497" r:id="rId8"/>
    <p:sldId id="490" r:id="rId9"/>
    <p:sldId id="530" r:id="rId10"/>
    <p:sldId id="531" r:id="rId11"/>
    <p:sldId id="500" r:id="rId12"/>
    <p:sldId id="502" r:id="rId13"/>
    <p:sldId id="501" r:id="rId14"/>
    <p:sldId id="528" r:id="rId15"/>
    <p:sldId id="544" r:id="rId16"/>
    <p:sldId id="545" r:id="rId17"/>
    <p:sldId id="546" r:id="rId18"/>
    <p:sldId id="547" r:id="rId19"/>
    <p:sldId id="543" r:id="rId20"/>
    <p:sldId id="522" r:id="rId21"/>
    <p:sldId id="534" r:id="rId22"/>
    <p:sldId id="533" r:id="rId23"/>
    <p:sldId id="532" r:id="rId24"/>
    <p:sldId id="499" r:id="rId25"/>
    <p:sldId id="535" r:id="rId26"/>
    <p:sldId id="536" r:id="rId27"/>
    <p:sldId id="494" r:id="rId28"/>
    <p:sldId id="493" r:id="rId29"/>
    <p:sldId id="525" r:id="rId30"/>
    <p:sldId id="537" r:id="rId31"/>
    <p:sldId id="538" r:id="rId32"/>
    <p:sldId id="526" r:id="rId33"/>
    <p:sldId id="508" r:id="rId34"/>
    <p:sldId id="539" r:id="rId35"/>
    <p:sldId id="512" r:id="rId36"/>
    <p:sldId id="540" r:id="rId37"/>
    <p:sldId id="527" r:id="rId38"/>
    <p:sldId id="510" r:id="rId39"/>
    <p:sldId id="509" r:id="rId40"/>
    <p:sldId id="542" r:id="rId41"/>
    <p:sldId id="521" r:id="rId42"/>
    <p:sldId id="541" r:id="rId43"/>
    <p:sldId id="529" r:id="rId44"/>
    <p:sldId id="50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2" d="100"/>
          <a:sy n="52" d="100"/>
        </p:scale>
        <p:origin x="-136" y="-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F1099-B980-4104-83AF-4512A97FEC74}"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9E32B-ABF0-46AC-BE85-536304029961}" type="slidenum">
              <a:rPr lang="en-US" smtClean="0"/>
              <a:t>‹#›</a:t>
            </a:fld>
            <a:endParaRPr lang="en-US"/>
          </a:p>
        </p:txBody>
      </p:sp>
    </p:spTree>
    <p:extLst>
      <p:ext uri="{BB962C8B-B14F-4D97-AF65-F5344CB8AC3E}">
        <p14:creationId xmlns:p14="http://schemas.microsoft.com/office/powerpoint/2010/main" val="67702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42341-3B8A-4EC9-A1C3-2F2AB535D3F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226180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42341-3B8A-4EC9-A1C3-2F2AB535D3F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67099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42341-3B8A-4EC9-A1C3-2F2AB535D3F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203096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42341-3B8A-4EC9-A1C3-2F2AB535D3F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47147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42341-3B8A-4EC9-A1C3-2F2AB535D3F1}"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101368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42341-3B8A-4EC9-A1C3-2F2AB535D3F1}"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0769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42341-3B8A-4EC9-A1C3-2F2AB535D3F1}"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82606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42341-3B8A-4EC9-A1C3-2F2AB535D3F1}"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5366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42341-3B8A-4EC9-A1C3-2F2AB535D3F1}"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117990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42341-3B8A-4EC9-A1C3-2F2AB535D3F1}"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6957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42341-3B8A-4EC9-A1C3-2F2AB535D3F1}"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48005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42341-3B8A-4EC9-A1C3-2F2AB535D3F1}"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0B2C-1DB8-4510-8969-9AD5EDB604FE}" type="slidenum">
              <a:rPr lang="en-US" smtClean="0"/>
              <a:t>‹#›</a:t>
            </a:fld>
            <a:endParaRPr lang="en-US"/>
          </a:p>
        </p:txBody>
      </p:sp>
    </p:spTree>
    <p:extLst>
      <p:ext uri="{BB962C8B-B14F-4D97-AF65-F5344CB8AC3E}">
        <p14:creationId xmlns:p14="http://schemas.microsoft.com/office/powerpoint/2010/main" val="415942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36.wmf"/></Relationships>
</file>

<file path=ppt/slides/_rels/slide43.xml.rels><?xml version="1.0" encoding="UTF-8" standalone="yes"?>
<Relationships xmlns="http://schemas.openxmlformats.org/package/2006/relationships"><Relationship Id="rId2" Type="http://schemas.openxmlformats.org/officeDocument/2006/relationships/hyperlink" Target="https://www.epa.gov/climatechange/social-cost-carbon"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971" y="1130469"/>
            <a:ext cx="9067800" cy="1015663"/>
          </a:xfrm>
        </p:spPr>
        <p:txBody>
          <a:bodyPr>
            <a:spAutoFit/>
          </a:bodyPr>
          <a:lstStyle/>
          <a:p>
            <a:pPr marL="0" marR="0">
              <a:spcBef>
                <a:spcPts val="0"/>
              </a:spcBef>
              <a:spcAft>
                <a:spcPts val="0"/>
              </a:spcAft>
            </a:pPr>
            <a:r>
              <a:rPr lang="en-US" sz="3600" b="1" dirty="0">
                <a:solidFill>
                  <a:srgbClr val="0000FF"/>
                </a:solidFill>
                <a:ea typeface="Calibri"/>
              </a:rPr>
              <a:t>Statistical Analysis of Climate Data</a:t>
            </a:r>
            <a:r>
              <a:rPr lang="en-US" sz="4000" dirty="0">
                <a:latin typeface="Times New Roman"/>
                <a:ea typeface="Calibri"/>
              </a:rPr>
              <a:t/>
            </a:r>
            <a:br>
              <a:rPr lang="en-US" sz="4000" dirty="0">
                <a:latin typeface="Times New Roman"/>
                <a:ea typeface="Calibri"/>
              </a:rPr>
            </a:br>
            <a:endParaRPr lang="en-US" sz="2400" b="1" dirty="0">
              <a:solidFill>
                <a:srgbClr val="0000FF"/>
              </a:solidFill>
            </a:endParaRPr>
          </a:p>
        </p:txBody>
      </p:sp>
      <p:sp>
        <p:nvSpPr>
          <p:cNvPr id="3" name="Subtitle 2"/>
          <p:cNvSpPr>
            <a:spLocks noGrp="1"/>
          </p:cNvSpPr>
          <p:nvPr>
            <p:ph type="subTitle" idx="1"/>
          </p:nvPr>
        </p:nvSpPr>
        <p:spPr>
          <a:xfrm>
            <a:off x="457200" y="2819400"/>
            <a:ext cx="8382000" cy="3637919"/>
          </a:xfrm>
        </p:spPr>
        <p:txBody>
          <a:bodyPr wrap="square">
            <a:spAutoFit/>
          </a:bodyPr>
          <a:lstStyle/>
          <a:p>
            <a:r>
              <a:rPr lang="en-US" sz="2800" dirty="0" smtClean="0">
                <a:solidFill>
                  <a:schemeClr val="tx1"/>
                </a:solidFill>
                <a:latin typeface="+mj-lt"/>
              </a:rPr>
              <a:t>Jim Stock</a:t>
            </a:r>
          </a:p>
          <a:p>
            <a:r>
              <a:rPr lang="en-US" sz="2600" dirty="0" smtClean="0">
                <a:solidFill>
                  <a:schemeClr val="tx1"/>
                </a:solidFill>
                <a:latin typeface="+mj-lt"/>
              </a:rPr>
              <a:t>Department of Economics, Harvard University</a:t>
            </a:r>
          </a:p>
          <a:p>
            <a:endParaRPr lang="en-US" sz="2600" dirty="0" smtClean="0">
              <a:solidFill>
                <a:schemeClr val="tx1"/>
              </a:solidFill>
              <a:latin typeface="+mj-lt"/>
            </a:endParaRPr>
          </a:p>
          <a:p>
            <a:r>
              <a:rPr lang="en-US" sz="2600" dirty="0" err="1" smtClean="0">
                <a:solidFill>
                  <a:schemeClr val="tx1"/>
                </a:solidFill>
                <a:latin typeface="+mj-lt"/>
              </a:rPr>
              <a:t>SDSCon</a:t>
            </a:r>
            <a:r>
              <a:rPr lang="en-US" sz="2600" dirty="0" smtClean="0">
                <a:solidFill>
                  <a:schemeClr val="tx1"/>
                </a:solidFill>
                <a:latin typeface="+mj-lt"/>
              </a:rPr>
              <a:t> 2017, MIT</a:t>
            </a:r>
          </a:p>
          <a:p>
            <a:r>
              <a:rPr lang="en-US" sz="2400" dirty="0" smtClean="0">
                <a:solidFill>
                  <a:schemeClr val="tx1"/>
                </a:solidFill>
                <a:latin typeface="+mj-lt"/>
              </a:rPr>
              <a:t>April 21, 2017</a:t>
            </a:r>
            <a:endParaRPr lang="en-US" sz="2400" dirty="0">
              <a:solidFill>
                <a:schemeClr val="tx1"/>
              </a:solidFill>
              <a:latin typeface="+mj-lt"/>
            </a:endParaRPr>
          </a:p>
          <a:p>
            <a:pPr algn="l"/>
            <a:endParaRPr lang="en-US" sz="2600" dirty="0" smtClean="0">
              <a:solidFill>
                <a:schemeClr val="tx1"/>
              </a:solidFill>
            </a:endParaRPr>
          </a:p>
          <a:p>
            <a:pPr algn="l"/>
            <a:r>
              <a:rPr lang="en-US" sz="2200" dirty="0" smtClean="0">
                <a:solidFill>
                  <a:schemeClr val="tx1"/>
                </a:solidFill>
              </a:rPr>
              <a:t>Thanks </a:t>
            </a:r>
            <a:r>
              <a:rPr lang="en-US" sz="2200" dirty="0">
                <a:solidFill>
                  <a:schemeClr val="tx1"/>
                </a:solidFill>
              </a:rPr>
              <a:t>to Robert </a:t>
            </a:r>
            <a:r>
              <a:rPr lang="en-US" sz="2200" dirty="0" smtClean="0">
                <a:solidFill>
                  <a:schemeClr val="tx1"/>
                </a:solidFill>
              </a:rPr>
              <a:t>Kaufmann (BU), Felix Prentis (Oxford), and Giselle </a:t>
            </a:r>
            <a:r>
              <a:rPr lang="en-US" sz="2200" dirty="0" err="1" smtClean="0">
                <a:solidFill>
                  <a:schemeClr val="tx1"/>
                </a:solidFill>
              </a:rPr>
              <a:t>Montamat</a:t>
            </a:r>
            <a:r>
              <a:rPr lang="en-US" sz="2200" dirty="0" smtClean="0">
                <a:solidFill>
                  <a:schemeClr val="tx1"/>
                </a:solidFill>
              </a:rPr>
              <a:t> (Harvard)</a:t>
            </a:r>
            <a:endParaRPr lang="en-US" sz="2200" dirty="0" smtClean="0">
              <a:solidFill>
                <a:schemeClr val="tx1"/>
              </a:solidFill>
              <a:latin typeface="+mj-lt"/>
            </a:endParaRPr>
          </a:p>
        </p:txBody>
      </p:sp>
    </p:spTree>
    <p:extLst>
      <p:ext uri="{BB962C8B-B14F-4D97-AF65-F5344CB8AC3E}">
        <p14:creationId xmlns:p14="http://schemas.microsoft.com/office/powerpoint/2010/main" val="1423529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a:solidFill>
                  <a:srgbClr val="0000FF"/>
                </a:solidFill>
                <a:latin typeface="+mn-lt"/>
              </a:rPr>
              <a:t>It seems obvious, but…</a:t>
            </a: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10</a:t>
            </a:fld>
            <a:endParaRPr lang="en-US" dirty="0">
              <a:solidFill>
                <a:prstClr val="black">
                  <a:tint val="75000"/>
                </a:prstClr>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068"/>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4932"/>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3886200"/>
            <a:ext cx="8436412" cy="646331"/>
          </a:xfrm>
          <a:prstGeom prst="rect">
            <a:avLst/>
          </a:prstGeom>
          <a:noFill/>
        </p:spPr>
        <p:txBody>
          <a:bodyPr wrap="none" rtlCol="0">
            <a:spAutoFit/>
          </a:bodyPr>
          <a:lstStyle/>
          <a:p>
            <a:r>
              <a:rPr lang="en-US" b="1" dirty="0" smtClean="0">
                <a:solidFill>
                  <a:srgbClr val="0000FF"/>
                </a:solidFill>
              </a:rPr>
              <a:t>The endogeneity problem</a:t>
            </a:r>
          </a:p>
          <a:p>
            <a:r>
              <a:rPr lang="en-US" dirty="0" smtClean="0"/>
              <a:t>	Earth system feedbacks determine some  of radiative forcing (e.g. CO2 uptake)</a:t>
            </a:r>
            <a:endParaRPr lang="en-US" dirty="0"/>
          </a:p>
        </p:txBody>
      </p:sp>
      <p:sp>
        <p:nvSpPr>
          <p:cNvPr id="7" name="TextBox 6"/>
          <p:cNvSpPr txBox="1"/>
          <p:nvPr/>
        </p:nvSpPr>
        <p:spPr>
          <a:xfrm>
            <a:off x="609600" y="4648200"/>
            <a:ext cx="8140242" cy="646331"/>
          </a:xfrm>
          <a:prstGeom prst="rect">
            <a:avLst/>
          </a:prstGeom>
          <a:noFill/>
        </p:spPr>
        <p:txBody>
          <a:bodyPr wrap="none" rtlCol="0">
            <a:spAutoFit/>
          </a:bodyPr>
          <a:lstStyle/>
          <a:p>
            <a:r>
              <a:rPr lang="en-US" b="1" dirty="0" smtClean="0">
                <a:solidFill>
                  <a:srgbClr val="0000FF"/>
                </a:solidFill>
              </a:rPr>
              <a:t>The spurious regression problem</a:t>
            </a:r>
          </a:p>
          <a:p>
            <a:r>
              <a:rPr lang="en-US" dirty="0" smtClean="0"/>
              <a:t>	Suppose </a:t>
            </a:r>
            <a:r>
              <a:rPr lang="en-US" i="1" dirty="0" smtClean="0"/>
              <a:t>x</a:t>
            </a:r>
            <a:r>
              <a:rPr lang="en-US" dirty="0" smtClean="0"/>
              <a:t> and </a:t>
            </a:r>
            <a:r>
              <a:rPr lang="en-US" i="1" dirty="0" smtClean="0"/>
              <a:t>y</a:t>
            </a:r>
            <a:r>
              <a:rPr lang="en-US" dirty="0" smtClean="0"/>
              <a:t> are independent random walks with </a:t>
            </a:r>
            <a:r>
              <a:rPr lang="en-US" i="1" dirty="0" smtClean="0"/>
              <a:t>x</a:t>
            </a:r>
            <a:r>
              <a:rPr lang="en-US" baseline="-25000" dirty="0" smtClean="0"/>
              <a:t>0</a:t>
            </a:r>
            <a:r>
              <a:rPr lang="en-US" i="1" dirty="0" smtClean="0"/>
              <a:t> </a:t>
            </a:r>
            <a:r>
              <a:rPr lang="en-US" dirty="0" smtClean="0"/>
              <a:t>= 0 and </a:t>
            </a:r>
            <a:r>
              <a:rPr lang="en-US" i="1" dirty="0" smtClean="0"/>
              <a:t>y</a:t>
            </a:r>
            <a:r>
              <a:rPr lang="en-US" baseline="-25000" dirty="0" smtClean="0"/>
              <a:t>0</a:t>
            </a:r>
            <a:r>
              <a:rPr lang="en-US" i="1" dirty="0" smtClean="0"/>
              <a:t> </a:t>
            </a:r>
            <a:r>
              <a:rPr lang="en-US" dirty="0"/>
              <a:t>= </a:t>
            </a:r>
            <a:r>
              <a:rPr lang="en-US" dirty="0" smtClean="0"/>
              <a:t>0.</a:t>
            </a:r>
            <a:r>
              <a:rPr lang="en-US" i="1" dirty="0" smtClean="0"/>
              <a:t> </a:t>
            </a:r>
            <a:r>
              <a:rPr lang="en-US" dirty="0" smtClean="0"/>
              <a:t>Then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53228247"/>
              </p:ext>
            </p:extLst>
          </p:nvPr>
        </p:nvGraphicFramePr>
        <p:xfrm>
          <a:off x="1377950" y="5257800"/>
          <a:ext cx="6388100" cy="1371600"/>
        </p:xfrm>
        <a:graphic>
          <a:graphicData uri="http://schemas.openxmlformats.org/presentationml/2006/ole">
            <mc:AlternateContent xmlns:mc="http://schemas.openxmlformats.org/markup-compatibility/2006">
              <mc:Choice xmlns:v="urn:schemas-microsoft-com:vml" Requires="v">
                <p:oleObj spid="_x0000_s8406" name="Equation" r:id="rId5" imgW="6387840" imgH="1371600" progId="Equation.DSMT4">
                  <p:embed/>
                </p:oleObj>
              </mc:Choice>
              <mc:Fallback>
                <p:oleObj name="Equation" r:id="rId5" imgW="6387840" imgH="1371600" progId="Equation.DSMT4">
                  <p:embed/>
                  <p:pic>
                    <p:nvPicPr>
                      <p:cNvPr id="0" name=""/>
                      <p:cNvPicPr/>
                      <p:nvPr/>
                    </p:nvPicPr>
                    <p:blipFill>
                      <a:blip r:embed="rId6"/>
                      <a:stretch>
                        <a:fillRect/>
                      </a:stretch>
                    </p:blipFill>
                    <p:spPr>
                      <a:xfrm>
                        <a:off x="1377950" y="5257800"/>
                        <a:ext cx="6388100" cy="1371600"/>
                      </a:xfrm>
                      <a:prstGeom prst="rect">
                        <a:avLst/>
                      </a:prstGeom>
                    </p:spPr>
                  </p:pic>
                </p:oleObj>
              </mc:Fallback>
            </mc:AlternateContent>
          </a:graphicData>
        </a:graphic>
      </p:graphicFrame>
    </p:spTree>
    <p:extLst>
      <p:ext uri="{BB962C8B-B14F-4D97-AF65-F5344CB8AC3E}">
        <p14:creationId xmlns:p14="http://schemas.microsoft.com/office/powerpoint/2010/main" val="1179396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125105"/>
            <a:ext cx="8458200" cy="4056495"/>
          </a:xfrm>
        </p:spPr>
        <p:txBody>
          <a:bodyPr wrap="square">
            <a:spAutoFit/>
          </a:bodyPr>
          <a:lstStyle/>
          <a:p>
            <a:pPr marL="457200" indent="-457200" algn="l">
              <a:buFont typeface="+mj-lt"/>
              <a:buAutoNum type="arabicPeriod"/>
            </a:pPr>
            <a:r>
              <a:rPr lang="en-US" sz="2200" dirty="0" smtClean="0">
                <a:solidFill>
                  <a:schemeClr val="tx1"/>
                </a:solidFill>
              </a:rPr>
              <a:t>Introduction and some data</a:t>
            </a:r>
          </a:p>
          <a:p>
            <a:pPr marL="457200" indent="-457200" algn="l">
              <a:buFont typeface="+mj-lt"/>
              <a:buAutoNum type="arabicPeriod"/>
            </a:pPr>
            <a:r>
              <a:rPr lang="en-US" sz="2200" dirty="0" smtClean="0">
                <a:solidFill>
                  <a:schemeClr val="tx1"/>
                </a:solidFill>
              </a:rPr>
              <a:t>Causality 1: Accounting for the 1998-2013 warming hiatus</a:t>
            </a:r>
          </a:p>
          <a:p>
            <a:pPr marL="914400" lvl="1" indent="-457200" algn="l">
              <a:buFont typeface="+mj-lt"/>
              <a:buAutoNum type="arabicPeriod"/>
            </a:pPr>
            <a:r>
              <a:rPr lang="en-US" sz="1800" dirty="0" smtClean="0">
                <a:solidFill>
                  <a:schemeClr val="tx1"/>
                </a:solidFill>
              </a:rPr>
              <a:t>The hiatus debate</a:t>
            </a:r>
          </a:p>
          <a:p>
            <a:pPr marL="914400" lvl="1" indent="-457200" algn="l">
              <a:buFont typeface="+mj-lt"/>
              <a:buAutoNum type="arabicPeriod"/>
            </a:pPr>
            <a:r>
              <a:rPr lang="en-US" sz="1800" dirty="0" smtClean="0">
                <a:solidFill>
                  <a:schemeClr val="tx1"/>
                </a:solidFill>
              </a:rPr>
              <a:t>Three simple models</a:t>
            </a:r>
          </a:p>
          <a:p>
            <a:pPr marL="914400" lvl="1" indent="-457200" algn="l">
              <a:buFont typeface="+mj-lt"/>
              <a:buAutoNum type="arabicPeriod"/>
            </a:pPr>
            <a:r>
              <a:rPr lang="en-US" sz="1800" dirty="0" smtClean="0">
                <a:solidFill>
                  <a:schemeClr val="tx1"/>
                </a:solidFill>
              </a:rPr>
              <a:t>Out of sample conditional predictions</a:t>
            </a:r>
          </a:p>
          <a:p>
            <a:pPr marL="914400" lvl="1" indent="-457200" algn="l">
              <a:buFont typeface="+mj-lt"/>
              <a:buAutoNum type="arabicPeriod"/>
            </a:pPr>
            <a:r>
              <a:rPr lang="en-US" sz="1800" dirty="0" smtClean="0">
                <a:solidFill>
                  <a:schemeClr val="tx1"/>
                </a:solidFill>
              </a:rPr>
              <a:t>Decomposition</a:t>
            </a:r>
          </a:p>
          <a:p>
            <a:pPr marL="914400" lvl="1" indent="-457200" algn="l">
              <a:buFont typeface="+mj-lt"/>
              <a:buAutoNum type="arabicPeriod"/>
            </a:pPr>
            <a:r>
              <a:rPr lang="en-US" sz="1800" dirty="0" smtClean="0">
                <a:solidFill>
                  <a:schemeClr val="tx1"/>
                </a:solidFill>
              </a:rPr>
              <a:t>Extensions</a:t>
            </a:r>
          </a:p>
          <a:p>
            <a:pPr marL="457200" indent="-457200" algn="l">
              <a:buFont typeface="+mj-lt"/>
              <a:buAutoNum type="arabicPeriod"/>
            </a:pPr>
            <a:r>
              <a:rPr lang="en-US" sz="2200" dirty="0" smtClean="0">
                <a:solidFill>
                  <a:schemeClr val="tx1"/>
                </a:solidFill>
              </a:rPr>
              <a:t>Causality 2: from anthropogenic emissions to temperatures</a:t>
            </a:r>
          </a:p>
          <a:p>
            <a:pPr marL="457200" indent="-457200" algn="l">
              <a:buFont typeface="+mj-lt"/>
              <a:buAutoNum type="arabicPeriod"/>
            </a:pPr>
            <a:r>
              <a:rPr lang="en-US" sz="2200" dirty="0" smtClean="0">
                <a:solidFill>
                  <a:schemeClr val="tx1"/>
                </a:solidFill>
              </a:rPr>
              <a:t>Transient climate response, equilibrium climate sensitivity, and the Social Cost of Carbon</a:t>
            </a:r>
          </a:p>
          <a:p>
            <a:pPr marL="457200" lvl="0" indent="-457200" algn="l">
              <a:buFont typeface="+mj-lt"/>
              <a:buAutoNum type="arabicPeriod"/>
            </a:pPr>
            <a:r>
              <a:rPr lang="en-US" sz="2200" dirty="0">
                <a:solidFill>
                  <a:prstClr val="black"/>
                </a:solidFill>
              </a:rPr>
              <a:t>Related work (brief overview</a:t>
            </a:r>
            <a:r>
              <a:rPr lang="en-US" sz="2200" dirty="0" smtClean="0">
                <a:solidFill>
                  <a:prstClr val="black"/>
                </a:solidFill>
              </a:rPr>
              <a:t>)</a:t>
            </a:r>
            <a:endParaRPr lang="en-US" sz="2200" dirty="0" smtClean="0">
              <a:solidFill>
                <a:schemeClr val="tx1"/>
              </a:solidFill>
            </a:endParaRPr>
          </a:p>
        </p:txBody>
      </p:sp>
      <p:sp>
        <p:nvSpPr>
          <p:cNvPr id="6"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Outline</a:t>
            </a:r>
            <a:endParaRPr lang="en-US" sz="2600" dirty="0">
              <a:solidFill>
                <a:srgbClr val="0000FF"/>
              </a:solidFill>
              <a:latin typeface="+mj-lt"/>
            </a:endParaRPr>
          </a:p>
        </p:txBody>
      </p:sp>
      <p:sp>
        <p:nvSpPr>
          <p:cNvPr id="7"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89783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1998-2013 warming hiatus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12</a:t>
            </a:fld>
            <a:endParaRPr lang="en-US" dirty="0">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82820"/>
            <a:ext cx="8229600" cy="602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758247" y="2362200"/>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258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hiatus: Multiple explanations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13</a:t>
            </a:fld>
            <a:endParaRPr lang="en-US" dirty="0">
              <a:solidFill>
                <a:prstClr val="black">
                  <a:tint val="75000"/>
                </a:prstClr>
              </a:solidFill>
            </a:endParaRPr>
          </a:p>
        </p:txBody>
      </p:sp>
      <p:sp>
        <p:nvSpPr>
          <p:cNvPr id="6" name="Rectangle 5"/>
          <p:cNvSpPr/>
          <p:nvPr/>
        </p:nvSpPr>
        <p:spPr>
          <a:xfrm>
            <a:off x="543910" y="595491"/>
            <a:ext cx="7620000" cy="6186309"/>
          </a:xfrm>
          <a:prstGeom prst="rect">
            <a:avLst/>
          </a:prstGeom>
        </p:spPr>
        <p:txBody>
          <a:bodyPr wrap="square">
            <a:spAutoFit/>
          </a:bodyPr>
          <a:lstStyle/>
          <a:p>
            <a:r>
              <a:rPr lang="en-US" b="1" dirty="0" smtClean="0">
                <a:solidFill>
                  <a:srgbClr val="0000FF"/>
                </a:solidFill>
              </a:rPr>
              <a:t>Anthropogenic </a:t>
            </a:r>
            <a:r>
              <a:rPr lang="en-US" b="1" dirty="0">
                <a:solidFill>
                  <a:srgbClr val="0000FF"/>
                </a:solidFill>
              </a:rPr>
              <a:t>sulfur</a:t>
            </a:r>
          </a:p>
          <a:p>
            <a:pPr lvl="1"/>
            <a:r>
              <a:rPr lang="en-US" dirty="0"/>
              <a:t>Kaufmann, Kauppi, Mann, Stock (2011)</a:t>
            </a:r>
          </a:p>
          <a:p>
            <a:endParaRPr lang="en-US" dirty="0"/>
          </a:p>
          <a:p>
            <a:r>
              <a:rPr lang="en-US" b="1" dirty="0" smtClean="0">
                <a:solidFill>
                  <a:srgbClr val="0000FF"/>
                </a:solidFill>
              </a:rPr>
              <a:t>Declining solar irradiance</a:t>
            </a:r>
          </a:p>
          <a:p>
            <a:pPr lvl="1"/>
            <a:r>
              <a:rPr lang="en-US" dirty="0" err="1" smtClean="0">
                <a:solidFill>
                  <a:prstClr val="black"/>
                </a:solidFill>
              </a:rPr>
              <a:t>Tollefson</a:t>
            </a:r>
            <a:r>
              <a:rPr lang="en-US" dirty="0" smtClean="0">
                <a:solidFill>
                  <a:prstClr val="black"/>
                </a:solidFill>
              </a:rPr>
              <a:t> (2013), Trenberth (2015), Kaufmann et. al. (2011)</a:t>
            </a:r>
          </a:p>
          <a:p>
            <a:endParaRPr lang="en-US" dirty="0">
              <a:solidFill>
                <a:prstClr val="black"/>
              </a:solidFill>
            </a:endParaRPr>
          </a:p>
          <a:p>
            <a:r>
              <a:rPr lang="en-US" b="1" dirty="0" smtClean="0">
                <a:solidFill>
                  <a:srgbClr val="0000FF"/>
                </a:solidFill>
              </a:rPr>
              <a:t>Volcanic aerosols</a:t>
            </a:r>
            <a:endParaRPr lang="en-US" b="1" dirty="0">
              <a:solidFill>
                <a:srgbClr val="0000FF"/>
              </a:solidFill>
            </a:endParaRPr>
          </a:p>
          <a:p>
            <a:pPr lvl="1"/>
            <a:r>
              <a:rPr lang="en-US" dirty="0" err="1" smtClean="0">
                <a:solidFill>
                  <a:prstClr val="black"/>
                </a:solidFill>
              </a:rPr>
              <a:t>Andersson</a:t>
            </a:r>
            <a:r>
              <a:rPr lang="en-US" dirty="0" smtClean="0">
                <a:solidFill>
                  <a:prstClr val="black"/>
                </a:solidFill>
              </a:rPr>
              <a:t> et. al. (2016)</a:t>
            </a:r>
          </a:p>
          <a:p>
            <a:pPr lvl="1"/>
            <a:r>
              <a:rPr lang="en-US" dirty="0" smtClean="0">
                <a:solidFill>
                  <a:prstClr val="black"/>
                </a:solidFill>
              </a:rPr>
              <a:t>Gregory et. al. (2016)</a:t>
            </a:r>
            <a:endParaRPr lang="en-US" dirty="0">
              <a:solidFill>
                <a:prstClr val="black"/>
              </a:solidFill>
            </a:endParaRPr>
          </a:p>
          <a:p>
            <a:endParaRPr lang="en-US" b="1" dirty="0" smtClean="0">
              <a:solidFill>
                <a:srgbClr val="0000FF"/>
              </a:solidFill>
            </a:endParaRPr>
          </a:p>
          <a:p>
            <a:r>
              <a:rPr lang="en-US" b="1" dirty="0" smtClean="0">
                <a:solidFill>
                  <a:srgbClr val="0000FF"/>
                </a:solidFill>
              </a:rPr>
              <a:t>Temperature mismeasurement</a:t>
            </a:r>
            <a:endParaRPr lang="en-US" b="1" dirty="0">
              <a:solidFill>
                <a:srgbClr val="0000FF"/>
              </a:solidFill>
            </a:endParaRPr>
          </a:p>
          <a:p>
            <a:pPr lvl="1"/>
            <a:r>
              <a:rPr lang="en-US" dirty="0" smtClean="0">
                <a:solidFill>
                  <a:prstClr val="black"/>
                </a:solidFill>
              </a:rPr>
              <a:t>Karl et. al. (2015)</a:t>
            </a:r>
          </a:p>
          <a:p>
            <a:pPr lvl="1"/>
            <a:r>
              <a:rPr lang="en-US" dirty="0" smtClean="0">
                <a:solidFill>
                  <a:prstClr val="black"/>
                </a:solidFill>
              </a:rPr>
              <a:t>Fyfe et. al. (2016)</a:t>
            </a:r>
          </a:p>
          <a:p>
            <a:pPr lvl="1"/>
            <a:r>
              <a:rPr lang="en-US" dirty="0" err="1" smtClean="0">
                <a:solidFill>
                  <a:prstClr val="black"/>
                </a:solidFill>
              </a:rPr>
              <a:t>Hausfather</a:t>
            </a:r>
            <a:r>
              <a:rPr lang="en-US" dirty="0" smtClean="0">
                <a:solidFill>
                  <a:prstClr val="black"/>
                </a:solidFill>
              </a:rPr>
              <a:t> et. al.  (2017)</a:t>
            </a:r>
          </a:p>
          <a:p>
            <a:pPr lvl="1"/>
            <a:endParaRPr lang="en-US" dirty="0" smtClean="0">
              <a:solidFill>
                <a:prstClr val="black"/>
              </a:solidFill>
            </a:endParaRPr>
          </a:p>
          <a:p>
            <a:r>
              <a:rPr lang="en-US" b="1" dirty="0">
                <a:solidFill>
                  <a:srgbClr val="0000FF"/>
                </a:solidFill>
              </a:rPr>
              <a:t>Ocean heat </a:t>
            </a:r>
            <a:r>
              <a:rPr lang="en-US" b="1" dirty="0" smtClean="0">
                <a:solidFill>
                  <a:srgbClr val="0000FF"/>
                </a:solidFill>
              </a:rPr>
              <a:t>uptake (internal variability)</a:t>
            </a:r>
            <a:endParaRPr lang="en-US" b="1" dirty="0">
              <a:solidFill>
                <a:srgbClr val="0000FF"/>
              </a:solidFill>
            </a:endParaRPr>
          </a:p>
          <a:p>
            <a:pPr lvl="1"/>
            <a:r>
              <a:rPr lang="en-US" dirty="0" err="1">
                <a:solidFill>
                  <a:prstClr val="black"/>
                </a:solidFill>
              </a:rPr>
              <a:t>Meehl</a:t>
            </a:r>
            <a:r>
              <a:rPr lang="en-US" dirty="0">
                <a:solidFill>
                  <a:prstClr val="black"/>
                </a:solidFill>
              </a:rPr>
              <a:t> et al. (2011)</a:t>
            </a:r>
          </a:p>
          <a:p>
            <a:pPr lvl="1"/>
            <a:r>
              <a:rPr lang="en-US" dirty="0" err="1" smtClean="0">
                <a:solidFill>
                  <a:prstClr val="black"/>
                </a:solidFill>
              </a:rPr>
              <a:t>Kosaka</a:t>
            </a:r>
            <a:r>
              <a:rPr lang="en-US" dirty="0" smtClean="0">
                <a:solidFill>
                  <a:prstClr val="black"/>
                </a:solidFill>
              </a:rPr>
              <a:t> and </a:t>
            </a:r>
            <a:r>
              <a:rPr lang="en-US" dirty="0" err="1" smtClean="0">
                <a:solidFill>
                  <a:prstClr val="black"/>
                </a:solidFill>
              </a:rPr>
              <a:t>Xie</a:t>
            </a:r>
            <a:r>
              <a:rPr lang="en-US" dirty="0" smtClean="0">
                <a:solidFill>
                  <a:prstClr val="black"/>
                </a:solidFill>
              </a:rPr>
              <a:t> (2013)</a:t>
            </a:r>
          </a:p>
          <a:p>
            <a:pPr lvl="1"/>
            <a:r>
              <a:rPr lang="en-US" dirty="0" smtClean="0">
                <a:solidFill>
                  <a:prstClr val="black"/>
                </a:solidFill>
              </a:rPr>
              <a:t>Liu, </a:t>
            </a:r>
            <a:r>
              <a:rPr lang="en-US" dirty="0" err="1" smtClean="0">
                <a:solidFill>
                  <a:prstClr val="black"/>
                </a:solidFill>
              </a:rPr>
              <a:t>Xie</a:t>
            </a:r>
            <a:r>
              <a:rPr lang="en-US" dirty="0" smtClean="0">
                <a:solidFill>
                  <a:prstClr val="black"/>
                </a:solidFill>
              </a:rPr>
              <a:t>, and Lu (2016)</a:t>
            </a:r>
          </a:p>
          <a:p>
            <a:pPr lvl="1"/>
            <a:endParaRPr lang="en-US" dirty="0" smtClean="0">
              <a:solidFill>
                <a:prstClr val="black"/>
              </a:solidFill>
            </a:endParaRPr>
          </a:p>
          <a:p>
            <a:r>
              <a:rPr lang="en-US" b="1" dirty="0">
                <a:solidFill>
                  <a:srgbClr val="0000FF"/>
                </a:solidFill>
              </a:rPr>
              <a:t>Not easily explained/poses problems for models</a:t>
            </a:r>
          </a:p>
          <a:p>
            <a:pPr marL="457200" lvl="2"/>
            <a:r>
              <a:rPr lang="en-US" dirty="0"/>
              <a:t>Curry (2014</a:t>
            </a:r>
            <a:r>
              <a:rPr lang="en-US" dirty="0" smtClean="0"/>
              <a:t>)</a:t>
            </a:r>
            <a:endParaRPr lang="en-US" dirty="0">
              <a:solidFill>
                <a:prstClr val="black"/>
              </a:solidFill>
            </a:endParaRPr>
          </a:p>
        </p:txBody>
      </p:sp>
    </p:spTree>
    <p:extLst>
      <p:ext uri="{BB962C8B-B14F-4D97-AF65-F5344CB8AC3E}">
        <p14:creationId xmlns:p14="http://schemas.microsoft.com/office/powerpoint/2010/main" val="247385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temperature measurement debate</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14</a:t>
            </a:fld>
            <a:endParaRPr lang="en-US" dirty="0">
              <a:solidFill>
                <a:prstClr val="black">
                  <a:tint val="75000"/>
                </a:prstClr>
              </a:solidFill>
            </a:endParaRPr>
          </a:p>
        </p:txBody>
      </p:sp>
      <p:sp>
        <p:nvSpPr>
          <p:cNvPr id="3" name="TextBox 2"/>
          <p:cNvSpPr txBox="1"/>
          <p:nvPr/>
        </p:nvSpPr>
        <p:spPr>
          <a:xfrm>
            <a:off x="366667" y="4614446"/>
            <a:ext cx="3686266" cy="338554"/>
          </a:xfrm>
          <a:prstGeom prst="rect">
            <a:avLst/>
          </a:prstGeom>
          <a:noFill/>
        </p:spPr>
        <p:txBody>
          <a:bodyPr wrap="none" rtlCol="0">
            <a:spAutoFit/>
          </a:bodyPr>
          <a:lstStyle/>
          <a:p>
            <a:r>
              <a:rPr lang="en-US" sz="1600" dirty="0" smtClean="0"/>
              <a:t>Source: Burns et. al (2017), Berkeley Earth</a:t>
            </a:r>
            <a:endParaRPr lang="en-US" sz="1600" dirty="0"/>
          </a:p>
        </p:txBody>
      </p:sp>
      <p:pic>
        <p:nvPicPr>
          <p:cNvPr id="25603" name="Picture 3" descr="C:\energy_env\climate_econometrics\papers\update\Pages from Bruns_ Csereklyei_Stern_Multicointegration model of global climate change_ms_2017.jpg"/>
          <p:cNvPicPr>
            <a:picLocks noChangeAspect="1" noChangeArrowheads="1"/>
          </p:cNvPicPr>
          <p:nvPr/>
        </p:nvPicPr>
        <p:blipFill rotWithShape="1">
          <a:blip r:embed="rId2">
            <a:extLst>
              <a:ext uri="{28A0092B-C50C-407E-A947-70E740481C1C}">
                <a14:useLocalDpi xmlns:a14="http://schemas.microsoft.com/office/drawing/2010/main" val="0"/>
              </a:ext>
            </a:extLst>
          </a:blip>
          <a:srcRect l="12253" t="51548" r="13713" b="16910"/>
          <a:stretch/>
        </p:blipFill>
        <p:spPr bwMode="auto">
          <a:xfrm>
            <a:off x="152400" y="1579981"/>
            <a:ext cx="4114800" cy="2611019"/>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089036"/>
            <a:ext cx="4572000" cy="325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62467" y="4614446"/>
            <a:ext cx="3539495" cy="338554"/>
          </a:xfrm>
          <a:prstGeom prst="rect">
            <a:avLst/>
          </a:prstGeom>
          <a:noFill/>
        </p:spPr>
        <p:txBody>
          <a:bodyPr wrap="none" rtlCol="0">
            <a:spAutoFit/>
          </a:bodyPr>
          <a:lstStyle/>
          <a:p>
            <a:r>
              <a:rPr lang="en-US" sz="1600" dirty="0" smtClean="0"/>
              <a:t>Source: WMO/Met Office Hadley Center</a:t>
            </a:r>
            <a:endParaRPr lang="en-US" sz="1600" dirty="0"/>
          </a:p>
        </p:txBody>
      </p:sp>
    </p:spTree>
    <p:extLst>
      <p:ext uri="{BB962C8B-B14F-4D97-AF65-F5344CB8AC3E}">
        <p14:creationId xmlns:p14="http://schemas.microsoft.com/office/powerpoint/2010/main" val="2116678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Digression: the debate over trends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15</a:t>
            </a:fld>
            <a:endParaRPr lang="en-US" dirty="0">
              <a:solidFill>
                <a:prstClr val="black">
                  <a:tint val="75000"/>
                </a:prstClr>
              </a:solidFill>
            </a:endParaRPr>
          </a:p>
        </p:txBody>
      </p:sp>
      <p:pic>
        <p:nvPicPr>
          <p:cNvPr id="26626" name="Picture 2" descr="C:\energy_env\climate_econometrics\stata\figs\GLOBL_b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761"/>
            <a:ext cx="4389120" cy="319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39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Digression: the debate over trends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16</a:t>
            </a:fld>
            <a:endParaRPr lang="en-US" dirty="0">
              <a:solidFill>
                <a:prstClr val="black">
                  <a:tint val="75000"/>
                </a:prstClr>
              </a:solidFill>
            </a:endParaRPr>
          </a:p>
        </p:txBody>
      </p:sp>
      <p:pic>
        <p:nvPicPr>
          <p:cNvPr id="26626" name="Picture 2" descr="C:\energy_env\climate_econometrics\stata\figs\GLOBL_b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761"/>
            <a:ext cx="4389120" cy="3193381"/>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energy_env\climate_econometrics\stata\figs\GLOBL_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59761"/>
            <a:ext cx="4389120" cy="319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33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Digression: the debate over trends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17</a:t>
            </a:fld>
            <a:endParaRPr lang="en-US" dirty="0">
              <a:solidFill>
                <a:prstClr val="black">
                  <a:tint val="75000"/>
                </a:prstClr>
              </a:solidFill>
            </a:endParaRPr>
          </a:p>
        </p:txBody>
      </p:sp>
      <p:pic>
        <p:nvPicPr>
          <p:cNvPr id="26626" name="Picture 2" descr="C:\energy_env\climate_econometrics\stata\figs\GLOBL_b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761"/>
            <a:ext cx="4389120" cy="3193381"/>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energy_env\climate_econometrics\stata\figs\GLOBL_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59761"/>
            <a:ext cx="4389120" cy="319338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energy_env\climate_econometrics\stata\figs\GLOBL_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64619"/>
            <a:ext cx="4389120" cy="319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01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Digression: the debate over trends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18</a:t>
            </a:fld>
            <a:endParaRPr lang="en-US" dirty="0">
              <a:solidFill>
                <a:prstClr val="black">
                  <a:tint val="75000"/>
                </a:prstClr>
              </a:solidFill>
            </a:endParaRPr>
          </a:p>
        </p:txBody>
      </p:sp>
      <p:pic>
        <p:nvPicPr>
          <p:cNvPr id="26626" name="Picture 2" descr="C:\energy_env\climate_econometrics\stata\figs\GLOBL_b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761"/>
            <a:ext cx="4389120" cy="3193381"/>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energy_env\climate_econometrics\stata\figs\GLOBL_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59761"/>
            <a:ext cx="4389120" cy="319338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energy_env\climate_econometrics\stata\figs\GLOBL_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64619"/>
            <a:ext cx="4389120" cy="3193381"/>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880" y="3645851"/>
            <a:ext cx="4389120" cy="321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82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a:solidFill>
                  <a:srgbClr val="0000FF"/>
                </a:solidFill>
                <a:latin typeface="+mn-lt"/>
              </a:rPr>
              <a:t>Digression: the debate over trends</a:t>
            </a: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19</a:t>
            </a:fld>
            <a:endParaRPr lang="en-US" dirty="0">
              <a:solidFill>
                <a:prstClr val="black">
                  <a:tint val="75000"/>
                </a:prstClr>
              </a:solidFill>
            </a:endParaRP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2085"/>
            <a:ext cx="4389120" cy="321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54879" y="4051596"/>
            <a:ext cx="4389119" cy="2031325"/>
          </a:xfrm>
          <a:prstGeom prst="rect">
            <a:avLst/>
          </a:prstGeom>
          <a:noFill/>
        </p:spPr>
        <p:txBody>
          <a:bodyPr wrap="square" rtlCol="0">
            <a:spAutoFit/>
          </a:bodyPr>
          <a:lstStyle/>
          <a:p>
            <a:r>
              <a:rPr lang="en-US" dirty="0" smtClean="0"/>
              <a:t>Good overall discussion</a:t>
            </a:r>
          </a:p>
          <a:p>
            <a:pPr lvl="1"/>
            <a:r>
              <a:rPr lang="en-US" dirty="0" err="1" smtClean="0"/>
              <a:t>Rajaratnam</a:t>
            </a:r>
            <a:r>
              <a:rPr lang="en-US" dirty="0" smtClean="0"/>
              <a:t>, Romano, </a:t>
            </a:r>
            <a:r>
              <a:rPr lang="en-US" dirty="0" err="1" smtClean="0"/>
              <a:t>Tsiang</a:t>
            </a:r>
            <a:r>
              <a:rPr lang="en-US" dirty="0" smtClean="0"/>
              <a:t>, and </a:t>
            </a:r>
            <a:r>
              <a:rPr lang="en-US" dirty="0" err="1" smtClean="0"/>
              <a:t>Diffenbaugh</a:t>
            </a:r>
            <a:r>
              <a:rPr lang="en-US" dirty="0" smtClean="0"/>
              <a:t>, </a:t>
            </a:r>
            <a:r>
              <a:rPr lang="en-US" i="1" dirty="0" smtClean="0"/>
              <a:t>Climatic Change</a:t>
            </a:r>
            <a:r>
              <a:rPr lang="en-US" dirty="0" smtClean="0"/>
              <a:t> (2015)</a:t>
            </a:r>
          </a:p>
          <a:p>
            <a:endParaRPr lang="en-US" dirty="0"/>
          </a:p>
          <a:p>
            <a:r>
              <a:rPr lang="en-US" dirty="0" smtClean="0"/>
              <a:t>Stochastic trends v. breaks</a:t>
            </a:r>
          </a:p>
          <a:p>
            <a:pPr lvl="1"/>
            <a:r>
              <a:rPr lang="en-US" dirty="0" smtClean="0"/>
              <a:t>Kaufmann, Kauppi, Mann, Stock (2013)</a:t>
            </a:r>
          </a:p>
          <a:p>
            <a:pPr lvl="1"/>
            <a:r>
              <a:rPr lang="en-US" dirty="0" err="1" smtClean="0"/>
              <a:t>McKitrick</a:t>
            </a:r>
            <a:r>
              <a:rPr lang="en-US" dirty="0" smtClean="0"/>
              <a:t> and Vogelsang (2014)</a:t>
            </a:r>
            <a:endParaRPr lang="en-US" dirty="0"/>
          </a:p>
        </p:txBody>
      </p:sp>
      <p:pic>
        <p:nvPicPr>
          <p:cNvPr id="286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45851"/>
            <a:ext cx="4389120" cy="321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80" y="582085"/>
            <a:ext cx="4389120" cy="321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325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Climate science: the policy landscape</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a:t>
            </a:fld>
            <a:endParaRPr lang="en-US" dirty="0">
              <a:solidFill>
                <a:prstClr val="black">
                  <a:tint val="75000"/>
                </a:prstClr>
              </a:solidFill>
            </a:endParaRPr>
          </a:p>
        </p:txBody>
      </p:sp>
      <p:sp>
        <p:nvSpPr>
          <p:cNvPr id="6" name="TextBox 5"/>
          <p:cNvSpPr txBox="1"/>
          <p:nvPr/>
        </p:nvSpPr>
        <p:spPr>
          <a:xfrm>
            <a:off x="152400" y="685800"/>
            <a:ext cx="8839200" cy="1754326"/>
          </a:xfrm>
          <a:prstGeom prst="rect">
            <a:avLst/>
          </a:prstGeom>
          <a:noFill/>
        </p:spPr>
        <p:txBody>
          <a:bodyPr wrap="square" rtlCol="0">
            <a:spAutoFit/>
          </a:bodyPr>
          <a:lstStyle/>
          <a:p>
            <a:r>
              <a:rPr lang="en-US" b="1" dirty="0">
                <a:solidFill>
                  <a:srgbClr val="0000FF"/>
                </a:solidFill>
              </a:rPr>
              <a:t>EPA Administrator Scott Pruitt, CNBC, March 9, </a:t>
            </a:r>
            <a:r>
              <a:rPr lang="en-US" b="1" dirty="0" smtClean="0">
                <a:solidFill>
                  <a:srgbClr val="0000FF"/>
                </a:solidFill>
              </a:rPr>
              <a:t>2017</a:t>
            </a:r>
          </a:p>
          <a:p>
            <a:pPr lvl="1"/>
            <a:r>
              <a:rPr lang="en-US" dirty="0" smtClean="0"/>
              <a:t>“I </a:t>
            </a:r>
            <a:r>
              <a:rPr lang="en-US" dirty="0"/>
              <a:t>think that measuring with precision human activity on the climate is something very challenging to do and there’s tremendous disagreement about the degree of impact, so no, I would not agree that it’s a primary contributor to the global warming that we </a:t>
            </a:r>
            <a:r>
              <a:rPr lang="en-US" dirty="0" smtClean="0"/>
              <a:t>see… But </a:t>
            </a:r>
            <a:r>
              <a:rPr lang="en-US" dirty="0"/>
              <a:t>we don’t know that </a:t>
            </a:r>
            <a:r>
              <a:rPr lang="en-US" dirty="0" smtClean="0"/>
              <a:t>yet. We </a:t>
            </a:r>
            <a:r>
              <a:rPr lang="en-US" dirty="0"/>
              <a:t>need to continue the debate and continue the review and the analysis</a:t>
            </a:r>
            <a:r>
              <a:rPr lang="en-US" dirty="0" smtClean="0"/>
              <a:t>.”</a:t>
            </a:r>
          </a:p>
        </p:txBody>
      </p:sp>
    </p:spTree>
    <p:extLst>
      <p:ext uri="{BB962C8B-B14F-4D97-AF65-F5344CB8AC3E}">
        <p14:creationId xmlns:p14="http://schemas.microsoft.com/office/powerpoint/2010/main" val="1869380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hiatus: three simple models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20</a:t>
            </a:fld>
            <a:endParaRPr lang="en-US" dirty="0">
              <a:solidFill>
                <a:prstClr val="black">
                  <a:tint val="75000"/>
                </a:prstClr>
              </a:solidFill>
            </a:endParaRPr>
          </a:p>
        </p:txBody>
      </p:sp>
      <p:sp>
        <p:nvSpPr>
          <p:cNvPr id="2" name="TextBox 1"/>
          <p:cNvSpPr txBox="1"/>
          <p:nvPr/>
        </p:nvSpPr>
        <p:spPr>
          <a:xfrm>
            <a:off x="298457" y="762000"/>
            <a:ext cx="8616944" cy="1477328"/>
          </a:xfrm>
          <a:prstGeom prst="rect">
            <a:avLst/>
          </a:prstGeom>
          <a:noFill/>
        </p:spPr>
        <p:txBody>
          <a:bodyPr wrap="square" rtlCol="0">
            <a:spAutoFit/>
          </a:bodyPr>
          <a:lstStyle/>
          <a:p>
            <a:r>
              <a:rPr lang="en-US" b="1" dirty="0" smtClean="0">
                <a:solidFill>
                  <a:srgbClr val="0000FF"/>
                </a:solidFill>
              </a:rPr>
              <a:t>Can simple models that condition on RF “predict” the hiatus?</a:t>
            </a:r>
          </a:p>
          <a:p>
            <a:pPr marL="285750" indent="-285750">
              <a:buFont typeface="Arial" panose="020B0604020202020204" pitchFamily="34" charset="0"/>
              <a:buChar char="•"/>
            </a:pPr>
            <a:r>
              <a:rPr lang="en-US" dirty="0" smtClean="0"/>
              <a:t>Estimate simple models through 1998, make conditional projections (“dynamic simulations”)</a:t>
            </a:r>
          </a:p>
          <a:p>
            <a:pPr marL="285750" indent="-285750">
              <a:buFont typeface="Arial" panose="020B0604020202020204" pitchFamily="34" charset="0"/>
              <a:buChar char="•"/>
            </a:pPr>
            <a:r>
              <a:rPr lang="en-US" dirty="0" smtClean="0"/>
              <a:t>This addresses the spurious regression concern but not necessarily the endogeneity concern</a:t>
            </a:r>
          </a:p>
        </p:txBody>
      </p:sp>
    </p:spTree>
    <p:extLst>
      <p:ext uri="{BB962C8B-B14F-4D97-AF65-F5344CB8AC3E}">
        <p14:creationId xmlns:p14="http://schemas.microsoft.com/office/powerpoint/2010/main" val="1181822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hiatus: three simple models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21</a:t>
            </a:fld>
            <a:endParaRPr lang="en-US" dirty="0">
              <a:solidFill>
                <a:prstClr val="black">
                  <a:tint val="75000"/>
                </a:prstClr>
              </a:solidFill>
            </a:endParaRPr>
          </a:p>
        </p:txBody>
      </p:sp>
      <p:sp>
        <p:nvSpPr>
          <p:cNvPr id="2" name="TextBox 1"/>
          <p:cNvSpPr txBox="1"/>
          <p:nvPr/>
        </p:nvSpPr>
        <p:spPr>
          <a:xfrm>
            <a:off x="298457" y="762000"/>
            <a:ext cx="8616944" cy="3139321"/>
          </a:xfrm>
          <a:prstGeom prst="rect">
            <a:avLst/>
          </a:prstGeom>
          <a:noFill/>
        </p:spPr>
        <p:txBody>
          <a:bodyPr wrap="square" rtlCol="0">
            <a:spAutoFit/>
          </a:bodyPr>
          <a:lstStyle/>
          <a:p>
            <a:r>
              <a:rPr lang="en-US" b="1" dirty="0">
                <a:solidFill>
                  <a:srgbClr val="0000FF"/>
                </a:solidFill>
              </a:rPr>
              <a:t>Can simple models that condition on RF “predict” the hiatus?</a:t>
            </a:r>
            <a:endParaRPr lang="en-US" dirty="0" smtClean="0"/>
          </a:p>
          <a:p>
            <a:pPr marL="285750" indent="-285750">
              <a:buFont typeface="Arial" panose="020B0604020202020204" pitchFamily="34" charset="0"/>
              <a:buChar char="•"/>
            </a:pPr>
            <a:r>
              <a:rPr lang="en-US" dirty="0" smtClean="0"/>
              <a:t>Estimate simple models through 1998, make conditional projections (“dynamic simulations”)</a:t>
            </a:r>
          </a:p>
          <a:p>
            <a:pPr marL="285750" indent="-285750">
              <a:buFont typeface="Arial" panose="020B0604020202020204" pitchFamily="34" charset="0"/>
              <a:buChar char="•"/>
            </a:pPr>
            <a:r>
              <a:rPr lang="en-US" dirty="0" smtClean="0"/>
              <a:t>This addresses the spurious regression concern but not necessarily the endogeneity concern</a:t>
            </a:r>
          </a:p>
          <a:p>
            <a:endParaRPr lang="en-US" dirty="0"/>
          </a:p>
          <a:p>
            <a:r>
              <a:rPr lang="en-US" dirty="0" smtClean="0"/>
              <a:t>1. Error-correction model, homogeneous response to RF (Kaufmann, Kauppi, Stock 2006)</a:t>
            </a:r>
          </a:p>
          <a:p>
            <a:endParaRPr lang="en-US" dirty="0"/>
          </a:p>
          <a:p>
            <a:endParaRPr lang="en-US" dirty="0" smtClean="0"/>
          </a:p>
          <a:p>
            <a:endParaRPr lang="en-US" dirty="0"/>
          </a:p>
          <a:p>
            <a:endParaRPr lang="en-US"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1288438943"/>
              </p:ext>
            </p:extLst>
          </p:nvPr>
        </p:nvGraphicFramePr>
        <p:xfrm>
          <a:off x="838200" y="2819400"/>
          <a:ext cx="4940300" cy="762000"/>
        </p:xfrm>
        <a:graphic>
          <a:graphicData uri="http://schemas.openxmlformats.org/presentationml/2006/ole">
            <mc:AlternateContent xmlns:mc="http://schemas.openxmlformats.org/markup-compatibility/2006">
              <mc:Choice xmlns:v="urn:schemas-microsoft-com:vml" Requires="v">
                <p:oleObj spid="_x0000_s9423" name="Equation" r:id="rId3" imgW="4940280" imgH="761760" progId="Equation.DSMT4">
                  <p:embed/>
                </p:oleObj>
              </mc:Choice>
              <mc:Fallback>
                <p:oleObj name="Equation" r:id="rId3" imgW="4940280" imgH="761760" progId="Equation.DSMT4">
                  <p:embed/>
                  <p:pic>
                    <p:nvPicPr>
                      <p:cNvPr id="0" name=""/>
                      <p:cNvPicPr/>
                      <p:nvPr/>
                    </p:nvPicPr>
                    <p:blipFill>
                      <a:blip r:embed="rId4"/>
                      <a:stretch>
                        <a:fillRect/>
                      </a:stretch>
                    </p:blipFill>
                    <p:spPr>
                      <a:xfrm>
                        <a:off x="838200" y="2819400"/>
                        <a:ext cx="4940300" cy="762000"/>
                      </a:xfrm>
                      <a:prstGeom prst="rect">
                        <a:avLst/>
                      </a:prstGeom>
                    </p:spPr>
                  </p:pic>
                </p:oleObj>
              </mc:Fallback>
            </mc:AlternateContent>
          </a:graphicData>
        </a:graphic>
      </p:graphicFrame>
    </p:spTree>
    <p:extLst>
      <p:ext uri="{BB962C8B-B14F-4D97-AF65-F5344CB8AC3E}">
        <p14:creationId xmlns:p14="http://schemas.microsoft.com/office/powerpoint/2010/main" val="3347057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hiatus: three simple models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22</a:t>
            </a:fld>
            <a:endParaRPr lang="en-US" dirty="0">
              <a:solidFill>
                <a:prstClr val="black">
                  <a:tint val="75000"/>
                </a:prstClr>
              </a:solidFill>
            </a:endParaRPr>
          </a:p>
        </p:txBody>
      </p:sp>
      <p:sp>
        <p:nvSpPr>
          <p:cNvPr id="2" name="TextBox 1"/>
          <p:cNvSpPr txBox="1"/>
          <p:nvPr/>
        </p:nvSpPr>
        <p:spPr>
          <a:xfrm>
            <a:off x="298457" y="762000"/>
            <a:ext cx="8616944" cy="4524315"/>
          </a:xfrm>
          <a:prstGeom prst="rect">
            <a:avLst/>
          </a:prstGeom>
          <a:noFill/>
        </p:spPr>
        <p:txBody>
          <a:bodyPr wrap="square" rtlCol="0">
            <a:spAutoFit/>
          </a:bodyPr>
          <a:lstStyle/>
          <a:p>
            <a:r>
              <a:rPr lang="en-US" b="1" dirty="0">
                <a:solidFill>
                  <a:srgbClr val="0000FF"/>
                </a:solidFill>
              </a:rPr>
              <a:t>Can simple models that condition on RF “predict” the hiatus?</a:t>
            </a:r>
            <a:endParaRPr lang="en-US" dirty="0" smtClean="0"/>
          </a:p>
          <a:p>
            <a:pPr marL="285750" indent="-285750">
              <a:buFont typeface="Arial" panose="020B0604020202020204" pitchFamily="34" charset="0"/>
              <a:buChar char="•"/>
            </a:pPr>
            <a:r>
              <a:rPr lang="en-US" dirty="0" smtClean="0"/>
              <a:t>Estimate simple models through 1998, make conditional projections (“dynamic simulations”)</a:t>
            </a:r>
          </a:p>
          <a:p>
            <a:pPr marL="285750" indent="-285750">
              <a:buFont typeface="Arial" panose="020B0604020202020204" pitchFamily="34" charset="0"/>
              <a:buChar char="•"/>
            </a:pPr>
            <a:r>
              <a:rPr lang="en-US" dirty="0" smtClean="0"/>
              <a:t>This addresses the spurious regression concern but not necessarily the endogeneity concern</a:t>
            </a:r>
          </a:p>
          <a:p>
            <a:endParaRPr lang="en-US" dirty="0"/>
          </a:p>
          <a:p>
            <a:r>
              <a:rPr lang="en-US" dirty="0" smtClean="0"/>
              <a:t>1. Error-correction model, homogeneous response to RF (Kaufmann, Kauppi, Stock 2006)</a:t>
            </a:r>
          </a:p>
          <a:p>
            <a:endParaRPr lang="en-US" dirty="0"/>
          </a:p>
          <a:p>
            <a:endParaRPr lang="en-US" dirty="0" smtClean="0"/>
          </a:p>
          <a:p>
            <a:endParaRPr lang="en-US" dirty="0"/>
          </a:p>
          <a:p>
            <a:endParaRPr lang="en-US" dirty="0" smtClean="0"/>
          </a:p>
          <a:p>
            <a:r>
              <a:rPr lang="en-US" dirty="0" smtClean="0"/>
              <a:t>2. Error-correction model, different static response to RF-gas and RF-sun</a:t>
            </a:r>
          </a:p>
          <a:p>
            <a:endParaRPr lang="en-US" dirty="0" smtClean="0"/>
          </a:p>
          <a:p>
            <a:endParaRPr lang="en-US" dirty="0"/>
          </a:p>
          <a:p>
            <a:endParaRPr lang="en-US" dirty="0" smtClean="0"/>
          </a:p>
          <a:p>
            <a:endParaRPr lang="en-US"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701239551"/>
              </p:ext>
            </p:extLst>
          </p:nvPr>
        </p:nvGraphicFramePr>
        <p:xfrm>
          <a:off x="838200" y="2819400"/>
          <a:ext cx="4940300" cy="762000"/>
        </p:xfrm>
        <a:graphic>
          <a:graphicData uri="http://schemas.openxmlformats.org/presentationml/2006/ole">
            <mc:AlternateContent xmlns:mc="http://schemas.openxmlformats.org/markup-compatibility/2006">
              <mc:Choice xmlns:v="urn:schemas-microsoft-com:vml" Requires="v">
                <p:oleObj spid="_x0000_s10652" name="Equation" r:id="rId3" imgW="4940280" imgH="761760" progId="Equation.DSMT4">
                  <p:embed/>
                </p:oleObj>
              </mc:Choice>
              <mc:Fallback>
                <p:oleObj name="Equation" r:id="rId3" imgW="4940280" imgH="761760" progId="Equation.DSMT4">
                  <p:embed/>
                  <p:pic>
                    <p:nvPicPr>
                      <p:cNvPr id="0" name=""/>
                      <p:cNvPicPr/>
                      <p:nvPr/>
                    </p:nvPicPr>
                    <p:blipFill>
                      <a:blip r:embed="rId4"/>
                      <a:stretch>
                        <a:fillRect/>
                      </a:stretch>
                    </p:blipFill>
                    <p:spPr>
                      <a:xfrm>
                        <a:off x="838200" y="2819400"/>
                        <a:ext cx="4940300" cy="762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93463416"/>
              </p:ext>
            </p:extLst>
          </p:nvPr>
        </p:nvGraphicFramePr>
        <p:xfrm>
          <a:off x="838200" y="4191000"/>
          <a:ext cx="7150100" cy="762000"/>
        </p:xfrm>
        <a:graphic>
          <a:graphicData uri="http://schemas.openxmlformats.org/presentationml/2006/ole">
            <mc:AlternateContent xmlns:mc="http://schemas.openxmlformats.org/markup-compatibility/2006">
              <mc:Choice xmlns:v="urn:schemas-microsoft-com:vml" Requires="v">
                <p:oleObj spid="_x0000_s10653" name="Equation" r:id="rId5" imgW="7149960" imgH="761760" progId="Equation.DSMT4">
                  <p:embed/>
                </p:oleObj>
              </mc:Choice>
              <mc:Fallback>
                <p:oleObj name="Equation" r:id="rId5" imgW="7149960" imgH="761760" progId="Equation.DSMT4">
                  <p:embed/>
                  <p:pic>
                    <p:nvPicPr>
                      <p:cNvPr id="0" name=""/>
                      <p:cNvPicPr>
                        <a:picLocks noChangeAspect="1" noChangeArrowheads="1"/>
                      </p:cNvPicPr>
                      <p:nvPr/>
                    </p:nvPicPr>
                    <p:blipFill>
                      <a:blip r:embed="rId6"/>
                      <a:srcRect/>
                      <a:stretch>
                        <a:fillRect/>
                      </a:stretch>
                    </p:blipFill>
                    <p:spPr bwMode="auto">
                      <a:xfrm>
                        <a:off x="838200" y="4191000"/>
                        <a:ext cx="7150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9100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hiatus: three simple models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23</a:t>
            </a:fld>
            <a:endParaRPr lang="en-US" dirty="0">
              <a:solidFill>
                <a:prstClr val="black">
                  <a:tint val="75000"/>
                </a:prstClr>
              </a:solidFill>
            </a:endParaRPr>
          </a:p>
        </p:txBody>
      </p:sp>
      <p:sp>
        <p:nvSpPr>
          <p:cNvPr id="2" name="TextBox 1"/>
          <p:cNvSpPr txBox="1"/>
          <p:nvPr/>
        </p:nvSpPr>
        <p:spPr>
          <a:xfrm>
            <a:off x="298457" y="762000"/>
            <a:ext cx="8616944" cy="4801314"/>
          </a:xfrm>
          <a:prstGeom prst="rect">
            <a:avLst/>
          </a:prstGeom>
          <a:noFill/>
        </p:spPr>
        <p:txBody>
          <a:bodyPr wrap="square" rtlCol="0">
            <a:spAutoFit/>
          </a:bodyPr>
          <a:lstStyle/>
          <a:p>
            <a:r>
              <a:rPr lang="en-US" b="1" dirty="0">
                <a:solidFill>
                  <a:srgbClr val="0000FF"/>
                </a:solidFill>
              </a:rPr>
              <a:t>Can simple models that condition on RF “predict” the hiatus?</a:t>
            </a:r>
            <a:endParaRPr lang="en-US" dirty="0" smtClean="0"/>
          </a:p>
          <a:p>
            <a:pPr marL="285750" indent="-285750">
              <a:buFont typeface="Arial" panose="020B0604020202020204" pitchFamily="34" charset="0"/>
              <a:buChar char="•"/>
            </a:pPr>
            <a:r>
              <a:rPr lang="en-US" dirty="0" smtClean="0"/>
              <a:t>Estimate simple models through 1998, make conditional projections (“dynamic simulations”)</a:t>
            </a:r>
          </a:p>
          <a:p>
            <a:pPr marL="285750" indent="-285750">
              <a:buFont typeface="Arial" panose="020B0604020202020204" pitchFamily="34" charset="0"/>
              <a:buChar char="•"/>
            </a:pPr>
            <a:r>
              <a:rPr lang="en-US" dirty="0" smtClean="0"/>
              <a:t>This addresses the spurious regression concern but not necessarily the endogeneity concern</a:t>
            </a:r>
          </a:p>
          <a:p>
            <a:endParaRPr lang="en-US" dirty="0"/>
          </a:p>
          <a:p>
            <a:r>
              <a:rPr lang="en-US" dirty="0" smtClean="0"/>
              <a:t>1. Error-correction model, homogeneous response to RF (Kaufmann, Kauppi, Stock 2006)</a:t>
            </a:r>
          </a:p>
          <a:p>
            <a:endParaRPr lang="en-US" dirty="0"/>
          </a:p>
          <a:p>
            <a:endParaRPr lang="en-US" dirty="0" smtClean="0"/>
          </a:p>
          <a:p>
            <a:endParaRPr lang="en-US" dirty="0"/>
          </a:p>
          <a:p>
            <a:endParaRPr lang="en-US" dirty="0" smtClean="0"/>
          </a:p>
          <a:p>
            <a:r>
              <a:rPr lang="en-US" dirty="0" smtClean="0"/>
              <a:t>2. Error-correction model, different static response to RF-gas and RF-sun</a:t>
            </a:r>
          </a:p>
          <a:p>
            <a:endParaRPr lang="en-US" dirty="0" smtClean="0"/>
          </a:p>
          <a:p>
            <a:endParaRPr lang="en-US" dirty="0"/>
          </a:p>
          <a:p>
            <a:endParaRPr lang="en-US" dirty="0" smtClean="0"/>
          </a:p>
          <a:p>
            <a:endParaRPr lang="en-US" dirty="0" smtClean="0"/>
          </a:p>
          <a:p>
            <a:r>
              <a:rPr lang="en-US" dirty="0" smtClean="0"/>
              <a:t>3. Different dynamic response </a:t>
            </a:r>
            <a:r>
              <a:rPr lang="en-US" dirty="0"/>
              <a:t>to RF-gas and </a:t>
            </a:r>
            <a:r>
              <a:rPr lang="en-US" dirty="0" smtClean="0"/>
              <a:t>RF-sun (</a:t>
            </a:r>
            <a:r>
              <a:rPr lang="en-US" dirty="0" err="1" smtClean="0"/>
              <a:t>Poppick</a:t>
            </a:r>
            <a:r>
              <a:rPr lang="en-US" dirty="0" smtClean="0"/>
              <a:t>, Moyer, Stein 2017)</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67415346"/>
              </p:ext>
            </p:extLst>
          </p:nvPr>
        </p:nvGraphicFramePr>
        <p:xfrm>
          <a:off x="838200" y="2819400"/>
          <a:ext cx="4940300" cy="762000"/>
        </p:xfrm>
        <a:graphic>
          <a:graphicData uri="http://schemas.openxmlformats.org/presentationml/2006/ole">
            <mc:AlternateContent xmlns:mc="http://schemas.openxmlformats.org/markup-compatibility/2006">
              <mc:Choice xmlns:v="urn:schemas-microsoft-com:vml" Requires="v">
                <p:oleObj spid="_x0000_s11881" name="Equation" r:id="rId3" imgW="4940280" imgH="761760" progId="Equation.DSMT4">
                  <p:embed/>
                </p:oleObj>
              </mc:Choice>
              <mc:Fallback>
                <p:oleObj name="Equation" r:id="rId3" imgW="4940280" imgH="761760" progId="Equation.DSMT4">
                  <p:embed/>
                  <p:pic>
                    <p:nvPicPr>
                      <p:cNvPr id="0" name=""/>
                      <p:cNvPicPr/>
                      <p:nvPr/>
                    </p:nvPicPr>
                    <p:blipFill>
                      <a:blip r:embed="rId4"/>
                      <a:stretch>
                        <a:fillRect/>
                      </a:stretch>
                    </p:blipFill>
                    <p:spPr>
                      <a:xfrm>
                        <a:off x="838200" y="2819400"/>
                        <a:ext cx="4940300" cy="762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3210557"/>
              </p:ext>
            </p:extLst>
          </p:nvPr>
        </p:nvGraphicFramePr>
        <p:xfrm>
          <a:off x="838200" y="4191000"/>
          <a:ext cx="7150100" cy="762000"/>
        </p:xfrm>
        <a:graphic>
          <a:graphicData uri="http://schemas.openxmlformats.org/presentationml/2006/ole">
            <mc:AlternateContent xmlns:mc="http://schemas.openxmlformats.org/markup-compatibility/2006">
              <mc:Choice xmlns:v="urn:schemas-microsoft-com:vml" Requires="v">
                <p:oleObj spid="_x0000_s11882" name="Equation" r:id="rId5" imgW="7149960" imgH="761760" progId="Equation.DSMT4">
                  <p:embed/>
                </p:oleObj>
              </mc:Choice>
              <mc:Fallback>
                <p:oleObj name="Equation" r:id="rId5" imgW="7149960" imgH="761760" progId="Equation.DSMT4">
                  <p:embed/>
                  <p:pic>
                    <p:nvPicPr>
                      <p:cNvPr id="0" name=""/>
                      <p:cNvPicPr>
                        <a:picLocks noChangeAspect="1" noChangeArrowheads="1"/>
                      </p:cNvPicPr>
                      <p:nvPr/>
                    </p:nvPicPr>
                    <p:blipFill>
                      <a:blip r:embed="rId6"/>
                      <a:srcRect/>
                      <a:stretch>
                        <a:fillRect/>
                      </a:stretch>
                    </p:blipFill>
                    <p:spPr bwMode="auto">
                      <a:xfrm>
                        <a:off x="838200" y="4191000"/>
                        <a:ext cx="7150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95473598"/>
              </p:ext>
            </p:extLst>
          </p:nvPr>
        </p:nvGraphicFramePr>
        <p:xfrm>
          <a:off x="914400" y="5638800"/>
          <a:ext cx="5778500" cy="698500"/>
        </p:xfrm>
        <a:graphic>
          <a:graphicData uri="http://schemas.openxmlformats.org/presentationml/2006/ole">
            <mc:AlternateContent xmlns:mc="http://schemas.openxmlformats.org/markup-compatibility/2006">
              <mc:Choice xmlns:v="urn:schemas-microsoft-com:vml" Requires="v">
                <p:oleObj spid="_x0000_s11883" name="Equation" r:id="rId7" imgW="5778360" imgH="698400" progId="Equation.DSMT4">
                  <p:embed/>
                </p:oleObj>
              </mc:Choice>
              <mc:Fallback>
                <p:oleObj name="Equation" r:id="rId7" imgW="5778360" imgH="698400" progId="Equation.DSMT4">
                  <p:embed/>
                  <p:pic>
                    <p:nvPicPr>
                      <p:cNvPr id="0" name=""/>
                      <p:cNvPicPr>
                        <a:picLocks noChangeAspect="1" noChangeArrowheads="1"/>
                      </p:cNvPicPr>
                      <p:nvPr/>
                    </p:nvPicPr>
                    <p:blipFill>
                      <a:blip r:embed="rId8"/>
                      <a:srcRect/>
                      <a:stretch>
                        <a:fillRect/>
                      </a:stretch>
                    </p:blipFill>
                    <p:spPr bwMode="auto">
                      <a:xfrm>
                        <a:off x="914400" y="5638800"/>
                        <a:ext cx="577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5447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Simple model 1</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24</a:t>
            </a:fld>
            <a:endParaRPr lang="en-US" dirty="0">
              <a:solidFill>
                <a:prstClr val="black">
                  <a:tint val="75000"/>
                </a:prstClr>
              </a:solidFill>
            </a:endParaRP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7541"/>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135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Simple model 2</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25</a:t>
            </a:fld>
            <a:endParaRPr lang="en-US" dirty="0">
              <a:solidFill>
                <a:prstClr val="black">
                  <a:tint val="75000"/>
                </a:prstClr>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7541"/>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452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Simple model 3</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26</a:t>
            </a:fld>
            <a:endParaRPr lang="en-US" dirty="0">
              <a:solidFill>
                <a:prstClr val="black">
                  <a:tint val="75000"/>
                </a:prstClr>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7541"/>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137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all three simple models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27</a:t>
            </a:fld>
            <a:endParaRPr lang="en-US" dirty="0">
              <a:solidFill>
                <a:prstClr val="black">
                  <a:tint val="75000"/>
                </a:prstClr>
              </a:solidFill>
            </a:endParaRPr>
          </a:p>
        </p:txBody>
      </p:sp>
      <p:pic>
        <p:nvPicPr>
          <p:cNvPr id="65538" name="Picture 2" descr="C:\energy_env\climate_econometrics\stata\figs\GLOBL_proj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1063"/>
            <a:ext cx="8595360" cy="625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12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Counterfactual and decomposition</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28</a:t>
            </a:fld>
            <a:endParaRPr lang="en-US" dirty="0">
              <a:solidFill>
                <a:prstClr val="black">
                  <a:tint val="75000"/>
                </a:prstClr>
              </a:solidFill>
            </a:endParaRPr>
          </a:p>
        </p:txBody>
      </p:sp>
      <p:sp>
        <p:nvSpPr>
          <p:cNvPr id="2" name="TextBox 1"/>
          <p:cNvSpPr txBox="1"/>
          <p:nvPr/>
        </p:nvSpPr>
        <p:spPr>
          <a:xfrm>
            <a:off x="457200" y="838200"/>
            <a:ext cx="8077200" cy="2246769"/>
          </a:xfrm>
          <a:prstGeom prst="rect">
            <a:avLst/>
          </a:prstGeom>
          <a:noFill/>
        </p:spPr>
        <p:txBody>
          <a:bodyPr wrap="square" rtlCol="0">
            <a:spAutoFit/>
          </a:bodyPr>
          <a:lstStyle/>
          <a:p>
            <a:r>
              <a:rPr lang="en-US" sz="2000" dirty="0" smtClean="0"/>
              <a:t>These models admit a linear decomposition of “reasons” for the hiatus.</a:t>
            </a:r>
          </a:p>
          <a:p>
            <a:endParaRPr lang="en-US" sz="2000" dirty="0"/>
          </a:p>
          <a:p>
            <a:r>
              <a:rPr lang="en-US" sz="2000" dirty="0" smtClean="0"/>
              <a:t>The decomposition requires a counterfactual. Here we consider “BAU”:</a:t>
            </a:r>
          </a:p>
          <a:p>
            <a:pPr marL="342900" indent="-342900">
              <a:buFont typeface="Arial" panose="020B0604020202020204" pitchFamily="34" charset="0"/>
              <a:buChar char="•"/>
            </a:pPr>
            <a:r>
              <a:rPr lang="en-US" sz="2000" dirty="0" smtClean="0"/>
              <a:t>All gas radiative </a:t>
            </a:r>
            <a:r>
              <a:rPr lang="en-US" sz="2000" dirty="0" err="1" smtClean="0"/>
              <a:t>forcings</a:t>
            </a:r>
            <a:r>
              <a:rPr lang="en-US" sz="2000" dirty="0" smtClean="0"/>
              <a:t>  grow over 1999-2015 at their rate over the previous 10 years (1989-1998)</a:t>
            </a:r>
          </a:p>
          <a:p>
            <a:pPr marL="342900" indent="-342900">
              <a:buFont typeface="Arial" panose="020B0604020202020204" pitchFamily="34" charset="0"/>
              <a:buChar char="•"/>
            </a:pPr>
            <a:r>
              <a:rPr lang="en-US" sz="2000" dirty="0" smtClean="0"/>
              <a:t>Solar RF mean over the 2004-2015 equals its mean over the 1984-2003 cycles</a:t>
            </a:r>
            <a:endParaRPr lang="en-US" sz="2000" dirty="0"/>
          </a:p>
        </p:txBody>
      </p:sp>
      <p:pic>
        <p:nvPicPr>
          <p:cNvPr id="15362" name="Picture 2" descr="C:\energy_env\climate_econometrics\stata\figs\RFSUNc_CDL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4572000" cy="332643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energy_env\climate_econometrics\stata\figs\RFAGGc_CDL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800"/>
            <a:ext cx="4572000" cy="332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15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actual, conditional &amp; counterfactual projection</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29</a:t>
            </a:fld>
            <a:endParaRPr lang="en-US" dirty="0">
              <a:solidFill>
                <a:prstClr val="black">
                  <a:tint val="75000"/>
                </a:prstClr>
              </a:solidFill>
            </a:endParaRPr>
          </a:p>
        </p:txBody>
      </p:sp>
      <p:pic>
        <p:nvPicPr>
          <p:cNvPr id="16386" name="Picture 2" descr="C:\energy_env\climate_econometrics\stata\figs\GLOBL_CDL12mA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4295"/>
            <a:ext cx="8595360" cy="6253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93019" y="1676400"/>
            <a:ext cx="1655581" cy="646331"/>
          </a:xfrm>
          <a:prstGeom prst="rect">
            <a:avLst/>
          </a:prstGeom>
          <a:noFill/>
        </p:spPr>
        <p:txBody>
          <a:bodyPr wrap="none" rtlCol="0">
            <a:spAutoFit/>
          </a:bodyPr>
          <a:lstStyle/>
          <a:p>
            <a:r>
              <a:rPr lang="en-US" b="1" dirty="0" smtClean="0">
                <a:solidFill>
                  <a:schemeClr val="tx2">
                    <a:lumMod val="75000"/>
                  </a:schemeClr>
                </a:solidFill>
              </a:rPr>
              <a:t>Counterfactual </a:t>
            </a:r>
          </a:p>
          <a:p>
            <a:r>
              <a:rPr lang="en-US" b="1" dirty="0" smtClean="0">
                <a:solidFill>
                  <a:schemeClr val="tx2">
                    <a:lumMod val="75000"/>
                  </a:schemeClr>
                </a:solidFill>
              </a:rPr>
              <a:t>projection</a:t>
            </a:r>
            <a:endParaRPr lang="en-US" b="1" dirty="0">
              <a:solidFill>
                <a:schemeClr val="tx2">
                  <a:lumMod val="75000"/>
                </a:schemeClr>
              </a:solidFill>
            </a:endParaRPr>
          </a:p>
        </p:txBody>
      </p:sp>
      <p:sp>
        <p:nvSpPr>
          <p:cNvPr id="10" name="TextBox 9"/>
          <p:cNvSpPr txBox="1"/>
          <p:nvPr/>
        </p:nvSpPr>
        <p:spPr>
          <a:xfrm>
            <a:off x="7162800" y="3239869"/>
            <a:ext cx="1589739" cy="646331"/>
          </a:xfrm>
          <a:prstGeom prst="rect">
            <a:avLst/>
          </a:prstGeom>
          <a:noFill/>
        </p:spPr>
        <p:txBody>
          <a:bodyPr wrap="square" rtlCol="0">
            <a:spAutoFit/>
          </a:bodyPr>
          <a:lstStyle/>
          <a:p>
            <a:r>
              <a:rPr lang="en-US" b="1" dirty="0" smtClean="0">
                <a:solidFill>
                  <a:schemeClr val="accent6">
                    <a:lumMod val="75000"/>
                  </a:schemeClr>
                </a:solidFill>
              </a:rPr>
              <a:t>Conditional </a:t>
            </a:r>
          </a:p>
          <a:p>
            <a:r>
              <a:rPr lang="en-US" b="1" dirty="0" smtClean="0">
                <a:solidFill>
                  <a:schemeClr val="accent6">
                    <a:lumMod val="75000"/>
                  </a:schemeClr>
                </a:solidFill>
              </a:rPr>
              <a:t>projection</a:t>
            </a:r>
            <a:endParaRPr lang="en-US" b="1" dirty="0">
              <a:solidFill>
                <a:schemeClr val="accent6">
                  <a:lumMod val="75000"/>
                </a:schemeClr>
              </a:solidFill>
            </a:endParaRPr>
          </a:p>
        </p:txBody>
      </p:sp>
    </p:spTree>
    <p:extLst>
      <p:ext uri="{BB962C8B-B14F-4D97-AF65-F5344CB8AC3E}">
        <p14:creationId xmlns:p14="http://schemas.microsoft.com/office/powerpoint/2010/main" val="107437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Climate science: the political landscape</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TextBox 5"/>
          <p:cNvSpPr txBox="1"/>
          <p:nvPr/>
        </p:nvSpPr>
        <p:spPr>
          <a:xfrm>
            <a:off x="152400" y="685800"/>
            <a:ext cx="8839200" cy="4801314"/>
          </a:xfrm>
          <a:prstGeom prst="rect">
            <a:avLst/>
          </a:prstGeom>
          <a:noFill/>
        </p:spPr>
        <p:txBody>
          <a:bodyPr wrap="square" rtlCol="0">
            <a:spAutoFit/>
          </a:bodyPr>
          <a:lstStyle/>
          <a:p>
            <a:r>
              <a:rPr lang="en-US" b="1" dirty="0">
                <a:solidFill>
                  <a:srgbClr val="0000FF"/>
                </a:solidFill>
              </a:rPr>
              <a:t>EPA Administrator Scott Pruitt, CNBC, March 9, </a:t>
            </a:r>
            <a:r>
              <a:rPr lang="en-US" b="1" dirty="0" smtClean="0">
                <a:solidFill>
                  <a:srgbClr val="0000FF"/>
                </a:solidFill>
              </a:rPr>
              <a:t>2017</a:t>
            </a:r>
          </a:p>
          <a:p>
            <a:pPr lvl="1"/>
            <a:r>
              <a:rPr lang="en-US" dirty="0" smtClean="0"/>
              <a:t>“I </a:t>
            </a:r>
            <a:r>
              <a:rPr lang="en-US" dirty="0"/>
              <a:t>think that measuring with precision human activity on the climate is something very challenging to do and there’s tremendous disagreement about the degree of impact, so no, I would not agree that it’s a primary contributor to the global warming that we </a:t>
            </a:r>
            <a:r>
              <a:rPr lang="en-US" dirty="0" smtClean="0"/>
              <a:t>see… But </a:t>
            </a:r>
            <a:r>
              <a:rPr lang="en-US" dirty="0"/>
              <a:t>we don’t know that </a:t>
            </a:r>
            <a:r>
              <a:rPr lang="en-US" dirty="0" smtClean="0"/>
              <a:t>yet. We </a:t>
            </a:r>
            <a:r>
              <a:rPr lang="en-US" dirty="0"/>
              <a:t>need to continue the debate and continue the review and the analysis</a:t>
            </a:r>
            <a:r>
              <a:rPr lang="en-US" dirty="0" smtClean="0"/>
              <a:t>.”</a:t>
            </a:r>
          </a:p>
          <a:p>
            <a:endParaRPr lang="en-US" dirty="0" smtClean="0"/>
          </a:p>
          <a:p>
            <a:r>
              <a:rPr lang="en-US" b="1" dirty="0" smtClean="0">
                <a:solidFill>
                  <a:srgbClr val="0000FF"/>
                </a:solidFill>
              </a:rPr>
              <a:t>Executive Order on Promoting Energy Independence and Economic Growth, March 28, 2017</a:t>
            </a:r>
          </a:p>
          <a:p>
            <a:pPr lvl="1"/>
            <a:r>
              <a:rPr lang="en-US" dirty="0"/>
              <a:t>(b)  The Interagency Working Group on Social Cost of Greenhouse Gases (IWG), which was convened by the Council of Economic Advisers and the OMB Director, shall be disbanded, and the following documents issued by the IWG shall be withdrawn as no longer representative of governmental policy:</a:t>
            </a:r>
          </a:p>
          <a:p>
            <a:pPr marL="742950" lvl="1" indent="-285750">
              <a:buFont typeface="Arial" panose="020B0604020202020204" pitchFamily="34" charset="0"/>
              <a:buChar char="•"/>
            </a:pPr>
            <a:r>
              <a:rPr lang="en-US" dirty="0" smtClean="0"/>
              <a:t>Social </a:t>
            </a:r>
            <a:r>
              <a:rPr lang="en-US" dirty="0"/>
              <a:t>Cost of Carbon for Regulatory Impact </a:t>
            </a:r>
            <a:r>
              <a:rPr lang="en-US" dirty="0" smtClean="0"/>
              <a:t>Analysis (February 2010);</a:t>
            </a:r>
            <a:r>
              <a:rPr lang="en-US" dirty="0"/>
              <a:t> </a:t>
            </a:r>
          </a:p>
          <a:p>
            <a:pPr marL="742950" lvl="1" indent="-285750">
              <a:buFont typeface="Arial" panose="020B0604020202020204" pitchFamily="34" charset="0"/>
              <a:buChar char="•"/>
            </a:pPr>
            <a:r>
              <a:rPr lang="en-US" dirty="0" smtClean="0"/>
              <a:t>Technical Updates </a:t>
            </a:r>
            <a:r>
              <a:rPr lang="en-US" dirty="0"/>
              <a:t>of the Social Cost of </a:t>
            </a:r>
            <a:r>
              <a:rPr lang="en-US" dirty="0" smtClean="0"/>
              <a:t>Carbon (</a:t>
            </a:r>
            <a:r>
              <a:rPr lang="en-US" dirty="0"/>
              <a:t>May </a:t>
            </a:r>
            <a:r>
              <a:rPr lang="en-US" dirty="0" smtClean="0"/>
              <a:t>2013, November 2013, July 2015, August 2016);</a:t>
            </a:r>
            <a:endParaRPr lang="en-US" dirty="0"/>
          </a:p>
          <a:p>
            <a:pPr marL="742950" lvl="1" indent="-285750">
              <a:buFont typeface="Arial" panose="020B0604020202020204" pitchFamily="34" charset="0"/>
              <a:buChar char="•"/>
            </a:pPr>
            <a:r>
              <a:rPr lang="en-US" dirty="0" smtClean="0"/>
              <a:t>Application </a:t>
            </a:r>
            <a:r>
              <a:rPr lang="en-US" dirty="0"/>
              <a:t>of the Methodology to Estimate the Social Cost of Methane and the Social Cost of Nitrous Oxide (August </a:t>
            </a:r>
            <a:r>
              <a:rPr lang="en-US" dirty="0" smtClean="0"/>
              <a:t>2016)</a:t>
            </a:r>
          </a:p>
        </p:txBody>
      </p:sp>
    </p:spTree>
    <p:extLst>
      <p:ext uri="{BB962C8B-B14F-4D97-AF65-F5344CB8AC3E}">
        <p14:creationId xmlns:p14="http://schemas.microsoft.com/office/powerpoint/2010/main" val="3653007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decomposition</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30</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9249746"/>
              </p:ext>
            </p:extLst>
          </p:nvPr>
        </p:nvGraphicFramePr>
        <p:xfrm>
          <a:off x="1371600" y="838200"/>
          <a:ext cx="6781799" cy="4343400"/>
        </p:xfrm>
        <a:graphic>
          <a:graphicData uri="http://schemas.openxmlformats.org/drawingml/2006/table">
            <a:tbl>
              <a:tblPr firstRow="1" firstCol="1">
                <a:tableStyleId>{5C22544A-7EE6-4342-B048-85BDC9FD1C3A}</a:tableStyleId>
              </a:tblPr>
              <a:tblGrid>
                <a:gridCol w="3561217"/>
                <a:gridCol w="1610291"/>
                <a:gridCol w="1610291"/>
              </a:tblGrid>
              <a:tr h="361950">
                <a:tc>
                  <a:txBody>
                    <a:bodyPr/>
                    <a:lstStyle/>
                    <a:p>
                      <a:pPr algn="l" fontAlgn="b"/>
                      <a:endParaRPr lang="en-US" sz="2000" b="0" i="0"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mn-lt"/>
                        </a:rPr>
                        <a:t>Model 1</a:t>
                      </a:r>
                      <a:endParaRPr lang="en-US" sz="2000" b="1" i="0" u="none" strike="noStrike" dirty="0">
                        <a:solidFill>
                          <a:srgbClr val="000000"/>
                        </a:solidFill>
                        <a:effectLst/>
                        <a:latin typeface="+mn-lt"/>
                      </a:endParaRPr>
                    </a:p>
                  </a:txBody>
                  <a:tcPr marL="8313" marR="8313" marT="8313"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a:effectLst/>
                          <a:latin typeface="+mn-lt"/>
                        </a:rPr>
                        <a:t>Model 2</a:t>
                      </a:r>
                      <a:endParaRPr lang="en-US" sz="2000" b="1" i="0" u="none" strike="noStrike">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1950">
                <a:tc>
                  <a:txBody>
                    <a:bodyPr/>
                    <a:lstStyle/>
                    <a:p>
                      <a:pPr algn="r" fontAlgn="b"/>
                      <a:r>
                        <a:rPr lang="en-US" sz="2000" u="none" strike="noStrike" dirty="0">
                          <a:effectLst/>
                          <a:latin typeface="+mn-lt"/>
                        </a:rPr>
                        <a:t>Total </a:t>
                      </a:r>
                      <a:r>
                        <a:rPr lang="en-US" sz="2000" u="none" strike="noStrike" dirty="0" smtClean="0">
                          <a:effectLst/>
                          <a:latin typeface="+mn-lt"/>
                        </a:rPr>
                        <a:t>gap</a:t>
                      </a:r>
                      <a:endParaRPr lang="en-US" sz="2000" b="1" i="0"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mn-lt"/>
                        </a:rPr>
                        <a:t>0.103</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a:effectLst/>
                          <a:latin typeface="+mn-lt"/>
                        </a:rPr>
                        <a:t>0.066</a:t>
                      </a:r>
                      <a:endParaRPr lang="en-US" sz="2000" b="0" i="0" u="none" strike="noStrike">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l" fontAlgn="b"/>
                      <a:r>
                        <a:rPr lang="en-US" sz="2000" u="none" strike="noStrike" dirty="0">
                          <a:effectLst/>
                          <a:latin typeface="+mn-lt"/>
                        </a:rPr>
                        <a:t>Explained components</a:t>
                      </a:r>
                      <a:endParaRPr lang="en-US" sz="2000" b="1" i="1"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endParaRPr lang="en-US" sz="2000" b="0" i="0" u="none" strike="noStrike" dirty="0">
                        <a:solidFill>
                          <a:srgbClr val="000000"/>
                        </a:solidFill>
                        <a:effectLst/>
                        <a:latin typeface="+mn-lt"/>
                      </a:endParaRPr>
                    </a:p>
                  </a:txBody>
                  <a:tcPr marL="8313" marR="8313" marT="8313" marB="0" anchor="b"/>
                </a:tc>
                <a:tc>
                  <a:txBody>
                    <a:bodyPr/>
                    <a:lstStyle/>
                    <a:p>
                      <a:pPr algn="ctr" fontAlgn="b"/>
                      <a:endParaRPr lang="en-US" sz="2000" b="0" i="0" u="none" strike="noStrike">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l" fontAlgn="b"/>
                      <a:r>
                        <a:rPr lang="en-US" sz="2000" u="none" strike="noStrike" dirty="0">
                          <a:effectLst/>
                          <a:latin typeface="+mn-lt"/>
                        </a:rPr>
                        <a:t>CO2</a:t>
                      </a:r>
                      <a:endParaRPr lang="en-US" sz="2000" b="0" i="0"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mn-lt"/>
                        </a:rPr>
                        <a:t>-0.006</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a:effectLst/>
                          <a:latin typeface="+mn-lt"/>
                        </a:rPr>
                        <a:t>-0.006</a:t>
                      </a:r>
                      <a:endParaRPr lang="en-US" sz="2000" b="0" i="0" u="none" strike="noStrike">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l" fontAlgn="b"/>
                      <a:r>
                        <a:rPr lang="en-US" sz="2000" u="none" strike="noStrike" dirty="0">
                          <a:effectLst/>
                          <a:latin typeface="+mn-lt"/>
                        </a:rPr>
                        <a:t>SOX</a:t>
                      </a:r>
                      <a:endParaRPr lang="en-US" sz="2000" b="0" i="0"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mn-lt"/>
                        </a:rPr>
                        <a:t>0.026</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a:effectLst/>
                          <a:latin typeface="+mn-lt"/>
                        </a:rPr>
                        <a:t>0.025</a:t>
                      </a:r>
                      <a:endParaRPr lang="en-US" sz="2000" b="0" i="0" u="none" strike="noStrike">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l" fontAlgn="b"/>
                      <a:r>
                        <a:rPr lang="en-US" sz="2000" u="none" strike="noStrike" dirty="0">
                          <a:effectLst/>
                          <a:latin typeface="+mn-lt"/>
                        </a:rPr>
                        <a:t>CFC</a:t>
                      </a:r>
                      <a:endParaRPr lang="en-US" sz="2000" b="0" i="0"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mn-lt"/>
                        </a:rPr>
                        <a:t>0.002</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a:effectLst/>
                          <a:latin typeface="+mn-lt"/>
                        </a:rPr>
                        <a:t>0.002</a:t>
                      </a:r>
                      <a:endParaRPr lang="en-US" sz="2000" b="0" i="0" u="none" strike="noStrike" dirty="0">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l" fontAlgn="b"/>
                      <a:r>
                        <a:rPr lang="en-US" sz="2000" u="none" strike="noStrike">
                          <a:effectLst/>
                          <a:latin typeface="+mn-lt"/>
                        </a:rPr>
                        <a:t>N2O</a:t>
                      </a:r>
                      <a:endParaRPr lang="en-US" sz="2000" b="0" i="0" u="none" strike="noStrike">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mn-lt"/>
                        </a:rPr>
                        <a:t>-0.002</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a:effectLst/>
                          <a:latin typeface="+mn-lt"/>
                        </a:rPr>
                        <a:t>-0.002</a:t>
                      </a:r>
                      <a:endParaRPr lang="en-US" sz="2000" b="0" i="0" u="none" strike="noStrike" dirty="0">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l" fontAlgn="b"/>
                      <a:r>
                        <a:rPr lang="en-US" sz="2000" u="none" strike="noStrike">
                          <a:effectLst/>
                          <a:latin typeface="+mn-lt"/>
                        </a:rPr>
                        <a:t>CH4</a:t>
                      </a:r>
                      <a:endParaRPr lang="en-US" sz="2000" b="0" i="0" u="none" strike="noStrike">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mn-lt"/>
                        </a:rPr>
                        <a:t>0.009</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a:effectLst/>
                          <a:latin typeface="+mn-lt"/>
                        </a:rPr>
                        <a:t>0.008</a:t>
                      </a:r>
                      <a:endParaRPr lang="en-US" sz="2000" b="0" i="0" u="none" strike="noStrike" dirty="0">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r" fontAlgn="b"/>
                      <a:r>
                        <a:rPr lang="en-US" sz="2000" u="none" strike="noStrike" dirty="0">
                          <a:effectLst/>
                          <a:latin typeface="+mn-lt"/>
                        </a:rPr>
                        <a:t>Subtotal, Gases</a:t>
                      </a:r>
                      <a:endParaRPr lang="en-US" sz="2000" b="1" i="0"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b="1" u="none" strike="noStrike" dirty="0">
                          <a:effectLst/>
                          <a:latin typeface="+mn-lt"/>
                        </a:rPr>
                        <a:t>0.029</a:t>
                      </a:r>
                      <a:endParaRPr lang="en-US" sz="2000" b="1" i="0" u="none" strike="noStrike" dirty="0">
                        <a:solidFill>
                          <a:srgbClr val="000000"/>
                        </a:solidFill>
                        <a:effectLst/>
                        <a:latin typeface="+mn-lt"/>
                      </a:endParaRPr>
                    </a:p>
                  </a:txBody>
                  <a:tcPr marL="8313" marR="8313" marT="8313" marB="0" anchor="b"/>
                </a:tc>
                <a:tc>
                  <a:txBody>
                    <a:bodyPr/>
                    <a:lstStyle/>
                    <a:p>
                      <a:pPr algn="ctr" fontAlgn="b"/>
                      <a:r>
                        <a:rPr lang="en-US" sz="2000" b="1" u="none" strike="noStrike" dirty="0">
                          <a:effectLst/>
                          <a:latin typeface="+mn-lt"/>
                        </a:rPr>
                        <a:t>0.028</a:t>
                      </a:r>
                      <a:endParaRPr lang="en-US" sz="2000" b="1" i="0" u="none" strike="noStrike" dirty="0">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l" fontAlgn="b"/>
                      <a:r>
                        <a:rPr lang="en-US" sz="2000" u="none" strike="noStrike">
                          <a:effectLst/>
                          <a:latin typeface="+mn-lt"/>
                        </a:rPr>
                        <a:t>SUN</a:t>
                      </a:r>
                      <a:endParaRPr lang="en-US" sz="2000" b="0" i="0" u="none" strike="noStrike">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mn-lt"/>
                        </a:rPr>
                        <a:t>0.007</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a:effectLst/>
                          <a:latin typeface="+mn-lt"/>
                        </a:rPr>
                        <a:t>0.017</a:t>
                      </a:r>
                      <a:endParaRPr lang="en-US" sz="2000" b="0" i="0" u="none" strike="noStrike" dirty="0">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r" fontAlgn="b"/>
                      <a:r>
                        <a:rPr lang="en-US" sz="2000" u="none" strike="noStrike">
                          <a:effectLst/>
                          <a:latin typeface="+mn-lt"/>
                        </a:rPr>
                        <a:t>Total explained</a:t>
                      </a:r>
                      <a:endParaRPr lang="en-US" sz="2000" b="1" i="0" u="none" strike="noStrike">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tcPr>
                </a:tc>
                <a:tc>
                  <a:txBody>
                    <a:bodyPr/>
                    <a:lstStyle/>
                    <a:p>
                      <a:pPr algn="ctr" fontAlgn="b"/>
                      <a:r>
                        <a:rPr lang="en-US" sz="2000" b="1" u="none" strike="noStrike" dirty="0">
                          <a:effectLst/>
                          <a:latin typeface="+mn-lt"/>
                        </a:rPr>
                        <a:t>0.036</a:t>
                      </a:r>
                      <a:endParaRPr lang="en-US" sz="2000" b="1" i="0" u="none" strike="noStrike" dirty="0">
                        <a:solidFill>
                          <a:srgbClr val="000000"/>
                        </a:solidFill>
                        <a:effectLst/>
                        <a:latin typeface="+mn-lt"/>
                      </a:endParaRPr>
                    </a:p>
                  </a:txBody>
                  <a:tcPr marL="8313" marR="8313" marT="8313" marB="0" anchor="b"/>
                </a:tc>
                <a:tc>
                  <a:txBody>
                    <a:bodyPr/>
                    <a:lstStyle/>
                    <a:p>
                      <a:pPr algn="ctr" fontAlgn="b"/>
                      <a:r>
                        <a:rPr lang="en-US" sz="2000" b="1" u="none" strike="noStrike" dirty="0">
                          <a:effectLst/>
                          <a:latin typeface="+mn-lt"/>
                        </a:rPr>
                        <a:t>0.045</a:t>
                      </a:r>
                      <a:endParaRPr lang="en-US" sz="2000" b="1" i="0" u="none" strike="noStrike" dirty="0">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tcPr>
                </a:tc>
              </a:tr>
              <a:tr h="361950">
                <a:tc>
                  <a:txBody>
                    <a:bodyPr/>
                    <a:lstStyle/>
                    <a:p>
                      <a:pPr algn="r" fontAlgn="b"/>
                      <a:r>
                        <a:rPr lang="en-US" sz="2000" u="none" strike="noStrike" dirty="0">
                          <a:effectLst/>
                          <a:latin typeface="+mn-lt"/>
                        </a:rPr>
                        <a:t>Unexplained</a:t>
                      </a:r>
                      <a:endParaRPr lang="en-US" sz="2000" b="1" i="0" u="none" strike="noStrike" dirty="0">
                        <a:solidFill>
                          <a:srgbClr val="000000"/>
                        </a:solidFill>
                        <a:effectLst/>
                        <a:latin typeface="+mn-lt"/>
                      </a:endParaRPr>
                    </a:p>
                  </a:txBody>
                  <a:tcPr marL="8313" marR="8313" marT="8313"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mn-lt"/>
                        </a:rPr>
                        <a:t>0.066</a:t>
                      </a:r>
                      <a:endParaRPr lang="en-US" sz="2000" b="1" i="0" u="none" strike="noStrike" dirty="0">
                        <a:solidFill>
                          <a:srgbClr val="000000"/>
                        </a:solidFill>
                        <a:effectLst/>
                        <a:latin typeface="+mn-lt"/>
                      </a:endParaRPr>
                    </a:p>
                  </a:txBody>
                  <a:tcPr marL="8313" marR="8313" marT="8313" marB="0" anchor="b">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latin typeface="+mn-lt"/>
                        </a:rPr>
                        <a:t>0.021</a:t>
                      </a:r>
                      <a:endParaRPr lang="en-US" sz="2000" b="1" i="0" u="none" strike="noStrike" dirty="0">
                        <a:solidFill>
                          <a:srgbClr val="000000"/>
                        </a:solidFill>
                        <a:effectLst/>
                        <a:latin typeface="+mn-lt"/>
                      </a:endParaRPr>
                    </a:p>
                  </a:txBody>
                  <a:tcPr marL="8313" marR="8313" marT="831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25658" y="5373469"/>
            <a:ext cx="8413542" cy="646331"/>
          </a:xfrm>
          <a:prstGeom prst="rect">
            <a:avLst/>
          </a:prstGeom>
          <a:noFill/>
        </p:spPr>
        <p:txBody>
          <a:bodyPr wrap="square" rtlCol="0">
            <a:spAutoFit/>
          </a:bodyPr>
          <a:lstStyle/>
          <a:p>
            <a:r>
              <a:rPr lang="en-US" dirty="0" smtClean="0"/>
              <a:t>Different counterfactuals give different decompositions. </a:t>
            </a:r>
          </a:p>
          <a:p>
            <a:pPr marL="285750" indent="-285750">
              <a:buFont typeface="Arial" panose="020B0604020202020204" pitchFamily="34" charset="0"/>
              <a:buChar char="•"/>
            </a:pPr>
            <a:r>
              <a:rPr lang="en-US" dirty="0" smtClean="0"/>
              <a:t>Estrada et al (2014), Estrada and </a:t>
            </a:r>
            <a:r>
              <a:rPr lang="en-US" dirty="0" err="1" smtClean="0"/>
              <a:t>Perron</a:t>
            </a:r>
            <a:r>
              <a:rPr lang="en-US" dirty="0" smtClean="0"/>
              <a:t> </a:t>
            </a:r>
            <a:r>
              <a:rPr lang="en-US" dirty="0"/>
              <a:t>(2016) </a:t>
            </a:r>
            <a:r>
              <a:rPr lang="en-US" dirty="0" smtClean="0"/>
              <a:t>give more weight to CFC reductions.</a:t>
            </a:r>
            <a:endParaRPr lang="en-US" dirty="0"/>
          </a:p>
        </p:txBody>
      </p:sp>
    </p:spTree>
    <p:extLst>
      <p:ext uri="{BB962C8B-B14F-4D97-AF65-F5344CB8AC3E}">
        <p14:creationId xmlns:p14="http://schemas.microsoft.com/office/powerpoint/2010/main" val="1285395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Hiatus: extensions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31</a:t>
            </a:fld>
            <a:endParaRPr lang="en-US" dirty="0">
              <a:solidFill>
                <a:prstClr val="black">
                  <a:tint val="75000"/>
                </a:prstClr>
              </a:solidFill>
            </a:endParaRPr>
          </a:p>
        </p:txBody>
      </p:sp>
      <p:sp>
        <p:nvSpPr>
          <p:cNvPr id="2" name="TextBox 1"/>
          <p:cNvSpPr txBox="1"/>
          <p:nvPr/>
        </p:nvSpPr>
        <p:spPr>
          <a:xfrm>
            <a:off x="533400" y="1143000"/>
            <a:ext cx="7913064" cy="3416320"/>
          </a:xfrm>
          <a:prstGeom prst="rect">
            <a:avLst/>
          </a:prstGeom>
          <a:noFill/>
        </p:spPr>
        <p:txBody>
          <a:bodyPr wrap="none" rtlCol="0">
            <a:spAutoFit/>
          </a:bodyPr>
          <a:lstStyle/>
          <a:p>
            <a:r>
              <a:rPr lang="en-US" dirty="0" smtClean="0"/>
              <a:t>Two of many…</a:t>
            </a:r>
          </a:p>
          <a:p>
            <a:endParaRPr lang="en-US" dirty="0"/>
          </a:p>
          <a:p>
            <a:r>
              <a:rPr lang="en-US" dirty="0" smtClean="0"/>
              <a:t>Kaufmann, </a:t>
            </a:r>
            <a:r>
              <a:rPr lang="en-US" dirty="0" err="1" smtClean="0"/>
              <a:t>Kaupi</a:t>
            </a:r>
            <a:r>
              <a:rPr lang="en-US" dirty="0" smtClean="0"/>
              <a:t>, Stock (2006, 2011)</a:t>
            </a:r>
          </a:p>
          <a:p>
            <a:pPr marL="285750" indent="-285750">
              <a:buFont typeface="Arial" panose="020B0604020202020204" pitchFamily="34" charset="0"/>
              <a:buChar char="•"/>
            </a:pPr>
            <a:r>
              <a:rPr lang="en-US" dirty="0" err="1"/>
              <a:t>Endogenize</a:t>
            </a:r>
            <a:r>
              <a:rPr lang="en-US" dirty="0"/>
              <a:t> (model) CO2, CH4 net emissions sensitivity to temperature changes</a:t>
            </a:r>
          </a:p>
          <a:p>
            <a:pPr marL="285750" indent="-285750">
              <a:buFont typeface="Arial" panose="020B0604020202020204" pitchFamily="34" charset="0"/>
              <a:buChar char="•"/>
            </a:pPr>
            <a:r>
              <a:rPr lang="en-US" dirty="0" smtClean="0"/>
              <a:t>Volcanic sulfates as instrumental variables</a:t>
            </a:r>
          </a:p>
          <a:p>
            <a:pPr marL="285750" indent="-285750">
              <a:buFont typeface="Arial" panose="020B0604020202020204" pitchFamily="34" charset="0"/>
              <a:buChar char="•"/>
            </a:pPr>
            <a:r>
              <a:rPr lang="en-US" dirty="0" smtClean="0"/>
              <a:t>Estimate a small positive feedback</a:t>
            </a:r>
          </a:p>
          <a:p>
            <a:endParaRPr lang="en-US" dirty="0" smtClean="0"/>
          </a:p>
          <a:p>
            <a:r>
              <a:rPr lang="en-US" dirty="0" err="1"/>
              <a:t>Bruns</a:t>
            </a:r>
            <a:r>
              <a:rPr lang="en-US" dirty="0"/>
              <a:t>, </a:t>
            </a:r>
            <a:r>
              <a:rPr lang="en-US" dirty="0" err="1"/>
              <a:t>Csereklyei</a:t>
            </a:r>
            <a:r>
              <a:rPr lang="en-US" dirty="0"/>
              <a:t>, Stern (2017)</a:t>
            </a:r>
          </a:p>
          <a:p>
            <a:pPr marL="285750" indent="-285750">
              <a:buFont typeface="Arial" panose="020B0604020202020204" pitchFamily="34" charset="0"/>
              <a:buChar char="•"/>
            </a:pPr>
            <a:r>
              <a:rPr lang="en-US" dirty="0" smtClean="0"/>
              <a:t>Include endogenous ocean heat uptake (RFAGG exogenous)</a:t>
            </a:r>
            <a:endParaRPr lang="en-US" dirty="0"/>
          </a:p>
          <a:p>
            <a:pPr marL="285750" indent="-285750">
              <a:buFont typeface="Arial" panose="020B0604020202020204" pitchFamily="34" charset="0"/>
              <a:buChar char="•"/>
            </a:pPr>
            <a:r>
              <a:rPr lang="en-US" dirty="0" smtClean="0"/>
              <a:t>3-variable error correction model that incorporates ocean heat uptake</a:t>
            </a:r>
          </a:p>
          <a:p>
            <a:pPr marL="285750" indent="-285750">
              <a:buFont typeface="Arial" panose="020B0604020202020204" pitchFamily="34" charset="0"/>
              <a:buChar char="•"/>
            </a:pPr>
            <a:r>
              <a:rPr lang="en-US" dirty="0" smtClean="0"/>
              <a:t>Ocean dynamics </a:t>
            </a:r>
          </a:p>
          <a:p>
            <a:pPr marL="285750" indent="-285750">
              <a:buFont typeface="Arial" panose="020B0604020202020204" pitchFamily="34" charset="0"/>
              <a:buChar char="•"/>
            </a:pPr>
            <a:r>
              <a:rPr lang="en-US" dirty="0" smtClean="0"/>
              <a:t>Lower TCR estimates because of ocean damping (adjustment lags)</a:t>
            </a:r>
            <a:endParaRPr lang="en-US" dirty="0"/>
          </a:p>
        </p:txBody>
      </p:sp>
    </p:spTree>
    <p:extLst>
      <p:ext uri="{BB962C8B-B14F-4D97-AF65-F5344CB8AC3E}">
        <p14:creationId xmlns:p14="http://schemas.microsoft.com/office/powerpoint/2010/main" val="3330402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a:solidFill>
                  <a:srgbClr val="0000FF"/>
                </a:solidFill>
                <a:latin typeface="+mn-lt"/>
              </a:rPr>
              <a:t>Causality 2: from anthropogenic emissions to temperatures</a:t>
            </a: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32</a:t>
            </a:fld>
            <a:endParaRPr lang="en-US" dirty="0">
              <a:solidFill>
                <a:prstClr val="black">
                  <a:tint val="75000"/>
                </a:prstClr>
              </a:solidFill>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411"/>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3995678"/>
            <a:ext cx="8229599" cy="2862322"/>
          </a:xfrm>
          <a:prstGeom prst="rect">
            <a:avLst/>
          </a:prstGeom>
          <a:noFill/>
        </p:spPr>
        <p:txBody>
          <a:bodyPr wrap="square" rtlCol="0">
            <a:spAutoFit/>
          </a:bodyPr>
          <a:lstStyle/>
          <a:p>
            <a:r>
              <a:rPr lang="en-US" b="1" dirty="0" smtClean="0">
                <a:solidFill>
                  <a:srgbClr val="0000FF"/>
                </a:solidFill>
              </a:rPr>
              <a:t>Endogeneity</a:t>
            </a:r>
          </a:p>
          <a:p>
            <a:pPr marL="285750" indent="-285750">
              <a:buFont typeface="Arial" panose="020B0604020202020204" pitchFamily="34" charset="0"/>
              <a:buChar char="•"/>
            </a:pPr>
            <a:r>
              <a:rPr lang="en-US" dirty="0" smtClean="0"/>
              <a:t>Much of the earth system is endogenous:  water vapor, CO2 absorption, El Nino, </a:t>
            </a:r>
            <a:r>
              <a:rPr lang="en-US" dirty="0" err="1" smtClean="0"/>
              <a:t>etc</a:t>
            </a:r>
            <a:endParaRPr lang="en-US" dirty="0" smtClean="0"/>
          </a:p>
          <a:p>
            <a:pPr marL="285750" indent="-285750">
              <a:buFont typeface="Arial" panose="020B0604020202020204" pitchFamily="34" charset="0"/>
              <a:buChar char="•"/>
            </a:pPr>
            <a:r>
              <a:rPr lang="en-US" dirty="0" smtClean="0"/>
              <a:t>But there are exogenous drivers:  Solar flux, CFCs, fossil fuel  CO2</a:t>
            </a:r>
          </a:p>
          <a:p>
            <a:endParaRPr lang="en-US" dirty="0"/>
          </a:p>
          <a:p>
            <a:r>
              <a:rPr lang="en-US" b="1" dirty="0" smtClean="0">
                <a:solidFill>
                  <a:srgbClr val="0000FF"/>
                </a:solidFill>
              </a:rPr>
              <a:t>Spurious regression</a:t>
            </a:r>
          </a:p>
          <a:p>
            <a:pPr marL="285750" indent="-285750">
              <a:buFont typeface="Arial" panose="020B0604020202020204" pitchFamily="34" charset="0"/>
              <a:buChar char="•"/>
            </a:pPr>
            <a:r>
              <a:rPr lang="en-US" dirty="0" smtClean="0"/>
              <a:t>Changes in these exogenous drivers provide quasi-experiments to study their effect on changes in temperature</a:t>
            </a:r>
          </a:p>
          <a:p>
            <a:pPr marL="285750" indent="-285750">
              <a:buFont typeface="Arial" panose="020B0604020202020204" pitchFamily="34" charset="0"/>
              <a:buChar char="•"/>
            </a:pPr>
            <a:r>
              <a:rPr lang="en-US" dirty="0" smtClean="0"/>
              <a:t>For example, the widespread use of CFCs after WWI, and their reduction/elimination in the Montreal protocol, provide quasi-experiments</a:t>
            </a:r>
          </a:p>
          <a:p>
            <a:pPr marL="285750" indent="-285750">
              <a:buFont typeface="Arial" panose="020B0604020202020204" pitchFamily="34" charset="0"/>
              <a:buChar char="•"/>
            </a:pPr>
            <a:r>
              <a:rPr lang="en-US" dirty="0" smtClean="0"/>
              <a:t>How long should a “change” be?</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393" y="616411"/>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481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Causality 2: from anthropogenic emissions to temperatures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33</a:t>
            </a:fld>
            <a:endParaRPr lang="en-US" dirty="0">
              <a:solidFill>
                <a:prstClr val="black">
                  <a:tint val="75000"/>
                </a:prst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7541"/>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694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Causality 2: from anthropogenic emissions to temperatures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34</a:t>
            </a:fld>
            <a:endParaRPr lang="en-US" dirty="0">
              <a:solidFill>
                <a:prstClr val="black">
                  <a:tint val="75000"/>
                </a:prstClr>
              </a:solidFill>
            </a:endParaRPr>
          </a:p>
        </p:txBody>
      </p:sp>
      <p:pic>
        <p:nvPicPr>
          <p:cNvPr id="19458" name="Picture 2" descr="C:\energy_env\climate_econometrics\stata\figs\DpGLOBL_DpRFAGG_scatter_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461667" cy="615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09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Digression: Instrumental variables regression</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35</a:t>
            </a:fld>
            <a:endParaRPr lang="en-US" dirty="0">
              <a:solidFill>
                <a:prstClr val="black">
                  <a:tint val="75000"/>
                </a:prst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57694445"/>
              </p:ext>
            </p:extLst>
          </p:nvPr>
        </p:nvGraphicFramePr>
        <p:xfrm>
          <a:off x="5562600" y="990600"/>
          <a:ext cx="1625600" cy="330200"/>
        </p:xfrm>
        <a:graphic>
          <a:graphicData uri="http://schemas.openxmlformats.org/presentationml/2006/ole">
            <mc:AlternateContent xmlns:mc="http://schemas.openxmlformats.org/markup-compatibility/2006">
              <mc:Choice xmlns:v="urn:schemas-microsoft-com:vml" Requires="v">
                <p:oleObj spid="_x0000_s21015" name="Equation" r:id="rId3" imgW="1625400" imgH="330120" progId="Equation.DSMT4">
                  <p:embed/>
                </p:oleObj>
              </mc:Choice>
              <mc:Fallback>
                <p:oleObj name="Equation" r:id="rId3" imgW="1625400" imgH="330120" progId="Equation.DSMT4">
                  <p:embed/>
                  <p:pic>
                    <p:nvPicPr>
                      <p:cNvPr id="0" name=""/>
                      <p:cNvPicPr/>
                      <p:nvPr/>
                    </p:nvPicPr>
                    <p:blipFill>
                      <a:blip r:embed="rId4"/>
                      <a:stretch>
                        <a:fillRect/>
                      </a:stretch>
                    </p:blipFill>
                    <p:spPr>
                      <a:xfrm>
                        <a:off x="5562600" y="990600"/>
                        <a:ext cx="1625600" cy="3302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98528463"/>
              </p:ext>
            </p:extLst>
          </p:nvPr>
        </p:nvGraphicFramePr>
        <p:xfrm>
          <a:off x="914400" y="2682766"/>
          <a:ext cx="5207000" cy="660400"/>
        </p:xfrm>
        <a:graphic>
          <a:graphicData uri="http://schemas.openxmlformats.org/presentationml/2006/ole">
            <mc:AlternateContent xmlns:mc="http://schemas.openxmlformats.org/markup-compatibility/2006">
              <mc:Choice xmlns:v="urn:schemas-microsoft-com:vml" Requires="v">
                <p:oleObj spid="_x0000_s21016" name="Equation" r:id="rId5" imgW="5206680" imgH="660240" progId="Equation.DSMT4">
                  <p:embed/>
                </p:oleObj>
              </mc:Choice>
              <mc:Fallback>
                <p:oleObj name="Equation" r:id="rId5" imgW="5206680" imgH="660240" progId="Equation.DSMT4">
                  <p:embed/>
                  <p:pic>
                    <p:nvPicPr>
                      <p:cNvPr id="0" name="Object 1"/>
                      <p:cNvPicPr>
                        <a:picLocks noChangeAspect="1" noChangeArrowheads="1"/>
                      </p:cNvPicPr>
                      <p:nvPr/>
                    </p:nvPicPr>
                    <p:blipFill>
                      <a:blip r:embed="rId6"/>
                      <a:srcRect/>
                      <a:stretch>
                        <a:fillRect/>
                      </a:stretch>
                    </p:blipFill>
                    <p:spPr bwMode="auto">
                      <a:xfrm>
                        <a:off x="914400" y="2682766"/>
                        <a:ext cx="520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87849432"/>
              </p:ext>
            </p:extLst>
          </p:nvPr>
        </p:nvGraphicFramePr>
        <p:xfrm>
          <a:off x="4953000" y="1905000"/>
          <a:ext cx="1295400" cy="685128"/>
        </p:xfrm>
        <a:graphic>
          <a:graphicData uri="http://schemas.openxmlformats.org/presentationml/2006/ole">
            <mc:AlternateContent xmlns:mc="http://schemas.openxmlformats.org/markup-compatibility/2006">
              <mc:Choice xmlns:v="urn:schemas-microsoft-com:vml" Requires="v">
                <p:oleObj spid="_x0000_s21017" name="Equation" r:id="rId7" imgW="1295280" imgH="672840" progId="Equation.DSMT4">
                  <p:embed/>
                </p:oleObj>
              </mc:Choice>
              <mc:Fallback>
                <p:oleObj name="Equation" r:id="rId7" imgW="1295280" imgH="672840" progId="Equation.DSMT4">
                  <p:embed/>
                  <p:pic>
                    <p:nvPicPr>
                      <p:cNvPr id="0" name="Object 1"/>
                      <p:cNvPicPr>
                        <a:picLocks noChangeAspect="1" noChangeArrowheads="1"/>
                      </p:cNvPicPr>
                      <p:nvPr/>
                    </p:nvPicPr>
                    <p:blipFill>
                      <a:blip r:embed="rId8"/>
                      <a:srcRect/>
                      <a:stretch>
                        <a:fillRect/>
                      </a:stretch>
                    </p:blipFill>
                    <p:spPr bwMode="auto">
                      <a:xfrm>
                        <a:off x="4953000" y="1905000"/>
                        <a:ext cx="1295400" cy="685128"/>
                      </a:xfrm>
                      <a:prstGeom prst="rect">
                        <a:avLst/>
                      </a:prstGeom>
                      <a:noFill/>
                      <a:ln>
                        <a:noFill/>
                      </a:ln>
                    </p:spPr>
                  </p:pic>
                </p:oleObj>
              </mc:Fallback>
            </mc:AlternateContent>
          </a:graphicData>
        </a:graphic>
      </p:graphicFrame>
      <p:sp>
        <p:nvSpPr>
          <p:cNvPr id="7" name="TextBox 6"/>
          <p:cNvSpPr txBox="1"/>
          <p:nvPr/>
        </p:nvSpPr>
        <p:spPr>
          <a:xfrm>
            <a:off x="228600" y="947678"/>
            <a:ext cx="5481538" cy="2246769"/>
          </a:xfrm>
          <a:prstGeom prst="rect">
            <a:avLst/>
          </a:prstGeom>
          <a:noFill/>
        </p:spPr>
        <p:txBody>
          <a:bodyPr wrap="square" rtlCol="0">
            <a:spAutoFit/>
          </a:bodyPr>
          <a:lstStyle/>
          <a:p>
            <a:r>
              <a:rPr lang="en-US" sz="2000" dirty="0" smtClean="0"/>
              <a:t>Linear regression with an endogenous regressor:</a:t>
            </a:r>
          </a:p>
          <a:p>
            <a:endParaRPr lang="en-US" sz="2000" dirty="0" smtClean="0"/>
          </a:p>
          <a:p>
            <a:r>
              <a:rPr lang="en-US" sz="2000" dirty="0" smtClean="0"/>
              <a:t>Conditions for a valid instrumental variable </a:t>
            </a:r>
            <a:r>
              <a:rPr lang="en-US" sz="2000" i="1" dirty="0" smtClean="0"/>
              <a:t>z</a:t>
            </a:r>
            <a:r>
              <a:rPr lang="en-US" sz="2000" dirty="0" smtClean="0"/>
              <a:t> :</a:t>
            </a:r>
          </a:p>
          <a:p>
            <a:pPr marL="3143250" lvl="6" indent="-400050">
              <a:buAutoNum type="romanLcParenBoth"/>
            </a:pPr>
            <a:r>
              <a:rPr lang="en-US" sz="2000" dirty="0" smtClean="0"/>
              <a:t>relevance</a:t>
            </a:r>
          </a:p>
          <a:p>
            <a:pPr marL="3143250" lvl="6" indent="-400050">
              <a:buAutoNum type="romanLcParenBoth"/>
            </a:pPr>
            <a:r>
              <a:rPr lang="en-US" sz="2000" dirty="0" smtClean="0"/>
              <a:t>exogeneity</a:t>
            </a:r>
          </a:p>
          <a:p>
            <a:pPr marL="400050" indent="-400050">
              <a:buAutoNum type="romanLcParenBoth"/>
            </a:pPr>
            <a:endParaRPr lang="en-US" sz="2000" dirty="0"/>
          </a:p>
          <a:p>
            <a:r>
              <a:rPr lang="en-US" sz="2000" dirty="0" smtClean="0"/>
              <a:t>Then</a:t>
            </a:r>
            <a:endParaRPr lang="en-US" sz="2000" dirty="0"/>
          </a:p>
        </p:txBody>
      </p:sp>
    </p:spTree>
    <p:extLst>
      <p:ext uri="{BB962C8B-B14F-4D97-AF65-F5344CB8AC3E}">
        <p14:creationId xmlns:p14="http://schemas.microsoft.com/office/powerpoint/2010/main" val="3315514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Digression: Instrumental variables regression</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36</a:t>
            </a:fld>
            <a:endParaRPr lang="en-US" dirty="0">
              <a:solidFill>
                <a:prstClr val="black">
                  <a:tint val="75000"/>
                </a:prst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44889273"/>
              </p:ext>
            </p:extLst>
          </p:nvPr>
        </p:nvGraphicFramePr>
        <p:xfrm>
          <a:off x="5562600" y="990600"/>
          <a:ext cx="1625600" cy="330200"/>
        </p:xfrm>
        <a:graphic>
          <a:graphicData uri="http://schemas.openxmlformats.org/presentationml/2006/ole">
            <mc:AlternateContent xmlns:mc="http://schemas.openxmlformats.org/markup-compatibility/2006">
              <mc:Choice xmlns:v="urn:schemas-microsoft-com:vml" Requires="v">
                <p:oleObj spid="_x0000_s22094" name="Equation" r:id="rId3" imgW="1625400" imgH="330120" progId="Equation.DSMT4">
                  <p:embed/>
                </p:oleObj>
              </mc:Choice>
              <mc:Fallback>
                <p:oleObj name="Equation" r:id="rId3" imgW="1625400" imgH="330120" progId="Equation.DSMT4">
                  <p:embed/>
                  <p:pic>
                    <p:nvPicPr>
                      <p:cNvPr id="0" name=""/>
                      <p:cNvPicPr/>
                      <p:nvPr/>
                    </p:nvPicPr>
                    <p:blipFill>
                      <a:blip r:embed="rId4"/>
                      <a:stretch>
                        <a:fillRect/>
                      </a:stretch>
                    </p:blipFill>
                    <p:spPr>
                      <a:xfrm>
                        <a:off x="5562600" y="990600"/>
                        <a:ext cx="1625600" cy="3302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72173214"/>
              </p:ext>
            </p:extLst>
          </p:nvPr>
        </p:nvGraphicFramePr>
        <p:xfrm>
          <a:off x="914400" y="2682766"/>
          <a:ext cx="5207000" cy="660400"/>
        </p:xfrm>
        <a:graphic>
          <a:graphicData uri="http://schemas.openxmlformats.org/presentationml/2006/ole">
            <mc:AlternateContent xmlns:mc="http://schemas.openxmlformats.org/markup-compatibility/2006">
              <mc:Choice xmlns:v="urn:schemas-microsoft-com:vml" Requires="v">
                <p:oleObj spid="_x0000_s22095" name="Equation" r:id="rId5" imgW="5206680" imgH="660240" progId="Equation.DSMT4">
                  <p:embed/>
                </p:oleObj>
              </mc:Choice>
              <mc:Fallback>
                <p:oleObj name="Equation" r:id="rId5" imgW="5206680" imgH="660240" progId="Equation.DSMT4">
                  <p:embed/>
                  <p:pic>
                    <p:nvPicPr>
                      <p:cNvPr id="0" name=""/>
                      <p:cNvPicPr>
                        <a:picLocks noChangeAspect="1" noChangeArrowheads="1"/>
                      </p:cNvPicPr>
                      <p:nvPr/>
                    </p:nvPicPr>
                    <p:blipFill>
                      <a:blip r:embed="rId6"/>
                      <a:srcRect/>
                      <a:stretch>
                        <a:fillRect/>
                      </a:stretch>
                    </p:blipFill>
                    <p:spPr bwMode="auto">
                      <a:xfrm>
                        <a:off x="914400" y="2682766"/>
                        <a:ext cx="520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52669476"/>
              </p:ext>
            </p:extLst>
          </p:nvPr>
        </p:nvGraphicFramePr>
        <p:xfrm>
          <a:off x="4953000" y="1905000"/>
          <a:ext cx="1295400" cy="685128"/>
        </p:xfrm>
        <a:graphic>
          <a:graphicData uri="http://schemas.openxmlformats.org/presentationml/2006/ole">
            <mc:AlternateContent xmlns:mc="http://schemas.openxmlformats.org/markup-compatibility/2006">
              <mc:Choice xmlns:v="urn:schemas-microsoft-com:vml" Requires="v">
                <p:oleObj spid="_x0000_s22096" name="Equation" r:id="rId7" imgW="1295280" imgH="672840" progId="Equation.DSMT4">
                  <p:embed/>
                </p:oleObj>
              </mc:Choice>
              <mc:Fallback>
                <p:oleObj name="Equation" r:id="rId7" imgW="1295280" imgH="672840" progId="Equation.DSMT4">
                  <p:embed/>
                  <p:pic>
                    <p:nvPicPr>
                      <p:cNvPr id="0" name=""/>
                      <p:cNvPicPr>
                        <a:picLocks noChangeAspect="1" noChangeArrowheads="1"/>
                      </p:cNvPicPr>
                      <p:nvPr/>
                    </p:nvPicPr>
                    <p:blipFill>
                      <a:blip r:embed="rId8"/>
                      <a:srcRect/>
                      <a:stretch>
                        <a:fillRect/>
                      </a:stretch>
                    </p:blipFill>
                    <p:spPr bwMode="auto">
                      <a:xfrm>
                        <a:off x="4953000" y="1905000"/>
                        <a:ext cx="1295400" cy="685128"/>
                      </a:xfrm>
                      <a:prstGeom prst="rect">
                        <a:avLst/>
                      </a:prstGeom>
                      <a:noFill/>
                      <a:ln>
                        <a:noFill/>
                      </a:ln>
                    </p:spPr>
                  </p:pic>
                </p:oleObj>
              </mc:Fallback>
            </mc:AlternateContent>
          </a:graphicData>
        </a:graphic>
      </p:graphicFrame>
      <p:sp>
        <p:nvSpPr>
          <p:cNvPr id="7" name="TextBox 6"/>
          <p:cNvSpPr txBox="1"/>
          <p:nvPr/>
        </p:nvSpPr>
        <p:spPr>
          <a:xfrm>
            <a:off x="228600" y="947678"/>
            <a:ext cx="5481538" cy="2246769"/>
          </a:xfrm>
          <a:prstGeom prst="rect">
            <a:avLst/>
          </a:prstGeom>
          <a:noFill/>
        </p:spPr>
        <p:txBody>
          <a:bodyPr wrap="square" rtlCol="0">
            <a:spAutoFit/>
          </a:bodyPr>
          <a:lstStyle/>
          <a:p>
            <a:r>
              <a:rPr lang="en-US" sz="2000" dirty="0" smtClean="0"/>
              <a:t>Linear regression with an endogenous regressor:</a:t>
            </a:r>
          </a:p>
          <a:p>
            <a:endParaRPr lang="en-US" sz="2000" dirty="0" smtClean="0"/>
          </a:p>
          <a:p>
            <a:r>
              <a:rPr lang="en-US" sz="2000" dirty="0" smtClean="0"/>
              <a:t>Conditions for a valid instrumental variable </a:t>
            </a:r>
            <a:r>
              <a:rPr lang="en-US" sz="2000" i="1" dirty="0" smtClean="0"/>
              <a:t>z</a:t>
            </a:r>
            <a:r>
              <a:rPr lang="en-US" sz="2000" dirty="0" smtClean="0"/>
              <a:t> :</a:t>
            </a:r>
          </a:p>
          <a:p>
            <a:pPr marL="3143250" lvl="6" indent="-400050">
              <a:buAutoNum type="romanLcParenBoth"/>
            </a:pPr>
            <a:r>
              <a:rPr lang="en-US" sz="2000" dirty="0" smtClean="0"/>
              <a:t>relevance</a:t>
            </a:r>
          </a:p>
          <a:p>
            <a:pPr marL="3143250" lvl="6" indent="-400050">
              <a:buAutoNum type="romanLcParenBoth"/>
            </a:pPr>
            <a:r>
              <a:rPr lang="en-US" sz="2000" dirty="0" smtClean="0"/>
              <a:t>exogeneity</a:t>
            </a:r>
          </a:p>
          <a:p>
            <a:pPr marL="400050" indent="-400050">
              <a:buAutoNum type="romanLcParenBoth"/>
            </a:pPr>
            <a:endParaRPr lang="en-US" sz="2000" dirty="0"/>
          </a:p>
          <a:p>
            <a:r>
              <a:rPr lang="en-US" sz="2000" dirty="0" smtClean="0"/>
              <a:t>Then</a:t>
            </a:r>
            <a:endParaRPr lang="en-US" sz="2000" dirty="0"/>
          </a:p>
        </p:txBody>
      </p:sp>
      <p:sp>
        <p:nvSpPr>
          <p:cNvPr id="8" name="TextBox 7"/>
          <p:cNvSpPr txBox="1"/>
          <p:nvPr/>
        </p:nvSpPr>
        <p:spPr>
          <a:xfrm>
            <a:off x="228600" y="3581400"/>
            <a:ext cx="8763296" cy="3139321"/>
          </a:xfrm>
          <a:prstGeom prst="rect">
            <a:avLst/>
          </a:prstGeom>
          <a:noFill/>
        </p:spPr>
        <p:txBody>
          <a:bodyPr wrap="none" rtlCol="0">
            <a:spAutoFit/>
          </a:bodyPr>
          <a:lstStyle/>
          <a:p>
            <a:r>
              <a:rPr lang="en-US" sz="2000" b="1" dirty="0" smtClean="0">
                <a:solidFill>
                  <a:srgbClr val="0000FF"/>
                </a:solidFill>
              </a:rPr>
              <a:t>Example</a:t>
            </a:r>
            <a:r>
              <a:rPr lang="en-US" sz="2000" dirty="0" smtClean="0"/>
              <a:t> (</a:t>
            </a:r>
            <a:r>
              <a:rPr lang="en-US" sz="2000" dirty="0" err="1" smtClean="0"/>
              <a:t>Stinebrinckner</a:t>
            </a:r>
            <a:r>
              <a:rPr lang="en-US" sz="2000" dirty="0" smtClean="0"/>
              <a:t> and </a:t>
            </a:r>
            <a:r>
              <a:rPr lang="en-US" sz="2000" dirty="0" err="1" smtClean="0"/>
              <a:t>Stinebrinckner</a:t>
            </a:r>
            <a:r>
              <a:rPr lang="en-US" sz="2000" dirty="0" smtClean="0"/>
              <a:t> 2008)</a:t>
            </a:r>
          </a:p>
          <a:p>
            <a:pPr lvl="1"/>
            <a:r>
              <a:rPr lang="en-US" sz="2000" dirty="0" smtClean="0"/>
              <a:t>y = first-semester GPA</a:t>
            </a:r>
          </a:p>
          <a:p>
            <a:pPr lvl="1"/>
            <a:r>
              <a:rPr lang="en-US" sz="2000" dirty="0" smtClean="0"/>
              <a:t>x = study hours per day</a:t>
            </a:r>
          </a:p>
          <a:p>
            <a:pPr lvl="1"/>
            <a:r>
              <a:rPr lang="en-US" sz="2000" dirty="0" smtClean="0"/>
              <a:t>z = </a:t>
            </a:r>
            <a:r>
              <a:rPr lang="en-US" sz="2000" b="1" dirty="0" smtClean="0"/>
              <a:t>1(</a:t>
            </a:r>
            <a:r>
              <a:rPr lang="en-US" sz="2000" dirty="0" smtClean="0"/>
              <a:t>randomly assigned freshman year roommate brings video game console)</a:t>
            </a:r>
          </a:p>
          <a:p>
            <a:pPr lvl="1"/>
            <a:r>
              <a:rPr lang="en-US" sz="2000" dirty="0" smtClean="0">
                <a:sym typeface="Symbol"/>
              </a:rPr>
              <a:t>x, treatment – control = -0.668 hours/day</a:t>
            </a:r>
          </a:p>
          <a:p>
            <a:pPr lvl="1"/>
            <a:r>
              <a:rPr lang="en-US" sz="2000" dirty="0" smtClean="0">
                <a:sym typeface="Symbol"/>
              </a:rPr>
              <a:t>y, </a:t>
            </a:r>
            <a:r>
              <a:rPr lang="en-US" sz="2000" dirty="0">
                <a:sym typeface="Symbol"/>
              </a:rPr>
              <a:t>treatment – control = </a:t>
            </a:r>
            <a:r>
              <a:rPr lang="en-US" sz="2000" dirty="0" smtClean="0">
                <a:sym typeface="Symbol"/>
              </a:rPr>
              <a:t> -0.241 GPA points</a:t>
            </a:r>
          </a:p>
          <a:p>
            <a:pPr lvl="1"/>
            <a:endParaRPr lang="en-US" sz="2000" dirty="0" smtClean="0"/>
          </a:p>
          <a:p>
            <a:pPr lvl="1"/>
            <a:endParaRPr lang="en-US" sz="2000" dirty="0"/>
          </a:p>
          <a:p>
            <a:pPr lvl="1"/>
            <a:endParaRPr lang="en-US" sz="2000" dirty="0" smtClean="0"/>
          </a:p>
          <a:p>
            <a:pPr lvl="1"/>
            <a:r>
              <a:rPr lang="en-US" dirty="0" smtClean="0"/>
              <a:t>(These estimates include controls for major, sex, other student characteristics.)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4144379968"/>
              </p:ext>
            </p:extLst>
          </p:nvPr>
        </p:nvGraphicFramePr>
        <p:xfrm>
          <a:off x="1462931" y="5562600"/>
          <a:ext cx="1966069" cy="565098"/>
        </p:xfrm>
        <a:graphic>
          <a:graphicData uri="http://schemas.openxmlformats.org/presentationml/2006/ole">
            <mc:AlternateContent xmlns:mc="http://schemas.openxmlformats.org/markup-compatibility/2006">
              <mc:Choice xmlns:v="urn:schemas-microsoft-com:vml" Requires="v">
                <p:oleObj spid="_x0000_s22097" name="Equation" r:id="rId9" imgW="2120760" imgH="609480" progId="Equation.DSMT4">
                  <p:embed/>
                </p:oleObj>
              </mc:Choice>
              <mc:Fallback>
                <p:oleObj name="Equation" r:id="rId9" imgW="2120760" imgH="609480" progId="Equation.DSMT4">
                  <p:embed/>
                  <p:pic>
                    <p:nvPicPr>
                      <p:cNvPr id="0" name=""/>
                      <p:cNvPicPr/>
                      <p:nvPr/>
                    </p:nvPicPr>
                    <p:blipFill>
                      <a:blip r:embed="rId10"/>
                      <a:stretch>
                        <a:fillRect/>
                      </a:stretch>
                    </p:blipFill>
                    <p:spPr>
                      <a:xfrm>
                        <a:off x="1462931" y="5562600"/>
                        <a:ext cx="1966069" cy="565098"/>
                      </a:xfrm>
                      <a:prstGeom prst="rect">
                        <a:avLst/>
                      </a:prstGeom>
                    </p:spPr>
                  </p:pic>
                </p:oleObj>
              </mc:Fallback>
            </mc:AlternateContent>
          </a:graphicData>
        </a:graphic>
      </p:graphicFrame>
    </p:spTree>
    <p:extLst>
      <p:ext uri="{BB962C8B-B14F-4D97-AF65-F5344CB8AC3E}">
        <p14:creationId xmlns:p14="http://schemas.microsoft.com/office/powerpoint/2010/main" val="190856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Causality 2: from anthropogenic emissions to temperatures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37</a:t>
            </a:fld>
            <a:endParaRPr lang="en-US" dirty="0">
              <a:solidFill>
                <a:prstClr val="black">
                  <a:tint val="75000"/>
                </a:prst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7541"/>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322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Causality 2: from anthropogenic emissions to temperatures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38</a:t>
            </a:fld>
            <a:endParaRPr lang="en-US" dirty="0">
              <a:solidFill>
                <a:prstClr val="black">
                  <a:tint val="75000"/>
                </a:prst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 y="562302"/>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898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Causality 2: from anthropogenic emissions to temperatures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39</a:t>
            </a:fld>
            <a:endParaRPr lang="en-US" dirty="0">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4932"/>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227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Climate science: the political landscape</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4</a:t>
            </a:fld>
            <a:endParaRPr lang="en-US" dirty="0">
              <a:solidFill>
                <a:prstClr val="black">
                  <a:tint val="75000"/>
                </a:prstClr>
              </a:solidFill>
            </a:endParaRPr>
          </a:p>
        </p:txBody>
      </p:sp>
      <p:sp>
        <p:nvSpPr>
          <p:cNvPr id="6" name="TextBox 5"/>
          <p:cNvSpPr txBox="1"/>
          <p:nvPr/>
        </p:nvSpPr>
        <p:spPr>
          <a:xfrm>
            <a:off x="152400" y="685800"/>
            <a:ext cx="8839200" cy="5909310"/>
          </a:xfrm>
          <a:prstGeom prst="rect">
            <a:avLst/>
          </a:prstGeom>
          <a:noFill/>
        </p:spPr>
        <p:txBody>
          <a:bodyPr wrap="square" rtlCol="0">
            <a:spAutoFit/>
          </a:bodyPr>
          <a:lstStyle/>
          <a:p>
            <a:r>
              <a:rPr lang="en-US" b="1" dirty="0">
                <a:solidFill>
                  <a:srgbClr val="0000FF"/>
                </a:solidFill>
              </a:rPr>
              <a:t>EPA Administrator Scott Pruitt, CNBC, March 9, </a:t>
            </a:r>
            <a:r>
              <a:rPr lang="en-US" b="1" dirty="0" smtClean="0">
                <a:solidFill>
                  <a:srgbClr val="0000FF"/>
                </a:solidFill>
              </a:rPr>
              <a:t>2017</a:t>
            </a:r>
          </a:p>
          <a:p>
            <a:pPr lvl="1"/>
            <a:r>
              <a:rPr lang="en-US" dirty="0" smtClean="0"/>
              <a:t>“I </a:t>
            </a:r>
            <a:r>
              <a:rPr lang="en-US" dirty="0"/>
              <a:t>think that measuring with precision human activity on the climate is something very challenging to do and there’s tremendous disagreement about the degree of impact, so no, I would not agree that it’s a primary contributor to the global warming that we </a:t>
            </a:r>
            <a:r>
              <a:rPr lang="en-US" dirty="0" smtClean="0"/>
              <a:t>see… But </a:t>
            </a:r>
            <a:r>
              <a:rPr lang="en-US" dirty="0"/>
              <a:t>we don’t know that </a:t>
            </a:r>
            <a:r>
              <a:rPr lang="en-US" dirty="0" smtClean="0"/>
              <a:t>yet. We </a:t>
            </a:r>
            <a:r>
              <a:rPr lang="en-US" dirty="0"/>
              <a:t>need to continue the debate and continue the review and the analysis</a:t>
            </a:r>
            <a:r>
              <a:rPr lang="en-US" dirty="0" smtClean="0"/>
              <a:t>.”</a:t>
            </a:r>
          </a:p>
          <a:p>
            <a:endParaRPr lang="en-US" dirty="0" smtClean="0"/>
          </a:p>
          <a:p>
            <a:r>
              <a:rPr lang="en-US" b="1" dirty="0" smtClean="0">
                <a:solidFill>
                  <a:srgbClr val="0000FF"/>
                </a:solidFill>
              </a:rPr>
              <a:t>Executive Order on Promoting Energy Independence and Economic Growth, March 28, 2017</a:t>
            </a:r>
          </a:p>
          <a:p>
            <a:pPr lvl="1"/>
            <a:r>
              <a:rPr lang="en-US" dirty="0"/>
              <a:t>(b)  The Interagency Working Group on Social Cost of Greenhouse Gases (IWG), which was convened by the Council of Economic Advisers and the OMB Director, shall be disbanded, and the following documents issued by the IWG shall be withdrawn as no longer representative of governmental policy:</a:t>
            </a:r>
          </a:p>
          <a:p>
            <a:pPr marL="742950" lvl="1" indent="-285750">
              <a:buFont typeface="Arial" panose="020B0604020202020204" pitchFamily="34" charset="0"/>
              <a:buChar char="•"/>
            </a:pPr>
            <a:r>
              <a:rPr lang="en-US" dirty="0" smtClean="0"/>
              <a:t>Social </a:t>
            </a:r>
            <a:r>
              <a:rPr lang="en-US" dirty="0"/>
              <a:t>Cost of Carbon for Regulatory Impact </a:t>
            </a:r>
            <a:r>
              <a:rPr lang="en-US" dirty="0" smtClean="0"/>
              <a:t>Analysis (February 2010);</a:t>
            </a:r>
            <a:r>
              <a:rPr lang="en-US" dirty="0"/>
              <a:t> </a:t>
            </a:r>
          </a:p>
          <a:p>
            <a:pPr marL="742950" lvl="1" indent="-285750">
              <a:buFont typeface="Arial" panose="020B0604020202020204" pitchFamily="34" charset="0"/>
              <a:buChar char="•"/>
            </a:pPr>
            <a:r>
              <a:rPr lang="en-US" dirty="0" smtClean="0"/>
              <a:t>Technical Updates </a:t>
            </a:r>
            <a:r>
              <a:rPr lang="en-US" dirty="0"/>
              <a:t>of the Social Cost of </a:t>
            </a:r>
            <a:r>
              <a:rPr lang="en-US" dirty="0" smtClean="0"/>
              <a:t>Carbon (</a:t>
            </a:r>
            <a:r>
              <a:rPr lang="en-US" dirty="0"/>
              <a:t>May </a:t>
            </a:r>
            <a:r>
              <a:rPr lang="en-US" dirty="0" smtClean="0"/>
              <a:t>2013, November 2013, July 2015, August 2016);</a:t>
            </a:r>
            <a:endParaRPr lang="en-US" dirty="0"/>
          </a:p>
          <a:p>
            <a:pPr marL="742950" lvl="1" indent="-285750">
              <a:buFont typeface="Arial" panose="020B0604020202020204" pitchFamily="34" charset="0"/>
              <a:buChar char="•"/>
            </a:pPr>
            <a:r>
              <a:rPr lang="en-US" dirty="0" smtClean="0"/>
              <a:t>Application </a:t>
            </a:r>
            <a:r>
              <a:rPr lang="en-US" dirty="0"/>
              <a:t>of the Methodology to Estimate the Social Cost of Methane and the Social Cost of Nitrous Oxide (August </a:t>
            </a:r>
            <a:r>
              <a:rPr lang="en-US" dirty="0" smtClean="0"/>
              <a:t>2016)</a:t>
            </a:r>
          </a:p>
          <a:p>
            <a:endParaRPr lang="en-US" dirty="0" smtClean="0"/>
          </a:p>
          <a:p>
            <a:r>
              <a:rPr lang="en-US" b="1" dirty="0" smtClean="0">
                <a:solidFill>
                  <a:srgbClr val="0000FF"/>
                </a:solidFill>
              </a:rPr>
              <a:t>This talk</a:t>
            </a:r>
            <a:endParaRPr lang="en-US" dirty="0" smtClean="0"/>
          </a:p>
          <a:p>
            <a:pPr marL="742950" lvl="1" indent="-285750">
              <a:buFont typeface="Arial" panose="020B0604020202020204" pitchFamily="34" charset="0"/>
              <a:buChar char="•"/>
            </a:pPr>
            <a:r>
              <a:rPr lang="en-US" dirty="0" smtClean="0"/>
              <a:t>What can simple data analysis say about causality, magnitudes, and climate science?</a:t>
            </a:r>
          </a:p>
          <a:p>
            <a:pPr marL="742950" lvl="1" indent="-285750">
              <a:buFont typeface="Arial" panose="020B0604020202020204" pitchFamily="34" charset="0"/>
              <a:buChar char="•"/>
            </a:pPr>
            <a:r>
              <a:rPr lang="en-US" dirty="0" smtClean="0"/>
              <a:t>What would you say to Scott Pruitt in a 15 minute meeting?</a:t>
            </a:r>
          </a:p>
        </p:txBody>
      </p:sp>
    </p:spTree>
    <p:extLst>
      <p:ext uri="{BB962C8B-B14F-4D97-AF65-F5344CB8AC3E}">
        <p14:creationId xmlns:p14="http://schemas.microsoft.com/office/powerpoint/2010/main" val="201171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Causality 2: from anthropogenic emissions to temperatures</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40</a:t>
            </a:fld>
            <a:endParaRPr lang="en-US" dirty="0">
              <a:solidFill>
                <a:prstClr val="black">
                  <a:tint val="75000"/>
                </a:prstClr>
              </a:solidFill>
            </a:endParaRPr>
          </a:p>
        </p:txBody>
      </p:sp>
      <p:pic>
        <p:nvPicPr>
          <p:cNvPr id="24579" name="Picture 3" descr="C:\energy_env\climate_econometrics\stata\figs\DpGLOBL_DpRFACO2_scatter_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661152"/>
            <a:ext cx="8412480" cy="612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99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IV estimation of 10-year differences relation, 1860-2015</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41</a:t>
            </a:fld>
            <a:endParaRPr lang="en-US" dirty="0">
              <a:solidFill>
                <a:prstClr val="black">
                  <a:tint val="75000"/>
                </a:prstClr>
              </a:solidFill>
            </a:endParaRPr>
          </a:p>
        </p:txBody>
      </p:sp>
      <p:sp>
        <p:nvSpPr>
          <p:cNvPr id="2" name="TextBox 1"/>
          <p:cNvSpPr txBox="1"/>
          <p:nvPr/>
        </p:nvSpPr>
        <p:spPr>
          <a:xfrm>
            <a:off x="533400" y="4038600"/>
            <a:ext cx="8094902" cy="2031325"/>
          </a:xfrm>
          <a:prstGeom prst="rect">
            <a:avLst/>
          </a:prstGeom>
          <a:noFill/>
        </p:spPr>
        <p:txBody>
          <a:bodyPr wrap="square" rtlCol="0">
            <a:spAutoFit/>
          </a:bodyPr>
          <a:lstStyle/>
          <a:p>
            <a:r>
              <a:rPr lang="en-US" u="sng" dirty="0" smtClean="0"/>
              <a:t>Notes</a:t>
            </a:r>
          </a:p>
          <a:p>
            <a:pPr marL="285750" indent="-285750">
              <a:buFont typeface="Arial" panose="020B0604020202020204" pitchFamily="34" charset="0"/>
              <a:buChar char="•"/>
            </a:pPr>
            <a:r>
              <a:rPr lang="en-US" dirty="0" smtClean="0"/>
              <a:t>RFACO2 = RF due to fossil fuel emissions of CO2, RFCFC = RF due to CFCs</a:t>
            </a:r>
          </a:p>
          <a:p>
            <a:pPr marL="285750" indent="-285750">
              <a:buFont typeface="Arial" panose="020B0604020202020204" pitchFamily="34" charset="0"/>
              <a:buChar char="•"/>
            </a:pPr>
            <a:r>
              <a:rPr lang="en-US" dirty="0" smtClean="0"/>
              <a:t>Dependent variable, regressor, and instrument are all 10-year differences</a:t>
            </a:r>
          </a:p>
          <a:p>
            <a:pPr marL="285750" indent="-285750">
              <a:buFont typeface="Arial" panose="020B0604020202020204" pitchFamily="34" charset="0"/>
              <a:buChar char="•"/>
            </a:pPr>
            <a:r>
              <a:rPr lang="en-US" dirty="0" smtClean="0"/>
              <a:t>SEs (in parentheses below estimates)  are heteroskedasticity- </a:t>
            </a:r>
            <a:r>
              <a:rPr lang="en-US" dirty="0"/>
              <a:t>and autocorrelation-robust (HAR </a:t>
            </a:r>
            <a:r>
              <a:rPr lang="en-US" dirty="0" smtClean="0"/>
              <a:t>: QS kernel, BW = 15)</a:t>
            </a:r>
          </a:p>
          <a:p>
            <a:pPr marL="285750" indent="-285750">
              <a:buFont typeface="Arial" panose="020B0604020202020204" pitchFamily="34" charset="0"/>
              <a:buChar char="•"/>
            </a:pPr>
            <a:r>
              <a:rPr lang="en-US" dirty="0" smtClean="0"/>
              <a:t>First-stage F is HAR</a:t>
            </a:r>
          </a:p>
          <a:p>
            <a:pPr marL="285750" indent="-285750">
              <a:buFont typeface="Arial" panose="020B0604020202020204" pitchFamily="34" charset="0"/>
              <a:buChar char="•"/>
            </a:pPr>
            <a:r>
              <a:rPr lang="en-US" dirty="0"/>
              <a:t>95% CI is weak-instrument robust (inverts HAR conditional LR</a:t>
            </a:r>
            <a:r>
              <a:rPr lang="en-US" dirty="0" smtClean="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28165720"/>
              </p:ext>
            </p:extLst>
          </p:nvPr>
        </p:nvGraphicFramePr>
        <p:xfrm>
          <a:off x="533400" y="990600"/>
          <a:ext cx="8018703" cy="2872020"/>
        </p:xfrm>
        <a:graphic>
          <a:graphicData uri="http://schemas.openxmlformats.org/drawingml/2006/table">
            <a:tbl>
              <a:tblPr firstRow="1" firstCol="1">
                <a:tableStyleId>{5C22544A-7EE6-4342-B048-85BDC9FD1C3A}</a:tableStyleId>
              </a:tblPr>
              <a:tblGrid>
                <a:gridCol w="1063710"/>
                <a:gridCol w="2441491"/>
                <a:gridCol w="1295400"/>
                <a:gridCol w="1600200"/>
                <a:gridCol w="1617902"/>
              </a:tblGrid>
              <a:tr h="400368">
                <a:tc>
                  <a:txBody>
                    <a:bodyPr/>
                    <a:lstStyle/>
                    <a:p>
                      <a:pPr algn="ctr" fontAlgn="b"/>
                      <a:r>
                        <a:rPr lang="en-US" sz="2000" u="none" strike="noStrike" dirty="0">
                          <a:effectLst/>
                          <a:latin typeface="+mn-lt"/>
                        </a:rPr>
                        <a:t>Method</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smtClean="0">
                          <a:effectLst/>
                          <a:latin typeface="+mn-lt"/>
                        </a:rPr>
                        <a:t>Instruments</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smtClean="0">
                          <a:effectLst/>
                          <a:latin typeface="+mn-lt"/>
                        </a:rPr>
                        <a:t>Estimate</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a:effectLst/>
                          <a:latin typeface="+mn-lt"/>
                        </a:rPr>
                        <a:t>95% CI</a:t>
                      </a:r>
                      <a:endParaRPr lang="en-US" sz="2000" b="0" i="0" u="none" strike="noStrike" dirty="0">
                        <a:solidFill>
                          <a:srgbClr val="000000"/>
                        </a:solidFill>
                        <a:effectLst/>
                        <a:latin typeface="+mn-lt"/>
                      </a:endParaRPr>
                    </a:p>
                  </a:txBody>
                  <a:tcPr marL="8313" marR="8313" marT="8313" marB="0" anchor="b"/>
                </a:tc>
                <a:tc>
                  <a:txBody>
                    <a:bodyPr/>
                    <a:lstStyle/>
                    <a:p>
                      <a:pPr algn="ctr" fontAlgn="b"/>
                      <a:r>
                        <a:rPr lang="en-US" sz="2000" u="none" strike="noStrike" dirty="0">
                          <a:effectLst/>
                          <a:latin typeface="+mn-lt"/>
                        </a:rPr>
                        <a:t>First-stage F</a:t>
                      </a:r>
                      <a:endParaRPr lang="en-US" sz="2000" b="0" i="0" u="none" strike="noStrike" dirty="0">
                        <a:solidFill>
                          <a:srgbClr val="000000"/>
                        </a:solidFill>
                        <a:effectLst/>
                        <a:latin typeface="+mn-lt"/>
                      </a:endParaRPr>
                    </a:p>
                  </a:txBody>
                  <a:tcPr marL="8313" marR="8313" marT="8313" marB="0" anchor="b"/>
                </a:tc>
              </a:tr>
              <a:tr h="400368">
                <a:tc>
                  <a:txBody>
                    <a:bodyPr/>
                    <a:lstStyle/>
                    <a:p>
                      <a:pPr algn="ctr" fontAlgn="b"/>
                      <a:r>
                        <a:rPr lang="en-US" sz="2000" u="none" strike="noStrike" dirty="0">
                          <a:effectLst/>
                          <a:latin typeface="+mn-lt"/>
                        </a:rPr>
                        <a:t>OLS</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b="0" i="0" u="none" strike="noStrike" dirty="0" smtClean="0">
                          <a:solidFill>
                            <a:srgbClr val="000000"/>
                          </a:solidFill>
                          <a:effectLst/>
                          <a:latin typeface="+mn-lt"/>
                        </a:rPr>
                        <a:t>--</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smtClean="0">
                          <a:effectLst/>
                          <a:latin typeface="+mn-lt"/>
                        </a:rPr>
                        <a:t>0.43</a:t>
                      </a:r>
                    </a:p>
                    <a:p>
                      <a:pPr algn="ctr" fontAlgn="b"/>
                      <a:r>
                        <a:rPr lang="en-US" sz="2000" b="0" i="0" u="none" strike="noStrike" dirty="0" smtClean="0">
                          <a:solidFill>
                            <a:srgbClr val="000000"/>
                          </a:solidFill>
                          <a:effectLst/>
                          <a:latin typeface="+mn-lt"/>
                        </a:rPr>
                        <a:t>(0.08)</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smtClean="0">
                          <a:effectLst/>
                          <a:latin typeface="+mn-lt"/>
                        </a:rPr>
                        <a:t>(0.25, 0.61)</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b="0" i="0" u="none" strike="noStrike" dirty="0" smtClean="0">
                          <a:solidFill>
                            <a:srgbClr val="000000"/>
                          </a:solidFill>
                          <a:effectLst/>
                          <a:latin typeface="+mn-lt"/>
                        </a:rPr>
                        <a:t>--</a:t>
                      </a:r>
                      <a:endParaRPr lang="en-US" sz="2000" b="0" i="0" u="none" strike="noStrike" dirty="0">
                        <a:solidFill>
                          <a:srgbClr val="000000"/>
                        </a:solidFill>
                        <a:effectLst/>
                        <a:latin typeface="+mn-lt"/>
                      </a:endParaRPr>
                    </a:p>
                  </a:txBody>
                  <a:tcPr marL="8313" marR="8313" marT="8313" marB="0" anchor="ctr"/>
                </a:tc>
              </a:tr>
              <a:tr h="400368">
                <a:tc>
                  <a:txBody>
                    <a:bodyPr/>
                    <a:lstStyle/>
                    <a:p>
                      <a:pPr algn="ctr" fontAlgn="b"/>
                      <a:r>
                        <a:rPr lang="en-US" sz="2000" u="none" strike="noStrike" dirty="0">
                          <a:effectLst/>
                          <a:latin typeface="+mn-lt"/>
                        </a:rPr>
                        <a:t>IV</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RFACO2</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smtClean="0">
                          <a:effectLst/>
                          <a:latin typeface="+mn-lt"/>
                        </a:rPr>
                        <a:t>0.36</a:t>
                      </a:r>
                    </a:p>
                    <a:p>
                      <a:pPr algn="ctr" fontAlgn="b"/>
                      <a:r>
                        <a:rPr lang="en-US" sz="2000" b="0" i="0" u="none" strike="noStrike" dirty="0" smtClean="0">
                          <a:solidFill>
                            <a:srgbClr val="000000"/>
                          </a:solidFill>
                          <a:effectLst/>
                          <a:latin typeface="+mn-lt"/>
                        </a:rPr>
                        <a:t>(0.12)</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(0.16, 0.55)</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62.3</a:t>
                      </a:r>
                      <a:endParaRPr lang="en-US" sz="2000" b="0" i="0" u="none" strike="noStrike" dirty="0">
                        <a:solidFill>
                          <a:srgbClr val="000000"/>
                        </a:solidFill>
                        <a:effectLst/>
                        <a:latin typeface="+mn-lt"/>
                      </a:endParaRPr>
                    </a:p>
                  </a:txBody>
                  <a:tcPr marL="8313" marR="8313" marT="8313" marB="0" anchor="ctr"/>
                </a:tc>
              </a:tr>
              <a:tr h="4003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mn-lt"/>
                        </a:rPr>
                        <a:t>IV</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RFSUN</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smtClean="0">
                          <a:effectLst/>
                          <a:latin typeface="+mn-lt"/>
                        </a:rPr>
                        <a:t>0.29</a:t>
                      </a:r>
                    </a:p>
                    <a:p>
                      <a:pPr algn="ctr" fontAlgn="b"/>
                      <a:r>
                        <a:rPr lang="en-US" sz="2000" b="0" i="0" u="none" strike="noStrike" dirty="0" smtClean="0">
                          <a:solidFill>
                            <a:srgbClr val="000000"/>
                          </a:solidFill>
                          <a:effectLst/>
                          <a:latin typeface="+mn-lt"/>
                        </a:rPr>
                        <a:t>(0.26)</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(-0.97, 1.12)</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5.7</a:t>
                      </a:r>
                      <a:endParaRPr lang="en-US" sz="2000" b="0" i="0" u="none" strike="noStrike" dirty="0">
                        <a:solidFill>
                          <a:srgbClr val="000000"/>
                        </a:solidFill>
                        <a:effectLst/>
                        <a:latin typeface="+mn-lt"/>
                      </a:endParaRPr>
                    </a:p>
                  </a:txBody>
                  <a:tcPr marL="8313" marR="8313" marT="8313" marB="0" anchor="ctr"/>
                </a:tc>
              </a:tr>
              <a:tr h="4003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mn-lt"/>
                        </a:rPr>
                        <a:t>IV</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RFACO2, RFCFC, RFSUN</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smtClean="0">
                          <a:effectLst/>
                          <a:latin typeface="+mn-lt"/>
                        </a:rPr>
                        <a:t>0.37</a:t>
                      </a:r>
                    </a:p>
                    <a:p>
                      <a:pPr algn="ctr" fontAlgn="b"/>
                      <a:r>
                        <a:rPr lang="en-US" sz="2000" b="0" i="0" u="none" strike="noStrike" dirty="0" smtClean="0">
                          <a:solidFill>
                            <a:srgbClr val="000000"/>
                          </a:solidFill>
                          <a:effectLst/>
                          <a:latin typeface="+mn-lt"/>
                        </a:rPr>
                        <a:t>(0.10)</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(0.19, 0.55)</a:t>
                      </a:r>
                      <a:endParaRPr lang="en-US" sz="2000" b="0" i="0" u="none" strike="noStrike" dirty="0">
                        <a:solidFill>
                          <a:srgbClr val="000000"/>
                        </a:solidFill>
                        <a:effectLst/>
                        <a:latin typeface="+mn-lt"/>
                      </a:endParaRPr>
                    </a:p>
                  </a:txBody>
                  <a:tcPr marL="8313" marR="8313" marT="8313" marB="0" anchor="ctr"/>
                </a:tc>
                <a:tc>
                  <a:txBody>
                    <a:bodyPr/>
                    <a:lstStyle/>
                    <a:p>
                      <a:pPr algn="ctr" fontAlgn="b"/>
                      <a:r>
                        <a:rPr lang="en-US" sz="2000" u="none" strike="noStrike" dirty="0">
                          <a:effectLst/>
                          <a:latin typeface="+mn-lt"/>
                        </a:rPr>
                        <a:t>27.5</a:t>
                      </a:r>
                      <a:endParaRPr lang="en-US" sz="2000" b="0" i="0" u="none" strike="noStrike" dirty="0">
                        <a:solidFill>
                          <a:srgbClr val="000000"/>
                        </a:solidFill>
                        <a:effectLst/>
                        <a:latin typeface="+mn-lt"/>
                      </a:endParaRPr>
                    </a:p>
                  </a:txBody>
                  <a:tcPr marL="8313" marR="8313" marT="8313" marB="0" anchor="ctr"/>
                </a:tc>
              </a:tr>
            </a:tbl>
          </a:graphicData>
        </a:graphic>
      </p:graphicFrame>
    </p:spTree>
    <p:extLst>
      <p:ext uri="{BB962C8B-B14F-4D97-AF65-F5344CB8AC3E}">
        <p14:creationId xmlns:p14="http://schemas.microsoft.com/office/powerpoint/2010/main" val="1791072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ECS and TCR</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42</a:t>
            </a:fld>
            <a:endParaRPr lang="en-US" dirty="0">
              <a:solidFill>
                <a:prstClr val="black">
                  <a:tint val="75000"/>
                </a:prstClr>
              </a:solidFill>
            </a:endParaRPr>
          </a:p>
        </p:txBody>
      </p:sp>
      <p:sp>
        <p:nvSpPr>
          <p:cNvPr id="2" name="TextBox 1"/>
          <p:cNvSpPr txBox="1"/>
          <p:nvPr/>
        </p:nvSpPr>
        <p:spPr>
          <a:xfrm>
            <a:off x="524548" y="564932"/>
            <a:ext cx="8094902" cy="1908215"/>
          </a:xfrm>
          <a:prstGeom prst="rect">
            <a:avLst/>
          </a:prstGeom>
          <a:noFill/>
        </p:spPr>
        <p:txBody>
          <a:bodyPr wrap="square" rtlCol="0">
            <a:spAutoFit/>
          </a:bodyPr>
          <a:lstStyle/>
          <a:p>
            <a:r>
              <a:rPr lang="en-US" b="1" dirty="0" smtClean="0">
                <a:solidFill>
                  <a:srgbClr val="0000FF"/>
                </a:solidFill>
              </a:rPr>
              <a:t>Equilibrium climate sensitivity (ECS):</a:t>
            </a:r>
            <a:r>
              <a:rPr lang="en-US" dirty="0" smtClean="0"/>
              <a:t> </a:t>
            </a:r>
          </a:p>
          <a:p>
            <a:pPr marL="285750" indent="-285750">
              <a:buFont typeface="Arial" panose="020B0604020202020204" pitchFamily="34" charset="0"/>
              <a:buChar char="•"/>
            </a:pPr>
            <a:r>
              <a:rPr lang="en-US" dirty="0" smtClean="0"/>
              <a:t>Equilibrium (long-run) temperature response to CO2 doubling. </a:t>
            </a:r>
          </a:p>
          <a:p>
            <a:pPr marL="285750" indent="-285750">
              <a:buFont typeface="Arial" panose="020B0604020202020204" pitchFamily="34" charset="0"/>
              <a:buChar char="•"/>
            </a:pPr>
            <a:r>
              <a:rPr lang="en-US" dirty="0" smtClean="0"/>
              <a:t>IPCC AR5 likely range 1.5-4.5 </a:t>
            </a:r>
            <a:r>
              <a:rPr lang="en-US" baseline="30000" dirty="0" err="1" smtClean="0"/>
              <a:t>o</a:t>
            </a:r>
            <a:r>
              <a:rPr lang="en-US" dirty="0" err="1" smtClean="0"/>
              <a:t>C</a:t>
            </a:r>
            <a:endParaRPr lang="en-US" dirty="0" smtClean="0"/>
          </a:p>
          <a:p>
            <a:pPr marL="285750" indent="-285750">
              <a:buFont typeface="Arial" panose="020B0604020202020204" pitchFamily="34" charset="0"/>
              <a:buChar char="•"/>
            </a:pPr>
            <a:endParaRPr lang="en-US" sz="1000" dirty="0" smtClean="0"/>
          </a:p>
          <a:p>
            <a:r>
              <a:rPr lang="en-US" b="1" dirty="0" smtClean="0">
                <a:solidFill>
                  <a:srgbClr val="0000FF"/>
                </a:solidFill>
              </a:rPr>
              <a:t>Transient climate response (TCR):</a:t>
            </a:r>
            <a:r>
              <a:rPr lang="en-US" dirty="0" smtClean="0"/>
              <a:t>  </a:t>
            </a:r>
          </a:p>
          <a:p>
            <a:pPr marL="285750" indent="-285750">
              <a:buFont typeface="Arial" panose="020B0604020202020204" pitchFamily="34" charset="0"/>
              <a:buChar char="•"/>
            </a:pPr>
            <a:r>
              <a:rPr lang="en-US" dirty="0" smtClean="0"/>
              <a:t>Temperature response to CO2 doubling at 1% annual rate over those 70 years. </a:t>
            </a:r>
          </a:p>
          <a:p>
            <a:pPr marL="285750" indent="-285750">
              <a:buFont typeface="Arial" panose="020B0604020202020204" pitchFamily="34" charset="0"/>
              <a:buChar char="•"/>
            </a:pPr>
            <a:r>
              <a:rPr lang="en-US" dirty="0" smtClean="0"/>
              <a:t>IPCC </a:t>
            </a:r>
            <a:r>
              <a:rPr lang="en-US" dirty="0"/>
              <a:t>AR5 likely range </a:t>
            </a:r>
            <a:r>
              <a:rPr lang="en-US" dirty="0" smtClean="0"/>
              <a:t>1-2.5 </a:t>
            </a:r>
            <a:r>
              <a:rPr lang="en-US" baseline="30000" dirty="0" err="1"/>
              <a:t>o</a:t>
            </a:r>
            <a:r>
              <a:rPr lang="en-US" dirty="0" err="1"/>
              <a:t>C</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04666686"/>
              </p:ext>
            </p:extLst>
          </p:nvPr>
        </p:nvGraphicFramePr>
        <p:xfrm>
          <a:off x="228600" y="2582514"/>
          <a:ext cx="8686799" cy="3742086"/>
        </p:xfrm>
        <a:graphic>
          <a:graphicData uri="http://schemas.openxmlformats.org/drawingml/2006/table">
            <a:tbl>
              <a:tblPr firstRow="1" firstCol="1">
                <a:tableStyleId>{5C22544A-7EE6-4342-B048-85BDC9FD1C3A}</a:tableStyleId>
              </a:tblPr>
              <a:tblGrid>
                <a:gridCol w="1066800"/>
                <a:gridCol w="5016709"/>
                <a:gridCol w="1341089"/>
                <a:gridCol w="1262201"/>
              </a:tblGrid>
              <a:tr h="400368">
                <a:tc>
                  <a:txBody>
                    <a:bodyPr/>
                    <a:lstStyle/>
                    <a:p>
                      <a:pPr algn="ctr" fontAlgn="b"/>
                      <a:r>
                        <a:rPr lang="en-US" sz="1800" u="none" strike="noStrike" dirty="0">
                          <a:effectLst/>
                          <a:latin typeface="+mn-lt"/>
                        </a:rPr>
                        <a:t>Method</a:t>
                      </a:r>
                      <a:endParaRPr lang="en-US" sz="1800" b="0" i="0" u="none" strike="noStrike" dirty="0">
                        <a:solidFill>
                          <a:srgbClr val="000000"/>
                        </a:solidFill>
                        <a:effectLst/>
                        <a:latin typeface="+mn-lt"/>
                      </a:endParaRPr>
                    </a:p>
                  </a:txBody>
                  <a:tcPr marL="8313" marR="8313" marT="8313" marB="0" anchor="b"/>
                </a:tc>
                <a:tc>
                  <a:txBody>
                    <a:bodyPr/>
                    <a:lstStyle/>
                    <a:p>
                      <a:pPr algn="ctr" fontAlgn="b"/>
                      <a:r>
                        <a:rPr lang="en-US" sz="1800" u="none" strike="noStrike" dirty="0" smtClean="0">
                          <a:effectLst/>
                          <a:latin typeface="+mn-lt"/>
                        </a:rPr>
                        <a:t>Instruments/Model</a:t>
                      </a:r>
                      <a:endParaRPr lang="en-US" sz="1800" b="0" i="0" u="none" strike="noStrike" dirty="0">
                        <a:solidFill>
                          <a:srgbClr val="000000"/>
                        </a:solidFill>
                        <a:effectLst/>
                        <a:latin typeface="+mn-lt"/>
                      </a:endParaRPr>
                    </a:p>
                  </a:txBody>
                  <a:tcPr marL="8313" marR="8313" marT="8313" marB="0" anchor="b"/>
                </a:tc>
                <a:tc>
                  <a:txBody>
                    <a:bodyPr/>
                    <a:lstStyle/>
                    <a:p>
                      <a:pPr algn="ctr" fontAlgn="b"/>
                      <a:r>
                        <a:rPr lang="en-US" sz="1800" u="none" strike="noStrike" dirty="0" smtClean="0">
                          <a:effectLst/>
                          <a:latin typeface="+mn-lt"/>
                        </a:rPr>
                        <a:t>Estimate</a:t>
                      </a:r>
                      <a:endParaRPr lang="en-US" sz="1800" b="0" i="0" u="none" strike="noStrike" dirty="0">
                        <a:solidFill>
                          <a:srgbClr val="000000"/>
                        </a:solidFill>
                        <a:effectLst/>
                        <a:latin typeface="+mn-lt"/>
                      </a:endParaRPr>
                    </a:p>
                  </a:txBody>
                  <a:tcPr marL="8313" marR="8313" marT="8313"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TCR</a:t>
                      </a:r>
                      <a:endParaRPr lang="en-US" sz="1800" b="0" i="0" u="none" strike="noStrike" dirty="0">
                        <a:solidFill>
                          <a:srgbClr val="000000"/>
                        </a:solidFill>
                        <a:effectLst/>
                        <a:latin typeface="+mn-lt"/>
                      </a:endParaRPr>
                    </a:p>
                  </a:txBody>
                  <a:tcPr marL="8313" marR="8313" marT="8313" marB="0" anchor="b"/>
                </a:tc>
              </a:tr>
              <a:tr h="400368">
                <a:tc>
                  <a:txBody>
                    <a:bodyPr/>
                    <a:lstStyle/>
                    <a:p>
                      <a:pPr algn="ctr" fontAlgn="b"/>
                      <a:r>
                        <a:rPr lang="en-US" sz="1800" u="none" strike="noStrike" dirty="0">
                          <a:effectLst/>
                          <a:latin typeface="+mn-lt"/>
                        </a:rPr>
                        <a:t>OLS</a:t>
                      </a:r>
                      <a:endParaRPr lang="en-US" sz="1800" b="0" i="0" u="none" strike="noStrike" dirty="0">
                        <a:solidFill>
                          <a:srgbClr val="000000"/>
                        </a:solidFill>
                        <a:effectLst/>
                        <a:latin typeface="+mn-lt"/>
                      </a:endParaRPr>
                    </a:p>
                  </a:txBody>
                  <a:tcPr marL="8313" marR="8313" marT="8313" marB="0" anchor="ctr"/>
                </a:tc>
                <a:tc>
                  <a:txBody>
                    <a:bodyPr/>
                    <a:lstStyle/>
                    <a:p>
                      <a:pPr algn="ctr" fontAlgn="b"/>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smtClean="0">
                          <a:effectLst/>
                          <a:latin typeface="+mn-lt"/>
                        </a:rPr>
                        <a:t>0.43</a:t>
                      </a:r>
                    </a:p>
                    <a:p>
                      <a:pPr algn="ctr" fontAlgn="b"/>
                      <a:r>
                        <a:rPr lang="en-US" sz="1800" b="0" i="0" u="none" strike="noStrike" dirty="0" smtClean="0">
                          <a:solidFill>
                            <a:srgbClr val="000000"/>
                          </a:solidFill>
                          <a:effectLst/>
                          <a:latin typeface="+mn-lt"/>
                        </a:rPr>
                        <a:t>(0.08)</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smtClean="0">
                          <a:effectLst/>
                          <a:latin typeface="+mn-lt"/>
                        </a:rPr>
                        <a:t>1.9</a:t>
                      </a:r>
                    </a:p>
                    <a:p>
                      <a:pPr algn="ctr" fontAlgn="b"/>
                      <a:r>
                        <a:rPr lang="en-US" sz="1800" b="0" i="0" u="none" strike="noStrike" dirty="0" smtClean="0">
                          <a:solidFill>
                            <a:srgbClr val="000000"/>
                          </a:solidFill>
                          <a:effectLst/>
                          <a:latin typeface="+mn-lt"/>
                        </a:rPr>
                        <a:t>(0.3)</a:t>
                      </a:r>
                      <a:endParaRPr lang="en-US" sz="1800" b="0" i="0" u="none" strike="noStrike" dirty="0">
                        <a:solidFill>
                          <a:srgbClr val="000000"/>
                        </a:solidFill>
                        <a:effectLst/>
                        <a:latin typeface="+mn-lt"/>
                      </a:endParaRPr>
                    </a:p>
                  </a:txBody>
                  <a:tcPr marL="8313" marR="8313" marT="8313" marB="0" anchor="ctr"/>
                </a:tc>
              </a:tr>
              <a:tr h="400368">
                <a:tc>
                  <a:txBody>
                    <a:bodyPr/>
                    <a:lstStyle/>
                    <a:p>
                      <a:pPr algn="ctr" fontAlgn="b"/>
                      <a:r>
                        <a:rPr lang="en-US" sz="1800" u="none" strike="noStrike" dirty="0">
                          <a:effectLst/>
                          <a:latin typeface="+mn-lt"/>
                        </a:rPr>
                        <a:t>IV</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a:effectLst/>
                          <a:latin typeface="+mn-lt"/>
                        </a:rPr>
                        <a:t>RFACO2</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smtClean="0">
                          <a:effectLst/>
                          <a:latin typeface="+mn-lt"/>
                        </a:rPr>
                        <a:t>0.36</a:t>
                      </a:r>
                    </a:p>
                    <a:p>
                      <a:pPr algn="ctr" fontAlgn="b"/>
                      <a:r>
                        <a:rPr lang="en-US" sz="1800" b="0" i="0" u="none" strike="noStrike" dirty="0" smtClean="0">
                          <a:solidFill>
                            <a:srgbClr val="000000"/>
                          </a:solidFill>
                          <a:effectLst/>
                          <a:latin typeface="+mn-lt"/>
                        </a:rPr>
                        <a:t>(0.12)</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smtClean="0">
                          <a:effectLst/>
                          <a:latin typeface="+mn-lt"/>
                        </a:rPr>
                        <a:t>1.6</a:t>
                      </a:r>
                    </a:p>
                    <a:p>
                      <a:pPr algn="ctr" fontAlgn="b"/>
                      <a:r>
                        <a:rPr lang="en-US" sz="1800" b="0" i="0" u="none" strike="noStrike" dirty="0" smtClean="0">
                          <a:solidFill>
                            <a:srgbClr val="000000"/>
                          </a:solidFill>
                          <a:effectLst/>
                          <a:latin typeface="+mn-lt"/>
                        </a:rPr>
                        <a:t>(0.5)</a:t>
                      </a:r>
                      <a:endParaRPr lang="en-US" sz="1800" b="0" i="0" u="none" strike="noStrike" dirty="0">
                        <a:solidFill>
                          <a:srgbClr val="000000"/>
                        </a:solidFill>
                        <a:effectLst/>
                        <a:latin typeface="+mn-lt"/>
                      </a:endParaRPr>
                    </a:p>
                  </a:txBody>
                  <a:tcPr marL="8313" marR="8313" marT="8313" marB="0" anchor="ctr"/>
                </a:tc>
              </a:tr>
              <a:tr h="4003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IV</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a:effectLst/>
                          <a:latin typeface="+mn-lt"/>
                        </a:rPr>
                        <a:t>RFACO2, RFCFC, RFSUN</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smtClean="0">
                          <a:effectLst/>
                          <a:latin typeface="+mn-lt"/>
                        </a:rPr>
                        <a:t>0.37</a:t>
                      </a:r>
                    </a:p>
                    <a:p>
                      <a:pPr algn="ctr" fontAlgn="b"/>
                      <a:r>
                        <a:rPr lang="en-US" sz="1800" b="0" i="0" u="none" strike="noStrike" dirty="0" smtClean="0">
                          <a:solidFill>
                            <a:srgbClr val="000000"/>
                          </a:solidFill>
                          <a:effectLst/>
                          <a:latin typeface="+mn-lt"/>
                        </a:rPr>
                        <a:t>(0.10)</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u="none" strike="noStrike" dirty="0" smtClean="0">
                          <a:effectLst/>
                          <a:latin typeface="+mn-lt"/>
                        </a:rPr>
                        <a:t>1.6</a:t>
                      </a:r>
                    </a:p>
                    <a:p>
                      <a:pPr algn="ctr" fontAlgn="b"/>
                      <a:r>
                        <a:rPr lang="en-US" sz="1800" b="0" i="0" u="none" strike="noStrike" dirty="0" smtClean="0">
                          <a:solidFill>
                            <a:srgbClr val="000000"/>
                          </a:solidFill>
                          <a:effectLst/>
                          <a:latin typeface="+mn-lt"/>
                        </a:rPr>
                        <a:t>(0.4)</a:t>
                      </a:r>
                      <a:endParaRPr lang="en-US" sz="1800" b="0" i="0" u="none" strike="noStrike" dirty="0">
                        <a:solidFill>
                          <a:srgbClr val="000000"/>
                        </a:solidFill>
                        <a:effectLst/>
                        <a:latin typeface="+mn-lt"/>
                      </a:endParaRPr>
                    </a:p>
                  </a:txBody>
                  <a:tcPr marL="8313" marR="8313" marT="8313" marB="0" anchor="ctr"/>
                </a:tc>
              </a:tr>
              <a:tr h="4003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Levels,</a:t>
                      </a:r>
                    </a:p>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DOLS</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b="0" i="0" u="none" strike="noStrike" dirty="0" smtClean="0">
                          <a:solidFill>
                            <a:srgbClr val="000000"/>
                          </a:solidFill>
                          <a:effectLst/>
                          <a:latin typeface="+mn-lt"/>
                        </a:rPr>
                        <a:t>Model 1 (all RF has same coefficient)</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c>
                  <a:txBody>
                    <a:bodyPr/>
                    <a:lstStyle/>
                    <a:p>
                      <a:pPr algn="ctr" fontAlgn="b"/>
                      <a:r>
                        <a:rPr lang="en-US" sz="1800" b="0" i="0" u="none" strike="noStrike" dirty="0" smtClean="0">
                          <a:solidFill>
                            <a:srgbClr val="000000"/>
                          </a:solidFill>
                          <a:effectLst/>
                          <a:latin typeface="+mn-lt"/>
                        </a:rPr>
                        <a:t>0.52</a:t>
                      </a:r>
                    </a:p>
                    <a:p>
                      <a:pPr algn="ctr" fontAlgn="b"/>
                      <a:r>
                        <a:rPr lang="en-US" sz="1800" b="0" i="0" u="none" strike="noStrike" dirty="0" smtClean="0">
                          <a:solidFill>
                            <a:srgbClr val="000000"/>
                          </a:solidFill>
                          <a:effectLst/>
                          <a:latin typeface="+mn-lt"/>
                        </a:rPr>
                        <a:t>(0.03)</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c>
                  <a:txBody>
                    <a:bodyPr/>
                    <a:lstStyle/>
                    <a:p>
                      <a:pPr algn="ctr" fontAlgn="b"/>
                      <a:r>
                        <a:rPr lang="en-US" sz="1800" b="0" i="0" u="none" strike="noStrike" dirty="0" smtClean="0">
                          <a:solidFill>
                            <a:srgbClr val="000000"/>
                          </a:solidFill>
                          <a:effectLst/>
                          <a:latin typeface="+mn-lt"/>
                        </a:rPr>
                        <a:t>2.3</a:t>
                      </a:r>
                    </a:p>
                    <a:p>
                      <a:pPr algn="ctr" fontAlgn="b"/>
                      <a:r>
                        <a:rPr lang="en-US" sz="1800" b="0" i="0" u="none" strike="noStrike" dirty="0" smtClean="0">
                          <a:solidFill>
                            <a:srgbClr val="000000"/>
                          </a:solidFill>
                          <a:effectLst/>
                          <a:latin typeface="+mn-lt"/>
                        </a:rPr>
                        <a:t>(0.1)</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r>
              <a:tr h="4003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Levels,</a:t>
                      </a:r>
                    </a:p>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DOLS</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b="0" i="0" u="none" strike="noStrike" dirty="0" smtClean="0">
                          <a:solidFill>
                            <a:srgbClr val="000000"/>
                          </a:solidFill>
                          <a:effectLst/>
                          <a:latin typeface="+mn-lt"/>
                        </a:rPr>
                        <a:t>Model 2 (RFGAS,</a:t>
                      </a:r>
                      <a:r>
                        <a:rPr lang="en-US" sz="1800" b="0" i="0" u="none" strike="noStrike" baseline="0" dirty="0" smtClean="0">
                          <a:solidFill>
                            <a:srgbClr val="000000"/>
                          </a:solidFill>
                          <a:effectLst/>
                          <a:latin typeface="+mn-lt"/>
                        </a:rPr>
                        <a:t> RFSUN separate static)</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c>
                  <a:txBody>
                    <a:bodyPr/>
                    <a:lstStyle/>
                    <a:p>
                      <a:pPr algn="ctr" fontAlgn="b"/>
                      <a:r>
                        <a:rPr lang="en-US" sz="1800" b="0" i="0" u="none" strike="noStrike" dirty="0" smtClean="0">
                          <a:solidFill>
                            <a:srgbClr val="000000"/>
                          </a:solidFill>
                          <a:effectLst/>
                          <a:latin typeface="+mn-lt"/>
                        </a:rPr>
                        <a:t>0.46</a:t>
                      </a:r>
                    </a:p>
                    <a:p>
                      <a:pPr algn="ctr" fontAlgn="b"/>
                      <a:r>
                        <a:rPr lang="en-US" sz="1800" b="0" i="0" u="none" strike="noStrike" dirty="0" smtClean="0">
                          <a:solidFill>
                            <a:srgbClr val="000000"/>
                          </a:solidFill>
                          <a:effectLst/>
                          <a:latin typeface="+mn-lt"/>
                        </a:rPr>
                        <a:t>(0.03)</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c>
                  <a:txBody>
                    <a:bodyPr/>
                    <a:lstStyle/>
                    <a:p>
                      <a:pPr algn="ctr" fontAlgn="b"/>
                      <a:r>
                        <a:rPr lang="en-US" sz="1800" b="0" i="0" u="none" strike="noStrike" dirty="0" smtClean="0">
                          <a:solidFill>
                            <a:srgbClr val="000000"/>
                          </a:solidFill>
                          <a:effectLst/>
                          <a:latin typeface="+mn-lt"/>
                        </a:rPr>
                        <a:t>2.0</a:t>
                      </a:r>
                    </a:p>
                    <a:p>
                      <a:pPr algn="ctr" fontAlgn="b"/>
                      <a:r>
                        <a:rPr lang="en-US" sz="1800" b="0" i="0" u="none" strike="noStrike" dirty="0" smtClean="0">
                          <a:solidFill>
                            <a:srgbClr val="000000"/>
                          </a:solidFill>
                          <a:effectLst/>
                          <a:latin typeface="+mn-lt"/>
                        </a:rPr>
                        <a:t>(0.1)</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r>
              <a:tr h="4003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Levels,</a:t>
                      </a:r>
                    </a:p>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rPr>
                        <a:t>NLLS</a:t>
                      </a:r>
                      <a:endParaRPr lang="en-US" sz="1800" b="0" i="0" u="none" strike="noStrike" dirty="0">
                        <a:solidFill>
                          <a:srgbClr val="000000"/>
                        </a:solidFill>
                        <a:effectLst/>
                        <a:latin typeface="+mn-lt"/>
                      </a:endParaRPr>
                    </a:p>
                  </a:txBody>
                  <a:tcPr marL="8313" marR="8313" marT="8313" marB="0" anchor="ctr"/>
                </a:tc>
                <a:tc>
                  <a:txBody>
                    <a:bodyPr/>
                    <a:lstStyle/>
                    <a:p>
                      <a:pPr algn="ctr" fontAlgn="b"/>
                      <a:r>
                        <a:rPr lang="en-US" sz="1800" b="0" i="0" u="none" strike="noStrike" dirty="0" smtClean="0">
                          <a:solidFill>
                            <a:srgbClr val="000000"/>
                          </a:solidFill>
                          <a:effectLst/>
                          <a:latin typeface="+mn-lt"/>
                        </a:rPr>
                        <a:t>Model 3 (RFGAS,</a:t>
                      </a:r>
                      <a:r>
                        <a:rPr lang="en-US" sz="1800" b="0" i="0" u="none" strike="noStrike" baseline="0" dirty="0" smtClean="0">
                          <a:solidFill>
                            <a:srgbClr val="000000"/>
                          </a:solidFill>
                          <a:effectLst/>
                          <a:latin typeface="+mn-lt"/>
                        </a:rPr>
                        <a:t> RFSUN separate static &amp; dynamic)</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c>
                  <a:txBody>
                    <a:bodyPr/>
                    <a:lstStyle/>
                    <a:p>
                      <a:pPr algn="ctr" fontAlgn="b"/>
                      <a:r>
                        <a:rPr lang="en-US" sz="1800" b="0" i="0" u="none" strike="noStrike" dirty="0" smtClean="0">
                          <a:solidFill>
                            <a:srgbClr val="000000"/>
                          </a:solidFill>
                          <a:effectLst/>
                          <a:latin typeface="+mn-lt"/>
                        </a:rPr>
                        <a:t>0.52</a:t>
                      </a:r>
                    </a:p>
                    <a:p>
                      <a:pPr algn="ctr" fontAlgn="b"/>
                      <a:r>
                        <a:rPr lang="en-US" sz="1800" b="0" i="0" u="none" strike="noStrike" dirty="0" smtClean="0">
                          <a:solidFill>
                            <a:srgbClr val="000000"/>
                          </a:solidFill>
                          <a:effectLst/>
                          <a:latin typeface="+mn-lt"/>
                        </a:rPr>
                        <a:t>(0.15)</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c>
                  <a:txBody>
                    <a:bodyPr/>
                    <a:lstStyle/>
                    <a:p>
                      <a:pPr algn="ctr" fontAlgn="b"/>
                      <a:r>
                        <a:rPr lang="en-US" sz="1800" b="0" i="0" u="none" strike="noStrike" dirty="0" smtClean="0">
                          <a:solidFill>
                            <a:srgbClr val="000000"/>
                          </a:solidFill>
                          <a:effectLst/>
                          <a:latin typeface="+mn-lt"/>
                        </a:rPr>
                        <a:t>2.3</a:t>
                      </a:r>
                    </a:p>
                    <a:p>
                      <a:pPr algn="ctr" fontAlgn="b"/>
                      <a:r>
                        <a:rPr lang="en-US" sz="1800" b="0" i="0" u="none" strike="noStrike" dirty="0" smtClean="0">
                          <a:solidFill>
                            <a:srgbClr val="000000"/>
                          </a:solidFill>
                          <a:effectLst/>
                          <a:latin typeface="+mn-lt"/>
                        </a:rPr>
                        <a:t>(0.6)</a:t>
                      </a:r>
                      <a:endParaRPr lang="en-US" sz="1800" b="0" i="0" u="none" strike="noStrike" dirty="0">
                        <a:solidFill>
                          <a:srgbClr val="000000"/>
                        </a:solidFill>
                        <a:effectLst/>
                        <a:latin typeface="+mn-lt"/>
                      </a:endParaRPr>
                    </a:p>
                  </a:txBody>
                  <a:tcPr marL="8313" marR="8313" marT="8313" marB="0" anchor="ctr">
                    <a:solidFill>
                      <a:schemeClr val="accent5">
                        <a:lumMod val="20000"/>
                        <a:lumOff val="80000"/>
                      </a:schemeClr>
                    </a:solidFill>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4079877"/>
              </p:ext>
            </p:extLst>
          </p:nvPr>
        </p:nvGraphicFramePr>
        <p:xfrm>
          <a:off x="5316538" y="6461125"/>
          <a:ext cx="1770062" cy="320675"/>
        </p:xfrm>
        <a:graphic>
          <a:graphicData uri="http://schemas.openxmlformats.org/presentationml/2006/ole">
            <mc:AlternateContent xmlns:mc="http://schemas.openxmlformats.org/markup-compatibility/2006">
              <mc:Choice xmlns:v="urn:schemas-microsoft-com:vml" Requires="v">
                <p:oleObj spid="_x0000_s23679" name="Equation" r:id="rId3" imgW="2108160" imgH="380880" progId="Equation.DSMT4">
                  <p:embed/>
                </p:oleObj>
              </mc:Choice>
              <mc:Fallback>
                <p:oleObj name="Equation" r:id="rId3" imgW="2108160" imgH="380880" progId="Equation.DSMT4">
                  <p:embed/>
                  <p:pic>
                    <p:nvPicPr>
                      <p:cNvPr id="0" name=""/>
                      <p:cNvPicPr/>
                      <p:nvPr/>
                    </p:nvPicPr>
                    <p:blipFill>
                      <a:blip r:embed="rId4"/>
                      <a:stretch>
                        <a:fillRect/>
                      </a:stretch>
                    </p:blipFill>
                    <p:spPr>
                      <a:xfrm>
                        <a:off x="5316538" y="6461125"/>
                        <a:ext cx="1770062" cy="320675"/>
                      </a:xfrm>
                      <a:prstGeom prst="rect">
                        <a:avLst/>
                      </a:prstGeom>
                    </p:spPr>
                  </p:pic>
                </p:oleObj>
              </mc:Fallback>
            </mc:AlternateContent>
          </a:graphicData>
        </a:graphic>
      </p:graphicFrame>
      <p:sp>
        <p:nvSpPr>
          <p:cNvPr id="7" name="TextBox 6"/>
          <p:cNvSpPr txBox="1"/>
          <p:nvPr/>
        </p:nvSpPr>
        <p:spPr>
          <a:xfrm>
            <a:off x="102760" y="6412468"/>
            <a:ext cx="5231240" cy="369332"/>
          </a:xfrm>
          <a:prstGeom prst="rect">
            <a:avLst/>
          </a:prstGeom>
          <a:noFill/>
        </p:spPr>
        <p:txBody>
          <a:bodyPr wrap="none" rtlCol="0">
            <a:spAutoFit/>
          </a:bodyPr>
          <a:lstStyle/>
          <a:p>
            <a:r>
              <a:rPr lang="en-US" dirty="0" smtClean="0"/>
              <a:t>Notes: DOLS uses 2 leads/lags of regressors, HAR SEs. </a:t>
            </a:r>
            <a:endParaRPr lang="en-US" dirty="0"/>
          </a:p>
        </p:txBody>
      </p:sp>
    </p:spTree>
    <p:extLst>
      <p:ext uri="{BB962C8B-B14F-4D97-AF65-F5344CB8AC3E}">
        <p14:creationId xmlns:p14="http://schemas.microsoft.com/office/powerpoint/2010/main" val="343866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The TCR, ECS, and the Social Cost of Carbon</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43</a:t>
            </a:fld>
            <a:endParaRPr lang="en-US" dirty="0">
              <a:solidFill>
                <a:prstClr val="black">
                  <a:tint val="75000"/>
                </a:prstClr>
              </a:solidFill>
            </a:endParaRPr>
          </a:p>
        </p:txBody>
      </p:sp>
      <p:sp>
        <p:nvSpPr>
          <p:cNvPr id="2" name="TextBox 1"/>
          <p:cNvSpPr txBox="1"/>
          <p:nvPr/>
        </p:nvSpPr>
        <p:spPr>
          <a:xfrm>
            <a:off x="533400" y="934345"/>
            <a:ext cx="7924800" cy="4247317"/>
          </a:xfrm>
          <a:prstGeom prst="rect">
            <a:avLst/>
          </a:prstGeom>
          <a:noFill/>
        </p:spPr>
        <p:txBody>
          <a:bodyPr wrap="square" rtlCol="0">
            <a:spAutoFit/>
          </a:bodyPr>
          <a:lstStyle/>
          <a:p>
            <a:r>
              <a:rPr lang="en-US" b="1" dirty="0" smtClean="0">
                <a:solidFill>
                  <a:srgbClr val="0000FF"/>
                </a:solidFill>
              </a:rPr>
              <a:t>The Social Cost of Carbon</a:t>
            </a:r>
          </a:p>
          <a:p>
            <a:pPr marL="285750" indent="-285750">
              <a:buFont typeface="Arial" panose="020B0604020202020204" pitchFamily="34" charset="0"/>
              <a:buChar char="•"/>
            </a:pPr>
            <a:r>
              <a:rPr lang="en-US" dirty="0" smtClean="0"/>
              <a:t>The net present value of the net economic damages arising from emitting an additional ton of CO2</a:t>
            </a:r>
          </a:p>
          <a:p>
            <a:pPr marL="285750" indent="-285750">
              <a:buFont typeface="Arial" panose="020B0604020202020204" pitchFamily="34" charset="0"/>
              <a:buChar char="•"/>
            </a:pPr>
            <a:endParaRPr lang="en-US" i="1" dirty="0" smtClean="0"/>
          </a:p>
          <a:p>
            <a:r>
              <a:rPr lang="en-US" b="1" dirty="0" smtClean="0">
                <a:solidFill>
                  <a:srgbClr val="0000FF"/>
                </a:solidFill>
              </a:rPr>
              <a:t>The USG estimate of the SCC</a:t>
            </a:r>
          </a:p>
          <a:p>
            <a:pPr marL="285750" indent="-285750">
              <a:buFont typeface="Arial" panose="020B0604020202020204" pitchFamily="34" charset="0"/>
              <a:buChar char="•"/>
            </a:pPr>
            <a:r>
              <a:rPr lang="en-US" dirty="0" smtClean="0"/>
              <a:t>$42 per </a:t>
            </a:r>
            <a:r>
              <a:rPr lang="en-US" dirty="0" err="1" smtClean="0"/>
              <a:t>Mton</a:t>
            </a:r>
            <a:r>
              <a:rPr lang="en-US" dirty="0" smtClean="0"/>
              <a:t> CO2 emitted in 2017, in 2017 dollars</a:t>
            </a:r>
          </a:p>
          <a:p>
            <a:pPr marL="285750" indent="-285750">
              <a:buFont typeface="Arial" panose="020B0604020202020204" pitchFamily="34" charset="0"/>
              <a:buChar char="•"/>
            </a:pPr>
            <a:r>
              <a:rPr lang="en-US" dirty="0" smtClean="0"/>
              <a:t>Is at </a:t>
            </a:r>
            <a:r>
              <a:rPr lang="en-US" dirty="0">
                <a:hlinkClick r:id="rId2"/>
              </a:rPr>
              <a:t>https://</a:t>
            </a:r>
            <a:r>
              <a:rPr lang="en-US" dirty="0" smtClean="0">
                <a:hlinkClick r:id="rId2"/>
              </a:rPr>
              <a:t>www.epa.gov/climatechange/social-cost-carbon</a:t>
            </a:r>
            <a:r>
              <a:rPr lang="en-US" dirty="0" smtClean="0"/>
              <a:t> (!)</a:t>
            </a:r>
          </a:p>
          <a:p>
            <a:pPr marL="285750" indent="-285750">
              <a:buFont typeface="Arial" panose="020B0604020202020204" pitchFamily="34" charset="0"/>
              <a:buChar char="•"/>
            </a:pPr>
            <a:r>
              <a:rPr lang="en-US" dirty="0" smtClean="0"/>
              <a:t>Has been used in dozens of regulatory assessments for cost-benefit analysis, most notably including the Clean Power Plan</a:t>
            </a:r>
          </a:p>
          <a:p>
            <a:pPr marL="285750" indent="-285750">
              <a:buFont typeface="Arial" panose="020B0604020202020204" pitchFamily="34" charset="0"/>
              <a:buChar char="•"/>
            </a:pPr>
            <a:r>
              <a:rPr lang="en-US" dirty="0" smtClean="0"/>
              <a:t>Recently reviewed by NAS panel. Key issues for work (research):</a:t>
            </a:r>
          </a:p>
          <a:p>
            <a:pPr marL="742950" lvl="1" indent="-285750">
              <a:buFont typeface="Wingdings" panose="05000000000000000000" pitchFamily="2" charset="2"/>
              <a:buChar char="§"/>
            </a:pPr>
            <a:r>
              <a:rPr lang="en-US" dirty="0" smtClean="0"/>
              <a:t>ECS (and TCR)</a:t>
            </a:r>
          </a:p>
          <a:p>
            <a:pPr marL="742950" lvl="1" indent="-285750">
              <a:buFont typeface="Wingdings" panose="05000000000000000000" pitchFamily="2" charset="2"/>
              <a:buChar char="§"/>
            </a:pPr>
            <a:r>
              <a:rPr lang="en-US" dirty="0" smtClean="0"/>
              <a:t>climate damage functions</a:t>
            </a:r>
          </a:p>
          <a:p>
            <a:pPr marL="742950" lvl="1" indent="-285750">
              <a:buFont typeface="Wingdings" panose="05000000000000000000" pitchFamily="2" charset="2"/>
              <a:buChar char="§"/>
            </a:pPr>
            <a:r>
              <a:rPr lang="en-US" dirty="0" smtClean="0"/>
              <a:t>discounting</a:t>
            </a:r>
          </a:p>
          <a:p>
            <a:pPr marL="742950" lvl="1" indent="-285750">
              <a:buFont typeface="Wingdings" panose="05000000000000000000" pitchFamily="2" charset="2"/>
              <a:buChar char="§"/>
            </a:pPr>
            <a:r>
              <a:rPr lang="en-US" dirty="0" smtClean="0"/>
              <a:t>economic scenarios</a:t>
            </a:r>
          </a:p>
          <a:p>
            <a:pPr marL="742950" lvl="1" indent="-285750">
              <a:buFont typeface="Wingdings" panose="05000000000000000000" pitchFamily="2" charset="2"/>
              <a:buChar char="§"/>
            </a:pPr>
            <a:r>
              <a:rPr lang="en-US" dirty="0" smtClean="0"/>
              <a:t>uncertainty</a:t>
            </a:r>
          </a:p>
        </p:txBody>
      </p:sp>
    </p:spTree>
    <p:extLst>
      <p:ext uri="{BB962C8B-B14F-4D97-AF65-F5344CB8AC3E}">
        <p14:creationId xmlns:p14="http://schemas.microsoft.com/office/powerpoint/2010/main" val="1948537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Some </a:t>
            </a:r>
            <a:r>
              <a:rPr lang="en-US" sz="2600" dirty="0">
                <a:solidFill>
                  <a:srgbClr val="0000FF"/>
                </a:solidFill>
                <a:latin typeface="+mj-lt"/>
              </a:rPr>
              <a:t>r</a:t>
            </a:r>
            <a:r>
              <a:rPr lang="en-US" sz="2600" dirty="0" smtClean="0">
                <a:solidFill>
                  <a:srgbClr val="0000FF"/>
                </a:solidFill>
                <a:latin typeface="+mj-lt"/>
              </a:rPr>
              <a:t>elated work</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44</a:t>
            </a:fld>
            <a:endParaRPr lang="en-US" dirty="0">
              <a:solidFill>
                <a:prstClr val="black">
                  <a:tint val="75000"/>
                </a:prstClr>
              </a:solidFill>
            </a:endParaRPr>
          </a:p>
        </p:txBody>
      </p:sp>
      <p:sp>
        <p:nvSpPr>
          <p:cNvPr id="6" name="Rectangle 5"/>
          <p:cNvSpPr/>
          <p:nvPr/>
        </p:nvSpPr>
        <p:spPr>
          <a:xfrm>
            <a:off x="543910" y="1231880"/>
            <a:ext cx="7620000" cy="3693319"/>
          </a:xfrm>
          <a:prstGeom prst="rect">
            <a:avLst/>
          </a:prstGeom>
        </p:spPr>
        <p:txBody>
          <a:bodyPr wrap="square">
            <a:spAutoFit/>
          </a:bodyPr>
          <a:lstStyle/>
          <a:p>
            <a:r>
              <a:rPr lang="en-US" b="1" dirty="0" smtClean="0">
                <a:solidFill>
                  <a:srgbClr val="0000FF"/>
                </a:solidFill>
              </a:rPr>
              <a:t>Spatial-temporal</a:t>
            </a:r>
            <a:endParaRPr lang="en-US" b="1" dirty="0">
              <a:solidFill>
                <a:srgbClr val="0000FF"/>
              </a:solidFill>
            </a:endParaRPr>
          </a:p>
          <a:p>
            <a:pPr lvl="1"/>
            <a:r>
              <a:rPr lang="en-US" dirty="0" err="1" smtClean="0"/>
              <a:t>Atak</a:t>
            </a:r>
            <a:r>
              <a:rPr lang="en-US" dirty="0" smtClean="0"/>
              <a:t>, Linton, and Xiao, </a:t>
            </a:r>
            <a:r>
              <a:rPr lang="en-US" i="1" dirty="0" smtClean="0"/>
              <a:t>J. Econometrics</a:t>
            </a:r>
            <a:r>
              <a:rPr lang="en-US" dirty="0" smtClean="0"/>
              <a:t> (2011)</a:t>
            </a:r>
          </a:p>
          <a:p>
            <a:pPr lvl="1"/>
            <a:r>
              <a:rPr lang="en-US" dirty="0" err="1" smtClean="0"/>
              <a:t>Bau</a:t>
            </a:r>
            <a:r>
              <a:rPr lang="en-US" dirty="0" smtClean="0"/>
              <a:t>, </a:t>
            </a:r>
            <a:r>
              <a:rPr lang="en-US" dirty="0" err="1" smtClean="0"/>
              <a:t>McInerny</a:t>
            </a:r>
            <a:r>
              <a:rPr lang="en-US" dirty="0" smtClean="0"/>
              <a:t>, and Stein, </a:t>
            </a:r>
            <a:r>
              <a:rPr lang="en-US" i="1" dirty="0" err="1" smtClean="0"/>
              <a:t>Environmetrics</a:t>
            </a:r>
            <a:r>
              <a:rPr lang="en-US" dirty="0" smtClean="0"/>
              <a:t> </a:t>
            </a:r>
            <a:r>
              <a:rPr lang="en-US" dirty="0"/>
              <a:t>(</a:t>
            </a:r>
            <a:r>
              <a:rPr lang="en-US" dirty="0" smtClean="0"/>
              <a:t>2016)</a:t>
            </a:r>
          </a:p>
          <a:p>
            <a:pPr lvl="1"/>
            <a:r>
              <a:rPr lang="en-US" dirty="0" err="1" smtClean="0"/>
              <a:t>Castruccio</a:t>
            </a:r>
            <a:r>
              <a:rPr lang="en-US" dirty="0" smtClean="0"/>
              <a:t> and Stein, </a:t>
            </a:r>
            <a:r>
              <a:rPr lang="en-US" i="1" dirty="0" smtClean="0"/>
              <a:t>Ann. Appl. Stat. </a:t>
            </a:r>
            <a:r>
              <a:rPr lang="en-US" dirty="0" smtClean="0"/>
              <a:t> (2013</a:t>
            </a:r>
            <a:r>
              <a:rPr lang="en-US" dirty="0" smtClean="0"/>
              <a:t>)</a:t>
            </a:r>
          </a:p>
          <a:p>
            <a:pPr lvl="1"/>
            <a:r>
              <a:rPr lang="en-US" dirty="0" smtClean="0"/>
              <a:t>Chang et. al. </a:t>
            </a:r>
            <a:r>
              <a:rPr lang="en-US" smtClean="0"/>
              <a:t>(2016)</a:t>
            </a:r>
            <a:endParaRPr lang="en-US" dirty="0"/>
          </a:p>
          <a:p>
            <a:endParaRPr lang="en-US" dirty="0"/>
          </a:p>
          <a:p>
            <a:r>
              <a:rPr lang="en-US" b="1" dirty="0" smtClean="0">
                <a:solidFill>
                  <a:srgbClr val="0000FF"/>
                </a:solidFill>
              </a:rPr>
              <a:t>Longer data sets (500 year; paleo)</a:t>
            </a:r>
          </a:p>
          <a:p>
            <a:pPr lvl="1"/>
            <a:r>
              <a:rPr lang="en-US" dirty="0" err="1" smtClean="0">
                <a:solidFill>
                  <a:prstClr val="black"/>
                </a:solidFill>
              </a:rPr>
              <a:t>Dergiades</a:t>
            </a:r>
            <a:r>
              <a:rPr lang="en-US" dirty="0" smtClean="0">
                <a:solidFill>
                  <a:prstClr val="black"/>
                </a:solidFill>
              </a:rPr>
              <a:t> and Kaufmann, </a:t>
            </a:r>
            <a:r>
              <a:rPr lang="en-US" i="1" dirty="0" smtClean="0">
                <a:solidFill>
                  <a:prstClr val="black"/>
                </a:solidFill>
              </a:rPr>
              <a:t>J </a:t>
            </a:r>
            <a:r>
              <a:rPr lang="en-US" i="1" dirty="0" err="1" smtClean="0">
                <a:solidFill>
                  <a:prstClr val="black"/>
                </a:solidFill>
              </a:rPr>
              <a:t>Env</a:t>
            </a:r>
            <a:r>
              <a:rPr lang="en-US" i="1" dirty="0" smtClean="0">
                <a:solidFill>
                  <a:prstClr val="black"/>
                </a:solidFill>
              </a:rPr>
              <a:t> Econ </a:t>
            </a:r>
            <a:r>
              <a:rPr lang="en-US" i="1" dirty="0" err="1" smtClean="0">
                <a:solidFill>
                  <a:prstClr val="black"/>
                </a:solidFill>
              </a:rPr>
              <a:t>Mgt</a:t>
            </a:r>
            <a:r>
              <a:rPr lang="en-US" dirty="0" smtClean="0">
                <a:solidFill>
                  <a:prstClr val="black"/>
                </a:solidFill>
              </a:rPr>
              <a:t> (2016)</a:t>
            </a:r>
          </a:p>
          <a:p>
            <a:pPr lvl="1"/>
            <a:r>
              <a:rPr lang="en-US" dirty="0" err="1" smtClean="0">
                <a:solidFill>
                  <a:prstClr val="black"/>
                </a:solidFill>
              </a:rPr>
              <a:t>Davidsonm</a:t>
            </a:r>
            <a:r>
              <a:rPr lang="en-US" dirty="0" smtClean="0">
                <a:solidFill>
                  <a:prstClr val="black"/>
                </a:solidFill>
              </a:rPr>
              <a:t>, Stephenson, </a:t>
            </a:r>
            <a:r>
              <a:rPr lang="en-US" dirty="0" err="1" smtClean="0">
                <a:solidFill>
                  <a:prstClr val="black"/>
                </a:solidFill>
              </a:rPr>
              <a:t>Turasie</a:t>
            </a:r>
            <a:r>
              <a:rPr lang="en-US" dirty="0" smtClean="0">
                <a:solidFill>
                  <a:prstClr val="black"/>
                </a:solidFill>
              </a:rPr>
              <a:t>, </a:t>
            </a:r>
            <a:r>
              <a:rPr lang="en-US" i="1" dirty="0" err="1" smtClean="0">
                <a:solidFill>
                  <a:prstClr val="black"/>
                </a:solidFill>
              </a:rPr>
              <a:t>Environmetrics</a:t>
            </a:r>
            <a:r>
              <a:rPr lang="en-US" dirty="0" smtClean="0">
                <a:solidFill>
                  <a:prstClr val="black"/>
                </a:solidFill>
              </a:rPr>
              <a:t> </a:t>
            </a:r>
            <a:r>
              <a:rPr lang="en-US" dirty="0">
                <a:solidFill>
                  <a:prstClr val="black"/>
                </a:solidFill>
              </a:rPr>
              <a:t>(2016)</a:t>
            </a:r>
          </a:p>
          <a:p>
            <a:pPr lvl="1"/>
            <a:r>
              <a:rPr lang="en-US" dirty="0" smtClean="0">
                <a:solidFill>
                  <a:prstClr val="black"/>
                </a:solidFill>
              </a:rPr>
              <a:t>Kaufmann and Pretis, </a:t>
            </a:r>
            <a:r>
              <a:rPr lang="en-US" dirty="0" err="1" smtClean="0">
                <a:solidFill>
                  <a:prstClr val="black"/>
                </a:solidFill>
              </a:rPr>
              <a:t>ms</a:t>
            </a:r>
            <a:r>
              <a:rPr lang="en-US" dirty="0" smtClean="0">
                <a:solidFill>
                  <a:prstClr val="black"/>
                </a:solidFill>
              </a:rPr>
              <a:t>, (2017)</a:t>
            </a:r>
          </a:p>
          <a:p>
            <a:endParaRPr lang="en-US" dirty="0">
              <a:solidFill>
                <a:prstClr val="black"/>
              </a:solidFill>
            </a:endParaRPr>
          </a:p>
          <a:p>
            <a:r>
              <a:rPr lang="en-US" b="1" dirty="0" smtClean="0">
                <a:solidFill>
                  <a:srgbClr val="0000FF"/>
                </a:solidFill>
              </a:rPr>
              <a:t>ECS/TCR</a:t>
            </a:r>
            <a:endParaRPr lang="en-US" b="1" dirty="0">
              <a:solidFill>
                <a:srgbClr val="0000FF"/>
              </a:solidFill>
            </a:endParaRPr>
          </a:p>
          <a:p>
            <a:pPr lvl="1"/>
            <a:r>
              <a:rPr lang="en-US" dirty="0" err="1" smtClean="0">
                <a:solidFill>
                  <a:prstClr val="black"/>
                </a:solidFill>
              </a:rPr>
              <a:t>Storelvmo</a:t>
            </a:r>
            <a:r>
              <a:rPr lang="en-US" dirty="0" smtClean="0">
                <a:solidFill>
                  <a:prstClr val="black"/>
                </a:solidFill>
              </a:rPr>
              <a:t>, </a:t>
            </a:r>
            <a:r>
              <a:rPr lang="en-US" dirty="0" err="1" smtClean="0">
                <a:solidFill>
                  <a:prstClr val="black"/>
                </a:solidFill>
              </a:rPr>
              <a:t>Leirvik</a:t>
            </a:r>
            <a:r>
              <a:rPr lang="en-US" dirty="0" smtClean="0">
                <a:solidFill>
                  <a:prstClr val="black"/>
                </a:solidFill>
              </a:rPr>
              <a:t>, </a:t>
            </a:r>
            <a:r>
              <a:rPr lang="en-US" dirty="0" err="1" smtClean="0">
                <a:solidFill>
                  <a:prstClr val="black"/>
                </a:solidFill>
              </a:rPr>
              <a:t>Johmann</a:t>
            </a:r>
            <a:r>
              <a:rPr lang="en-US" dirty="0" smtClean="0">
                <a:solidFill>
                  <a:prstClr val="black"/>
                </a:solidFill>
              </a:rPr>
              <a:t>, Phillips, </a:t>
            </a:r>
            <a:r>
              <a:rPr lang="en-US" i="1" dirty="0" smtClean="0">
                <a:solidFill>
                  <a:prstClr val="black"/>
                </a:solidFill>
              </a:rPr>
              <a:t>Nature Geoscience</a:t>
            </a:r>
            <a:r>
              <a:rPr lang="en-US" dirty="0" smtClean="0">
                <a:solidFill>
                  <a:prstClr val="black"/>
                </a:solidFill>
              </a:rPr>
              <a:t> (2016)</a:t>
            </a:r>
          </a:p>
        </p:txBody>
      </p:sp>
    </p:spTree>
    <p:extLst>
      <p:ext uri="{BB962C8B-B14F-4D97-AF65-F5344CB8AC3E}">
        <p14:creationId xmlns:p14="http://schemas.microsoft.com/office/powerpoint/2010/main" val="1542467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Global data</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5</a:t>
            </a:fld>
            <a:endParaRPr lang="en-US" dirty="0">
              <a:solidFill>
                <a:prstClr val="black">
                  <a:tint val="75000"/>
                </a:prstClr>
              </a:solidFill>
            </a:endParaRPr>
          </a:p>
        </p:txBody>
      </p:sp>
      <p:pic>
        <p:nvPicPr>
          <p:cNvPr id="634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81" y="567541"/>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36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Global data</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6</a:t>
            </a:fld>
            <a:endParaRPr lang="en-US" dirty="0">
              <a:solidFill>
                <a:prstClr val="black">
                  <a:tint val="75000"/>
                </a:prstClr>
              </a:solidFill>
            </a:endParaRPr>
          </a:p>
        </p:txBody>
      </p:sp>
      <p:pic>
        <p:nvPicPr>
          <p:cNvPr id="645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64932"/>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212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Global data</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7</a:t>
            </a:fld>
            <a:endParaRPr lang="en-US" dirty="0">
              <a:solidFill>
                <a:prstClr val="black">
                  <a:tint val="75000"/>
                </a:prstClr>
              </a:solidFill>
            </a:endParaRPr>
          </a:p>
        </p:txBody>
      </p:sp>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64932"/>
            <a:ext cx="8595360" cy="629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002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rPr>
              <a:t>It seems obvious, but…</a:t>
            </a:r>
            <a:endParaRPr lang="en-US" sz="2600" dirty="0">
              <a:solidFill>
                <a:srgbClr val="0000FF"/>
              </a:solidFill>
              <a:latin typeface="+mj-lt"/>
            </a:endParaRP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8</a:t>
            </a:fld>
            <a:endParaRPr lang="en-US" dirty="0">
              <a:solidFill>
                <a:prstClr val="black">
                  <a:tint val="75000"/>
                </a:prstClr>
              </a:solidFill>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068"/>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4932"/>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70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a:solidFill>
                  <a:srgbClr val="0000FF"/>
                </a:solidFill>
                <a:latin typeface="+mn-lt"/>
              </a:rPr>
              <a:t>It seems obvious, but…</a:t>
            </a:r>
          </a:p>
        </p:txBody>
      </p:sp>
      <p:sp>
        <p:nvSpPr>
          <p:cNvPr id="5" name="Slide Number Placeholder 9"/>
          <p:cNvSpPr>
            <a:spLocks noGrp="1"/>
          </p:cNvSpPr>
          <p:nvPr>
            <p:ph type="sldNum" sz="quarter" idx="12"/>
          </p:nvPr>
        </p:nvSpPr>
        <p:spPr>
          <a:xfrm>
            <a:off x="8153400" y="6356350"/>
            <a:ext cx="533400" cy="365125"/>
          </a:xfrm>
        </p:spPr>
        <p:txBody>
          <a:bodyPr/>
          <a:lstStyle/>
          <a:p>
            <a:pPr>
              <a:defRPr/>
            </a:pPr>
            <a:fld id="{A6A48D5B-FB56-489E-A840-80D612E249BF}" type="slidenum">
              <a:rPr lang="en-US" smtClean="0">
                <a:solidFill>
                  <a:prstClr val="black">
                    <a:tint val="75000"/>
                  </a:prstClr>
                </a:solidFill>
              </a:rPr>
              <a:pPr>
                <a:defRPr/>
              </a:pPr>
              <a:t>9</a:t>
            </a:fld>
            <a:endParaRPr lang="en-US" dirty="0">
              <a:solidFill>
                <a:prstClr val="black">
                  <a:tint val="75000"/>
                </a:prstClr>
              </a:solidFill>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068"/>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4932"/>
            <a:ext cx="4572000" cy="3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3886200"/>
            <a:ext cx="8436412" cy="646331"/>
          </a:xfrm>
          <a:prstGeom prst="rect">
            <a:avLst/>
          </a:prstGeom>
          <a:noFill/>
        </p:spPr>
        <p:txBody>
          <a:bodyPr wrap="none" rtlCol="0">
            <a:spAutoFit/>
          </a:bodyPr>
          <a:lstStyle/>
          <a:p>
            <a:r>
              <a:rPr lang="en-US" b="1" dirty="0" smtClean="0">
                <a:solidFill>
                  <a:srgbClr val="0000FF"/>
                </a:solidFill>
              </a:rPr>
              <a:t>The endogeneity problem</a:t>
            </a:r>
          </a:p>
          <a:p>
            <a:r>
              <a:rPr lang="en-US" dirty="0" smtClean="0"/>
              <a:t>	Earth system feedbacks determine some  of radiative forcing (e.g. CO2 uptake)</a:t>
            </a:r>
            <a:endParaRPr lang="en-US" dirty="0"/>
          </a:p>
        </p:txBody>
      </p:sp>
    </p:spTree>
    <p:extLst>
      <p:ext uri="{BB962C8B-B14F-4D97-AF65-F5344CB8AC3E}">
        <p14:creationId xmlns:p14="http://schemas.microsoft.com/office/powerpoint/2010/main" val="2180951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3150</TotalTime>
  <Words>1934</Words>
  <Application>Microsoft Office PowerPoint</Application>
  <PresentationFormat>On-screen Show (4:3)</PresentationFormat>
  <Paragraphs>398</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Statistical Analysis of Climate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 James H.</dc:creator>
  <cp:lastModifiedBy>Stock, James H.</cp:lastModifiedBy>
  <cp:revision>1853</cp:revision>
  <dcterms:created xsi:type="dcterms:W3CDTF">2014-11-20T01:07:24Z</dcterms:created>
  <dcterms:modified xsi:type="dcterms:W3CDTF">2017-04-24T15:57:24Z</dcterms:modified>
</cp:coreProperties>
</file>