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827" r:id="rId1"/>
  </p:sldMasterIdLst>
  <p:notesMasterIdLst>
    <p:notesMasterId r:id="rId19"/>
  </p:notesMasterIdLst>
  <p:handoutMasterIdLst>
    <p:handoutMasterId r:id="rId20"/>
  </p:handoutMasterIdLst>
  <p:sldIdLst>
    <p:sldId id="744" r:id="rId2"/>
    <p:sldId id="872" r:id="rId3"/>
    <p:sldId id="864" r:id="rId4"/>
    <p:sldId id="875" r:id="rId5"/>
    <p:sldId id="884" r:id="rId6"/>
    <p:sldId id="930" r:id="rId7"/>
    <p:sldId id="945" r:id="rId8"/>
    <p:sldId id="915" r:id="rId9"/>
    <p:sldId id="912" r:id="rId10"/>
    <p:sldId id="937" r:id="rId11"/>
    <p:sldId id="917" r:id="rId12"/>
    <p:sldId id="918" r:id="rId13"/>
    <p:sldId id="919" r:id="rId14"/>
    <p:sldId id="920" r:id="rId15"/>
    <p:sldId id="921" r:id="rId16"/>
    <p:sldId id="941" r:id="rId17"/>
    <p:sldId id="944" r:id="rId1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35" autoAdjust="0"/>
    <p:restoredTop sz="99763" autoAdjust="0"/>
  </p:normalViewPr>
  <p:slideViewPr>
    <p:cSldViewPr snapToGrid="0">
      <p:cViewPr varScale="1">
        <p:scale>
          <a:sx n="89" d="100"/>
          <a:sy n="89" d="100"/>
        </p:scale>
        <p:origin x="-1157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-3132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2" y="24"/>
            <a:ext cx="3038145" cy="464205"/>
          </a:xfrm>
          <a:prstGeom prst="rect">
            <a:avLst/>
          </a:prstGeom>
        </p:spPr>
        <p:txBody>
          <a:bodyPr vert="horz" lIns="86940" tIns="43471" rIns="86940" bIns="43471" rtlCol="0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44" y="24"/>
            <a:ext cx="3038145" cy="464205"/>
          </a:xfrm>
          <a:prstGeom prst="rect">
            <a:avLst/>
          </a:prstGeom>
        </p:spPr>
        <p:txBody>
          <a:bodyPr vert="horz" lIns="86940" tIns="43471" rIns="86940" bIns="43471" rtlCol="0"/>
          <a:lstStyle>
            <a:lvl1pPr algn="r">
              <a:defRPr sz="1100"/>
            </a:lvl1pPr>
          </a:lstStyle>
          <a:p>
            <a:fld id="{70AA5680-60AA-4E8C-9195-9366E8FC1951}" type="datetimeFigureOut">
              <a:rPr lang="en-US" smtClean="0"/>
              <a:t>4/28/2017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2" y="8830684"/>
            <a:ext cx="3038145" cy="464205"/>
          </a:xfrm>
          <a:prstGeom prst="rect">
            <a:avLst/>
          </a:prstGeom>
        </p:spPr>
        <p:txBody>
          <a:bodyPr vert="horz" lIns="86940" tIns="43471" rIns="86940" bIns="43471" rtlCol="0" anchor="b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44" y="8830684"/>
            <a:ext cx="3038145" cy="464205"/>
          </a:xfrm>
          <a:prstGeom prst="rect">
            <a:avLst/>
          </a:prstGeom>
        </p:spPr>
        <p:txBody>
          <a:bodyPr vert="horz" lIns="86940" tIns="43471" rIns="86940" bIns="43471" rtlCol="0" anchor="b"/>
          <a:lstStyle>
            <a:lvl1pPr algn="r">
              <a:defRPr sz="1100"/>
            </a:lvl1pPr>
          </a:lstStyle>
          <a:p>
            <a:fld id="{9AC7F1CF-A280-476C-9E09-66A3B17592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6655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2" y="18"/>
            <a:ext cx="3038145" cy="465745"/>
          </a:xfrm>
          <a:prstGeom prst="rect">
            <a:avLst/>
          </a:prstGeom>
        </p:spPr>
        <p:txBody>
          <a:bodyPr vert="horz" lIns="90142" tIns="45071" rIns="90142" bIns="4507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744" y="18"/>
            <a:ext cx="3038145" cy="465745"/>
          </a:xfrm>
          <a:prstGeom prst="rect">
            <a:avLst/>
          </a:prstGeom>
        </p:spPr>
        <p:txBody>
          <a:bodyPr vert="horz" lIns="90142" tIns="45071" rIns="90142" bIns="4507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</a:defRPr>
            </a:lvl1pPr>
          </a:lstStyle>
          <a:p>
            <a:pPr>
              <a:defRPr/>
            </a:pPr>
            <a:fld id="{3B7042FB-5130-4221-9AD7-55A28D1976F6}" type="datetimeFigureOut">
              <a:rPr lang="en-US"/>
              <a:pPr>
                <a:defRPr/>
              </a:pPr>
              <a:t>4/28/2017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66" y="4416123"/>
            <a:ext cx="5607713" cy="4183995"/>
          </a:xfrm>
          <a:prstGeom prst="rect">
            <a:avLst/>
          </a:prstGeom>
        </p:spPr>
        <p:txBody>
          <a:bodyPr vert="horz" lIns="90142" tIns="45071" rIns="90142" bIns="4507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2" y="8829140"/>
            <a:ext cx="3038145" cy="465745"/>
          </a:xfrm>
          <a:prstGeom prst="rect">
            <a:avLst/>
          </a:prstGeom>
        </p:spPr>
        <p:txBody>
          <a:bodyPr vert="horz" lIns="90142" tIns="45071" rIns="90142" bIns="4507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744" y="8829140"/>
            <a:ext cx="3038145" cy="465745"/>
          </a:xfrm>
          <a:prstGeom prst="rect">
            <a:avLst/>
          </a:prstGeom>
        </p:spPr>
        <p:txBody>
          <a:bodyPr vert="horz" lIns="90142" tIns="45071" rIns="90142" bIns="4507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</a:defRPr>
            </a:lvl1pPr>
          </a:lstStyle>
          <a:p>
            <a:pPr>
              <a:defRPr/>
            </a:pPr>
            <a:fld id="{583293DD-EE22-4E29-BAF8-A880C51803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0061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F503-1062-40EB-B013-C9700C8511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81D8C-90D3-4535-95DC-569251EF9C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351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F503-1062-40EB-B013-C9700C8511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81D8C-90D3-4535-95DC-569251EF9C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500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F503-1062-40EB-B013-C9700C8511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81D8C-90D3-4535-95DC-569251EF9C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377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F503-1062-40EB-B013-C9700C8511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81D8C-90D3-4535-95DC-569251EF9C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931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F503-1062-40EB-B013-C9700C8511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81D8C-90D3-4535-95DC-569251EF9C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70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F503-1062-40EB-B013-C9700C8511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81D8C-90D3-4535-95DC-569251EF9C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541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F503-1062-40EB-B013-C9700C8511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81D8C-90D3-4535-95DC-569251EF9C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720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F503-1062-40EB-B013-C9700C8511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81D8C-90D3-4535-95DC-569251EF9C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329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F503-1062-40EB-B013-C9700C8511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81D8C-90D3-4535-95DC-569251EF9C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406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F503-1062-40EB-B013-C9700C8511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81D8C-90D3-4535-95DC-569251EF9C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637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F503-1062-40EB-B013-C9700C8511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81D8C-90D3-4535-95DC-569251EF9C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89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1A9F503-1062-40EB-B013-C9700C8511D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4/28/2017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BC81D8C-90D3-4535-95DC-569251EF9C9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9191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fred.stlouisfed.org/graph/?g=dvc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948315"/>
            <a:ext cx="9143999" cy="2154436"/>
          </a:xfr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000" b="1" dirty="0" smtClean="0">
                <a:solidFill>
                  <a:srgbClr val="0000FF"/>
                </a:solidFill>
              </a:rPr>
              <a:t>Prospects for a Coal Renaissance</a:t>
            </a:r>
            <a:r>
              <a:rPr lang="en-US" sz="2800" b="1" dirty="0" smtClean="0">
                <a:solidFill>
                  <a:srgbClr val="0000FF"/>
                </a:solidFill>
              </a:rPr>
              <a:t/>
            </a:r>
            <a:br>
              <a:rPr lang="en-US" sz="2800" b="1" dirty="0" smtClean="0">
                <a:solidFill>
                  <a:srgbClr val="0000FF"/>
                </a:solidFill>
              </a:rPr>
            </a:br>
            <a:r>
              <a:rPr lang="en-US" sz="2800" b="1" dirty="0" smtClean="0">
                <a:solidFill>
                  <a:srgbClr val="0000FF"/>
                </a:solidFill>
              </a:rPr>
              <a:t/>
            </a:r>
            <a:br>
              <a:rPr lang="en-US" sz="2800" b="1" dirty="0" smtClean="0">
                <a:solidFill>
                  <a:srgbClr val="0000FF"/>
                </a:solidFill>
              </a:rPr>
            </a:br>
            <a:r>
              <a:rPr lang="en-US" sz="2800" b="1" dirty="0" smtClean="0">
                <a:solidFill>
                  <a:srgbClr val="0000FF"/>
                </a:solidFill>
              </a:rPr>
              <a:t>Jim Stock</a:t>
            </a:r>
            <a:br>
              <a:rPr lang="en-US" sz="2800" b="1" dirty="0" smtClean="0">
                <a:solidFill>
                  <a:srgbClr val="0000FF"/>
                </a:solidFill>
              </a:rPr>
            </a:br>
            <a:r>
              <a:rPr lang="en-US" sz="2400" b="1" dirty="0" smtClean="0">
                <a:solidFill>
                  <a:srgbClr val="0000FF"/>
                </a:solidFill>
              </a:rPr>
              <a:t>Harvard University</a:t>
            </a:r>
            <a:br>
              <a:rPr lang="en-US" sz="2400" b="1" dirty="0" smtClean="0">
                <a:solidFill>
                  <a:srgbClr val="0000FF"/>
                </a:solidFill>
              </a:rPr>
            </a:br>
            <a:r>
              <a:rPr lang="en-US" sz="2400" b="1" dirty="0" smtClean="0">
                <a:solidFill>
                  <a:srgbClr val="0000FF"/>
                </a:solidFill>
              </a:rPr>
              <a:t>Member, Council of Economic Advisers, 2013-2014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5432" y="3839747"/>
            <a:ext cx="770021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 algn="ctr"/>
            <a:r>
              <a:rPr lang="en-US" sz="26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MIT CEEPR Spring 2017 Research Workshop</a:t>
            </a:r>
          </a:p>
          <a:p>
            <a:pPr lvl="1" indent="-457200" algn="ctr"/>
            <a:endParaRPr lang="en-US" sz="2600" b="1" dirty="0" smtClean="0">
              <a:solidFill>
                <a:schemeClr val="accent6">
                  <a:lumMod val="50000"/>
                </a:schemeClr>
              </a:solidFill>
              <a:latin typeface="+mn-lt"/>
            </a:endParaRPr>
          </a:p>
          <a:p>
            <a:pPr lvl="1" indent="-457200" algn="ctr"/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Cambridge, MA</a:t>
            </a:r>
          </a:p>
          <a:p>
            <a:pPr lvl="1" indent="-457200" algn="ctr"/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April 27, 2017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048" y="6048027"/>
            <a:ext cx="8695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presentation draws on work with John </a:t>
            </a:r>
            <a:r>
              <a:rPr lang="en-US" dirty="0" err="1" smtClean="0"/>
              <a:t>Coglianese</a:t>
            </a:r>
            <a:r>
              <a:rPr lang="en-US" dirty="0" smtClean="0"/>
              <a:t> and Todd </a:t>
            </a:r>
            <a:r>
              <a:rPr lang="en-US" dirty="0" err="1" smtClean="0"/>
              <a:t>Gerardan</a:t>
            </a:r>
            <a:r>
              <a:rPr lang="en-US" dirty="0" smtClean="0"/>
              <a:t>, Harvard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43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 txBox="1">
            <a:spLocks/>
          </p:cNvSpPr>
          <p:nvPr/>
        </p:nvSpPr>
        <p:spPr bwMode="auto">
          <a:xfrm>
            <a:off x="-1" y="0"/>
            <a:ext cx="9144000" cy="549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 smtClean="0">
                <a:solidFill>
                  <a:srgbClr val="0000FF"/>
                </a:solidFill>
                <a:latin typeface="+mj-lt"/>
                <a:cs typeface="Arial" charset="0"/>
              </a:rPr>
              <a:t>Challenges confronting a coal Renaissance</a:t>
            </a:r>
            <a:endParaRPr lang="en-US" sz="24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1886" y="584970"/>
            <a:ext cx="8311243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+mn-lt"/>
              </a:rPr>
              <a:t>Challenge #1: cost of competing technologies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>
              <a:latin typeface="+mn-lt"/>
            </a:endParaRPr>
          </a:p>
          <a:p>
            <a:r>
              <a:rPr lang="en-US" sz="2000" b="1" dirty="0" smtClean="0">
                <a:solidFill>
                  <a:srgbClr val="0000FF"/>
                </a:solidFill>
                <a:latin typeface="+mn-lt"/>
              </a:rPr>
              <a:t>Challenge #2: </a:t>
            </a:r>
          </a:p>
          <a:p>
            <a:r>
              <a:rPr lang="en-US" sz="2000" b="1" dirty="0" smtClean="0">
                <a:solidFill>
                  <a:srgbClr val="0000FF"/>
                </a:solidFill>
                <a:latin typeface="+mn-lt"/>
              </a:rPr>
              <a:t>Aging coal fleet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dirty="0">
              <a:latin typeface="+mn-lt"/>
            </a:endParaRPr>
          </a:p>
          <a:p>
            <a:endParaRPr lang="en-US" sz="2000" b="1" dirty="0" smtClean="0">
              <a:solidFill>
                <a:srgbClr val="0000FF"/>
              </a:solidFill>
              <a:latin typeface="+mn-lt"/>
            </a:endParaRPr>
          </a:p>
          <a:p>
            <a:endParaRPr lang="en-US" sz="2000" b="1" dirty="0">
              <a:solidFill>
                <a:srgbClr val="0000FF"/>
              </a:solidFill>
              <a:latin typeface="+mn-lt"/>
            </a:endParaRPr>
          </a:p>
          <a:p>
            <a:endParaRPr lang="en-US" sz="2000" b="1" dirty="0" smtClean="0">
              <a:solidFill>
                <a:srgbClr val="0000FF"/>
              </a:solidFill>
              <a:latin typeface="+mn-lt"/>
            </a:endParaRPr>
          </a:p>
          <a:p>
            <a:r>
              <a:rPr lang="en-US" sz="2000" b="1" dirty="0" smtClean="0">
                <a:solidFill>
                  <a:srgbClr val="0000FF"/>
                </a:solidFill>
                <a:latin typeface="+mn-lt"/>
              </a:rPr>
              <a:t>Challenge #3: Science &amp; facts</a:t>
            </a:r>
            <a:endParaRPr lang="en-US" sz="2000" b="1" dirty="0">
              <a:solidFill>
                <a:srgbClr val="0000FF"/>
              </a:solidFill>
              <a:latin typeface="+mn-lt"/>
            </a:endParaRPr>
          </a:p>
          <a:p>
            <a:pPr lvl="1"/>
            <a:r>
              <a:rPr lang="en-US" dirty="0">
                <a:latin typeface="+mn-lt"/>
              </a:rPr>
              <a:t>“I think that measuring with precision human activity on the climate is something very challenging to do and there’s tremendous disagreement about the degree of impact, so no, I would not agree that it’s a primary contributor to the global warming that we see… But we don’t know that yet. We need to continue the debate and continue the review and the analysis.”</a:t>
            </a:r>
          </a:p>
          <a:p>
            <a:pPr lvl="2" algn="r"/>
            <a:r>
              <a:rPr lang="en-US" dirty="0" smtClean="0">
                <a:latin typeface="+mn-lt"/>
              </a:rPr>
              <a:t>Administrator Scott Pruitt, CNBC</a:t>
            </a:r>
            <a:r>
              <a:rPr lang="en-US" dirty="0">
                <a:latin typeface="+mn-lt"/>
              </a:rPr>
              <a:t>, March 9, </a:t>
            </a:r>
            <a:r>
              <a:rPr lang="en-US" dirty="0" smtClean="0">
                <a:latin typeface="+mn-lt"/>
              </a:rPr>
              <a:t>2017</a:t>
            </a:r>
            <a:endParaRPr lang="en-US" sz="2000" dirty="0" smtClean="0">
              <a:latin typeface="+mn-lt"/>
            </a:endParaRPr>
          </a:p>
        </p:txBody>
      </p:sp>
      <p:pic>
        <p:nvPicPr>
          <p:cNvPr id="5" name="Picture 2" descr="graph of U.S. utility-scale electric generating capacity, as explained in the article tex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181" y="1142503"/>
            <a:ext cx="6870817" cy="3447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28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 txBox="1">
            <a:spLocks/>
          </p:cNvSpPr>
          <p:nvPr/>
        </p:nvSpPr>
        <p:spPr bwMode="auto">
          <a:xfrm>
            <a:off x="-1" y="0"/>
            <a:ext cx="9144000" cy="549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>
                <a:solidFill>
                  <a:srgbClr val="0000FF"/>
                </a:solidFill>
                <a:latin typeface="+mj-lt"/>
                <a:cs typeface="Arial" charset="0"/>
              </a:rPr>
              <a:t>Challenge 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cs typeface="Arial" charset="0"/>
              </a:rPr>
              <a:t>#3: </a:t>
            </a:r>
            <a:r>
              <a:rPr lang="en-US" sz="2400" dirty="0">
                <a:solidFill>
                  <a:srgbClr val="0000FF"/>
                </a:solidFill>
                <a:latin typeface="+mj-lt"/>
                <a:cs typeface="Arial" charset="0"/>
              </a:rPr>
              <a:t>Science</a:t>
            </a:r>
            <a:endParaRPr lang="en-US" sz="24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57" y="687040"/>
            <a:ext cx="8229600" cy="6022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069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 txBox="1">
            <a:spLocks/>
          </p:cNvSpPr>
          <p:nvPr/>
        </p:nvSpPr>
        <p:spPr bwMode="auto">
          <a:xfrm>
            <a:off x="-1" y="0"/>
            <a:ext cx="9144000" cy="549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>
                <a:solidFill>
                  <a:srgbClr val="0000FF"/>
                </a:solidFill>
                <a:latin typeface="+mn-lt"/>
                <a:cs typeface="Arial" charset="0"/>
              </a:rPr>
              <a:t>Challenge </a:t>
            </a:r>
            <a:r>
              <a:rPr lang="en-US" sz="2400" dirty="0" smtClean="0">
                <a:solidFill>
                  <a:srgbClr val="0000FF"/>
                </a:solidFill>
                <a:latin typeface="+mn-lt"/>
                <a:cs typeface="Arial" charset="0"/>
              </a:rPr>
              <a:t>#3: </a:t>
            </a:r>
            <a:r>
              <a:rPr lang="en-US" sz="2400" dirty="0">
                <a:solidFill>
                  <a:srgbClr val="0000FF"/>
                </a:solidFill>
                <a:latin typeface="+mn-lt"/>
                <a:cs typeface="Arial" charset="0"/>
              </a:rPr>
              <a:t>Science</a:t>
            </a:r>
            <a:endParaRPr lang="en-US" sz="24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57" y="687040"/>
            <a:ext cx="8229600" cy="6022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533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 txBox="1">
            <a:spLocks/>
          </p:cNvSpPr>
          <p:nvPr/>
        </p:nvSpPr>
        <p:spPr bwMode="auto">
          <a:xfrm>
            <a:off x="-1" y="0"/>
            <a:ext cx="9144000" cy="549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>
                <a:solidFill>
                  <a:srgbClr val="0000FF"/>
                </a:solidFill>
                <a:latin typeface="+mj-lt"/>
                <a:cs typeface="Arial" charset="0"/>
              </a:rPr>
              <a:t>Challenge 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cs typeface="Arial" charset="0"/>
              </a:rPr>
              <a:t>#3: </a:t>
            </a:r>
            <a:r>
              <a:rPr lang="en-US" sz="2400" dirty="0">
                <a:solidFill>
                  <a:srgbClr val="0000FF"/>
                </a:solidFill>
                <a:latin typeface="+mj-lt"/>
                <a:cs typeface="Arial" charset="0"/>
              </a:rPr>
              <a:t>Science</a:t>
            </a:r>
            <a:endParaRPr lang="en-US" sz="24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57" y="687040"/>
            <a:ext cx="8229600" cy="6022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050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 txBox="1">
            <a:spLocks/>
          </p:cNvSpPr>
          <p:nvPr/>
        </p:nvSpPr>
        <p:spPr bwMode="auto">
          <a:xfrm>
            <a:off x="-1" y="0"/>
            <a:ext cx="9144000" cy="549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>
                <a:solidFill>
                  <a:srgbClr val="0000FF"/>
                </a:solidFill>
                <a:latin typeface="+mn-lt"/>
                <a:cs typeface="Arial" charset="0"/>
              </a:rPr>
              <a:t>Challenge </a:t>
            </a:r>
            <a:r>
              <a:rPr lang="en-US" sz="2400" dirty="0" smtClean="0">
                <a:solidFill>
                  <a:srgbClr val="0000FF"/>
                </a:solidFill>
                <a:latin typeface="+mn-lt"/>
                <a:cs typeface="Arial" charset="0"/>
              </a:rPr>
              <a:t>#3: </a:t>
            </a:r>
            <a:r>
              <a:rPr lang="en-US" sz="2400" dirty="0">
                <a:solidFill>
                  <a:srgbClr val="0000FF"/>
                </a:solidFill>
                <a:latin typeface="+mn-lt"/>
                <a:cs typeface="Arial" charset="0"/>
              </a:rPr>
              <a:t>Science</a:t>
            </a:r>
            <a:endParaRPr lang="en-US" sz="24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57" y="687040"/>
            <a:ext cx="8229600" cy="6022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984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 txBox="1">
            <a:spLocks/>
          </p:cNvSpPr>
          <p:nvPr/>
        </p:nvSpPr>
        <p:spPr bwMode="auto">
          <a:xfrm>
            <a:off x="-1" y="0"/>
            <a:ext cx="9144000" cy="549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>
                <a:solidFill>
                  <a:srgbClr val="0000FF"/>
                </a:solidFill>
                <a:latin typeface="+mj-lt"/>
                <a:cs typeface="Arial" charset="0"/>
              </a:rPr>
              <a:t>Challenge 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cs typeface="Arial" charset="0"/>
              </a:rPr>
              <a:t>#3: </a:t>
            </a:r>
            <a:r>
              <a:rPr lang="en-US" sz="2400" dirty="0">
                <a:solidFill>
                  <a:srgbClr val="0000FF"/>
                </a:solidFill>
                <a:latin typeface="+mj-lt"/>
                <a:cs typeface="Arial" charset="0"/>
              </a:rPr>
              <a:t>Science</a:t>
            </a:r>
            <a:endParaRPr lang="en-US" sz="24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57" y="687040"/>
            <a:ext cx="8229600" cy="6022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245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fm.cnbc.com/applications/cnbc.com/resources/editorialfiles/charts/2017/04/1491943235_liesmansurvey4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076" y="3161365"/>
            <a:ext cx="6409996" cy="3120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3"/>
          <p:cNvSpPr txBox="1">
            <a:spLocks/>
          </p:cNvSpPr>
          <p:nvPr/>
        </p:nvSpPr>
        <p:spPr bwMode="auto">
          <a:xfrm>
            <a:off x="-1" y="0"/>
            <a:ext cx="9144000" cy="549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 smtClean="0">
                <a:solidFill>
                  <a:srgbClr val="0000FF"/>
                </a:solidFill>
                <a:latin typeface="+mj-lt"/>
                <a:cs typeface="Arial" charset="0"/>
              </a:rPr>
              <a:t>Challenges confronting a coal Renaissance</a:t>
            </a:r>
            <a:endParaRPr lang="en-US" sz="24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1886" y="584970"/>
            <a:ext cx="8311243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+mn-lt"/>
              </a:rPr>
              <a:t>Challenge #4:</a:t>
            </a:r>
          </a:p>
          <a:p>
            <a:r>
              <a:rPr lang="en-US" sz="2000" b="1" dirty="0" smtClean="0">
                <a:solidFill>
                  <a:srgbClr val="0000FF"/>
                </a:solidFill>
                <a:latin typeface="+mn-lt"/>
              </a:rPr>
              <a:t>Keep it in the ground</a:t>
            </a:r>
          </a:p>
          <a:p>
            <a:r>
              <a:rPr lang="en-US" sz="2000" b="1" dirty="0" smtClean="0">
                <a:solidFill>
                  <a:srgbClr val="0000FF"/>
                </a:solidFill>
                <a:latin typeface="+mn-lt"/>
              </a:rPr>
              <a:t>constituency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>
              <a:latin typeface="+mn-lt"/>
            </a:endParaRPr>
          </a:p>
          <a:p>
            <a:endParaRPr lang="en-US" sz="2000" b="1" dirty="0" smtClean="0">
              <a:solidFill>
                <a:srgbClr val="0000FF"/>
              </a:solidFill>
              <a:latin typeface="+mn-lt"/>
            </a:endParaRPr>
          </a:p>
          <a:p>
            <a:endParaRPr lang="en-US" sz="2000" b="1" dirty="0">
              <a:solidFill>
                <a:srgbClr val="0000FF"/>
              </a:solidFill>
              <a:latin typeface="+mn-lt"/>
            </a:endParaRPr>
          </a:p>
          <a:p>
            <a:endParaRPr lang="en-US" sz="2000" b="1" dirty="0" smtClean="0">
              <a:solidFill>
                <a:srgbClr val="0000FF"/>
              </a:solidFill>
              <a:latin typeface="+mn-lt"/>
            </a:endParaRPr>
          </a:p>
          <a:p>
            <a:endParaRPr lang="en-US" sz="2000" b="1" dirty="0" smtClean="0">
              <a:solidFill>
                <a:srgbClr val="0000FF"/>
              </a:solidFill>
              <a:latin typeface="+mn-lt"/>
            </a:endParaRPr>
          </a:p>
          <a:p>
            <a:endParaRPr lang="en-US" sz="2000" b="1" dirty="0" smtClean="0">
              <a:solidFill>
                <a:srgbClr val="0000FF"/>
              </a:solidFill>
              <a:latin typeface="+mn-lt"/>
            </a:endParaRPr>
          </a:p>
          <a:p>
            <a:endParaRPr lang="en-US" sz="2000" b="1" dirty="0" smtClean="0">
              <a:solidFill>
                <a:srgbClr val="0000FF"/>
              </a:solidFill>
              <a:latin typeface="+mn-lt"/>
            </a:endParaRPr>
          </a:p>
          <a:p>
            <a:r>
              <a:rPr lang="en-US" sz="2000" b="1" dirty="0" smtClean="0">
                <a:solidFill>
                  <a:srgbClr val="0000FF"/>
                </a:solidFill>
                <a:latin typeface="+mn-lt"/>
              </a:rPr>
              <a:t>Challenge #5:</a:t>
            </a:r>
          </a:p>
          <a:p>
            <a:r>
              <a:rPr lang="en-US" sz="2000" b="1" dirty="0" smtClean="0">
                <a:solidFill>
                  <a:srgbClr val="0000FF"/>
                </a:solidFill>
                <a:latin typeface="+mn-lt"/>
              </a:rPr>
              <a:t>Public opinion</a:t>
            </a:r>
          </a:p>
          <a:p>
            <a:endParaRPr lang="en-US" sz="2000" b="1" dirty="0">
              <a:solidFill>
                <a:srgbClr val="0000FF"/>
              </a:solidFill>
              <a:latin typeface="+mn-lt"/>
            </a:endParaRPr>
          </a:p>
          <a:p>
            <a:r>
              <a:rPr lang="en-US" sz="1600" dirty="0" smtClean="0">
                <a:latin typeface="+mn-lt"/>
              </a:rPr>
              <a:t>Source: CNBC,</a:t>
            </a:r>
          </a:p>
          <a:p>
            <a:r>
              <a:rPr lang="en-US" sz="1600" dirty="0" smtClean="0">
                <a:latin typeface="+mn-lt"/>
              </a:rPr>
              <a:t>April 12, 2017</a:t>
            </a:r>
          </a:p>
          <a:p>
            <a:endParaRPr lang="en-US" sz="2000" b="1" dirty="0" smtClean="0">
              <a:solidFill>
                <a:srgbClr val="0000FF"/>
              </a:solidFill>
              <a:latin typeface="+mn-lt"/>
            </a:endParaRPr>
          </a:p>
          <a:p>
            <a:endParaRPr lang="en-US" sz="2000" b="1" dirty="0" smtClean="0">
              <a:solidFill>
                <a:srgbClr val="0000FF"/>
              </a:solidFill>
              <a:latin typeface="+mn-lt"/>
            </a:endParaRPr>
          </a:p>
          <a:p>
            <a:endParaRPr lang="en-US" sz="2000" b="1" dirty="0" smtClean="0">
              <a:solidFill>
                <a:srgbClr val="0000FF"/>
              </a:solidFill>
              <a:latin typeface="+mn-lt"/>
            </a:endParaRPr>
          </a:p>
          <a:p>
            <a:endParaRPr lang="en-US" sz="2000" b="1" dirty="0" smtClean="0">
              <a:solidFill>
                <a:srgbClr val="0000FF"/>
              </a:solidFill>
              <a:latin typeface="+mn-lt"/>
            </a:endParaRPr>
          </a:p>
          <a:p>
            <a:r>
              <a:rPr lang="en-US" sz="2000" b="1" dirty="0" smtClean="0">
                <a:solidFill>
                  <a:srgbClr val="0000FF"/>
                </a:solidFill>
                <a:latin typeface="+mn-lt"/>
              </a:rPr>
              <a:t>Challenge #6: Time isn’t the coal industry’s friend</a:t>
            </a:r>
            <a:endParaRPr lang="en-US" sz="2000" b="1" dirty="0">
              <a:solidFill>
                <a:srgbClr val="0000FF"/>
              </a:solidFill>
              <a:latin typeface="+mn-lt"/>
            </a:endParaRPr>
          </a:p>
        </p:txBody>
      </p:sp>
      <p:pic>
        <p:nvPicPr>
          <p:cNvPr id="6" name="Picture 2" descr="C:\energy_env\Coal\decks\Pages from DOI_PEIS_Scoping Report_2017_Vol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15" t="28064" r="36809" b="52833"/>
          <a:stretch/>
        </p:blipFill>
        <p:spPr bwMode="auto">
          <a:xfrm>
            <a:off x="3358420" y="584970"/>
            <a:ext cx="4094202" cy="2434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094384" y="1091820"/>
            <a:ext cx="2010609" cy="16350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977807" y="1298715"/>
            <a:ext cx="11360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Source: DOI PEIS Scoping Document, Jan. 2017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4473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 txBox="1">
            <a:spLocks/>
          </p:cNvSpPr>
          <p:nvPr/>
        </p:nvSpPr>
        <p:spPr bwMode="auto">
          <a:xfrm>
            <a:off x="-1" y="0"/>
            <a:ext cx="9144000" cy="549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 smtClean="0">
                <a:solidFill>
                  <a:srgbClr val="0000FF"/>
                </a:solidFill>
                <a:latin typeface="+mj-lt"/>
                <a:cs typeface="Arial" charset="0"/>
              </a:rPr>
              <a:t>Coal: Policies for a realistic future</a:t>
            </a:r>
            <a:endParaRPr lang="en-US" sz="24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3915" y="1144290"/>
            <a:ext cx="56007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+mn-lt"/>
              </a:rPr>
              <a:t>Acknowledge the science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+mn-lt"/>
              </a:rPr>
              <a:t>Acknowledge public support for GHG mitigation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+mn-lt"/>
              </a:rPr>
              <a:t>Promote policy certainty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+mn-lt"/>
              </a:rPr>
              <a:t>Promote transition to certain, effective, and efficient policy:  </a:t>
            </a:r>
          </a:p>
          <a:p>
            <a:pPr lvl="1"/>
            <a:r>
              <a:rPr lang="en-US" sz="2000" dirty="0" smtClean="0">
                <a:latin typeface="+mn-lt"/>
              </a:rPr>
              <a:t>carbon fee + CO2 out of CAA </a:t>
            </a:r>
            <a:r>
              <a:rPr lang="en-US" sz="2000" smtClean="0">
                <a:latin typeface="+mn-lt"/>
              </a:rPr>
              <a:t>+ transitional CCS </a:t>
            </a:r>
            <a:r>
              <a:rPr lang="en-US" sz="2000" dirty="0" smtClean="0">
                <a:latin typeface="+mn-lt"/>
              </a:rPr>
              <a:t>supports</a:t>
            </a:r>
          </a:p>
        </p:txBody>
      </p:sp>
      <p:pic>
        <p:nvPicPr>
          <p:cNvPr id="8" name="Picture 2" descr="C:\energy_env\Coal\decks\Pages from TheConservativeCaseforCarbonDividend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552" y="2709821"/>
            <a:ext cx="2814852" cy="364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37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-1" y="0"/>
            <a:ext cx="9144000" cy="549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600" dirty="0" smtClean="0">
                <a:solidFill>
                  <a:srgbClr val="0000FF"/>
                </a:solidFill>
                <a:latin typeface="+mj-lt"/>
                <a:cs typeface="Arial" charset="0"/>
              </a:rPr>
              <a:t>Prospects for a Coal Renaissance</a:t>
            </a:r>
            <a:endParaRPr lang="en-US" sz="26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3325" y="1219306"/>
            <a:ext cx="833242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b="1" dirty="0" smtClean="0">
                <a:solidFill>
                  <a:srgbClr val="0000FF"/>
                </a:solidFill>
                <a:latin typeface="+mn-lt"/>
              </a:rPr>
              <a:t>Recent coal trends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 smtClean="0"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b="1" dirty="0" smtClean="0">
                <a:solidFill>
                  <a:srgbClr val="0000FF"/>
                </a:solidFill>
                <a:latin typeface="+mn-lt"/>
              </a:rPr>
              <a:t>Explaining the decline in coal production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 smtClean="0"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b="1" dirty="0" smtClean="0">
                <a:solidFill>
                  <a:srgbClr val="0000FF"/>
                </a:solidFill>
                <a:latin typeface="+mn-lt"/>
              </a:rPr>
              <a:t>Trump policies: a Coal Renaissance?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 smtClean="0"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b="1" dirty="0" smtClean="0">
                <a:solidFill>
                  <a:srgbClr val="0000FF"/>
                </a:solidFill>
                <a:latin typeface="+mn-lt"/>
              </a:rPr>
              <a:t>Policies for a realistic future for coal</a:t>
            </a:r>
          </a:p>
        </p:txBody>
      </p:sp>
    </p:spTree>
    <p:extLst>
      <p:ext uri="{BB962C8B-B14F-4D97-AF65-F5344CB8AC3E}">
        <p14:creationId xmlns:p14="http://schemas.microsoft.com/office/powerpoint/2010/main" val="191612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 txBox="1">
            <a:spLocks/>
          </p:cNvSpPr>
          <p:nvPr/>
        </p:nvSpPr>
        <p:spPr bwMode="auto">
          <a:xfrm>
            <a:off x="-1" y="0"/>
            <a:ext cx="9144000" cy="549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600" dirty="0" smtClean="0">
                <a:solidFill>
                  <a:srgbClr val="0000FF"/>
                </a:solidFill>
                <a:latin typeface="+mj-lt"/>
                <a:cs typeface="Arial" charset="0"/>
              </a:rPr>
              <a:t>Recent coal trends: production</a:t>
            </a:r>
            <a:endParaRPr lang="en-US" sz="2600" dirty="0">
              <a:solidFill>
                <a:srgbClr val="0000FF"/>
              </a:solidFill>
              <a:latin typeface="+mj-l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2" t="3259" r="3657" b="2660"/>
          <a:stretch/>
        </p:blipFill>
        <p:spPr bwMode="auto">
          <a:xfrm>
            <a:off x="426320" y="637581"/>
            <a:ext cx="8700654" cy="597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23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-1" y="0"/>
            <a:ext cx="9144000" cy="549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600" dirty="0" smtClean="0">
                <a:solidFill>
                  <a:srgbClr val="0000FF"/>
                </a:solidFill>
                <a:latin typeface="+mn-lt"/>
                <a:cs typeface="Arial" charset="0"/>
              </a:rPr>
              <a:t>Recent coal trends: employment</a:t>
            </a:r>
            <a:endParaRPr lang="en-US" sz="26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97273" y="4464300"/>
            <a:ext cx="48129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2015 coal mining employment (EIA)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Western:		13,725	(WY+MT = 7,965)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Appalachia: 	37,576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Interior: 		</a:t>
            </a:r>
            <a:r>
              <a:rPr lang="en-US" u="sng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14,558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Total:		65,971</a:t>
            </a:r>
            <a:endParaRPr lang="en-US" b="1" dirty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1" t="7754" r="4423" b="6822"/>
          <a:stretch/>
        </p:blipFill>
        <p:spPr bwMode="auto">
          <a:xfrm>
            <a:off x="4526281" y="756186"/>
            <a:ext cx="4606290" cy="3280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FRED Graph Chart" descr="FRED Graph">
            <a:hlinkClick r:id="rId3" tooltip="View this chart in your browser. 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56186"/>
            <a:ext cx="4526281" cy="305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02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 txBox="1">
            <a:spLocks/>
          </p:cNvSpPr>
          <p:nvPr/>
        </p:nvSpPr>
        <p:spPr bwMode="auto">
          <a:xfrm>
            <a:off x="-1" y="0"/>
            <a:ext cx="9144000" cy="549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600" dirty="0" smtClean="0">
                <a:solidFill>
                  <a:srgbClr val="0000FF"/>
                </a:solidFill>
                <a:latin typeface="+mj-lt"/>
                <a:cs typeface="Arial" charset="0"/>
              </a:rPr>
              <a:t>Explaining the decline: a decomposition</a:t>
            </a:r>
            <a:endParaRPr lang="en-US" sz="2600" dirty="0">
              <a:solidFill>
                <a:srgbClr val="0000FF"/>
              </a:solidFill>
              <a:latin typeface="+mj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0"/>
          <a:stretch/>
        </p:blipFill>
        <p:spPr bwMode="auto">
          <a:xfrm>
            <a:off x="316559" y="605084"/>
            <a:ext cx="8432581" cy="6155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29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-1" y="0"/>
            <a:ext cx="9144000" cy="549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600" dirty="0" smtClean="0">
                <a:solidFill>
                  <a:srgbClr val="0000FF"/>
                </a:solidFill>
                <a:latin typeface="+mj-lt"/>
                <a:cs typeface="Arial" charset="0"/>
              </a:rPr>
              <a:t>Trump administration policies: a coal Renaissance?</a:t>
            </a:r>
            <a:endParaRPr lang="en-US" sz="26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6364" y="1020280"/>
            <a:ext cx="857596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+mn-lt"/>
              </a:rPr>
              <a:t>Oil &amp; gas production policies </a:t>
            </a:r>
            <a:r>
              <a:rPr lang="en-US" sz="2000" b="1" dirty="0" smtClean="0">
                <a:solidFill>
                  <a:srgbClr val="0000FF"/>
                </a:solidFill>
                <a:latin typeface="+mn-lt"/>
              </a:rPr>
              <a:t>(–, small)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EO13783 actions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“Suspend”/withdraw 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EPA methane rule, BLM fracking rule, etc.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Broader regulatory review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Expand offshore O&amp;G leasing areas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 smtClean="0">
              <a:latin typeface="+mn-lt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+mn-lt"/>
              </a:rPr>
              <a:t>Make wind, solar permitting on public lands more difficult </a:t>
            </a:r>
            <a:r>
              <a:rPr lang="en-US" sz="2000" b="1" dirty="0" smtClean="0">
                <a:solidFill>
                  <a:srgbClr val="0000FF"/>
                </a:solidFill>
                <a:latin typeface="+mn-lt"/>
              </a:rPr>
              <a:t>(+, small)</a:t>
            </a:r>
            <a:endParaRPr lang="en-US" sz="2000" dirty="0" smtClean="0">
              <a:latin typeface="+mn-lt"/>
            </a:endParaRPr>
          </a:p>
          <a:p>
            <a:pPr marL="457200" indent="-457200">
              <a:buFont typeface="+mj-lt"/>
              <a:buAutoNum type="arabicPeriod"/>
            </a:pPr>
            <a:endParaRPr lang="en-US" sz="2000" dirty="0" smtClean="0">
              <a:latin typeface="+mn-lt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+mn-lt"/>
              </a:rPr>
              <a:t>Tax reform provisions (TBD) </a:t>
            </a:r>
            <a:r>
              <a:rPr lang="en-US" sz="2000" b="1" dirty="0" smtClean="0">
                <a:solidFill>
                  <a:srgbClr val="0000FF"/>
                </a:solidFill>
                <a:latin typeface="+mn-lt"/>
              </a:rPr>
              <a:t>(small)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>
              <a:latin typeface="+mn-lt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+mn-lt"/>
              </a:rPr>
              <a:t>One-off deals, e.g. Navajo Generating Station</a:t>
            </a:r>
            <a:r>
              <a:rPr lang="en-US" sz="2000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+mn-lt"/>
              </a:rPr>
              <a:t>(small)</a:t>
            </a:r>
            <a:endParaRPr lang="en-US" sz="2000" b="1" dirty="0">
              <a:solidFill>
                <a:srgbClr val="0000FF"/>
              </a:solidFill>
              <a:latin typeface="+mn-lt"/>
            </a:endParaRPr>
          </a:p>
          <a:p>
            <a:pPr marL="457200" lvl="0" indent="-457200">
              <a:buFont typeface="+mj-lt"/>
              <a:buAutoNum type="arabicPeriod"/>
            </a:pPr>
            <a:endParaRPr lang="en-US" sz="2000" dirty="0">
              <a:solidFill>
                <a:prstClr val="black"/>
              </a:solidFill>
              <a:latin typeface="Calibri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Lift coal moratorium/terminate 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coal program PEIS </a:t>
            </a:r>
            <a:r>
              <a:rPr lang="en-US" sz="2000" b="1" dirty="0" smtClean="0">
                <a:solidFill>
                  <a:srgbClr val="0000FF"/>
                </a:solidFill>
                <a:latin typeface="Calibri"/>
              </a:rPr>
              <a:t>(potentially large if permanent) 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  <a:p>
            <a:pPr marL="457200" indent="-457200">
              <a:buFont typeface="+mj-lt"/>
              <a:buAutoNum type="arabicPeriod"/>
            </a:pPr>
            <a:endParaRPr lang="en-US" sz="2000" dirty="0" smtClean="0">
              <a:latin typeface="+mn-lt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+mn-lt"/>
              </a:rPr>
              <a:t>Withdraw/re-propose CPP (EO13783)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alibri"/>
              </a:rPr>
              <a:t>(potentially large if permanent</a:t>
            </a:r>
            <a:r>
              <a:rPr lang="en-US" sz="2000" b="1" dirty="0" smtClean="0">
                <a:solidFill>
                  <a:srgbClr val="0000FF"/>
                </a:solidFill>
                <a:latin typeface="Calibri"/>
              </a:rPr>
              <a:t>)</a:t>
            </a:r>
            <a:endParaRPr lang="en-US" sz="2000" b="1" dirty="0" smtClean="0">
              <a:solidFill>
                <a:srgbClr val="000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6330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jstock\AppData\Local\Microsoft\Windows\Temporary Internet Files\Content.IE5\HM80H85R\chart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01" r="33591" b="13553"/>
          <a:stretch/>
        </p:blipFill>
        <p:spPr bwMode="auto">
          <a:xfrm>
            <a:off x="627797" y="586845"/>
            <a:ext cx="7629115" cy="537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347" y="0"/>
            <a:ext cx="9144000" cy="549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 smtClean="0">
                <a:solidFill>
                  <a:srgbClr val="0000FF"/>
                </a:solidFill>
                <a:latin typeface="Calibri"/>
                <a:cs typeface="Arial" charset="0"/>
              </a:rPr>
              <a:t>Projected effect of withdrawing CPP: EIA AEO (NEMS)</a:t>
            </a:r>
            <a:endParaRPr lang="en-US" sz="2400" dirty="0">
              <a:solidFill>
                <a:srgbClr val="0000FF"/>
              </a:solidFill>
              <a:latin typeface="Calibri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377584" y="6040412"/>
            <a:ext cx="81880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altLang="en-US" b="1" dirty="0" smtClean="0">
                <a:solidFill>
                  <a:prstClr val="black"/>
                </a:solidFill>
                <a:latin typeface="Calibri"/>
                <a:ea typeface="Calibri" pitchFamily="34" charset="0"/>
                <a:cs typeface="Times New Roman" pitchFamily="18" charset="0"/>
              </a:rPr>
              <a:t>EIA AEO 2016 Steam coal projection 2015-2040 (Quad Btu) </a:t>
            </a:r>
            <a:r>
              <a:rPr lang="en-US" altLang="en-US" b="1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with and without the CPP</a:t>
            </a:r>
            <a:endParaRPr lang="en-US" altLang="en-US" b="1" dirty="0" smtClean="0">
              <a:solidFill>
                <a:prstClr val="black"/>
              </a:solidFill>
              <a:latin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97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347" y="0"/>
            <a:ext cx="9144000" cy="549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 smtClean="0">
                <a:solidFill>
                  <a:srgbClr val="0000FF"/>
                </a:solidFill>
                <a:latin typeface="+mj-lt"/>
                <a:cs typeface="Arial" charset="0"/>
              </a:rPr>
              <a:t>Trump administration policies: effect of EO13783 if permanent</a:t>
            </a:r>
            <a:endParaRPr lang="en-US" sz="24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50032" y="6451593"/>
            <a:ext cx="611875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 smtClean="0">
                <a:latin typeface="+mn-lt"/>
                <a:ea typeface="Calibri" pitchFamily="34" charset="0"/>
                <a:cs typeface="Times New Roman" pitchFamily="18" charset="0"/>
              </a:rPr>
              <a:t>Source: Hauser, Bordoff, and </a:t>
            </a:r>
            <a:r>
              <a:rPr lang="en-US" altLang="en-US" sz="1600" dirty="0" err="1" smtClean="0">
                <a:latin typeface="+mn-lt"/>
                <a:ea typeface="Calibri" pitchFamily="34" charset="0"/>
                <a:cs typeface="Times New Roman" pitchFamily="18" charset="0"/>
              </a:rPr>
              <a:t>Marsten</a:t>
            </a:r>
            <a:r>
              <a:rPr lang="en-US" altLang="en-US" sz="1600" dirty="0" smtClean="0">
                <a:latin typeface="+mn-lt"/>
                <a:ea typeface="Calibri" pitchFamily="34" charset="0"/>
                <a:cs typeface="Times New Roman" pitchFamily="18" charset="0"/>
              </a:rPr>
              <a:t> (Columbia CGEP, 2017)</a:t>
            </a:r>
            <a:endParaRPr kumimoji="0" lang="en-US" altLang="en-US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pic>
        <p:nvPicPr>
          <p:cNvPr id="1026" name="Picture 2" descr="C:\energy_env\Coal\decks\Pages from Hauser_Bordoff_Marsten_CGEP_Center on Global Energy Policy Can Coal Make a Comeback_April 201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" t="39151" r="20159" b="26661"/>
          <a:stretch/>
        </p:blipFill>
        <p:spPr bwMode="auto">
          <a:xfrm>
            <a:off x="41295" y="641964"/>
            <a:ext cx="9076327" cy="5577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44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-1" y="0"/>
            <a:ext cx="9144000" cy="549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600" dirty="0" smtClean="0">
                <a:solidFill>
                  <a:srgbClr val="0000FF"/>
                </a:solidFill>
                <a:latin typeface="+mj-lt"/>
                <a:cs typeface="Arial" charset="0"/>
              </a:rPr>
              <a:t>What policies would bring a Coal Renaissance?</a:t>
            </a:r>
            <a:endParaRPr lang="en-US" sz="26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6364" y="792105"/>
            <a:ext cx="857596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0000FF"/>
                </a:solidFill>
                <a:latin typeface="+mn-lt"/>
              </a:rPr>
              <a:t>Permanently</a:t>
            </a:r>
            <a:r>
              <a:rPr lang="en-US" sz="2000" b="1" dirty="0" smtClean="0">
                <a:solidFill>
                  <a:srgbClr val="0000FF"/>
                </a:solidFill>
                <a:latin typeface="+mn-lt"/>
              </a:rPr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 dirty="0" smtClean="0">
                <a:solidFill>
                  <a:srgbClr val="0000FF"/>
                </a:solidFill>
                <a:latin typeface="+mn-lt"/>
              </a:rPr>
              <a:t>Remove CO2 from the Clean Air Act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2000" dirty="0" smtClean="0">
                <a:latin typeface="+mn-lt"/>
              </a:rPr>
              <a:t>Legislative removal (filibuster)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2000" dirty="0" smtClean="0">
                <a:latin typeface="+mn-lt"/>
              </a:rPr>
              <a:t>Void the endangerment finding (won’t work – would lose in court)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2000" dirty="0" smtClean="0">
                <a:latin typeface="+mn-lt"/>
              </a:rPr>
              <a:t>Win (i.e. lose) in DC Circuit/SCOTUS: prevail on fence-line interpretation (maybe, but will Pruitt risk this? EPA winning (Pruitt losing) at SCOTUS would make subsequent withdrawal and re-proposal highly problematic.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 dirty="0" smtClean="0">
                <a:solidFill>
                  <a:srgbClr val="0000FF"/>
                </a:solidFill>
                <a:latin typeface="+mn-lt"/>
              </a:rPr>
              <a:t>Remove climate as a consideration in the federal coal program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2000" dirty="0" smtClean="0">
                <a:latin typeface="+mn-lt"/>
              </a:rPr>
              <a:t>Legislative prohibition (no, filibuster)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 dirty="0" smtClean="0">
                <a:solidFill>
                  <a:srgbClr val="0000FF"/>
                </a:solidFill>
                <a:latin typeface="+mn-lt"/>
              </a:rPr>
              <a:t>Disengage from international climate negotiations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Legislative prohibition (no, filibuster)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2000" b="1" dirty="0" smtClean="0">
                <a:solidFill>
                  <a:srgbClr val="0000FF"/>
                </a:solidFill>
                <a:latin typeface="Calibri"/>
              </a:rPr>
              <a:t>No </a:t>
            </a:r>
            <a:r>
              <a:rPr lang="en-US" sz="2000" b="1" dirty="0">
                <a:solidFill>
                  <a:srgbClr val="0000FF"/>
                </a:solidFill>
                <a:latin typeface="Calibri"/>
              </a:rPr>
              <a:t>carbon </a:t>
            </a:r>
            <a:r>
              <a:rPr lang="en-US" sz="2000" b="1" dirty="0" smtClean="0">
                <a:solidFill>
                  <a:srgbClr val="0000FF"/>
                </a:solidFill>
                <a:latin typeface="Calibri"/>
              </a:rPr>
              <a:t>tax, ever</a:t>
            </a:r>
            <a:endParaRPr lang="en-US" sz="2000" b="1" dirty="0">
              <a:solidFill>
                <a:srgbClr val="0000FF"/>
              </a:solidFill>
              <a:latin typeface="Calibri"/>
            </a:endParaRPr>
          </a:p>
          <a:p>
            <a:pPr lvl="1"/>
            <a:r>
              <a:rPr lang="en-US" sz="2000" dirty="0">
                <a:solidFill>
                  <a:prstClr val="black"/>
                </a:solidFill>
                <a:latin typeface="Calibri"/>
              </a:rPr>
              <a:t>No credible commitment 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device</a:t>
            </a:r>
            <a:endParaRPr lang="en-US" sz="2000" b="1" dirty="0" smtClean="0">
              <a:solidFill>
                <a:prstClr val="black"/>
              </a:solidFill>
              <a:latin typeface="Calibri"/>
            </a:endParaRPr>
          </a:p>
          <a:p>
            <a:pPr lvl="1"/>
            <a:endParaRPr lang="en-US" sz="2000" b="1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Calibri"/>
              </a:rPr>
              <a:t>Coal Renaissance = 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Calibri"/>
              </a:rPr>
              <a:t>highest production case imaginable 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Calibri"/>
              </a:rPr>
              <a:t>= plateau at current level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u="sng" dirty="0" smtClean="0">
                <a:solidFill>
                  <a:schemeClr val="accent6">
                    <a:lumMod val="50000"/>
                  </a:schemeClr>
                </a:solidFill>
                <a:latin typeface="Calibri"/>
              </a:rPr>
              <a:t>All four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Calibri"/>
              </a:rPr>
              <a:t> are necessary for coal production to plateau – and </a:t>
            </a:r>
            <a:r>
              <a:rPr lang="en-US" sz="2000" b="1" u="sng" dirty="0" smtClean="0">
                <a:solidFill>
                  <a:schemeClr val="accent6">
                    <a:lumMod val="50000"/>
                  </a:schemeClr>
                </a:solidFill>
                <a:latin typeface="Calibri"/>
              </a:rPr>
              <a:t>each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Calibri"/>
              </a:rPr>
              <a:t> is highly unlikely to occur.</a:t>
            </a:r>
            <a:endParaRPr lang="en-US" sz="2000" dirty="0" smtClean="0">
              <a:solidFill>
                <a:schemeClr val="accent6">
                  <a:lumMod val="50000"/>
                </a:scheme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9871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55295</TotalTime>
  <Words>610</Words>
  <Application>Microsoft Office PowerPoint</Application>
  <PresentationFormat>On-screen Show (4:3)</PresentationFormat>
  <Paragraphs>127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1_Office Theme</vt:lpstr>
      <vt:lpstr>Prospects for a Coal Renaissance  Jim Stock Harvard University Member, Council of Economic Advisers, 2013-2014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EOP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EOP</dc:creator>
  <cp:lastModifiedBy>Petrakis, Gia Antonia</cp:lastModifiedBy>
  <cp:revision>7253</cp:revision>
  <cp:lastPrinted>2014-02-26T14:41:34Z</cp:lastPrinted>
  <dcterms:created xsi:type="dcterms:W3CDTF">2011-09-02T19:09:31Z</dcterms:created>
  <dcterms:modified xsi:type="dcterms:W3CDTF">2017-04-28T14:12:50Z</dcterms:modified>
</cp:coreProperties>
</file>