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403" r:id="rId2"/>
    <p:sldId id="549" r:id="rId3"/>
    <p:sldId id="565" r:id="rId4"/>
    <p:sldId id="495" r:id="rId5"/>
    <p:sldId id="496" r:id="rId6"/>
    <p:sldId id="567" r:id="rId7"/>
    <p:sldId id="571" r:id="rId8"/>
    <p:sldId id="500" r:id="rId9"/>
    <p:sldId id="497" r:id="rId10"/>
    <p:sldId id="502" r:id="rId11"/>
    <p:sldId id="501" r:id="rId12"/>
    <p:sldId id="522" r:id="rId13"/>
    <p:sldId id="534" r:id="rId14"/>
    <p:sldId id="533" r:id="rId15"/>
    <p:sldId id="499" r:id="rId16"/>
    <p:sldId id="535" r:id="rId17"/>
    <p:sldId id="493" r:id="rId18"/>
    <p:sldId id="550" r:id="rId19"/>
    <p:sldId id="537" r:id="rId20"/>
    <p:sldId id="538" r:id="rId21"/>
    <p:sldId id="526" r:id="rId22"/>
    <p:sldId id="561" r:id="rId23"/>
    <p:sldId id="560" r:id="rId24"/>
    <p:sldId id="556" r:id="rId25"/>
    <p:sldId id="521" r:id="rId26"/>
    <p:sldId id="508" r:id="rId27"/>
    <p:sldId id="570" r:id="rId28"/>
    <p:sldId id="539" r:id="rId29"/>
    <p:sldId id="568" r:id="rId30"/>
    <p:sldId id="557" r:id="rId31"/>
    <p:sldId id="562" r:id="rId32"/>
    <p:sldId id="563" r:id="rId33"/>
    <p:sldId id="564" r:id="rId34"/>
    <p:sldId id="558" r:id="rId35"/>
    <p:sldId id="506" r:id="rId36"/>
    <p:sldId id="555" r:id="rId37"/>
    <p:sldId id="554" r:id="rId38"/>
    <p:sldId id="57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F1099-B980-4104-83AF-4512A97FEC74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9E32B-ABF0-46AC-BE85-536304029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2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0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9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6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7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8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6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0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5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42341-3B8A-4EC9-A1C3-2F2AB535D3F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2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8802"/>
            <a:ext cx="9067800" cy="1569660"/>
          </a:xfr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00FF"/>
                </a:solidFill>
                <a:ea typeface="Calibri"/>
              </a:rPr>
              <a:t>An Econometrician’s Take </a:t>
            </a:r>
            <a:br>
              <a:rPr lang="en-US" sz="3600" b="1" dirty="0" smtClean="0">
                <a:solidFill>
                  <a:srgbClr val="0000FF"/>
                </a:solidFill>
                <a:ea typeface="Calibri"/>
              </a:rPr>
            </a:br>
            <a:r>
              <a:rPr lang="en-US" sz="3600" b="1" dirty="0" smtClean="0">
                <a:solidFill>
                  <a:srgbClr val="0000FF"/>
                </a:solidFill>
                <a:ea typeface="Calibri"/>
              </a:rPr>
              <a:t>on the CO</a:t>
            </a:r>
            <a:r>
              <a:rPr lang="en-US" sz="3600" b="1" baseline="-25000" dirty="0" smtClean="0">
                <a:solidFill>
                  <a:srgbClr val="0000FF"/>
                </a:solidFill>
                <a:ea typeface="Calibri"/>
              </a:rPr>
              <a:t>2</a:t>
            </a:r>
            <a:r>
              <a:rPr lang="en-US" sz="3600" b="1" dirty="0" smtClean="0">
                <a:solidFill>
                  <a:srgbClr val="0000FF"/>
                </a:solidFill>
                <a:ea typeface="Calibri"/>
              </a:rPr>
              <a:t>-Climate Debate</a:t>
            </a:r>
            <a:r>
              <a:rPr lang="en-US" sz="4000" dirty="0">
                <a:latin typeface="Times New Roman"/>
                <a:ea typeface="Calibri"/>
              </a:rPr>
              <a:t/>
            </a:r>
            <a:br>
              <a:rPr lang="en-US" sz="4000" dirty="0">
                <a:latin typeface="Times New Roman"/>
                <a:ea typeface="Calibri"/>
              </a:rPr>
            </a:b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871" y="2361926"/>
            <a:ext cx="8382000" cy="3810274"/>
          </a:xfr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j-lt"/>
              </a:rPr>
              <a:t>Giselle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Montamat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, Harvard Economics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j-lt"/>
              </a:rPr>
              <a:t>Jim Stock, Harvard Economics</a:t>
            </a:r>
          </a:p>
          <a:p>
            <a:endParaRPr lang="en-US" sz="26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600" dirty="0" smtClean="0">
                <a:solidFill>
                  <a:schemeClr val="tx1"/>
                </a:solidFill>
                <a:latin typeface="+mj-lt"/>
              </a:rPr>
              <a:t>NYU-Stern 10</a:t>
            </a:r>
            <a:r>
              <a:rPr lang="en-US" sz="2600" baseline="30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 Annual Volatility Conference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April 27, 2018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algn="l"/>
            <a:endParaRPr lang="en-US" sz="2600" dirty="0" smtClean="0">
              <a:solidFill>
                <a:schemeClr val="tx1"/>
              </a:solidFill>
            </a:endParaRPr>
          </a:p>
          <a:p>
            <a:pPr algn="l"/>
            <a:endParaRPr lang="en-US" sz="26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Thanks </a:t>
            </a:r>
            <a:r>
              <a:rPr lang="en-US" sz="1800" dirty="0">
                <a:solidFill>
                  <a:schemeClr val="tx1"/>
                </a:solidFill>
              </a:rPr>
              <a:t>to Robert </a:t>
            </a:r>
            <a:r>
              <a:rPr lang="en-US" sz="1800" dirty="0" smtClean="0">
                <a:solidFill>
                  <a:schemeClr val="tx1"/>
                </a:solidFill>
              </a:rPr>
              <a:t>Kaufmann (BU) and Felix Prentis (Oxford/U. Victoria)</a:t>
            </a:r>
            <a:endParaRPr lang="en-US" sz="18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35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229600" cy="5988348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The 1998-2013 warming hiatus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629400" y="2438400"/>
            <a:ext cx="11430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The hiatus: Multiple explanations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910" y="595491"/>
            <a:ext cx="7620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Anthropogenic </a:t>
            </a:r>
            <a:r>
              <a:rPr lang="en-US" b="1" dirty="0">
                <a:solidFill>
                  <a:srgbClr val="0000FF"/>
                </a:solidFill>
              </a:rPr>
              <a:t>sulfur</a:t>
            </a:r>
          </a:p>
          <a:p>
            <a:pPr lvl="1"/>
            <a:r>
              <a:rPr lang="en-US" dirty="0"/>
              <a:t>Kaufmann, Kauppi, Mann, Stock (2011)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00FF"/>
                </a:solidFill>
              </a:rPr>
              <a:t>Declining solar irradiance</a:t>
            </a:r>
          </a:p>
          <a:p>
            <a:pPr lvl="1"/>
            <a:r>
              <a:rPr lang="en-US" dirty="0" err="1" smtClean="0">
                <a:solidFill>
                  <a:prstClr val="black"/>
                </a:solidFill>
              </a:rPr>
              <a:t>Tollefson</a:t>
            </a:r>
            <a:r>
              <a:rPr lang="en-US" dirty="0" smtClean="0">
                <a:solidFill>
                  <a:prstClr val="black"/>
                </a:solidFill>
              </a:rPr>
              <a:t> (2013), Trenberth (2015), Kaufmann et. al. (2011)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Volcanic aerosols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dirty="0" err="1" smtClean="0">
                <a:solidFill>
                  <a:prstClr val="black"/>
                </a:solidFill>
              </a:rPr>
              <a:t>Andersson</a:t>
            </a:r>
            <a:r>
              <a:rPr lang="en-US" dirty="0" smtClean="0">
                <a:solidFill>
                  <a:prstClr val="black"/>
                </a:solidFill>
              </a:rPr>
              <a:t> et. al. (2016)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Gregory et. al. (2016)</a:t>
            </a:r>
            <a:endParaRPr lang="en-US" dirty="0">
              <a:solidFill>
                <a:prstClr val="black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Temperature mismeasurement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Karl et. al. (2015)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Fyfe et. al. (2016)</a:t>
            </a:r>
          </a:p>
          <a:p>
            <a:pPr lvl="1"/>
            <a:r>
              <a:rPr lang="en-US" dirty="0" err="1" smtClean="0">
                <a:solidFill>
                  <a:prstClr val="black"/>
                </a:solidFill>
              </a:rPr>
              <a:t>Hausfather</a:t>
            </a:r>
            <a:r>
              <a:rPr lang="en-US" dirty="0" smtClean="0">
                <a:solidFill>
                  <a:prstClr val="black"/>
                </a:solidFill>
              </a:rPr>
              <a:t> et. al.  (2017)</a:t>
            </a:r>
          </a:p>
          <a:p>
            <a:pPr lvl="1"/>
            <a:endParaRPr lang="en-US" dirty="0" smtClean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Ocean heat </a:t>
            </a:r>
            <a:r>
              <a:rPr lang="en-US" b="1" dirty="0" smtClean="0">
                <a:solidFill>
                  <a:srgbClr val="0000FF"/>
                </a:solidFill>
              </a:rPr>
              <a:t>uptake (internal variability)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dirty="0" err="1">
                <a:solidFill>
                  <a:prstClr val="black"/>
                </a:solidFill>
              </a:rPr>
              <a:t>Meehl</a:t>
            </a:r>
            <a:r>
              <a:rPr lang="en-US" dirty="0">
                <a:solidFill>
                  <a:prstClr val="black"/>
                </a:solidFill>
              </a:rPr>
              <a:t> et al. (2011)</a:t>
            </a:r>
          </a:p>
          <a:p>
            <a:pPr lvl="1"/>
            <a:r>
              <a:rPr lang="en-US" dirty="0" err="1" smtClean="0">
                <a:solidFill>
                  <a:prstClr val="black"/>
                </a:solidFill>
              </a:rPr>
              <a:t>Kosaka</a:t>
            </a:r>
            <a:r>
              <a:rPr lang="en-US" dirty="0" smtClean="0">
                <a:solidFill>
                  <a:prstClr val="black"/>
                </a:solidFill>
              </a:rPr>
              <a:t> and </a:t>
            </a:r>
            <a:r>
              <a:rPr lang="en-US" dirty="0" err="1" smtClean="0">
                <a:solidFill>
                  <a:prstClr val="black"/>
                </a:solidFill>
              </a:rPr>
              <a:t>Xie</a:t>
            </a:r>
            <a:r>
              <a:rPr lang="en-US" dirty="0" smtClean="0">
                <a:solidFill>
                  <a:prstClr val="black"/>
                </a:solidFill>
              </a:rPr>
              <a:t> (2013)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Liu, </a:t>
            </a:r>
            <a:r>
              <a:rPr lang="en-US" dirty="0" err="1" smtClean="0">
                <a:solidFill>
                  <a:prstClr val="black"/>
                </a:solidFill>
              </a:rPr>
              <a:t>Xie</a:t>
            </a:r>
            <a:r>
              <a:rPr lang="en-US" dirty="0" smtClean="0">
                <a:solidFill>
                  <a:prstClr val="black"/>
                </a:solidFill>
              </a:rPr>
              <a:t>, and Lu (2016)</a:t>
            </a:r>
          </a:p>
          <a:p>
            <a:pPr lvl="1"/>
            <a:endParaRPr lang="en-US" dirty="0" smtClean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Not easily explained/poses problems for models</a:t>
            </a:r>
          </a:p>
          <a:p>
            <a:pPr marL="457200" lvl="2"/>
            <a:r>
              <a:rPr lang="en-US" dirty="0"/>
              <a:t>Curry (2014</a:t>
            </a:r>
            <a:r>
              <a:rPr lang="en-US" dirty="0" smtClean="0"/>
              <a:t>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5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The hiatus: two simple models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457" y="762000"/>
            <a:ext cx="861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Can simple models that condition on RF “predict” the hiatus?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Estimate simple models through 1998, make conditional projections (“dynamic simulations”)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addresses the spurious regression concern but not necessarily the endogeneity concern</a:t>
            </a:r>
          </a:p>
        </p:txBody>
      </p:sp>
    </p:spTree>
    <p:extLst>
      <p:ext uri="{BB962C8B-B14F-4D97-AF65-F5344CB8AC3E}">
        <p14:creationId xmlns:p14="http://schemas.microsoft.com/office/powerpoint/2010/main" val="118182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The hiatus: two simple models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457" y="762000"/>
            <a:ext cx="861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Can simple models that condition on RF “predict” the hiatus?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Estimate simple models through 1998, make conditional projections (“dynamic simulations”)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addresses the spurious regression concern but not necessarily the endogeneity concern</a:t>
            </a:r>
          </a:p>
          <a:p>
            <a:endParaRPr lang="en-US" dirty="0"/>
          </a:p>
          <a:p>
            <a:r>
              <a:rPr lang="en-US" dirty="0" smtClean="0"/>
              <a:t>1. Error-correction model, homogeneous response to RF (Kaufmann, Kauppi, Stock 2006)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438943"/>
              </p:ext>
            </p:extLst>
          </p:nvPr>
        </p:nvGraphicFramePr>
        <p:xfrm>
          <a:off x="838200" y="2819400"/>
          <a:ext cx="4940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1" name="Equation" r:id="rId3" imgW="4940280" imgH="761760" progId="Equation.DSMT4">
                  <p:embed/>
                </p:oleObj>
              </mc:Choice>
              <mc:Fallback>
                <p:oleObj name="Equation" r:id="rId3" imgW="494028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819400"/>
                        <a:ext cx="49403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70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The hiatus: two simple models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457" y="762000"/>
            <a:ext cx="861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Can simple models that condition on RF “predict” the hiatus?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Estimate simple models through 1998, make conditional projections (“dynamic simulations”)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addresses the spurious regression concern but not necessarily the endogeneity concern</a:t>
            </a:r>
          </a:p>
          <a:p>
            <a:endParaRPr lang="en-US" dirty="0"/>
          </a:p>
          <a:p>
            <a:r>
              <a:rPr lang="en-US" dirty="0" smtClean="0"/>
              <a:t>1. Error-correction model, homogeneous response to RF (Kaufmann, Kauppi, Stock 2006)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 Error-correction model, different static response to RF-gas and RF-sun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239551"/>
              </p:ext>
            </p:extLst>
          </p:nvPr>
        </p:nvGraphicFramePr>
        <p:xfrm>
          <a:off x="838200" y="2819400"/>
          <a:ext cx="4940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8" name="Equation" r:id="rId3" imgW="4940280" imgH="761760" progId="Equation.DSMT4">
                  <p:embed/>
                </p:oleObj>
              </mc:Choice>
              <mc:Fallback>
                <p:oleObj name="Equation" r:id="rId3" imgW="494028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819400"/>
                        <a:ext cx="49403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480101"/>
              </p:ext>
            </p:extLst>
          </p:nvPr>
        </p:nvGraphicFramePr>
        <p:xfrm>
          <a:off x="838200" y="4572000"/>
          <a:ext cx="7150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9" name="Equation" r:id="rId5" imgW="7149960" imgH="761760" progId="Equation.DSMT4">
                  <p:embed/>
                </p:oleObj>
              </mc:Choice>
              <mc:Fallback>
                <p:oleObj name="Equation" r:id="rId5" imgW="71499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72000"/>
                        <a:ext cx="71501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91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Hiatus: Simple model 1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" y="545722"/>
            <a:ext cx="8674768" cy="63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Hiatus: Simple models 1 &amp; 2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2" y="607654"/>
            <a:ext cx="8534218" cy="621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5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Hiatus: Counterfactual and decomposition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838200"/>
            <a:ext cx="807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These models admit a linear decomposition of “reasons” for the hiatus.</a:t>
            </a:r>
          </a:p>
          <a:p>
            <a:endParaRPr lang="en-US" sz="2000" dirty="0"/>
          </a:p>
          <a:p>
            <a:r>
              <a:rPr lang="en-US" sz="2000" dirty="0" smtClean="0"/>
              <a:t>The decomposition requires a counterfactual. Here we consider “BAU”: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All gas radiative </a:t>
            </a:r>
            <a:r>
              <a:rPr lang="en-US" sz="2000" dirty="0" err="1" smtClean="0"/>
              <a:t>forcings</a:t>
            </a:r>
            <a:r>
              <a:rPr lang="en-US" sz="2000" dirty="0" smtClean="0"/>
              <a:t>  grow over 1999-2015 at their rate over the previous 10 years (1989-1998)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Solar RF mean over the 2004-2015 equals its mean over the 1984-2003 cycles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72" y="3429000"/>
            <a:ext cx="4599071" cy="3344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4543072" cy="330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2" y="549664"/>
            <a:ext cx="8150088" cy="5927336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Hiatus: actual, conditional &amp; counterfactual projection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5470" y="1655933"/>
            <a:ext cx="1655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Counterfactual 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projection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73261" y="2971800"/>
            <a:ext cx="1589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Conditional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projection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Hiatus decomposition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980815"/>
              </p:ext>
            </p:extLst>
          </p:nvPr>
        </p:nvGraphicFramePr>
        <p:xfrm>
          <a:off x="2046675" y="773824"/>
          <a:ext cx="5171508" cy="43434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561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Model 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Total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gap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-0.020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Explained components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SOX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CFC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N2O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CH4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Subtotal, Gases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+mn-lt"/>
                        </a:rPr>
                        <a:t>-0.012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SUN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-0.005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Total explained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+mn-lt"/>
                        </a:rPr>
                        <a:t>-0.018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Unexplained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  <a:latin typeface="+mn-lt"/>
                        </a:rPr>
                        <a:t>0.003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5658" y="5373469"/>
            <a:ext cx="8413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counterfactuals give different decompositions.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Estrada et al (2014), Estrada and </a:t>
            </a:r>
            <a:r>
              <a:rPr lang="en-US" dirty="0" err="1" smtClean="0"/>
              <a:t>Perron</a:t>
            </a:r>
            <a:r>
              <a:rPr lang="en-US" dirty="0" smtClean="0"/>
              <a:t> </a:t>
            </a:r>
            <a:r>
              <a:rPr lang="en-US" dirty="0"/>
              <a:t>(2016) </a:t>
            </a:r>
            <a:r>
              <a:rPr lang="en-US" dirty="0" smtClean="0"/>
              <a:t>give more weight to CFC reductions.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  <a:cs typeface="Arial" charset="0"/>
              </a:rPr>
              <a:t>Climate science: the political landscape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399" y="1529477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EPA Administrator Scott Pruitt, CNBC, March 9, </a:t>
            </a:r>
            <a:r>
              <a:rPr lang="en-US" b="1" dirty="0" smtClean="0">
                <a:solidFill>
                  <a:srgbClr val="0000FF"/>
                </a:solidFill>
              </a:rPr>
              <a:t>2017</a:t>
            </a:r>
          </a:p>
          <a:p>
            <a:pPr lvl="1"/>
            <a:r>
              <a:rPr lang="en-US" dirty="0" smtClean="0"/>
              <a:t>“I </a:t>
            </a:r>
            <a:r>
              <a:rPr lang="en-US" dirty="0"/>
              <a:t>think that measuring with precision human activity on the climate is something very challenging to do and there’s tremendous disagreement about the degree of impact, so no, I would not agree that it’s a primary contributor to the global warming that we </a:t>
            </a:r>
            <a:r>
              <a:rPr lang="en-US" dirty="0" smtClean="0"/>
              <a:t>see… But </a:t>
            </a:r>
            <a:r>
              <a:rPr lang="en-US" dirty="0"/>
              <a:t>we don’t know that </a:t>
            </a:r>
            <a:r>
              <a:rPr lang="en-US" dirty="0" smtClean="0"/>
              <a:t>yet. We </a:t>
            </a:r>
            <a:r>
              <a:rPr lang="en-US" dirty="0"/>
              <a:t>need to continue the debate and continue the review and the analysis</a:t>
            </a:r>
            <a:r>
              <a:rPr lang="en-US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011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Hiatus: extensions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143000"/>
            <a:ext cx="791306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of many…</a:t>
            </a:r>
          </a:p>
          <a:p>
            <a:endParaRPr lang="en-US" dirty="0"/>
          </a:p>
          <a:p>
            <a:r>
              <a:rPr lang="en-US" dirty="0" smtClean="0"/>
              <a:t>Kaufmann, </a:t>
            </a:r>
            <a:r>
              <a:rPr lang="en-US" dirty="0" err="1" smtClean="0"/>
              <a:t>Kaupi</a:t>
            </a:r>
            <a:r>
              <a:rPr lang="en-US" dirty="0" smtClean="0"/>
              <a:t>, Stock (2006, 2011)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Endogenize</a:t>
            </a:r>
            <a:r>
              <a:rPr lang="en-US" dirty="0"/>
              <a:t> (model) CO2, CH4 net emissions sensitivity to temperature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Volcanic sulfates as instrumental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Estimate a small positive feedback</a:t>
            </a:r>
          </a:p>
          <a:p>
            <a:endParaRPr lang="en-US" dirty="0" smtClean="0"/>
          </a:p>
          <a:p>
            <a:r>
              <a:rPr lang="en-US" dirty="0" err="1"/>
              <a:t>Bruns</a:t>
            </a:r>
            <a:r>
              <a:rPr lang="en-US" dirty="0"/>
              <a:t>, </a:t>
            </a:r>
            <a:r>
              <a:rPr lang="en-US" dirty="0" err="1"/>
              <a:t>Csereklyei</a:t>
            </a:r>
            <a:r>
              <a:rPr lang="en-US" dirty="0"/>
              <a:t>, Stern (2017)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Include endogenous ocean heat uptake (RFAGG exogenous)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3-variable error correction model that incorporates ocean heat uptake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Ocean dynamics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Lower TCR estimates because of ocean damping (adjustment lags)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n-lt"/>
              </a:rPr>
              <a:t>Causality 2: from anthropogenic emissions to temperatures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004" y="914400"/>
            <a:ext cx="5235964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877193"/>
            <a:ext cx="366740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Objects of interest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Equilibrium </a:t>
            </a:r>
            <a:r>
              <a:rPr lang="en-US" b="1" dirty="0">
                <a:solidFill>
                  <a:srgbClr val="0000FF"/>
                </a:solidFill>
              </a:rPr>
              <a:t>climate sensitivity (ECS):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Equilibrium (long-run) temperature response to CO2 doubling.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IPCC AR5 likely range 1.5-4.5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r>
              <a:rPr lang="en-US" b="1" dirty="0">
                <a:solidFill>
                  <a:srgbClr val="0000FF"/>
                </a:solidFill>
              </a:rPr>
              <a:t>Transient climate response (TCR):</a:t>
            </a:r>
            <a:r>
              <a:rPr lang="en-US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Temperature response to CO2 doubling at 1% annual rate over those 70 years.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IPCC AR5 likely range 1-2.5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n-lt"/>
              </a:rPr>
              <a:t>Causality 2: from anthropogenic emissions to temperatures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004" y="914400"/>
            <a:ext cx="5235964" cy="381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501" y="4847272"/>
            <a:ext cx="3705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Why not use the levels relations?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Time horizon unclear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Endogeneity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Inference requires additional modeling (cointegration?)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877193"/>
            <a:ext cx="366740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Objects of interest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Equilibrium </a:t>
            </a:r>
            <a:r>
              <a:rPr lang="en-US" b="1" dirty="0">
                <a:solidFill>
                  <a:srgbClr val="0000FF"/>
                </a:solidFill>
              </a:rPr>
              <a:t>climate sensitivity (ECS):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Equilibrium (long-run) temperature response to CO2 doubling.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IPCC AR5 likely range 1.5-4.5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r>
              <a:rPr lang="en-US" b="1" dirty="0">
                <a:solidFill>
                  <a:srgbClr val="0000FF"/>
                </a:solidFill>
              </a:rPr>
              <a:t>Transient climate response (TCR):</a:t>
            </a:r>
            <a:r>
              <a:rPr lang="en-US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Temperature response to CO2 doubling at 1% annual rate over those 70 years.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IPCC AR5 likely range 1-2.5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n-lt"/>
              </a:rPr>
              <a:t>Causality 2: from anthropogenic emissions to temperatures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004" y="914400"/>
            <a:ext cx="5235964" cy="381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501" y="4847272"/>
            <a:ext cx="3705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Why not use the levels relations?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Time horizon unclear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Endogeneity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Inference requires additional modeling (cointegration?)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877193"/>
            <a:ext cx="366740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Objects of interest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Equilibrium </a:t>
            </a:r>
            <a:r>
              <a:rPr lang="en-US" b="1" dirty="0">
                <a:solidFill>
                  <a:srgbClr val="0000FF"/>
                </a:solidFill>
              </a:rPr>
              <a:t>climate sensitivity (ECS):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Equilibrium (long-run) temperature response to CO2 doubling.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IPCC AR5 likely range 1.5-4.5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r>
              <a:rPr lang="en-US" b="1" dirty="0">
                <a:solidFill>
                  <a:srgbClr val="0000FF"/>
                </a:solidFill>
              </a:rPr>
              <a:t>Transient climate response (TCR):</a:t>
            </a:r>
            <a:r>
              <a:rPr lang="en-US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Temperature response to CO2 doubling at 1% annual rate over those 70 years.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IPCC AR5 likely range 1-2.5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4847272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Goal: Causal inference with minimal assumptions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GCMs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persistent time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Credible identification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instrumental record only (1959-)</a:t>
            </a:r>
          </a:p>
        </p:txBody>
      </p:sp>
    </p:spTree>
    <p:extLst>
      <p:ext uri="{BB962C8B-B14F-4D97-AF65-F5344CB8AC3E}">
        <p14:creationId xmlns:p14="http://schemas.microsoft.com/office/powerpoint/2010/main" val="8429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n-lt"/>
              </a:rPr>
              <a:t>Causality 2: from anthropogenic emissions to temperatures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3962400"/>
            <a:ext cx="8229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One “experiment”: Invention and withdrawal of CFS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CFCs introduced 1930s for refrigeration – use took off after WWII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Withdrawn under Montreal </a:t>
            </a:r>
            <a:r>
              <a:rPr lang="en-US" dirty="0" err="1" smtClean="0"/>
              <a:t>Protocl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Other “experiments”: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Solar cycles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Invention of automobile -&gt; CO2 emissions from automobiles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Perhaps, all anthropogenic CO2 emissions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Technical note</a:t>
            </a:r>
            <a:r>
              <a:rPr lang="en-US" dirty="0" smtClean="0"/>
              <a:t>: restrict to era of instrumental CO2 measurement (1959-)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0876"/>
            <a:ext cx="4486878" cy="328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1" y="596403"/>
            <a:ext cx="4380169" cy="31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1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-26894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IV estimation – methods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716" y="1744847"/>
            <a:ext cx="80949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Instrument exogeneity: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i="1" dirty="0" smtClean="0"/>
              <a:t> 	</a:t>
            </a:r>
            <a:r>
              <a:rPr lang="en-US" i="1" dirty="0" err="1" smtClean="0"/>
              <a:t>u</a:t>
            </a:r>
            <a:r>
              <a:rPr lang="en-US" i="1" baseline="-25000" dirty="0" err="1" smtClean="0"/>
              <a:t>t</a:t>
            </a:r>
            <a:r>
              <a:rPr lang="en-US" i="1" dirty="0" smtClean="0"/>
              <a:t> </a:t>
            </a:r>
            <a:r>
              <a:rPr lang="en-US" dirty="0" smtClean="0"/>
              <a:t>includes lag effects</a:t>
            </a:r>
          </a:p>
          <a:p>
            <a:r>
              <a:rPr lang="en-US" i="1" dirty="0" smtClean="0"/>
              <a:t>          	</a:t>
            </a:r>
            <a:r>
              <a:rPr lang="en-US" dirty="0" smtClean="0"/>
              <a:t>Instrument (e.g. ∆</a:t>
            </a:r>
            <a:r>
              <a:rPr lang="en-US" i="1" baseline="-25000" dirty="0" err="1" smtClean="0"/>
              <a:t>h</a:t>
            </a:r>
            <a:r>
              <a:rPr lang="en-US" i="1" dirty="0" err="1" smtClean="0"/>
              <a:t>RFSOLAR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/>
              <a:t>is serially correlated</a:t>
            </a:r>
            <a:endParaRPr lang="en-US" i="1" dirty="0"/>
          </a:p>
          <a:p>
            <a:r>
              <a:rPr lang="en-US" i="1" dirty="0"/>
              <a:t>	=&gt; </a:t>
            </a:r>
            <a:r>
              <a:rPr lang="en-US" dirty="0" smtClean="0"/>
              <a:t>exogeneity condition violated</a:t>
            </a:r>
            <a:endParaRPr lang="en-US" i="1" dirty="0"/>
          </a:p>
          <a:p>
            <a:r>
              <a:rPr lang="en-US" i="1" dirty="0" smtClean="0"/>
              <a:t>	=&gt; </a:t>
            </a:r>
            <a:r>
              <a:rPr lang="en-US" b="1" dirty="0" smtClean="0"/>
              <a:t>use innovation of original instrument as </a:t>
            </a:r>
            <a:r>
              <a:rPr lang="en-US" b="1" i="1" dirty="0" err="1"/>
              <a:t>z</a:t>
            </a:r>
            <a:r>
              <a:rPr lang="en-US" b="1" i="1" baseline="-25000" dirty="0" err="1"/>
              <a:t>t</a:t>
            </a:r>
            <a:r>
              <a:rPr lang="en-US" b="1" i="1" dirty="0"/>
              <a:t> </a:t>
            </a:r>
            <a:endParaRPr lang="en-US" b="1" dirty="0" smtClean="0"/>
          </a:p>
          <a:p>
            <a:r>
              <a:rPr lang="en-US" dirty="0"/>
              <a:t>	 </a:t>
            </a:r>
            <a:r>
              <a:rPr lang="en-US" dirty="0" smtClean="0"/>
              <a:t>          This is basically LP-IV, see Stock &amp; Watson, </a:t>
            </a:r>
            <a:r>
              <a:rPr lang="en-US" i="1" dirty="0" smtClean="0"/>
              <a:t>EJ</a:t>
            </a:r>
            <a:r>
              <a:rPr lang="en-US" dirty="0" smtClean="0"/>
              <a:t> (2018)</a:t>
            </a:r>
          </a:p>
          <a:p>
            <a:endParaRPr lang="en-US" i="1" dirty="0"/>
          </a:p>
          <a:p>
            <a:pPr marL="342900" indent="-342900">
              <a:buFont typeface="+mj-lt"/>
              <a:buAutoNum type="arabicPeriod" startAt="2"/>
            </a:pPr>
            <a:r>
              <a:rPr lang="en-US" dirty="0" smtClean="0"/>
              <a:t>Instruments are potentially weak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=&gt; </a:t>
            </a:r>
            <a:r>
              <a:rPr lang="en-US" b="1" dirty="0" smtClean="0"/>
              <a:t>Both strong-IV and Anderson-Rubin confidence intervals</a:t>
            </a:r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dirty="0" smtClean="0"/>
              <a:t>Potential serial correlation in              process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	=&gt; </a:t>
            </a:r>
            <a:r>
              <a:rPr lang="en-US" b="1" dirty="0" smtClean="0"/>
              <a:t>HAR intervals </a:t>
            </a:r>
            <a:r>
              <a:rPr lang="en-US" dirty="0" smtClean="0"/>
              <a:t>(here, use QS kernel with fixed-</a:t>
            </a:r>
            <a:r>
              <a:rPr lang="en-US" i="1" dirty="0" smtClean="0"/>
              <a:t>b </a:t>
            </a:r>
            <a:r>
              <a:rPr lang="en-US" dirty="0" smtClean="0"/>
              <a:t>critical values)</a:t>
            </a:r>
          </a:p>
          <a:p>
            <a:pPr lvl="1"/>
            <a:r>
              <a:rPr lang="en-US" i="1" dirty="0"/>
              <a:t>	 </a:t>
            </a:r>
            <a:r>
              <a:rPr lang="en-US" i="1" dirty="0" smtClean="0"/>
              <a:t>            </a:t>
            </a:r>
            <a:r>
              <a:rPr lang="en-US" dirty="0" smtClean="0"/>
              <a:t>Lazarus, Lewis, Stock (2017); </a:t>
            </a:r>
            <a:r>
              <a:rPr lang="en-US" dirty="0"/>
              <a:t>Lazarus, Lewis, </a:t>
            </a:r>
            <a:r>
              <a:rPr lang="en-US" dirty="0" smtClean="0"/>
              <a:t>Stock, Watson </a:t>
            </a:r>
            <a:r>
              <a:rPr lang="en-US" dirty="0"/>
              <a:t>(</a:t>
            </a:r>
            <a:r>
              <a:rPr lang="en-US" dirty="0" smtClean="0"/>
              <a:t>2018)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230781"/>
              </p:ext>
            </p:extLst>
          </p:nvPr>
        </p:nvGraphicFramePr>
        <p:xfrm>
          <a:off x="1905000" y="1092200"/>
          <a:ext cx="3187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8" name="Equation" r:id="rId3" imgW="3187440" imgH="355320" progId="Equation.DSMT4">
                  <p:embed/>
                </p:oleObj>
              </mc:Choice>
              <mc:Fallback>
                <p:oleObj name="Equation" r:id="rId3" imgW="31874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1092200"/>
                        <a:ext cx="31877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414639"/>
              </p:ext>
            </p:extLst>
          </p:nvPr>
        </p:nvGraphicFramePr>
        <p:xfrm>
          <a:off x="2997200" y="1740365"/>
          <a:ext cx="1003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9" name="Equation" r:id="rId5" imgW="1002960" imgH="355320" progId="Equation.DSMT4">
                  <p:embed/>
                </p:oleObj>
              </mc:Choice>
              <mc:Fallback>
                <p:oleObj name="Equation" r:id="rId5" imgW="1002960" imgH="3553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97200" y="1740365"/>
                        <a:ext cx="10033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458509" y="5018380"/>
                <a:ext cx="688842" cy="378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509" y="5018380"/>
                <a:ext cx="688842" cy="378373"/>
              </a:xfrm>
              <a:prstGeom prst="rect">
                <a:avLst/>
              </a:prstGeom>
              <a:blipFill>
                <a:blip r:embed="rId7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0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IV estimation – Instruments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548" y="914400"/>
            <a:ext cx="80949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Instrument Group 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Radiative forcing – solar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Contribution to CO2 RF from CO2 emitted from surface transport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IEA, augmented with vehicle production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Instrument Group B</a:t>
            </a:r>
            <a:endParaRPr lang="en-US" b="1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dirty="0" smtClean="0"/>
              <a:t>Contribution to CO2 RF from all anthropogenic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IEA, Boden et al (2011)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dirty="0" smtClean="0"/>
              <a:t>RF from tropospheric SOX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University of Melbourne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59988"/>
            <a:ext cx="3845220" cy="2798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78" y="4059988"/>
            <a:ext cx="3845222" cy="279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Temperature and Aggregate RF: 10-year changes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83449"/>
            <a:ext cx="8610600" cy="626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First stage scatterplots, 10-year diffs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18" y="609600"/>
            <a:ext cx="8586982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First stage scatterplots, 10-year diffs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17" y="609600"/>
            <a:ext cx="8586983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  <a:cs typeface="Arial" charset="0"/>
              </a:rPr>
              <a:t>Climate science &amp; climate change skepticism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399" y="1529477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EPA Administrator Scott Pruitt, CNBC, March 9, </a:t>
            </a:r>
            <a:r>
              <a:rPr lang="en-US" b="1" dirty="0" smtClean="0">
                <a:solidFill>
                  <a:srgbClr val="0000FF"/>
                </a:solidFill>
              </a:rPr>
              <a:t>2017</a:t>
            </a:r>
          </a:p>
          <a:p>
            <a:pPr lvl="1"/>
            <a:r>
              <a:rPr lang="en-US" dirty="0" smtClean="0"/>
              <a:t>“I </a:t>
            </a:r>
            <a:r>
              <a:rPr lang="en-US" dirty="0"/>
              <a:t>think that measuring with precision human activity on the climate is something very challenging to do and there’s tremendous disagreement about the degree of impact, so no, I would not agree that it’s a primary contributor to the global warming that we </a:t>
            </a:r>
            <a:r>
              <a:rPr lang="en-US" dirty="0" smtClean="0"/>
              <a:t>see… But </a:t>
            </a:r>
            <a:r>
              <a:rPr lang="en-US" dirty="0"/>
              <a:t>we don’t know that </a:t>
            </a:r>
            <a:r>
              <a:rPr lang="en-US" dirty="0" smtClean="0"/>
              <a:t>yet. We </a:t>
            </a:r>
            <a:r>
              <a:rPr lang="en-US" dirty="0"/>
              <a:t>need to continue the debate and continue the review and the analysis</a:t>
            </a:r>
            <a:r>
              <a:rPr lang="en-US" dirty="0" smtClean="0"/>
              <a:t>.”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This talk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can simple data analysis say about causality, magnitudes, and climate science?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atmospheric physical chemistry but not global circulation models</a:t>
            </a:r>
          </a:p>
        </p:txBody>
      </p:sp>
    </p:spTree>
    <p:extLst>
      <p:ext uri="{BB962C8B-B14F-4D97-AF65-F5344CB8AC3E}">
        <p14:creationId xmlns:p14="http://schemas.microsoft.com/office/powerpoint/2010/main" val="1610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First stage scatterplots: 5, 10, 15, 20 year diffs - Solar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06" y="762000"/>
            <a:ext cx="3769894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5" y="767239"/>
            <a:ext cx="3769895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6" y="3560710"/>
            <a:ext cx="3769894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81400"/>
            <a:ext cx="376989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IV Results by horizon: IV = Solar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5075031"/>
            <a:ext cx="5527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2SLS estimate and 95% HAR weak-IV robust CIs</a:t>
            </a:r>
          </a:p>
          <a:p>
            <a:endParaRPr lang="en-US" dirty="0" smtClean="0"/>
          </a:p>
          <a:p>
            <a:r>
              <a:rPr lang="en-US" dirty="0" smtClean="0"/>
              <a:t>IV: 		RFSOLAR innovation</a:t>
            </a:r>
          </a:p>
          <a:p>
            <a:r>
              <a:rPr lang="en-US" dirty="0" smtClean="0"/>
              <a:t>Control variable:	RF-Volcanic (stratospheric SOX)</a:t>
            </a:r>
          </a:p>
          <a:p>
            <a:r>
              <a:rPr lang="en-US" dirty="0" smtClean="0"/>
              <a:t>Sample:		1959-2014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3"/>
          <a:stretch/>
        </p:blipFill>
        <p:spPr>
          <a:xfrm>
            <a:off x="1066800" y="762000"/>
            <a:ext cx="649682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IV Results by horizon: IV = Car emissions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5075031"/>
            <a:ext cx="5527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2SLS estimate and 95% HAR weak-IV robust CIs</a:t>
            </a:r>
          </a:p>
          <a:p>
            <a:endParaRPr lang="en-US" dirty="0" smtClean="0"/>
          </a:p>
          <a:p>
            <a:r>
              <a:rPr lang="en-US" dirty="0" smtClean="0"/>
              <a:t>IV: 		RFCO2-Cars innovation</a:t>
            </a:r>
          </a:p>
          <a:p>
            <a:r>
              <a:rPr lang="en-US" dirty="0" smtClean="0"/>
              <a:t>Control variable:	RF-Volcanic (stratospheric SOX)</a:t>
            </a:r>
          </a:p>
          <a:p>
            <a:r>
              <a:rPr lang="en-US" dirty="0" smtClean="0"/>
              <a:t>Sample:		1959-2014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3"/>
          <a:stretch/>
        </p:blipFill>
        <p:spPr>
          <a:xfrm>
            <a:off x="1066800" y="762000"/>
            <a:ext cx="649682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9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IV Results by horizon: IV = Solar, Car emissions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5075031"/>
            <a:ext cx="5527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2SLS estimate and 95% HAR strong-IV CIs</a:t>
            </a:r>
          </a:p>
          <a:p>
            <a:endParaRPr lang="en-US" dirty="0" smtClean="0"/>
          </a:p>
          <a:p>
            <a:r>
              <a:rPr lang="en-US" dirty="0" smtClean="0"/>
              <a:t>IV: 		RFSOLAR, RFCO2-Cars innovation</a:t>
            </a:r>
          </a:p>
          <a:p>
            <a:r>
              <a:rPr lang="en-US" dirty="0" smtClean="0"/>
              <a:t>Control variable:	RF-Volcanic (stratospheric SOX)</a:t>
            </a:r>
          </a:p>
          <a:p>
            <a:r>
              <a:rPr lang="en-US" dirty="0" smtClean="0"/>
              <a:t>Sample:		1959-2014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03"/>
          <a:stretch/>
        </p:blipFill>
        <p:spPr>
          <a:xfrm>
            <a:off x="990600" y="762000"/>
            <a:ext cx="692994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1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Estimates of TCR-</a:t>
            </a:r>
            <a:r>
              <a:rPr lang="en-US" sz="2600" i="1" dirty="0" smtClean="0">
                <a:solidFill>
                  <a:srgbClr val="0000FF"/>
                </a:solidFill>
                <a:latin typeface="+mj-lt"/>
              </a:rPr>
              <a:t>h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1898" y="5847556"/>
            <a:ext cx="8094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First-stage </a:t>
            </a:r>
            <a:r>
              <a:rPr lang="en-US" i="1" dirty="0" smtClean="0"/>
              <a:t>F</a:t>
            </a:r>
            <a:r>
              <a:rPr lang="en-US" dirty="0" smtClean="0"/>
              <a:t>’s are HAR. TCR-</a:t>
            </a:r>
            <a:r>
              <a:rPr lang="en-US" i="1" dirty="0" smtClean="0"/>
              <a:t>h</a:t>
            </a:r>
            <a:r>
              <a:rPr lang="en-US" dirty="0" smtClean="0"/>
              <a:t> is TCR estimated using </a:t>
            </a:r>
            <a:r>
              <a:rPr lang="en-US" i="1" dirty="0" smtClean="0"/>
              <a:t>h</a:t>
            </a:r>
            <a:r>
              <a:rPr lang="en-US" dirty="0" smtClean="0"/>
              <a:t>-differences IV. IV confidence intervals for </a:t>
            </a:r>
            <a:r>
              <a:rPr lang="en-US" i="1" dirty="0" smtClean="0"/>
              <a:t>k</a:t>
            </a:r>
            <a:r>
              <a:rPr lang="en-US" dirty="0" smtClean="0"/>
              <a:t>=1</a:t>
            </a:r>
            <a:r>
              <a:rPr lang="en-US" i="1" dirty="0" smtClean="0"/>
              <a:t> </a:t>
            </a:r>
            <a:r>
              <a:rPr lang="en-US" dirty="0"/>
              <a:t>are </a:t>
            </a:r>
            <a:r>
              <a:rPr lang="en-US" dirty="0" smtClean="0"/>
              <a:t>HAR-AR; for </a:t>
            </a:r>
            <a:r>
              <a:rPr lang="en-US" i="1" dirty="0" smtClean="0"/>
              <a:t>k</a:t>
            </a:r>
            <a:r>
              <a:rPr lang="en-US" dirty="0" smtClean="0"/>
              <a:t>=2</a:t>
            </a:r>
            <a:r>
              <a:rPr lang="en-US" i="1" dirty="0" smtClean="0"/>
              <a:t> </a:t>
            </a:r>
            <a:r>
              <a:rPr lang="en-US" dirty="0" smtClean="0"/>
              <a:t>are HAR-strong-instrument. Temperature series is Hadley-4. IPCC-AR5 range for TCR is 1-2.5.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647195"/>
              </p:ext>
            </p:extLst>
          </p:nvPr>
        </p:nvGraphicFramePr>
        <p:xfrm>
          <a:off x="210898" y="609600"/>
          <a:ext cx="8628303" cy="5185701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104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6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54984696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1443851245"/>
                    </a:ext>
                  </a:extLst>
                </a:gridCol>
              </a:tblGrid>
              <a:tr h="400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Method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Instruments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Diff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(h)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Estimate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95% CI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First-stage 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Sample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4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OLS (Levels)</a:t>
                      </a:r>
                      <a:endParaRPr lang="en-US" sz="2000" u="none" strike="noStrike" dirty="0" smtClean="0">
                        <a:effectLst/>
                        <a:latin typeface="+mn-lt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--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--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1.5</a:t>
                      </a:r>
                      <a:endParaRPr 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--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1860-2014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DOLS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--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--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1.6</a:t>
                      </a:r>
                      <a:endParaRPr 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(1.5, 1.7)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1860-2014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3451179107"/>
                  </a:ext>
                </a:extLst>
              </a:tr>
              <a:tr h="400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DOLS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--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--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1.4</a:t>
                      </a:r>
                      <a:endParaRPr 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(1.2, 1.6)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1959-2014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2935955899"/>
                  </a:ext>
                </a:extLst>
              </a:tr>
              <a:tr h="400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RFSUN, </a:t>
                      </a:r>
                    </a:p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RFCO2-Cars (k=2)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1.1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(.8, 1.4)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24.9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1959-2014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RFSUN, </a:t>
                      </a:r>
                    </a:p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RFCO2-Cars (k=2)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1.2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(1.1, 1.4)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41.5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1959-2014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616194"/>
                  </a:ext>
                </a:extLst>
              </a:tr>
              <a:tr h="40036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IV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RFCO2-Anth + RFSOX-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Anth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1.5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(0.6, 2.6)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329.8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1959-2014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921041"/>
                  </a:ext>
                </a:extLst>
              </a:tr>
              <a:tr h="40036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IV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RFCO2-Anth + RFSOX-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Anth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1.7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(1.1, 2.5)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327.8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1959-2014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36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IV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RFCO2-Anth + RFSOX-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Anth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2.1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(1.1, 5.1)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136.9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1959-2014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2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Some </a:t>
            </a:r>
            <a:r>
              <a:rPr lang="en-US" sz="2600" dirty="0">
                <a:solidFill>
                  <a:srgbClr val="0000FF"/>
                </a:solidFill>
                <a:latin typeface="+mj-lt"/>
              </a:rPr>
              <a:t>r</a:t>
            </a:r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elated work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910" y="1231880"/>
            <a:ext cx="7620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Spatial-temporal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dirty="0" err="1" smtClean="0"/>
              <a:t>Atak</a:t>
            </a:r>
            <a:r>
              <a:rPr lang="en-US" dirty="0" smtClean="0"/>
              <a:t>, Linton, and Xiao, </a:t>
            </a:r>
            <a:r>
              <a:rPr lang="en-US" i="1" dirty="0" smtClean="0"/>
              <a:t>J. Econometrics</a:t>
            </a:r>
            <a:r>
              <a:rPr lang="en-US" dirty="0" smtClean="0"/>
              <a:t> (2011)</a:t>
            </a:r>
          </a:p>
          <a:p>
            <a:pPr lvl="1"/>
            <a:r>
              <a:rPr lang="en-US" dirty="0" err="1" smtClean="0"/>
              <a:t>Bau</a:t>
            </a:r>
            <a:r>
              <a:rPr lang="en-US" dirty="0" smtClean="0"/>
              <a:t>, </a:t>
            </a:r>
            <a:r>
              <a:rPr lang="en-US" dirty="0" err="1" smtClean="0"/>
              <a:t>McInerny</a:t>
            </a:r>
            <a:r>
              <a:rPr lang="en-US" dirty="0" smtClean="0"/>
              <a:t>, and Stein, </a:t>
            </a:r>
            <a:r>
              <a:rPr lang="en-US" i="1" dirty="0" err="1" smtClean="0"/>
              <a:t>Environmetrics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2016)</a:t>
            </a:r>
          </a:p>
          <a:p>
            <a:pPr lvl="1"/>
            <a:r>
              <a:rPr lang="en-US" dirty="0" err="1" smtClean="0"/>
              <a:t>Castruccio</a:t>
            </a:r>
            <a:r>
              <a:rPr lang="en-US" dirty="0" smtClean="0"/>
              <a:t> and Stein, </a:t>
            </a:r>
            <a:r>
              <a:rPr lang="en-US" i="1" dirty="0" smtClean="0"/>
              <a:t>Ann. Appl. Stat. </a:t>
            </a:r>
            <a:r>
              <a:rPr lang="en-US" dirty="0" smtClean="0"/>
              <a:t> (2013)</a:t>
            </a:r>
          </a:p>
          <a:p>
            <a:pPr lvl="1"/>
            <a:r>
              <a:rPr lang="en-US" dirty="0" smtClean="0"/>
              <a:t>Chang et. al. (2016)</a:t>
            </a:r>
            <a:endParaRPr lang="en-US" dirty="0"/>
          </a:p>
          <a:p>
            <a:endParaRPr lang="en-US" dirty="0"/>
          </a:p>
          <a:p>
            <a:r>
              <a:rPr lang="en-US" b="1" dirty="0" smtClean="0">
                <a:solidFill>
                  <a:srgbClr val="0000FF"/>
                </a:solidFill>
              </a:rPr>
              <a:t>Longer data sets (500 year; paleo)</a:t>
            </a:r>
          </a:p>
          <a:p>
            <a:pPr lvl="1"/>
            <a:r>
              <a:rPr lang="en-US" dirty="0" err="1" smtClean="0">
                <a:solidFill>
                  <a:prstClr val="black"/>
                </a:solidFill>
              </a:rPr>
              <a:t>Dergiades</a:t>
            </a:r>
            <a:r>
              <a:rPr lang="en-US" dirty="0" smtClean="0">
                <a:solidFill>
                  <a:prstClr val="black"/>
                </a:solidFill>
              </a:rPr>
              <a:t> and Kaufmann, </a:t>
            </a:r>
            <a:r>
              <a:rPr lang="en-US" i="1" dirty="0" smtClean="0">
                <a:solidFill>
                  <a:prstClr val="black"/>
                </a:solidFill>
              </a:rPr>
              <a:t>J </a:t>
            </a:r>
            <a:r>
              <a:rPr lang="en-US" i="1" dirty="0" err="1" smtClean="0">
                <a:solidFill>
                  <a:prstClr val="black"/>
                </a:solidFill>
              </a:rPr>
              <a:t>Env</a:t>
            </a:r>
            <a:r>
              <a:rPr lang="en-US" i="1" dirty="0" smtClean="0">
                <a:solidFill>
                  <a:prstClr val="black"/>
                </a:solidFill>
              </a:rPr>
              <a:t> Econ </a:t>
            </a:r>
            <a:r>
              <a:rPr lang="en-US" i="1" dirty="0" err="1" smtClean="0">
                <a:solidFill>
                  <a:prstClr val="black"/>
                </a:solidFill>
              </a:rPr>
              <a:t>Mgt</a:t>
            </a:r>
            <a:r>
              <a:rPr lang="en-US" dirty="0" smtClean="0">
                <a:solidFill>
                  <a:prstClr val="black"/>
                </a:solidFill>
              </a:rPr>
              <a:t> (2016)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Davidson, Stephenson, </a:t>
            </a:r>
            <a:r>
              <a:rPr lang="en-US" dirty="0" err="1" smtClean="0">
                <a:solidFill>
                  <a:prstClr val="black"/>
                </a:solidFill>
              </a:rPr>
              <a:t>Turasie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i="1" dirty="0" err="1" smtClean="0">
                <a:solidFill>
                  <a:prstClr val="black"/>
                </a:solidFill>
              </a:rPr>
              <a:t>Environmetrics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(2016)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Kaufmann and Pretis, </a:t>
            </a:r>
            <a:r>
              <a:rPr lang="en-US" dirty="0" err="1" smtClean="0">
                <a:solidFill>
                  <a:prstClr val="black"/>
                </a:solidFill>
              </a:rPr>
              <a:t>ms</a:t>
            </a:r>
            <a:r>
              <a:rPr lang="en-US" dirty="0" smtClean="0">
                <a:solidFill>
                  <a:prstClr val="black"/>
                </a:solidFill>
              </a:rPr>
              <a:t>, (2017)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ECS/TCR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dirty="0" err="1" smtClean="0">
                <a:solidFill>
                  <a:prstClr val="black"/>
                </a:solidFill>
              </a:rPr>
              <a:t>Storelvmo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Leirvik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Johmann</a:t>
            </a:r>
            <a:r>
              <a:rPr lang="en-US" dirty="0" smtClean="0">
                <a:solidFill>
                  <a:prstClr val="black"/>
                </a:solidFill>
              </a:rPr>
              <a:t>, Phillips, </a:t>
            </a:r>
            <a:r>
              <a:rPr lang="en-US" i="1" dirty="0" smtClean="0">
                <a:solidFill>
                  <a:prstClr val="black"/>
                </a:solidFill>
              </a:rPr>
              <a:t>Nature Geoscience</a:t>
            </a:r>
            <a:r>
              <a:rPr lang="en-US" dirty="0" smtClean="0">
                <a:solidFill>
                  <a:prstClr val="black"/>
                </a:solidFill>
              </a:rPr>
              <a:t> (2016)</a:t>
            </a:r>
          </a:p>
        </p:txBody>
      </p:sp>
    </p:spTree>
    <p:extLst>
      <p:ext uri="{BB962C8B-B14F-4D97-AF65-F5344CB8AC3E}">
        <p14:creationId xmlns:p14="http://schemas.microsoft.com/office/powerpoint/2010/main" val="15424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895600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Additional Slides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09417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The temperature measurement debate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3" y="644582"/>
            <a:ext cx="8538907" cy="621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8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Radiative Forcing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92150"/>
            <a:ext cx="5661078" cy="5708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1143000"/>
            <a:ext cx="3035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Radiative forcing is computed by integrating intensity-emissions equations by altitude and by wavelength for a column of the atmosphere. </a:t>
            </a:r>
          </a:p>
          <a:p>
            <a:endParaRPr lang="en-US" dirty="0"/>
          </a:p>
          <a:p>
            <a:r>
              <a:rPr lang="en-US" dirty="0" smtClean="0"/>
              <a:t>Radiative forcing is not linear in concentrations. For CO2,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420684"/>
              </p:ext>
            </p:extLst>
          </p:nvPr>
        </p:nvGraphicFramePr>
        <p:xfrm>
          <a:off x="5956299" y="3581400"/>
          <a:ext cx="3187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Equation" r:id="rId4" imgW="3187440" imgH="406080" progId="Equation.DSMT4">
                  <p:embed/>
                </p:oleObj>
              </mc:Choice>
              <mc:Fallback>
                <p:oleObj name="Equation" r:id="rId4" imgW="318744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56299" y="3581400"/>
                        <a:ext cx="31877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83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Global data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81" y="567541"/>
            <a:ext cx="8595360" cy="629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3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Global data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90" y="607979"/>
            <a:ext cx="8589210" cy="625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It seems obvious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6400"/>
            <a:ext cx="534068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It seems obvious, but…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470" y="1419285"/>
            <a:ext cx="37075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There are other sources of warming &amp; cooling, some natural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Solar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Other GHG (CH4, N20, CFCs,…)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The endogeneity problem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Earth system feedbacks determine some  of radiative forcing (e.g. CO2 uptake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The spurious regression problem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You can generate high correlations in persistent time series, with no true </a:t>
            </a:r>
            <a:r>
              <a:rPr lang="en-US" dirty="0" smtClean="0"/>
              <a:t>relationship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6400"/>
            <a:ext cx="534068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25105"/>
            <a:ext cx="8458200" cy="4721292"/>
          </a:xfrm>
        </p:spPr>
        <p:txBody>
          <a:bodyPr wrap="square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200" dirty="0" smtClean="0">
                <a:solidFill>
                  <a:schemeClr val="tx1"/>
                </a:solidFill>
              </a:rPr>
              <a:t>Introduction and some data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Motivation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Radiative forcing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 smtClean="0">
                <a:solidFill>
                  <a:schemeClr val="tx1"/>
                </a:solidFill>
              </a:rPr>
              <a:t>Causality 1: Accounting for the 1998-2013 warming hiatus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The hiatus debate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Two simple models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Out of sample conditional predictions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Decomposition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Extensions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 smtClean="0">
                <a:solidFill>
                  <a:schemeClr val="tx1"/>
                </a:solidFill>
              </a:rPr>
              <a:t>Causality 2: from anthropogenic emissions to temperatures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 smtClean="0">
                <a:solidFill>
                  <a:schemeClr val="tx1"/>
                </a:solidFill>
              </a:rPr>
              <a:t>Transient climate response, equilibrium climate sensitivity, and the Social Cost of Carbon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</a:rPr>
              <a:t>Related work (brief overview</a:t>
            </a:r>
            <a:r>
              <a:rPr lang="en-US" sz="2200" dirty="0" smtClean="0">
                <a:solidFill>
                  <a:prstClr val="black"/>
                </a:solidFill>
              </a:rPr>
              <a:t>)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  <a:cs typeface="Arial" charset="0"/>
              </a:rPr>
              <a:t>Outline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-1" y="0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 smtClean="0">
                <a:solidFill>
                  <a:srgbClr val="0000FF"/>
                </a:solidFill>
                <a:latin typeface="+mj-lt"/>
              </a:rPr>
              <a:t>Radiative Forcing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712274"/>
            <a:ext cx="8153400" cy="593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3782</TotalTime>
  <Words>1682</Words>
  <Application>Microsoft Office PowerPoint</Application>
  <PresentationFormat>On-screen Show (4:3)</PresentationFormat>
  <Paragraphs>374</Paragraphs>
  <Slides>38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Cambria Math</vt:lpstr>
      <vt:lpstr>Times New Roman</vt:lpstr>
      <vt:lpstr>Office Theme</vt:lpstr>
      <vt:lpstr>Equation</vt:lpstr>
      <vt:lpstr>An Econometrician’s Take  on the CO2-Climate Debate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Stock, James H.</dc:creator>
  <cp:lastModifiedBy>Petrakis, Gia</cp:lastModifiedBy>
  <cp:revision>2000</cp:revision>
  <dcterms:created xsi:type="dcterms:W3CDTF">2014-11-20T01:07:24Z</dcterms:created>
  <dcterms:modified xsi:type="dcterms:W3CDTF">2018-04-27T16:54:52Z</dcterms:modified>
</cp:coreProperties>
</file>