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529" r:id="rId3"/>
    <p:sldId id="444" r:id="rId4"/>
    <p:sldId id="593" r:id="rId5"/>
    <p:sldId id="543" r:id="rId6"/>
    <p:sldId id="582" r:id="rId7"/>
    <p:sldId id="583" r:id="rId8"/>
    <p:sldId id="585" r:id="rId9"/>
    <p:sldId id="596" r:id="rId10"/>
    <p:sldId id="597" r:id="rId11"/>
    <p:sldId id="588" r:id="rId12"/>
    <p:sldId id="590" r:id="rId13"/>
    <p:sldId id="589" r:id="rId14"/>
    <p:sldId id="587" r:id="rId15"/>
    <p:sldId id="592" r:id="rId16"/>
    <p:sldId id="594" r:id="rId17"/>
    <p:sldId id="598" r:id="rId18"/>
    <p:sldId id="55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49" autoAdjust="0"/>
    <p:restoredTop sz="94660"/>
  </p:normalViewPr>
  <p:slideViewPr>
    <p:cSldViewPr>
      <p:cViewPr varScale="1">
        <p:scale>
          <a:sx n="88" d="100"/>
          <a:sy n="88" d="100"/>
        </p:scale>
        <p:origin x="1450"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EF1099-B980-4104-83AF-4512A97FEC74}" type="datetimeFigureOut">
              <a:rPr lang="en-US" smtClean="0"/>
              <a:t>5/1/2018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89E32B-ABF0-46AC-BE85-536304029961}" type="slidenum">
              <a:rPr lang="en-US" smtClean="0"/>
              <a:t>‹#›</a:t>
            </a:fld>
            <a:endParaRPr lang="en-US"/>
          </a:p>
        </p:txBody>
      </p:sp>
    </p:spTree>
    <p:extLst>
      <p:ext uri="{BB962C8B-B14F-4D97-AF65-F5344CB8AC3E}">
        <p14:creationId xmlns:p14="http://schemas.microsoft.com/office/powerpoint/2010/main" val="677023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A042341-3B8A-4EC9-A1C3-2F2AB535D3F1}" type="datetimeFigureOut">
              <a:rPr lang="en-US" smtClean="0"/>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550B2C-1DB8-4510-8969-9AD5EDB604FE}" type="slidenum">
              <a:rPr lang="en-US" smtClean="0"/>
              <a:t>‹#›</a:t>
            </a:fld>
            <a:endParaRPr lang="en-US"/>
          </a:p>
        </p:txBody>
      </p:sp>
    </p:spTree>
    <p:extLst>
      <p:ext uri="{BB962C8B-B14F-4D97-AF65-F5344CB8AC3E}">
        <p14:creationId xmlns:p14="http://schemas.microsoft.com/office/powerpoint/2010/main" val="2261805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042341-3B8A-4EC9-A1C3-2F2AB535D3F1}" type="datetimeFigureOut">
              <a:rPr lang="en-US" smtClean="0"/>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550B2C-1DB8-4510-8969-9AD5EDB604FE}" type="slidenum">
              <a:rPr lang="en-US" smtClean="0"/>
              <a:t>‹#›</a:t>
            </a:fld>
            <a:endParaRPr lang="en-US"/>
          </a:p>
        </p:txBody>
      </p:sp>
    </p:spTree>
    <p:extLst>
      <p:ext uri="{BB962C8B-B14F-4D97-AF65-F5344CB8AC3E}">
        <p14:creationId xmlns:p14="http://schemas.microsoft.com/office/powerpoint/2010/main" val="670999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042341-3B8A-4EC9-A1C3-2F2AB535D3F1}" type="datetimeFigureOut">
              <a:rPr lang="en-US" smtClean="0"/>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550B2C-1DB8-4510-8969-9AD5EDB604FE}" type="slidenum">
              <a:rPr lang="en-US" smtClean="0"/>
              <a:t>‹#›</a:t>
            </a:fld>
            <a:endParaRPr lang="en-US"/>
          </a:p>
        </p:txBody>
      </p:sp>
    </p:spTree>
    <p:extLst>
      <p:ext uri="{BB962C8B-B14F-4D97-AF65-F5344CB8AC3E}">
        <p14:creationId xmlns:p14="http://schemas.microsoft.com/office/powerpoint/2010/main" val="20309601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A632C2F-833E-45DD-B706-91E92B457092}" type="datetimeFigureOut">
              <a:rPr lang="en-US" smtClean="0"/>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B014E-6B63-4A8E-B320-9D968EE7DA3E}" type="slidenum">
              <a:rPr lang="en-US" smtClean="0"/>
              <a:t>‹#›</a:t>
            </a:fld>
            <a:endParaRPr lang="en-US"/>
          </a:p>
        </p:txBody>
      </p:sp>
    </p:spTree>
    <p:extLst>
      <p:ext uri="{BB962C8B-B14F-4D97-AF65-F5344CB8AC3E}">
        <p14:creationId xmlns:p14="http://schemas.microsoft.com/office/powerpoint/2010/main" val="42362988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A632C2F-833E-45DD-B706-91E92B457092}" type="datetimeFigureOut">
              <a:rPr lang="en-US" smtClean="0"/>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B014E-6B63-4A8E-B320-9D968EE7DA3E}" type="slidenum">
              <a:rPr lang="en-US" smtClean="0"/>
              <a:t>‹#›</a:t>
            </a:fld>
            <a:endParaRPr lang="en-US"/>
          </a:p>
        </p:txBody>
      </p:sp>
    </p:spTree>
    <p:extLst>
      <p:ext uri="{BB962C8B-B14F-4D97-AF65-F5344CB8AC3E}">
        <p14:creationId xmlns:p14="http://schemas.microsoft.com/office/powerpoint/2010/main" val="38926266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A632C2F-833E-45DD-B706-91E92B457092}" type="datetimeFigureOut">
              <a:rPr lang="en-US" smtClean="0"/>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B014E-6B63-4A8E-B320-9D968EE7DA3E}" type="slidenum">
              <a:rPr lang="en-US" smtClean="0"/>
              <a:t>‹#›</a:t>
            </a:fld>
            <a:endParaRPr lang="en-US"/>
          </a:p>
        </p:txBody>
      </p:sp>
    </p:spTree>
    <p:extLst>
      <p:ext uri="{BB962C8B-B14F-4D97-AF65-F5344CB8AC3E}">
        <p14:creationId xmlns:p14="http://schemas.microsoft.com/office/powerpoint/2010/main" val="18141263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A632C2F-833E-45DD-B706-91E92B457092}" type="datetimeFigureOut">
              <a:rPr lang="en-US" smtClean="0"/>
              <a:t>5/1/2018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2B014E-6B63-4A8E-B320-9D968EE7DA3E}" type="slidenum">
              <a:rPr lang="en-US" smtClean="0"/>
              <a:t>‹#›</a:t>
            </a:fld>
            <a:endParaRPr lang="en-US"/>
          </a:p>
        </p:txBody>
      </p:sp>
    </p:spTree>
    <p:extLst>
      <p:ext uri="{BB962C8B-B14F-4D97-AF65-F5344CB8AC3E}">
        <p14:creationId xmlns:p14="http://schemas.microsoft.com/office/powerpoint/2010/main" val="31045465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A632C2F-833E-45DD-B706-91E92B457092}" type="datetimeFigureOut">
              <a:rPr lang="en-US" smtClean="0"/>
              <a:t>5/1/2018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2B014E-6B63-4A8E-B320-9D968EE7DA3E}" type="slidenum">
              <a:rPr lang="en-US" smtClean="0"/>
              <a:t>‹#›</a:t>
            </a:fld>
            <a:endParaRPr lang="en-US"/>
          </a:p>
        </p:txBody>
      </p:sp>
    </p:spTree>
    <p:extLst>
      <p:ext uri="{BB962C8B-B14F-4D97-AF65-F5344CB8AC3E}">
        <p14:creationId xmlns:p14="http://schemas.microsoft.com/office/powerpoint/2010/main" val="592116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A632C2F-833E-45DD-B706-91E92B457092}" type="datetimeFigureOut">
              <a:rPr lang="en-US" smtClean="0"/>
              <a:t>5/1/2018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2B014E-6B63-4A8E-B320-9D968EE7DA3E}" type="slidenum">
              <a:rPr lang="en-US" smtClean="0"/>
              <a:t>‹#›</a:t>
            </a:fld>
            <a:endParaRPr lang="en-US"/>
          </a:p>
        </p:txBody>
      </p:sp>
    </p:spTree>
    <p:extLst>
      <p:ext uri="{BB962C8B-B14F-4D97-AF65-F5344CB8AC3E}">
        <p14:creationId xmlns:p14="http://schemas.microsoft.com/office/powerpoint/2010/main" val="320958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632C2F-833E-45DD-B706-91E92B457092}" type="datetimeFigureOut">
              <a:rPr lang="en-US" smtClean="0"/>
              <a:t>5/1/2018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2B014E-6B63-4A8E-B320-9D968EE7DA3E}" type="slidenum">
              <a:rPr lang="en-US" smtClean="0"/>
              <a:t>‹#›</a:t>
            </a:fld>
            <a:endParaRPr lang="en-US"/>
          </a:p>
        </p:txBody>
      </p:sp>
    </p:spTree>
    <p:extLst>
      <p:ext uri="{BB962C8B-B14F-4D97-AF65-F5344CB8AC3E}">
        <p14:creationId xmlns:p14="http://schemas.microsoft.com/office/powerpoint/2010/main" val="6831532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A632C2F-833E-45DD-B706-91E92B457092}" type="datetimeFigureOut">
              <a:rPr lang="en-US" smtClean="0"/>
              <a:t>5/1/2018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2B014E-6B63-4A8E-B320-9D968EE7DA3E}" type="slidenum">
              <a:rPr lang="en-US" smtClean="0"/>
              <a:t>‹#›</a:t>
            </a:fld>
            <a:endParaRPr lang="en-US"/>
          </a:p>
        </p:txBody>
      </p:sp>
    </p:spTree>
    <p:extLst>
      <p:ext uri="{BB962C8B-B14F-4D97-AF65-F5344CB8AC3E}">
        <p14:creationId xmlns:p14="http://schemas.microsoft.com/office/powerpoint/2010/main" val="3390251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042341-3B8A-4EC9-A1C3-2F2AB535D3F1}" type="datetimeFigureOut">
              <a:rPr lang="en-US" smtClean="0"/>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550B2C-1DB8-4510-8969-9AD5EDB604FE}" type="slidenum">
              <a:rPr lang="en-US" smtClean="0"/>
              <a:t>‹#›</a:t>
            </a:fld>
            <a:endParaRPr lang="en-US"/>
          </a:p>
        </p:txBody>
      </p:sp>
    </p:spTree>
    <p:extLst>
      <p:ext uri="{BB962C8B-B14F-4D97-AF65-F5344CB8AC3E}">
        <p14:creationId xmlns:p14="http://schemas.microsoft.com/office/powerpoint/2010/main" val="34714796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A632C2F-833E-45DD-B706-91E92B457092}" type="datetimeFigureOut">
              <a:rPr lang="en-US" smtClean="0"/>
              <a:t>5/1/2018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2B014E-6B63-4A8E-B320-9D968EE7DA3E}" type="slidenum">
              <a:rPr lang="en-US" smtClean="0"/>
              <a:t>‹#›</a:t>
            </a:fld>
            <a:endParaRPr lang="en-US"/>
          </a:p>
        </p:txBody>
      </p:sp>
    </p:spTree>
    <p:extLst>
      <p:ext uri="{BB962C8B-B14F-4D97-AF65-F5344CB8AC3E}">
        <p14:creationId xmlns:p14="http://schemas.microsoft.com/office/powerpoint/2010/main" val="27074267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A632C2F-833E-45DD-B706-91E92B457092}" type="datetimeFigureOut">
              <a:rPr lang="en-US" smtClean="0"/>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B014E-6B63-4A8E-B320-9D968EE7DA3E}" type="slidenum">
              <a:rPr lang="en-US" smtClean="0"/>
              <a:t>‹#›</a:t>
            </a:fld>
            <a:endParaRPr lang="en-US"/>
          </a:p>
        </p:txBody>
      </p:sp>
    </p:spTree>
    <p:extLst>
      <p:ext uri="{BB962C8B-B14F-4D97-AF65-F5344CB8AC3E}">
        <p14:creationId xmlns:p14="http://schemas.microsoft.com/office/powerpoint/2010/main" val="12508512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A632C2F-833E-45DD-B706-91E92B457092}" type="datetimeFigureOut">
              <a:rPr lang="en-US" smtClean="0"/>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B014E-6B63-4A8E-B320-9D968EE7DA3E}" type="slidenum">
              <a:rPr lang="en-US" smtClean="0"/>
              <a:t>‹#›</a:t>
            </a:fld>
            <a:endParaRPr lang="en-US"/>
          </a:p>
        </p:txBody>
      </p:sp>
    </p:spTree>
    <p:extLst>
      <p:ext uri="{BB962C8B-B14F-4D97-AF65-F5344CB8AC3E}">
        <p14:creationId xmlns:p14="http://schemas.microsoft.com/office/powerpoint/2010/main" val="577736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042341-3B8A-4EC9-A1C3-2F2AB535D3F1}" type="datetimeFigureOut">
              <a:rPr lang="en-US" smtClean="0"/>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550B2C-1DB8-4510-8969-9AD5EDB604FE}" type="slidenum">
              <a:rPr lang="en-US" smtClean="0"/>
              <a:t>‹#›</a:t>
            </a:fld>
            <a:endParaRPr lang="en-US"/>
          </a:p>
        </p:txBody>
      </p:sp>
    </p:spTree>
    <p:extLst>
      <p:ext uri="{BB962C8B-B14F-4D97-AF65-F5344CB8AC3E}">
        <p14:creationId xmlns:p14="http://schemas.microsoft.com/office/powerpoint/2010/main" val="1013687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A042341-3B8A-4EC9-A1C3-2F2AB535D3F1}" type="datetimeFigureOut">
              <a:rPr lang="en-US" smtClean="0"/>
              <a:t>5/1/2018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550B2C-1DB8-4510-8969-9AD5EDB604FE}" type="slidenum">
              <a:rPr lang="en-US" smtClean="0"/>
              <a:t>‹#›</a:t>
            </a:fld>
            <a:endParaRPr lang="en-US"/>
          </a:p>
        </p:txBody>
      </p:sp>
    </p:spTree>
    <p:extLst>
      <p:ext uri="{BB962C8B-B14F-4D97-AF65-F5344CB8AC3E}">
        <p14:creationId xmlns:p14="http://schemas.microsoft.com/office/powerpoint/2010/main" val="307690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A042341-3B8A-4EC9-A1C3-2F2AB535D3F1}" type="datetimeFigureOut">
              <a:rPr lang="en-US" smtClean="0"/>
              <a:t>5/1/2018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550B2C-1DB8-4510-8969-9AD5EDB604FE}" type="slidenum">
              <a:rPr lang="en-US" smtClean="0"/>
              <a:t>‹#›</a:t>
            </a:fld>
            <a:endParaRPr lang="en-US"/>
          </a:p>
        </p:txBody>
      </p:sp>
    </p:spTree>
    <p:extLst>
      <p:ext uri="{BB962C8B-B14F-4D97-AF65-F5344CB8AC3E}">
        <p14:creationId xmlns:p14="http://schemas.microsoft.com/office/powerpoint/2010/main" val="826067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042341-3B8A-4EC9-A1C3-2F2AB535D3F1}" type="datetimeFigureOut">
              <a:rPr lang="en-US" smtClean="0"/>
              <a:t>5/1/2018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550B2C-1DB8-4510-8969-9AD5EDB604FE}" type="slidenum">
              <a:rPr lang="en-US" smtClean="0"/>
              <a:t>‹#›</a:t>
            </a:fld>
            <a:endParaRPr lang="en-US"/>
          </a:p>
        </p:txBody>
      </p:sp>
    </p:spTree>
    <p:extLst>
      <p:ext uri="{BB962C8B-B14F-4D97-AF65-F5344CB8AC3E}">
        <p14:creationId xmlns:p14="http://schemas.microsoft.com/office/powerpoint/2010/main" val="3536635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042341-3B8A-4EC9-A1C3-2F2AB535D3F1}" type="datetimeFigureOut">
              <a:rPr lang="en-US" smtClean="0"/>
              <a:t>5/1/2018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550B2C-1DB8-4510-8969-9AD5EDB604FE}" type="slidenum">
              <a:rPr lang="en-US" smtClean="0"/>
              <a:t>‹#›</a:t>
            </a:fld>
            <a:endParaRPr lang="en-US"/>
          </a:p>
        </p:txBody>
      </p:sp>
    </p:spTree>
    <p:extLst>
      <p:ext uri="{BB962C8B-B14F-4D97-AF65-F5344CB8AC3E}">
        <p14:creationId xmlns:p14="http://schemas.microsoft.com/office/powerpoint/2010/main" val="1179904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042341-3B8A-4EC9-A1C3-2F2AB535D3F1}" type="datetimeFigureOut">
              <a:rPr lang="en-US" smtClean="0"/>
              <a:t>5/1/2018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550B2C-1DB8-4510-8969-9AD5EDB604FE}" type="slidenum">
              <a:rPr lang="en-US" smtClean="0"/>
              <a:t>‹#›</a:t>
            </a:fld>
            <a:endParaRPr lang="en-US"/>
          </a:p>
        </p:txBody>
      </p:sp>
    </p:spTree>
    <p:extLst>
      <p:ext uri="{BB962C8B-B14F-4D97-AF65-F5344CB8AC3E}">
        <p14:creationId xmlns:p14="http://schemas.microsoft.com/office/powerpoint/2010/main" val="369576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042341-3B8A-4EC9-A1C3-2F2AB535D3F1}" type="datetimeFigureOut">
              <a:rPr lang="en-US" smtClean="0"/>
              <a:t>5/1/2018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550B2C-1DB8-4510-8969-9AD5EDB604FE}" type="slidenum">
              <a:rPr lang="en-US" smtClean="0"/>
              <a:t>‹#›</a:t>
            </a:fld>
            <a:endParaRPr lang="en-US"/>
          </a:p>
        </p:txBody>
      </p:sp>
    </p:spTree>
    <p:extLst>
      <p:ext uri="{BB962C8B-B14F-4D97-AF65-F5344CB8AC3E}">
        <p14:creationId xmlns:p14="http://schemas.microsoft.com/office/powerpoint/2010/main" val="3480053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042341-3B8A-4EC9-A1C3-2F2AB535D3F1}" type="datetimeFigureOut">
              <a:rPr lang="en-US" smtClean="0"/>
              <a:t>5/1/2018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550B2C-1DB8-4510-8969-9AD5EDB604FE}" type="slidenum">
              <a:rPr lang="en-US" smtClean="0"/>
              <a:t>‹#›</a:t>
            </a:fld>
            <a:endParaRPr lang="en-US"/>
          </a:p>
        </p:txBody>
      </p:sp>
    </p:spTree>
    <p:extLst>
      <p:ext uri="{BB962C8B-B14F-4D97-AF65-F5344CB8AC3E}">
        <p14:creationId xmlns:p14="http://schemas.microsoft.com/office/powerpoint/2010/main" val="4159422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632C2F-833E-45DD-B706-91E92B457092}" type="datetimeFigureOut">
              <a:rPr lang="en-US" smtClean="0"/>
              <a:t>5/1/2018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2B014E-6B63-4A8E-B320-9D968EE7DA3E}" type="slidenum">
              <a:rPr lang="en-US" smtClean="0"/>
              <a:t>‹#›</a:t>
            </a:fld>
            <a:endParaRPr lang="en-US"/>
          </a:p>
        </p:txBody>
      </p:sp>
    </p:spTree>
    <p:extLst>
      <p:ext uri="{BB962C8B-B14F-4D97-AF65-F5344CB8AC3E}">
        <p14:creationId xmlns:p14="http://schemas.microsoft.com/office/powerpoint/2010/main" val="3824049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http://energypolicy.columbia.edu/research/report/reforming-renewable-fuel-standard"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044" y="1130587"/>
            <a:ext cx="9067800" cy="1169551"/>
          </a:xfrm>
        </p:spPr>
        <p:txBody>
          <a:bodyPr>
            <a:spAutoFit/>
          </a:bodyPr>
          <a:lstStyle/>
          <a:p>
            <a:r>
              <a:rPr lang="en-US" sz="3800" dirty="0" smtClean="0">
                <a:solidFill>
                  <a:srgbClr val="0000FF"/>
                </a:solidFill>
              </a:rPr>
              <a:t>Legislative Reform of the RFS</a:t>
            </a:r>
            <a:r>
              <a:rPr lang="en-US" sz="1200" dirty="0" smtClean="0">
                <a:solidFill>
                  <a:srgbClr val="0000FF"/>
                </a:solidFill>
              </a:rPr>
              <a:t/>
            </a:r>
            <a:br>
              <a:rPr lang="en-US" sz="1200" dirty="0" smtClean="0">
                <a:solidFill>
                  <a:srgbClr val="0000FF"/>
                </a:solidFill>
              </a:rPr>
            </a:br>
            <a:endParaRPr lang="en-US" sz="3200" b="1" dirty="0">
              <a:solidFill>
                <a:srgbClr val="0000FF"/>
              </a:solidFill>
            </a:endParaRPr>
          </a:p>
        </p:txBody>
      </p:sp>
      <p:sp>
        <p:nvSpPr>
          <p:cNvPr id="3" name="Subtitle 2"/>
          <p:cNvSpPr>
            <a:spLocks noGrp="1"/>
          </p:cNvSpPr>
          <p:nvPr>
            <p:ph type="subTitle" idx="1"/>
          </p:nvPr>
        </p:nvSpPr>
        <p:spPr>
          <a:xfrm>
            <a:off x="393700" y="3124200"/>
            <a:ext cx="8382000" cy="3028521"/>
          </a:xfrm>
        </p:spPr>
        <p:txBody>
          <a:bodyPr wrap="square">
            <a:spAutoFit/>
          </a:bodyPr>
          <a:lstStyle/>
          <a:p>
            <a:r>
              <a:rPr lang="en-US" sz="3000" dirty="0" smtClean="0">
                <a:solidFill>
                  <a:schemeClr val="tx1"/>
                </a:solidFill>
                <a:latin typeface="+mj-lt"/>
              </a:rPr>
              <a:t>Jim Stock</a:t>
            </a:r>
          </a:p>
          <a:p>
            <a:r>
              <a:rPr lang="en-US" sz="2600" dirty="0" smtClean="0">
                <a:solidFill>
                  <a:schemeClr val="tx1"/>
                </a:solidFill>
                <a:latin typeface="+mj-lt"/>
              </a:rPr>
              <a:t>Economics Department</a:t>
            </a:r>
          </a:p>
          <a:p>
            <a:r>
              <a:rPr lang="en-US" sz="2600" dirty="0" smtClean="0">
                <a:solidFill>
                  <a:schemeClr val="tx1"/>
                </a:solidFill>
                <a:latin typeface="+mj-lt"/>
              </a:rPr>
              <a:t>Harvard University</a:t>
            </a:r>
          </a:p>
          <a:p>
            <a:endParaRPr lang="en-US" sz="3000" dirty="0" smtClean="0">
              <a:solidFill>
                <a:schemeClr val="tx1"/>
              </a:solidFill>
              <a:latin typeface="+mj-lt"/>
            </a:endParaRPr>
          </a:p>
          <a:p>
            <a:r>
              <a:rPr lang="en-US" sz="2600" dirty="0" smtClean="0">
                <a:solidFill>
                  <a:schemeClr val="tx1"/>
                </a:solidFill>
                <a:latin typeface="+mj-lt"/>
              </a:rPr>
              <a:t>April 2018</a:t>
            </a:r>
          </a:p>
          <a:p>
            <a:pPr algn="l"/>
            <a:endParaRPr lang="en-US" sz="2600" dirty="0">
              <a:solidFill>
                <a:schemeClr val="tx1"/>
              </a:solidFill>
              <a:latin typeface="+mj-lt"/>
            </a:endParaRPr>
          </a:p>
        </p:txBody>
      </p:sp>
    </p:spTree>
    <p:extLst>
      <p:ext uri="{BB962C8B-B14F-4D97-AF65-F5344CB8AC3E}">
        <p14:creationId xmlns:p14="http://schemas.microsoft.com/office/powerpoint/2010/main" val="401403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9"/>
          <p:cNvSpPr>
            <a:spLocks noGrp="1"/>
          </p:cNvSpPr>
          <p:nvPr>
            <p:ph type="sldNum" sz="quarter" idx="12"/>
          </p:nvPr>
        </p:nvSpPr>
        <p:spPr>
          <a:xfrm>
            <a:off x="8077200" y="6400800"/>
            <a:ext cx="609600" cy="363409"/>
          </a:xfrm>
        </p:spPr>
        <p:txBody>
          <a:bodyPr/>
          <a:lstStyle/>
          <a:p>
            <a:pPr>
              <a:defRPr/>
            </a:pPr>
            <a:fld id="{A6A48D5B-FB56-489E-A840-80D612E249BF}" type="slidenum">
              <a:rPr lang="en-US" smtClean="0">
                <a:solidFill>
                  <a:prstClr val="black">
                    <a:tint val="75000"/>
                  </a:prstClr>
                </a:solidFill>
              </a:rPr>
              <a:pPr>
                <a:defRPr/>
              </a:pPr>
              <a:t>10</a:t>
            </a:fld>
            <a:endParaRPr lang="en-US" dirty="0">
              <a:solidFill>
                <a:prstClr val="black">
                  <a:tint val="75000"/>
                </a:prstClr>
              </a:solidFill>
            </a:endParaRPr>
          </a:p>
        </p:txBody>
      </p:sp>
      <p:sp>
        <p:nvSpPr>
          <p:cNvPr id="5" name="TextBox 4"/>
          <p:cNvSpPr txBox="1"/>
          <p:nvPr/>
        </p:nvSpPr>
        <p:spPr>
          <a:xfrm>
            <a:off x="152400" y="685800"/>
            <a:ext cx="8610600" cy="2308324"/>
          </a:xfrm>
          <a:prstGeom prst="rect">
            <a:avLst/>
          </a:prstGeom>
          <a:noFill/>
        </p:spPr>
        <p:txBody>
          <a:bodyPr wrap="square" rtlCol="0">
            <a:spAutoFit/>
          </a:bodyPr>
          <a:lstStyle/>
          <a:p>
            <a:pPr marL="285750" indent="-285750">
              <a:buFont typeface="Arial" panose="020B0604020202020204" pitchFamily="34" charset="0"/>
              <a:buChar char="•"/>
            </a:pPr>
            <a:r>
              <a:rPr lang="en-US" sz="1600" dirty="0" smtClean="0"/>
              <a:t>The following slides work through an example of the effects of D6/D8 reform on </a:t>
            </a:r>
          </a:p>
          <a:p>
            <a:pPr marL="742950" lvl="1" indent="-285750">
              <a:buFont typeface="Courier New" panose="02070309020205020404" pitchFamily="49" charset="0"/>
              <a:buChar char="o"/>
            </a:pPr>
            <a:r>
              <a:rPr lang="en-US" sz="1600" dirty="0" smtClean="0"/>
              <a:t>Total compliance costs for first generation fuels</a:t>
            </a:r>
          </a:p>
          <a:p>
            <a:pPr marL="742950" lvl="1" indent="-285750">
              <a:buFont typeface="Courier New" panose="02070309020205020404" pitchFamily="49" charset="0"/>
              <a:buChar char="o"/>
            </a:pPr>
            <a:r>
              <a:rPr lang="en-US" sz="1600" dirty="0" smtClean="0"/>
              <a:t>Acreage planted for corn</a:t>
            </a:r>
          </a:p>
          <a:p>
            <a:pPr marL="742950" lvl="1" indent="-285750">
              <a:buFont typeface="Courier New" panose="02070309020205020404" pitchFamily="49" charset="0"/>
              <a:buChar char="o"/>
            </a:pPr>
            <a:r>
              <a:rPr lang="en-US" sz="1600" dirty="0" smtClean="0"/>
              <a:t>Revenues generated by sale of D8 waiver credits</a:t>
            </a:r>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r>
              <a:rPr lang="en-US" sz="1600" dirty="0" smtClean="0"/>
              <a:t>Two ethanol scenarios:</a:t>
            </a:r>
          </a:p>
          <a:p>
            <a:pPr marL="742950" lvl="1" indent="-285750">
              <a:buFont typeface="Courier New" panose="02070309020205020404" pitchFamily="49" charset="0"/>
              <a:buChar char="o"/>
            </a:pPr>
            <a:r>
              <a:rPr lang="en-US" sz="1600" dirty="0" smtClean="0"/>
              <a:t>Low: ethanol fraction of gasoline supply stays at 10.2% (2017 value – BAU)</a:t>
            </a:r>
          </a:p>
          <a:p>
            <a:pPr marL="742950" lvl="1" indent="-285750">
              <a:buFont typeface="Courier New" panose="02070309020205020404" pitchFamily="49" charset="0"/>
              <a:buChar char="o"/>
            </a:pPr>
            <a:r>
              <a:rPr lang="en-US" sz="1600" dirty="0" smtClean="0"/>
              <a:t>High: ethanol fraction rises to 12.5% over 7 years, starting in 2019 (half of E10 sales are converted to E15)</a:t>
            </a:r>
            <a:endParaRPr lang="en-US" sz="1600" dirty="0"/>
          </a:p>
        </p:txBody>
      </p:sp>
      <p:sp>
        <p:nvSpPr>
          <p:cNvPr id="9"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First-Gen Reform: Worked Illustration</a:t>
            </a:r>
            <a:endParaRPr lang="en-US" sz="2600" dirty="0">
              <a:solidFill>
                <a:srgbClr val="0000FF"/>
              </a:solidFill>
              <a:latin typeface="+mj-lt"/>
            </a:endParaRPr>
          </a:p>
        </p:txBody>
      </p:sp>
      <p:sp>
        <p:nvSpPr>
          <p:cNvPr id="4" name="TextBox 3"/>
          <p:cNvSpPr txBox="1"/>
          <p:nvPr/>
        </p:nvSpPr>
        <p:spPr>
          <a:xfrm>
            <a:off x="266699" y="6037390"/>
            <a:ext cx="8610600" cy="646331"/>
          </a:xfrm>
          <a:prstGeom prst="rect">
            <a:avLst/>
          </a:prstGeom>
          <a:noFill/>
        </p:spPr>
        <p:txBody>
          <a:bodyPr wrap="square" rtlCol="0">
            <a:spAutoFit/>
          </a:bodyPr>
          <a:lstStyle/>
          <a:p>
            <a:r>
              <a:rPr lang="en-US" sz="1200" dirty="0"/>
              <a:t>Modeling assumptions: D8WC price </a:t>
            </a:r>
            <a:r>
              <a:rPr lang="en-US" sz="1200" dirty="0" smtClean="0"/>
              <a:t>of $2 which, starting in 2021, phases down by $0.30/year to $0.35 in 2026; ethanol </a:t>
            </a:r>
            <a:r>
              <a:rPr lang="en-US" sz="1200" dirty="0"/>
              <a:t>RVO </a:t>
            </a:r>
            <a:r>
              <a:rPr lang="en-US" sz="1200" dirty="0" smtClean="0"/>
              <a:t>is 15Bgal </a:t>
            </a:r>
            <a:r>
              <a:rPr lang="en-US" sz="1200" dirty="0"/>
              <a:t>subject to D8WC sales </a:t>
            </a:r>
            <a:r>
              <a:rPr lang="en-US" sz="1200" dirty="0" smtClean="0"/>
              <a:t>cap </a:t>
            </a:r>
            <a:r>
              <a:rPr lang="en-US" sz="1200" dirty="0"/>
              <a:t>of 500mgal </a:t>
            </a:r>
            <a:r>
              <a:rPr lang="en-US" sz="1200" dirty="0" smtClean="0"/>
              <a:t>through 2021, becoming </a:t>
            </a:r>
            <a:r>
              <a:rPr lang="en-US" sz="1200" dirty="0"/>
              <a:t>150mgal in </a:t>
            </a:r>
            <a:r>
              <a:rPr lang="en-US" sz="1200" dirty="0" smtClean="0"/>
              <a:t>2022. If fully passed through, a D8WC price of $2 would result in a E15 pump price discount of $0.10 and a E85 price discount of $1.30 (at 74% ethanol), both compared to E10.</a:t>
            </a:r>
            <a:endParaRPr lang="en-US" dirty="0"/>
          </a:p>
        </p:txBody>
      </p:sp>
      <p:pic>
        <p:nvPicPr>
          <p:cNvPr id="10" name="Picture 9"/>
          <p:cNvPicPr>
            <a:picLocks noChangeAspect="1"/>
          </p:cNvPicPr>
          <p:nvPr/>
        </p:nvPicPr>
        <p:blipFill>
          <a:blip r:embed="rId2"/>
          <a:stretch>
            <a:fillRect/>
          </a:stretch>
        </p:blipFill>
        <p:spPr>
          <a:xfrm>
            <a:off x="2590800" y="2742261"/>
            <a:ext cx="4419600" cy="3146907"/>
          </a:xfrm>
          <a:prstGeom prst="rect">
            <a:avLst/>
          </a:prstGeom>
        </p:spPr>
      </p:pic>
    </p:spTree>
    <p:extLst>
      <p:ext uri="{BB962C8B-B14F-4D97-AF65-F5344CB8AC3E}">
        <p14:creationId xmlns:p14="http://schemas.microsoft.com/office/powerpoint/2010/main" val="14503522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9"/>
          <p:cNvSpPr>
            <a:spLocks noGrp="1"/>
          </p:cNvSpPr>
          <p:nvPr>
            <p:ph type="sldNum" sz="quarter" idx="12"/>
          </p:nvPr>
        </p:nvSpPr>
        <p:spPr>
          <a:xfrm>
            <a:off x="8077200" y="6400800"/>
            <a:ext cx="609600" cy="363409"/>
          </a:xfrm>
        </p:spPr>
        <p:txBody>
          <a:bodyPr/>
          <a:lstStyle/>
          <a:p>
            <a:pPr>
              <a:defRPr/>
            </a:pPr>
            <a:fld id="{A6A48D5B-FB56-489E-A840-80D612E249BF}" type="slidenum">
              <a:rPr lang="en-US" smtClean="0">
                <a:solidFill>
                  <a:prstClr val="black">
                    <a:tint val="75000"/>
                  </a:prstClr>
                </a:solidFill>
              </a:rPr>
              <a:pPr>
                <a:defRPr/>
              </a:pPr>
              <a:t>11</a:t>
            </a:fld>
            <a:endParaRPr lang="en-US" dirty="0">
              <a:solidFill>
                <a:prstClr val="black">
                  <a:tint val="75000"/>
                </a:prstClr>
              </a:solidFill>
            </a:endParaRPr>
          </a:p>
        </p:txBody>
      </p:sp>
      <p:sp>
        <p:nvSpPr>
          <p:cNvPr id="9"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First-Gen Reform: Compliance Costs</a:t>
            </a:r>
            <a:endParaRPr lang="en-US" sz="2600" dirty="0">
              <a:solidFill>
                <a:srgbClr val="0000FF"/>
              </a:solidFill>
              <a:latin typeface="+mj-lt"/>
            </a:endParaRPr>
          </a:p>
        </p:txBody>
      </p:sp>
      <p:sp>
        <p:nvSpPr>
          <p:cNvPr id="13" name="TextBox 12"/>
          <p:cNvSpPr txBox="1"/>
          <p:nvPr/>
        </p:nvSpPr>
        <p:spPr>
          <a:xfrm>
            <a:off x="283029" y="4413090"/>
            <a:ext cx="8382000" cy="1107996"/>
          </a:xfrm>
          <a:prstGeom prst="rect">
            <a:avLst/>
          </a:prstGeom>
          <a:noFill/>
        </p:spPr>
        <p:txBody>
          <a:bodyPr wrap="square" rtlCol="0">
            <a:spAutoFit/>
          </a:bodyPr>
          <a:lstStyle/>
          <a:p>
            <a:r>
              <a:rPr lang="en-US" dirty="0" smtClean="0">
                <a:solidFill>
                  <a:srgbClr val="0000FF"/>
                </a:solidFill>
              </a:rPr>
              <a:t>Gross compliance costs for first generation ethanol falls by 75%, compared to 2017</a:t>
            </a:r>
            <a:endParaRPr lang="en-US" sz="1600" b="1" dirty="0"/>
          </a:p>
          <a:p>
            <a:pPr marL="285750" indent="-285750">
              <a:buFont typeface="Arial" panose="020B0604020202020204" pitchFamily="34" charset="0"/>
              <a:buChar char="•"/>
            </a:pPr>
            <a:r>
              <a:rPr lang="en-US" sz="1600" dirty="0" smtClean="0"/>
              <a:t>The gross compliance cost is the total value of ethanol RINs</a:t>
            </a:r>
          </a:p>
          <a:p>
            <a:pPr marL="285750" indent="-285750">
              <a:buFont typeface="Arial" panose="020B0604020202020204" pitchFamily="34" charset="0"/>
              <a:buChar char="•"/>
            </a:pPr>
            <a:r>
              <a:rPr lang="en-US" sz="1600" dirty="0" smtClean="0"/>
              <a:t>If E15 expansion is even more rapid so that total ethanol sales hit 15 Bgal, the D8 RIN price would fall and compliance costs would be reduced</a:t>
            </a:r>
          </a:p>
        </p:txBody>
      </p:sp>
      <p:pic>
        <p:nvPicPr>
          <p:cNvPr id="10" name="Picture 9"/>
          <p:cNvPicPr>
            <a:picLocks noChangeAspect="1"/>
          </p:cNvPicPr>
          <p:nvPr/>
        </p:nvPicPr>
        <p:blipFill>
          <a:blip r:embed="rId2"/>
          <a:stretch>
            <a:fillRect/>
          </a:stretch>
        </p:blipFill>
        <p:spPr>
          <a:xfrm>
            <a:off x="1982226" y="804786"/>
            <a:ext cx="5190108" cy="3462413"/>
          </a:xfrm>
          <a:prstGeom prst="rect">
            <a:avLst/>
          </a:prstGeom>
        </p:spPr>
      </p:pic>
    </p:spTree>
    <p:extLst>
      <p:ext uri="{BB962C8B-B14F-4D97-AF65-F5344CB8AC3E}">
        <p14:creationId xmlns:p14="http://schemas.microsoft.com/office/powerpoint/2010/main" val="23208423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9"/>
          <p:cNvSpPr>
            <a:spLocks noGrp="1"/>
          </p:cNvSpPr>
          <p:nvPr>
            <p:ph type="sldNum" sz="quarter" idx="12"/>
          </p:nvPr>
        </p:nvSpPr>
        <p:spPr>
          <a:xfrm>
            <a:off x="8077200" y="6400800"/>
            <a:ext cx="609600" cy="363409"/>
          </a:xfrm>
        </p:spPr>
        <p:txBody>
          <a:bodyPr/>
          <a:lstStyle/>
          <a:p>
            <a:pPr>
              <a:defRPr/>
            </a:pPr>
            <a:fld id="{A6A48D5B-FB56-489E-A840-80D612E249BF}" type="slidenum">
              <a:rPr lang="en-US" smtClean="0">
                <a:solidFill>
                  <a:prstClr val="black">
                    <a:tint val="75000"/>
                  </a:prstClr>
                </a:solidFill>
              </a:rPr>
              <a:pPr>
                <a:defRPr/>
              </a:pPr>
              <a:t>12</a:t>
            </a:fld>
            <a:endParaRPr lang="en-US" dirty="0">
              <a:solidFill>
                <a:prstClr val="black">
                  <a:tint val="75000"/>
                </a:prstClr>
              </a:solidFill>
            </a:endParaRPr>
          </a:p>
        </p:txBody>
      </p:sp>
      <p:sp>
        <p:nvSpPr>
          <p:cNvPr id="9"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First-Gen Reform: Corn Acreage</a:t>
            </a:r>
            <a:endParaRPr lang="en-US" sz="2600" dirty="0">
              <a:solidFill>
                <a:srgbClr val="0000FF"/>
              </a:solidFill>
              <a:latin typeface="+mj-lt"/>
            </a:endParaRPr>
          </a:p>
        </p:txBody>
      </p:sp>
      <p:sp>
        <p:nvSpPr>
          <p:cNvPr id="13" name="TextBox 12"/>
          <p:cNvSpPr txBox="1"/>
          <p:nvPr/>
        </p:nvSpPr>
        <p:spPr>
          <a:xfrm>
            <a:off x="325965" y="5029200"/>
            <a:ext cx="8492067" cy="1107996"/>
          </a:xfrm>
          <a:prstGeom prst="rect">
            <a:avLst/>
          </a:prstGeom>
          <a:noFill/>
        </p:spPr>
        <p:txBody>
          <a:bodyPr wrap="square" rtlCol="0">
            <a:spAutoFit/>
          </a:bodyPr>
          <a:lstStyle/>
          <a:p>
            <a:r>
              <a:rPr lang="en-US" dirty="0" smtClean="0">
                <a:solidFill>
                  <a:srgbClr val="0000FF"/>
                </a:solidFill>
              </a:rPr>
              <a:t>Corn acreage does not increase, even under the high ethanol scenarios</a:t>
            </a:r>
          </a:p>
          <a:p>
            <a:pPr marL="285750" indent="-285750">
              <a:buFont typeface="Arial" panose="020B0604020202020204" pitchFamily="34" charset="0"/>
              <a:buChar char="•"/>
            </a:pPr>
            <a:r>
              <a:rPr lang="en-US" sz="1600" dirty="0" smtClean="0"/>
              <a:t>Under both the high and low ethanol scenarios, corn acreage planted for ethanol is restrained because of (in order): falling gasoline demand, increasing corn yields, and improvements in ethanol plant efficiency.</a:t>
            </a:r>
          </a:p>
        </p:txBody>
      </p:sp>
      <p:pic>
        <p:nvPicPr>
          <p:cNvPr id="2" name="Picture 1"/>
          <p:cNvPicPr>
            <a:picLocks noChangeAspect="1"/>
          </p:cNvPicPr>
          <p:nvPr/>
        </p:nvPicPr>
        <p:blipFill>
          <a:blip r:embed="rId2"/>
          <a:stretch>
            <a:fillRect/>
          </a:stretch>
        </p:blipFill>
        <p:spPr>
          <a:xfrm>
            <a:off x="1852798" y="586353"/>
            <a:ext cx="5462402" cy="4244756"/>
          </a:xfrm>
          <a:prstGeom prst="rect">
            <a:avLst/>
          </a:prstGeom>
        </p:spPr>
      </p:pic>
    </p:spTree>
    <p:extLst>
      <p:ext uri="{BB962C8B-B14F-4D97-AF65-F5344CB8AC3E}">
        <p14:creationId xmlns:p14="http://schemas.microsoft.com/office/powerpoint/2010/main" val="40509801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9"/>
          <p:cNvSpPr>
            <a:spLocks noGrp="1"/>
          </p:cNvSpPr>
          <p:nvPr>
            <p:ph type="sldNum" sz="quarter" idx="12"/>
          </p:nvPr>
        </p:nvSpPr>
        <p:spPr>
          <a:xfrm>
            <a:off x="8077200" y="6400800"/>
            <a:ext cx="609600" cy="363409"/>
          </a:xfrm>
        </p:spPr>
        <p:txBody>
          <a:bodyPr/>
          <a:lstStyle/>
          <a:p>
            <a:pPr>
              <a:defRPr/>
            </a:pPr>
            <a:fld id="{A6A48D5B-FB56-489E-A840-80D612E249BF}" type="slidenum">
              <a:rPr lang="en-US" smtClean="0">
                <a:solidFill>
                  <a:prstClr val="black">
                    <a:tint val="75000"/>
                  </a:prstClr>
                </a:solidFill>
              </a:rPr>
              <a:pPr>
                <a:defRPr/>
              </a:pPr>
              <a:t>13</a:t>
            </a:fld>
            <a:endParaRPr lang="en-US" dirty="0">
              <a:solidFill>
                <a:prstClr val="black">
                  <a:tint val="75000"/>
                </a:prstClr>
              </a:solidFill>
            </a:endParaRPr>
          </a:p>
        </p:txBody>
      </p:sp>
      <p:sp>
        <p:nvSpPr>
          <p:cNvPr id="9"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First-Gen Reform: Revenue from Sales of D8WC</a:t>
            </a:r>
            <a:endParaRPr lang="en-US" sz="2600" dirty="0">
              <a:solidFill>
                <a:srgbClr val="0000FF"/>
              </a:solidFill>
              <a:latin typeface="+mj-lt"/>
            </a:endParaRPr>
          </a:p>
        </p:txBody>
      </p:sp>
      <p:sp>
        <p:nvSpPr>
          <p:cNvPr id="13" name="TextBox 12"/>
          <p:cNvSpPr txBox="1"/>
          <p:nvPr/>
        </p:nvSpPr>
        <p:spPr>
          <a:xfrm>
            <a:off x="304800" y="4227255"/>
            <a:ext cx="8610600" cy="1846659"/>
          </a:xfrm>
          <a:prstGeom prst="rect">
            <a:avLst/>
          </a:prstGeom>
          <a:noFill/>
        </p:spPr>
        <p:txBody>
          <a:bodyPr wrap="square" rtlCol="0">
            <a:spAutoFit/>
          </a:bodyPr>
          <a:lstStyle/>
          <a:p>
            <a:r>
              <a:rPr lang="en-US" dirty="0" smtClean="0">
                <a:solidFill>
                  <a:srgbClr val="0000FF"/>
                </a:solidFill>
              </a:rPr>
              <a:t>Sales of D8 Waiver Credits will generate net revenue</a:t>
            </a:r>
          </a:p>
          <a:p>
            <a:endParaRPr lang="en-US" sz="1600" b="1" dirty="0"/>
          </a:p>
          <a:p>
            <a:pPr marL="285750" indent="-285750">
              <a:buFont typeface="Arial" panose="020B0604020202020204" pitchFamily="34" charset="0"/>
              <a:buChar char="•"/>
            </a:pPr>
            <a:r>
              <a:rPr lang="en-US" sz="1600" dirty="0"/>
              <a:t>EPA generates revenue by selling </a:t>
            </a:r>
            <a:r>
              <a:rPr lang="en-US" sz="1600" dirty="0" smtClean="0"/>
              <a:t>D8WCs, subject to a cap. </a:t>
            </a:r>
            <a:r>
              <a:rPr lang="en-US" sz="1600" dirty="0"/>
              <a:t>The amount </a:t>
            </a:r>
            <a:r>
              <a:rPr lang="en-US" sz="1600" dirty="0" smtClean="0"/>
              <a:t>of revenue depends </a:t>
            </a:r>
            <a:r>
              <a:rPr lang="en-US" sz="1600" dirty="0"/>
              <a:t>on the number of </a:t>
            </a:r>
            <a:r>
              <a:rPr lang="en-US" sz="1600" dirty="0" smtClean="0"/>
              <a:t>D8WCs </a:t>
            </a:r>
            <a:r>
              <a:rPr lang="en-US" sz="1600" dirty="0"/>
              <a:t>sold. The greater the expansion of E15, the fewer </a:t>
            </a:r>
            <a:r>
              <a:rPr lang="en-US" sz="1600" dirty="0" smtClean="0"/>
              <a:t>D8WCs </a:t>
            </a:r>
            <a:r>
              <a:rPr lang="en-US" sz="1600" dirty="0"/>
              <a:t>will be sold.</a:t>
            </a:r>
          </a:p>
          <a:p>
            <a:pPr marL="285750" indent="-285750">
              <a:buFont typeface="Arial" panose="020B0604020202020204" pitchFamily="34" charset="0"/>
              <a:buChar char="•"/>
            </a:pPr>
            <a:r>
              <a:rPr lang="en-US" sz="1600" dirty="0" smtClean="0"/>
              <a:t>The D8WC </a:t>
            </a:r>
            <a:r>
              <a:rPr lang="en-US" sz="1600" dirty="0"/>
              <a:t>revenue can be used to fund blender infrastructure and land conservation programs.</a:t>
            </a:r>
          </a:p>
          <a:p>
            <a:pPr marL="285750" indent="-285750">
              <a:buFont typeface="Arial" panose="020B0604020202020204" pitchFamily="34" charset="0"/>
              <a:buChar char="•"/>
            </a:pPr>
            <a:r>
              <a:rPr lang="en-US" sz="1600" dirty="0" smtClean="0"/>
              <a:t>Revenues (and total compliance costs) would be less if a fraction of legacy D6 RINs are converted to D8 to ensure a D8 generation also depends on how legacy D6 RINs are handled.</a:t>
            </a:r>
          </a:p>
        </p:txBody>
      </p:sp>
      <p:pic>
        <p:nvPicPr>
          <p:cNvPr id="4" name="Picture 3"/>
          <p:cNvPicPr>
            <a:picLocks noChangeAspect="1"/>
          </p:cNvPicPr>
          <p:nvPr/>
        </p:nvPicPr>
        <p:blipFill>
          <a:blip r:embed="rId2"/>
          <a:stretch>
            <a:fillRect/>
          </a:stretch>
        </p:blipFill>
        <p:spPr>
          <a:xfrm>
            <a:off x="1828800" y="609600"/>
            <a:ext cx="5802391" cy="3429000"/>
          </a:xfrm>
          <a:prstGeom prst="rect">
            <a:avLst/>
          </a:prstGeom>
        </p:spPr>
      </p:pic>
    </p:spTree>
    <p:extLst>
      <p:ext uri="{BB962C8B-B14F-4D97-AF65-F5344CB8AC3E}">
        <p14:creationId xmlns:p14="http://schemas.microsoft.com/office/powerpoint/2010/main" val="20472366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9"/>
          <p:cNvSpPr>
            <a:spLocks noGrp="1"/>
          </p:cNvSpPr>
          <p:nvPr>
            <p:ph type="sldNum" sz="quarter" idx="12"/>
          </p:nvPr>
        </p:nvSpPr>
        <p:spPr>
          <a:xfrm>
            <a:off x="8077200" y="6400800"/>
            <a:ext cx="609600" cy="363409"/>
          </a:xfrm>
        </p:spPr>
        <p:txBody>
          <a:bodyPr/>
          <a:lstStyle/>
          <a:p>
            <a:pPr>
              <a:defRPr/>
            </a:pPr>
            <a:fld id="{A6A48D5B-FB56-489E-A840-80D612E249BF}" type="slidenum">
              <a:rPr lang="en-US" smtClean="0">
                <a:solidFill>
                  <a:prstClr val="black">
                    <a:tint val="75000"/>
                  </a:prstClr>
                </a:solidFill>
              </a:rPr>
              <a:pPr>
                <a:defRPr/>
              </a:pPr>
              <a:t>14</a:t>
            </a:fld>
            <a:endParaRPr lang="en-US" dirty="0">
              <a:solidFill>
                <a:prstClr val="black">
                  <a:tint val="75000"/>
                </a:prstClr>
              </a:solidFill>
            </a:endParaRPr>
          </a:p>
        </p:txBody>
      </p:sp>
      <p:sp>
        <p:nvSpPr>
          <p:cNvPr id="9"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First-Gen Reform: D6/D8 Implementation</a:t>
            </a:r>
            <a:endParaRPr lang="en-US" sz="2600" dirty="0">
              <a:solidFill>
                <a:srgbClr val="0000FF"/>
              </a:solidFill>
              <a:latin typeface="+mj-lt"/>
            </a:endParaRPr>
          </a:p>
        </p:txBody>
      </p:sp>
      <p:sp>
        <p:nvSpPr>
          <p:cNvPr id="13" name="TextBox 12"/>
          <p:cNvSpPr txBox="1"/>
          <p:nvPr/>
        </p:nvSpPr>
        <p:spPr>
          <a:xfrm>
            <a:off x="168497" y="786348"/>
            <a:ext cx="8807003" cy="5693866"/>
          </a:xfrm>
          <a:prstGeom prst="rect">
            <a:avLst/>
          </a:prstGeom>
          <a:noFill/>
        </p:spPr>
        <p:txBody>
          <a:bodyPr wrap="square" rtlCol="0">
            <a:spAutoFit/>
          </a:bodyPr>
          <a:lstStyle/>
          <a:p>
            <a:r>
              <a:rPr lang="en-US" sz="1600" b="1" dirty="0" smtClean="0">
                <a:solidFill>
                  <a:srgbClr val="0000FF"/>
                </a:solidFill>
              </a:rPr>
              <a:t>One mechanism </a:t>
            </a:r>
            <a:r>
              <a:rPr lang="en-US" sz="1600" b="1" dirty="0">
                <a:solidFill>
                  <a:srgbClr val="0000FF"/>
                </a:solidFill>
              </a:rPr>
              <a:t>for D6/D8 implementation</a:t>
            </a:r>
          </a:p>
          <a:p>
            <a:pPr marL="857250" lvl="1" indent="-400050">
              <a:buFont typeface="+mj-lt"/>
              <a:buAutoNum type="romanLcPeriod"/>
            </a:pPr>
            <a:r>
              <a:rPr lang="en-US" sz="1400" dirty="0" smtClean="0">
                <a:solidFill>
                  <a:srgbClr val="0000FF"/>
                </a:solidFill>
              </a:rPr>
              <a:t>D6 RIN generation and retirement remains unchanged.</a:t>
            </a:r>
          </a:p>
          <a:p>
            <a:pPr marL="1314450" lvl="2" indent="-400050">
              <a:buFont typeface="Arial" panose="020B0604020202020204" pitchFamily="34" charset="0"/>
              <a:buChar char="•"/>
            </a:pPr>
            <a:r>
              <a:rPr lang="en-US" sz="1400" dirty="0" smtClean="0"/>
              <a:t>The point of obligation remains unchanged</a:t>
            </a:r>
          </a:p>
          <a:p>
            <a:pPr marL="1314450" lvl="2" indent="-400050">
              <a:buFont typeface="Arial" panose="020B0604020202020204" pitchFamily="34" charset="0"/>
              <a:buChar char="•"/>
            </a:pPr>
            <a:r>
              <a:rPr lang="en-US" sz="1400" dirty="0" smtClean="0"/>
              <a:t>There are no new requirements for tracking fuels at the rack</a:t>
            </a:r>
            <a:endParaRPr lang="en-US" sz="1400" dirty="0"/>
          </a:p>
          <a:p>
            <a:pPr marL="857250" lvl="1" indent="-400050">
              <a:buFont typeface="+mj-lt"/>
              <a:buAutoNum type="romanLcPeriod"/>
            </a:pPr>
            <a:r>
              <a:rPr lang="en-US" sz="1400" dirty="0" smtClean="0">
                <a:solidFill>
                  <a:srgbClr val="0000FF"/>
                </a:solidFill>
              </a:rPr>
              <a:t>Retailer participation in the D8 program is voluntary</a:t>
            </a:r>
            <a:endParaRPr lang="en-US" sz="1400" dirty="0"/>
          </a:p>
          <a:p>
            <a:pPr marL="1314450" lvl="2" indent="-400050">
              <a:buFont typeface="Arial" panose="020B0604020202020204" pitchFamily="34" charset="0"/>
              <a:buChar char="•"/>
            </a:pPr>
            <a:r>
              <a:rPr lang="en-US" sz="1400" dirty="0" smtClean="0"/>
              <a:t>For retailers that do not sell higher blends, or that sell higher blends but choose not to participate in the D8 program, there are no changes 	</a:t>
            </a:r>
            <a:endParaRPr lang="en-US" sz="1400" dirty="0"/>
          </a:p>
          <a:p>
            <a:pPr marL="857250" lvl="1" indent="-400050">
              <a:buFont typeface="+mj-lt"/>
              <a:buAutoNum type="romanLcPeriod"/>
            </a:pPr>
            <a:r>
              <a:rPr lang="en-US" sz="1400" dirty="0" smtClean="0">
                <a:solidFill>
                  <a:srgbClr val="0000FF"/>
                </a:solidFill>
              </a:rPr>
              <a:t>EPA grants one or more certified third-party entities authority to convert a D6 RIN to a D8 RIN, based on actual station-level sales</a:t>
            </a:r>
            <a:r>
              <a:rPr lang="en-US" sz="1400" dirty="0" smtClean="0"/>
              <a:t>.</a:t>
            </a:r>
          </a:p>
          <a:p>
            <a:pPr marL="1314450" lvl="2" indent="-400050">
              <a:buFont typeface="Arial" panose="020B0604020202020204" pitchFamily="34" charset="0"/>
              <a:buChar char="•"/>
            </a:pPr>
            <a:r>
              <a:rPr lang="en-US" sz="1400" dirty="0" smtClean="0"/>
              <a:t>These entities use station-level data on actual retail sales, by blend including actual blend ratios, to compute the number of gallons sold in higher blends in excess of 10%.</a:t>
            </a:r>
          </a:p>
          <a:p>
            <a:pPr marL="1771650" lvl="3" indent="-400050">
              <a:buFont typeface="Arial" panose="020B0604020202020204" pitchFamily="34" charset="0"/>
              <a:buChar char="•"/>
            </a:pPr>
            <a:r>
              <a:rPr lang="en-US" sz="1400" dirty="0" smtClean="0"/>
              <a:t>For example, a station that sells 100 gallons of E0, 2000 gallons of E10, 100 gallons of E15 at 15% ethanol, and 100 gallons of E85 at 68% ethanol, would be eligible for .05×100 + .58×100 = 63 D8 RINs.</a:t>
            </a:r>
          </a:p>
          <a:p>
            <a:pPr marL="1314450" lvl="2" indent="-400050">
              <a:buFont typeface="Arial" panose="020B0604020202020204" pitchFamily="34" charset="0"/>
              <a:buChar char="•"/>
            </a:pPr>
            <a:r>
              <a:rPr lang="en-US" sz="1400" dirty="0" smtClean="0"/>
              <a:t>The third-party entity then converts the indicated number of D6 RINs into D8 RINs, which becomes the property of the retailer.</a:t>
            </a:r>
          </a:p>
          <a:p>
            <a:pPr marL="1771650" lvl="3" indent="-400050">
              <a:buFont typeface="Arial" panose="020B0604020202020204" pitchFamily="34" charset="0"/>
              <a:buChar char="•"/>
            </a:pPr>
            <a:r>
              <a:rPr lang="en-US" sz="1400" dirty="0" smtClean="0"/>
              <a:t>There is no “molecule tracking:” the converted D6 RIN can be purchased on the D6 market.</a:t>
            </a:r>
          </a:p>
          <a:p>
            <a:pPr marL="1771650" lvl="3" indent="-400050">
              <a:buFont typeface="Arial" panose="020B0604020202020204" pitchFamily="34" charset="0"/>
              <a:buChar char="•"/>
            </a:pPr>
            <a:r>
              <a:rPr lang="en-US" sz="1400" dirty="0" smtClean="0"/>
              <a:t>The retailer could stipulate that the third-party entity sell the D8 RIN and give the retailer the proceeds, in which case the retailer would not need to touch the RIN or the EMTS</a:t>
            </a:r>
          </a:p>
          <a:p>
            <a:pPr marL="857250" lvl="1" indent="-400050">
              <a:buFont typeface="+mj-lt"/>
              <a:buAutoNum type="romanLcPeriod"/>
            </a:pPr>
            <a:r>
              <a:rPr lang="en-US" sz="1400" dirty="0" smtClean="0">
                <a:solidFill>
                  <a:srgbClr val="0000FF"/>
                </a:solidFill>
              </a:rPr>
              <a:t>The third-party entity would be responsible for quality assurance and would be subject to EPA audit.</a:t>
            </a:r>
            <a:endParaRPr lang="en-US" sz="1400" dirty="0"/>
          </a:p>
          <a:p>
            <a:pPr marL="1200150" lvl="2" indent="-285750">
              <a:buFont typeface="Arial" panose="020B0604020202020204" pitchFamily="34" charset="0"/>
              <a:buChar char="•"/>
            </a:pPr>
            <a:r>
              <a:rPr lang="en-US" sz="1400" dirty="0" smtClean="0"/>
              <a:t>The entity would be required to have a quality assurance program in place</a:t>
            </a:r>
          </a:p>
          <a:p>
            <a:pPr marL="1200150" lvl="2" indent="-285750">
              <a:buFont typeface="Arial" panose="020B0604020202020204" pitchFamily="34" charset="0"/>
              <a:buChar char="•"/>
            </a:pPr>
            <a:r>
              <a:rPr lang="en-US" sz="1400" dirty="0" smtClean="0"/>
              <a:t>This structure is similar to one already in use in the program, for generating D3 biogas RINs.</a:t>
            </a:r>
            <a:endParaRPr lang="en-US" sz="1400" dirty="0"/>
          </a:p>
          <a:p>
            <a:pPr marL="1200150" lvl="2" indent="-285750">
              <a:buFont typeface="Arial" panose="020B0604020202020204" pitchFamily="34" charset="0"/>
              <a:buChar char="•"/>
            </a:pPr>
            <a:endParaRPr lang="en-US" sz="1400" dirty="0"/>
          </a:p>
          <a:p>
            <a:r>
              <a:rPr lang="en-US" sz="1600" b="1" dirty="0" smtClean="0">
                <a:solidFill>
                  <a:srgbClr val="0000FF"/>
                </a:solidFill>
              </a:rPr>
              <a:t>Variants are possible. </a:t>
            </a:r>
            <a:r>
              <a:rPr lang="en-US" sz="1400" dirty="0" smtClean="0"/>
              <a:t>The key elements are: use of retail data; voluntary participation; delegation of authority to convert D6 to D8 RINs to a certified entity which is subject to audit; and no molecule tracking.</a:t>
            </a:r>
          </a:p>
        </p:txBody>
      </p:sp>
    </p:spTree>
    <p:extLst>
      <p:ext uri="{BB962C8B-B14F-4D97-AF65-F5344CB8AC3E}">
        <p14:creationId xmlns:p14="http://schemas.microsoft.com/office/powerpoint/2010/main" val="5915942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9"/>
          <p:cNvSpPr>
            <a:spLocks noGrp="1"/>
          </p:cNvSpPr>
          <p:nvPr>
            <p:ph type="sldNum" sz="quarter" idx="12"/>
          </p:nvPr>
        </p:nvSpPr>
        <p:spPr>
          <a:xfrm>
            <a:off x="8077200" y="6400800"/>
            <a:ext cx="609600" cy="363409"/>
          </a:xfrm>
        </p:spPr>
        <p:txBody>
          <a:bodyPr/>
          <a:lstStyle/>
          <a:p>
            <a:pPr>
              <a:defRPr/>
            </a:pPr>
            <a:fld id="{A6A48D5B-FB56-489E-A840-80D612E249BF}" type="slidenum">
              <a:rPr lang="en-US" smtClean="0">
                <a:solidFill>
                  <a:prstClr val="black">
                    <a:tint val="75000"/>
                  </a:prstClr>
                </a:solidFill>
              </a:rPr>
              <a:pPr>
                <a:defRPr/>
              </a:pPr>
              <a:t>15</a:t>
            </a:fld>
            <a:endParaRPr lang="en-US" dirty="0">
              <a:solidFill>
                <a:prstClr val="black">
                  <a:tint val="75000"/>
                </a:prstClr>
              </a:solidFill>
            </a:endParaRPr>
          </a:p>
        </p:txBody>
      </p:sp>
      <p:sp>
        <p:nvSpPr>
          <p:cNvPr id="9"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Second Gen Reform: RIN Allocation and Generation</a:t>
            </a:r>
            <a:endParaRPr lang="en-US" sz="2600" dirty="0">
              <a:solidFill>
                <a:srgbClr val="0000FF"/>
              </a:solidFill>
              <a:latin typeface="+mj-lt"/>
            </a:endParaRPr>
          </a:p>
        </p:txBody>
      </p:sp>
      <p:sp>
        <p:nvSpPr>
          <p:cNvPr id="13" name="TextBox 12"/>
          <p:cNvSpPr txBox="1"/>
          <p:nvPr/>
        </p:nvSpPr>
        <p:spPr>
          <a:xfrm>
            <a:off x="3124200" y="642416"/>
            <a:ext cx="5867400" cy="6155531"/>
          </a:xfrm>
          <a:prstGeom prst="rect">
            <a:avLst/>
          </a:prstGeom>
          <a:noFill/>
        </p:spPr>
        <p:txBody>
          <a:bodyPr wrap="square" rtlCol="0">
            <a:spAutoFit/>
          </a:bodyPr>
          <a:lstStyle/>
          <a:p>
            <a:r>
              <a:rPr lang="en-US" sz="1600" b="1" dirty="0" smtClean="0">
                <a:solidFill>
                  <a:srgbClr val="0000FF"/>
                </a:solidFill>
              </a:rPr>
              <a:t>Allocation of RIN generation rights</a:t>
            </a:r>
            <a:endParaRPr lang="en-US" sz="1600" b="1" dirty="0">
              <a:solidFill>
                <a:srgbClr val="0000FF"/>
              </a:solidFill>
            </a:endParaRPr>
          </a:p>
          <a:p>
            <a:pPr marL="857250" lvl="1" indent="-400050">
              <a:buFont typeface="+mj-lt"/>
              <a:buAutoNum type="romanLcPeriod"/>
            </a:pPr>
            <a:endParaRPr lang="en-US" sz="1400" dirty="0" smtClean="0">
              <a:solidFill>
                <a:srgbClr val="0000FF"/>
              </a:solidFill>
            </a:endParaRPr>
          </a:p>
          <a:p>
            <a:pPr marL="857250" lvl="1" indent="-400050">
              <a:buFont typeface="+mj-lt"/>
              <a:buAutoNum type="romanLcPeriod"/>
            </a:pPr>
            <a:r>
              <a:rPr lang="en-US" sz="1400" dirty="0" smtClean="0">
                <a:solidFill>
                  <a:srgbClr val="0000FF"/>
                </a:solidFill>
              </a:rPr>
              <a:t>RIN allocation</a:t>
            </a:r>
          </a:p>
          <a:p>
            <a:pPr marL="1314450" lvl="2" indent="-400050">
              <a:buFont typeface="Arial" panose="020B0604020202020204" pitchFamily="34" charset="0"/>
              <a:buChar char="•"/>
            </a:pPr>
            <a:r>
              <a:rPr lang="en-US" sz="1400" dirty="0" smtClean="0"/>
              <a:t>Upon certification, a plant is allocated RIN generation rights (RIN options) up to the capacity of the plant, for a 20 year lifetime commencing at a specified date (e.g. upon pathway approval)</a:t>
            </a:r>
          </a:p>
          <a:p>
            <a:pPr marL="1314450" lvl="2" indent="-400050">
              <a:buFont typeface="Arial" panose="020B0604020202020204" pitchFamily="34" charset="0"/>
              <a:buChar char="•"/>
            </a:pPr>
            <a:r>
              <a:rPr lang="en-US" sz="1400" dirty="0" smtClean="0"/>
              <a:t>The RIN that can be generated (e.g. D3c) depends on pathway GHG reduction</a:t>
            </a:r>
          </a:p>
          <a:p>
            <a:pPr marL="857250" lvl="1" indent="-400050">
              <a:buFont typeface="+mj-lt"/>
              <a:buAutoNum type="romanLcPeriod"/>
            </a:pPr>
            <a:r>
              <a:rPr lang="en-US" sz="1400" dirty="0" smtClean="0">
                <a:solidFill>
                  <a:srgbClr val="0000FF"/>
                </a:solidFill>
              </a:rPr>
              <a:t>Every (EV-adjusted) gallon produced during the eligibility period generates a RIN of the indicated type</a:t>
            </a:r>
          </a:p>
          <a:p>
            <a:pPr marL="1314450" lvl="2" indent="-400050">
              <a:buFont typeface="Arial" panose="020B0604020202020204" pitchFamily="34" charset="0"/>
              <a:buChar char="•"/>
            </a:pPr>
            <a:r>
              <a:rPr lang="en-US" sz="1400" dirty="0"/>
              <a:t>A plant that </a:t>
            </a:r>
            <a:r>
              <a:rPr lang="en-US" sz="1400" dirty="0" smtClean="0"/>
              <a:t>fails to become operational during an initial specified period forfeits its RIN allocation, which is returned to the available RIN pool.</a:t>
            </a:r>
            <a:endParaRPr lang="en-US" sz="1400" dirty="0"/>
          </a:p>
          <a:p>
            <a:pPr marL="857250" lvl="1" indent="-400050">
              <a:buFont typeface="+mj-lt"/>
              <a:buAutoNum type="romanLcPeriod"/>
            </a:pPr>
            <a:r>
              <a:rPr lang="en-US" sz="1400" dirty="0" smtClean="0">
                <a:solidFill>
                  <a:srgbClr val="0000FF"/>
                </a:solidFill>
              </a:rPr>
              <a:t>If the plant makes pathway improvements that reduce its GHG footprint, the RIN can be upgraded, if RINs of the upgraded category are available.</a:t>
            </a:r>
          </a:p>
          <a:p>
            <a:pPr marL="857250" lvl="1" indent="-400050">
              <a:buFont typeface="+mj-lt"/>
              <a:buAutoNum type="romanLcPeriod"/>
            </a:pPr>
            <a:r>
              <a:rPr lang="en-US" sz="1400" dirty="0" smtClean="0">
                <a:solidFill>
                  <a:srgbClr val="0000FF"/>
                </a:solidFill>
              </a:rPr>
              <a:t>Caps and sunset</a:t>
            </a:r>
          </a:p>
          <a:p>
            <a:pPr marL="1314450" lvl="2" indent="-400050">
              <a:buFont typeface="Arial" panose="020B0604020202020204" pitchFamily="34" charset="0"/>
              <a:buChar char="•"/>
            </a:pPr>
            <a:r>
              <a:rPr lang="en-US" sz="1400" i="1" dirty="0" smtClean="0"/>
              <a:t>Total RIN cap</a:t>
            </a:r>
            <a:r>
              <a:rPr lang="en-US" sz="1400" dirty="0" smtClean="0"/>
              <a:t>. Each category (D3a, D3b, etc.) has an initial total number of RINs available</a:t>
            </a:r>
          </a:p>
          <a:p>
            <a:pPr marL="1314450" lvl="2" indent="-400050">
              <a:buFont typeface="Arial" panose="020B0604020202020204" pitchFamily="34" charset="0"/>
              <a:buChar char="•"/>
            </a:pPr>
            <a:r>
              <a:rPr lang="en-US" sz="1400" i="1" dirty="0" smtClean="0"/>
              <a:t>Drawdown</a:t>
            </a:r>
            <a:r>
              <a:rPr lang="en-US" sz="1400" dirty="0" smtClean="0"/>
              <a:t>. Award of RIN generation rights (RIN options) reduces the number of RINs available in that category</a:t>
            </a:r>
          </a:p>
          <a:p>
            <a:pPr marL="1314450" lvl="2" indent="-400050">
              <a:buFont typeface="Arial" panose="020B0604020202020204" pitchFamily="34" charset="0"/>
              <a:buChar char="•"/>
            </a:pPr>
            <a:r>
              <a:rPr lang="en-US" sz="1400" i="1" dirty="0" smtClean="0"/>
              <a:t>Nesting.</a:t>
            </a:r>
            <a:r>
              <a:rPr lang="en-US" sz="1400" dirty="0" smtClean="0"/>
              <a:t> If a pathway is eligible for (say) a D3c RIN but no D3Cs remain available, it would be granted D3b allocation rights if D3bs are available, etc.</a:t>
            </a:r>
          </a:p>
          <a:p>
            <a:pPr marL="1314450" lvl="2" indent="-400050">
              <a:buFont typeface="Arial" panose="020B0604020202020204" pitchFamily="34" charset="0"/>
              <a:buChar char="•"/>
            </a:pPr>
            <a:r>
              <a:rPr lang="en-US" sz="1400" i="1" dirty="0" smtClean="0"/>
              <a:t>Sunset</a:t>
            </a:r>
            <a:r>
              <a:rPr lang="en-US" sz="1400" dirty="0" smtClean="0"/>
              <a:t>. No new RIN options are awarded once all D3 RINs have been allocated.</a:t>
            </a:r>
            <a:endParaRPr lang="en-US" sz="1400" dirty="0"/>
          </a:p>
        </p:txBody>
      </p:sp>
      <p:pic>
        <p:nvPicPr>
          <p:cNvPr id="5" name="Picture 4"/>
          <p:cNvPicPr>
            <a:picLocks noChangeAspect="1"/>
          </p:cNvPicPr>
          <p:nvPr/>
        </p:nvPicPr>
        <p:blipFill rotWithShape="1">
          <a:blip r:embed="rId2"/>
          <a:srcRect l="53133" t="15822" r="3012" b="15823"/>
          <a:stretch/>
        </p:blipFill>
        <p:spPr>
          <a:xfrm>
            <a:off x="0" y="762000"/>
            <a:ext cx="3200400" cy="3200401"/>
          </a:xfrm>
          <a:prstGeom prst="rect">
            <a:avLst/>
          </a:prstGeom>
        </p:spPr>
      </p:pic>
      <p:sp>
        <p:nvSpPr>
          <p:cNvPr id="2" name="TextBox 1"/>
          <p:cNvSpPr txBox="1"/>
          <p:nvPr/>
        </p:nvSpPr>
        <p:spPr>
          <a:xfrm>
            <a:off x="152400" y="4038600"/>
            <a:ext cx="3167743" cy="2462213"/>
          </a:xfrm>
          <a:prstGeom prst="rect">
            <a:avLst/>
          </a:prstGeom>
          <a:noFill/>
        </p:spPr>
        <p:txBody>
          <a:bodyPr wrap="square" rtlCol="0">
            <a:spAutoFit/>
          </a:bodyPr>
          <a:lstStyle/>
          <a:p>
            <a:r>
              <a:rPr lang="en-US" sz="1400" dirty="0" smtClean="0">
                <a:solidFill>
                  <a:srgbClr val="0000FF"/>
                </a:solidFill>
              </a:rPr>
              <a:t>Liquid and gas denesting</a:t>
            </a:r>
          </a:p>
          <a:p>
            <a:pPr marL="285750" indent="-285750">
              <a:buFont typeface="Arial" panose="020B0604020202020204" pitchFamily="34" charset="0"/>
              <a:buChar char="•"/>
            </a:pPr>
            <a:r>
              <a:rPr lang="en-US" sz="1400" dirty="0" smtClean="0"/>
              <a:t>Denesting liquid and gas recognizes the importance of promoting low-GHG liquid fuels</a:t>
            </a:r>
          </a:p>
          <a:p>
            <a:pPr marL="285750" indent="-285750">
              <a:buFont typeface="Arial" panose="020B0604020202020204" pitchFamily="34" charset="0"/>
              <a:buChar char="•"/>
            </a:pPr>
            <a:r>
              <a:rPr lang="en-US" sz="1400" dirty="0" smtClean="0"/>
              <a:t>D3s are nested internally</a:t>
            </a:r>
          </a:p>
          <a:p>
            <a:pPr marL="742950" lvl="1" indent="-285750">
              <a:buFont typeface="Arial" panose="020B0604020202020204" pitchFamily="34" charset="0"/>
              <a:buChar char="•"/>
            </a:pPr>
            <a:r>
              <a:rPr lang="en-US" sz="1400" dirty="0" smtClean="0"/>
              <a:t>The D3dWC price is set above the D3cWC price, etc.</a:t>
            </a:r>
          </a:p>
          <a:p>
            <a:pPr marL="285750" indent="-285750">
              <a:buFont typeface="Arial" panose="020B0604020202020204" pitchFamily="34" charset="0"/>
              <a:buChar char="•"/>
            </a:pPr>
            <a:r>
              <a:rPr lang="en-US" sz="1400" dirty="0" smtClean="0"/>
              <a:t>The initial D9 RIN allocation and D9WC price should be sufficient to support existing and in-process biogas facilities.</a:t>
            </a:r>
            <a:endParaRPr lang="en-US" dirty="0"/>
          </a:p>
        </p:txBody>
      </p:sp>
    </p:spTree>
    <p:extLst>
      <p:ext uri="{BB962C8B-B14F-4D97-AF65-F5344CB8AC3E}">
        <p14:creationId xmlns:p14="http://schemas.microsoft.com/office/powerpoint/2010/main" val="38684746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9"/>
          <p:cNvSpPr>
            <a:spLocks noGrp="1"/>
          </p:cNvSpPr>
          <p:nvPr>
            <p:ph type="sldNum" sz="quarter" idx="12"/>
          </p:nvPr>
        </p:nvSpPr>
        <p:spPr>
          <a:xfrm>
            <a:off x="8077200" y="6400800"/>
            <a:ext cx="609600" cy="363409"/>
          </a:xfrm>
        </p:spPr>
        <p:txBody>
          <a:bodyPr/>
          <a:lstStyle/>
          <a:p>
            <a:pPr>
              <a:defRPr/>
            </a:pPr>
            <a:fld id="{A6A48D5B-FB56-489E-A840-80D612E249BF}" type="slidenum">
              <a:rPr lang="en-US" smtClean="0">
                <a:solidFill>
                  <a:prstClr val="black">
                    <a:tint val="75000"/>
                  </a:prstClr>
                </a:solidFill>
              </a:rPr>
              <a:pPr>
                <a:defRPr/>
              </a:pPr>
              <a:t>16</a:t>
            </a:fld>
            <a:endParaRPr lang="en-US" dirty="0">
              <a:solidFill>
                <a:prstClr val="black">
                  <a:tint val="75000"/>
                </a:prstClr>
              </a:solidFill>
            </a:endParaRPr>
          </a:p>
        </p:txBody>
      </p:sp>
      <p:sp>
        <p:nvSpPr>
          <p:cNvPr id="9"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Second Gen Reform: RIN Price Stabilization</a:t>
            </a:r>
            <a:endParaRPr lang="en-US" sz="2600" dirty="0">
              <a:solidFill>
                <a:srgbClr val="0000FF"/>
              </a:solidFill>
              <a:latin typeface="+mj-lt"/>
            </a:endParaRPr>
          </a:p>
        </p:txBody>
      </p:sp>
      <p:sp>
        <p:nvSpPr>
          <p:cNvPr id="13" name="TextBox 12"/>
          <p:cNvSpPr txBox="1"/>
          <p:nvPr/>
        </p:nvSpPr>
        <p:spPr>
          <a:xfrm>
            <a:off x="168497" y="629584"/>
            <a:ext cx="8807003" cy="3847207"/>
          </a:xfrm>
          <a:prstGeom prst="rect">
            <a:avLst/>
          </a:prstGeom>
          <a:noFill/>
        </p:spPr>
        <p:txBody>
          <a:bodyPr wrap="square" rtlCol="0">
            <a:spAutoFit/>
          </a:bodyPr>
          <a:lstStyle/>
          <a:p>
            <a:r>
              <a:rPr lang="en-US" sz="1600" dirty="0" smtClean="0"/>
              <a:t>There are (at least) two ways to ensure prices of second gen RINs.</a:t>
            </a:r>
          </a:p>
          <a:p>
            <a:endParaRPr lang="en-US" sz="1600" b="1" dirty="0">
              <a:solidFill>
                <a:srgbClr val="0000FF"/>
              </a:solidFill>
            </a:endParaRPr>
          </a:p>
          <a:p>
            <a:r>
              <a:rPr lang="en-US" sz="1600" b="1" dirty="0" smtClean="0">
                <a:solidFill>
                  <a:srgbClr val="0000FF"/>
                </a:solidFill>
              </a:rPr>
              <a:t>Option A: Set RVO ex-post</a:t>
            </a:r>
          </a:p>
          <a:p>
            <a:pPr marL="857250" lvl="1" indent="-400050">
              <a:buFont typeface="+mj-lt"/>
              <a:buAutoNum type="romanLcPeriod"/>
            </a:pPr>
            <a:endParaRPr lang="en-US" sz="1400" dirty="0" smtClean="0">
              <a:solidFill>
                <a:srgbClr val="0000FF"/>
              </a:solidFill>
            </a:endParaRPr>
          </a:p>
          <a:p>
            <a:pPr marL="857250" lvl="1" indent="-400050">
              <a:buFont typeface="+mj-lt"/>
              <a:buAutoNum type="romanLcPeriod"/>
            </a:pPr>
            <a:r>
              <a:rPr lang="en-US" sz="1400" dirty="0" smtClean="0">
                <a:solidFill>
                  <a:srgbClr val="0000FF"/>
                </a:solidFill>
              </a:rPr>
              <a:t>Set the D3 RVO ex-post to equal actual production, plus a small amount</a:t>
            </a:r>
          </a:p>
          <a:p>
            <a:pPr marL="1314450" lvl="2" indent="-400050">
              <a:buFont typeface="Arial" panose="020B0604020202020204" pitchFamily="34" charset="0"/>
              <a:buChar char="•"/>
            </a:pPr>
            <a:r>
              <a:rPr lang="en-US" sz="1400" dirty="0" smtClean="0"/>
              <a:t>Thus D3s will always be in short supply</a:t>
            </a:r>
          </a:p>
          <a:p>
            <a:pPr marL="1314450" lvl="2" indent="-400050">
              <a:buFont typeface="Arial" panose="020B0604020202020204" pitchFamily="34" charset="0"/>
              <a:buChar char="•"/>
            </a:pPr>
            <a:r>
              <a:rPr lang="en-US" sz="1400" dirty="0" smtClean="0"/>
              <a:t>EPA issues a provisional fractional standard before the year, and updates it regularly as D3 generation data become available over the year.</a:t>
            </a:r>
          </a:p>
          <a:p>
            <a:pPr marL="1314450" lvl="2" indent="-400050">
              <a:buFont typeface="Arial" panose="020B0604020202020204" pitchFamily="34" charset="0"/>
              <a:buChar char="•"/>
            </a:pPr>
            <a:r>
              <a:rPr lang="en-US" sz="1400" dirty="0" smtClean="0"/>
              <a:t>The D3 fractional standard is finalized </a:t>
            </a:r>
            <a:r>
              <a:rPr lang="en-US" sz="1400" i="1" dirty="0" smtClean="0"/>
              <a:t>after</a:t>
            </a:r>
            <a:r>
              <a:rPr lang="en-US" sz="1400" dirty="0" smtClean="0"/>
              <a:t> the compliance year concludes, when final D3 generation data are available</a:t>
            </a:r>
          </a:p>
          <a:p>
            <a:pPr marL="857250" lvl="1" indent="-400050">
              <a:buFont typeface="+mj-lt"/>
              <a:buAutoNum type="romanLcPeriod"/>
            </a:pPr>
            <a:r>
              <a:rPr lang="en-US" sz="1400" dirty="0" smtClean="0">
                <a:solidFill>
                  <a:srgbClr val="0000FF"/>
                </a:solidFill>
              </a:rPr>
              <a:t>EPA sells D3WCs only at the end of the true-up period when no more wet D3s for the compliance year are on offer at a price no more than the D3WC price</a:t>
            </a:r>
          </a:p>
          <a:p>
            <a:pPr marL="1314450" lvl="2" indent="-400050">
              <a:buFont typeface="Arial" panose="020B0604020202020204" pitchFamily="34" charset="0"/>
              <a:buChar char="•"/>
            </a:pPr>
            <a:r>
              <a:rPr lang="en-US" sz="1400" dirty="0"/>
              <a:t>One way to implement this is to require all wet D3s to be sold on a site that EPA can monitor, so EPA knows if wet D3s are available. </a:t>
            </a:r>
          </a:p>
          <a:p>
            <a:pPr marL="1314450" lvl="2" indent="-400050">
              <a:buFont typeface="Arial" panose="020B0604020202020204" pitchFamily="34" charset="0"/>
              <a:buChar char="•"/>
            </a:pPr>
            <a:r>
              <a:rPr lang="en-US" sz="1400" dirty="0"/>
              <a:t>True-up could be implemented quarterly or semi-annually if parties prefer.</a:t>
            </a:r>
          </a:p>
          <a:p>
            <a:pPr marL="857250" lvl="1" indent="-400050">
              <a:buFont typeface="+mj-lt"/>
              <a:buAutoNum type="romanLcPeriod"/>
            </a:pPr>
            <a:r>
              <a:rPr lang="en-US" sz="1400" dirty="0">
                <a:solidFill>
                  <a:srgbClr val="0000FF"/>
                </a:solidFill>
              </a:rPr>
              <a:t>New D3 RINs are not bankable, nor are carry-forward deficits allowed.</a:t>
            </a:r>
          </a:p>
          <a:p>
            <a:pPr marL="857250" lvl="1" indent="-400050">
              <a:buFont typeface="+mj-lt"/>
              <a:buAutoNum type="romanLcPeriod"/>
            </a:pPr>
            <a:r>
              <a:rPr lang="en-US" sz="1400" dirty="0" smtClean="0">
                <a:solidFill>
                  <a:srgbClr val="0000FF"/>
                </a:solidFill>
              </a:rPr>
              <a:t>EPA is instructed to manage the program to ensure the D3 sells at or close to the D3WC price.</a:t>
            </a:r>
            <a:endParaRPr lang="en-US" sz="1400" dirty="0"/>
          </a:p>
        </p:txBody>
      </p:sp>
      <p:sp>
        <p:nvSpPr>
          <p:cNvPr id="7" name="TextBox 6"/>
          <p:cNvSpPr txBox="1"/>
          <p:nvPr/>
        </p:nvSpPr>
        <p:spPr>
          <a:xfrm>
            <a:off x="157610" y="4643497"/>
            <a:ext cx="8807003" cy="2062103"/>
          </a:xfrm>
          <a:prstGeom prst="rect">
            <a:avLst/>
          </a:prstGeom>
          <a:noFill/>
        </p:spPr>
        <p:txBody>
          <a:bodyPr wrap="square" rtlCol="0">
            <a:spAutoFit/>
          </a:bodyPr>
          <a:lstStyle/>
          <a:p>
            <a:r>
              <a:rPr lang="en-US" sz="1600" b="1" dirty="0" smtClean="0">
                <a:solidFill>
                  <a:srgbClr val="0000FF"/>
                </a:solidFill>
              </a:rPr>
              <a:t>Option B: EPA serves as a RIN bank</a:t>
            </a:r>
          </a:p>
          <a:p>
            <a:pPr marL="857250" lvl="1" indent="-400050">
              <a:buFont typeface="+mj-lt"/>
              <a:buAutoNum type="romanLcPeriod"/>
            </a:pPr>
            <a:endParaRPr lang="en-US" sz="1400" dirty="0" smtClean="0">
              <a:solidFill>
                <a:srgbClr val="0000FF"/>
              </a:solidFill>
            </a:endParaRPr>
          </a:p>
          <a:p>
            <a:pPr marL="857250" lvl="1" indent="-400050">
              <a:buFont typeface="+mj-lt"/>
              <a:buAutoNum type="romanLcPeriod"/>
            </a:pPr>
            <a:r>
              <a:rPr lang="en-US" sz="1400" dirty="0" smtClean="0">
                <a:solidFill>
                  <a:srgbClr val="0000FF"/>
                </a:solidFill>
              </a:rPr>
              <a:t>Set RVOs to equal expected RIN generation</a:t>
            </a:r>
            <a:endParaRPr lang="en-US" sz="1400" dirty="0">
              <a:solidFill>
                <a:srgbClr val="0000FF"/>
              </a:solidFill>
            </a:endParaRPr>
          </a:p>
          <a:p>
            <a:pPr marL="1314450" lvl="2" indent="-400050">
              <a:buFont typeface="Arial" panose="020B0604020202020204" pitchFamily="34" charset="0"/>
              <a:buChar char="•"/>
            </a:pPr>
            <a:r>
              <a:rPr lang="en-US" sz="1400" dirty="0" smtClean="0"/>
              <a:t>EPA issues fractional </a:t>
            </a:r>
            <a:r>
              <a:rPr lang="en-US" sz="1400" dirty="0"/>
              <a:t>standard </a:t>
            </a:r>
            <a:r>
              <a:rPr lang="en-US" sz="1400" i="1" dirty="0" smtClean="0"/>
              <a:t>ex-ante </a:t>
            </a:r>
            <a:r>
              <a:rPr lang="en-US" sz="1400" dirty="0" smtClean="0"/>
              <a:t>which are finalized (as in current system).</a:t>
            </a:r>
          </a:p>
          <a:p>
            <a:pPr marL="857250" lvl="1" indent="-400050">
              <a:buFont typeface="+mj-lt"/>
              <a:buAutoNum type="romanLcPeriod"/>
            </a:pPr>
            <a:r>
              <a:rPr lang="en-US" sz="1400" dirty="0" smtClean="0">
                <a:solidFill>
                  <a:srgbClr val="0000FF"/>
                </a:solidFill>
              </a:rPr>
              <a:t>RINs </a:t>
            </a:r>
            <a:r>
              <a:rPr lang="en-US" sz="1400" dirty="0">
                <a:solidFill>
                  <a:srgbClr val="0000FF"/>
                </a:solidFill>
              </a:rPr>
              <a:t>are </a:t>
            </a:r>
            <a:r>
              <a:rPr lang="en-US" sz="1400" i="1" dirty="0">
                <a:solidFill>
                  <a:srgbClr val="0000FF"/>
                </a:solidFill>
              </a:rPr>
              <a:t>not</a:t>
            </a:r>
            <a:r>
              <a:rPr lang="en-US" sz="1400" dirty="0">
                <a:solidFill>
                  <a:srgbClr val="0000FF"/>
                </a:solidFill>
              </a:rPr>
              <a:t> bankable</a:t>
            </a:r>
            <a:r>
              <a:rPr lang="en-US" sz="1400" dirty="0"/>
              <a:t>.</a:t>
            </a:r>
          </a:p>
          <a:p>
            <a:pPr marL="857250" lvl="1" indent="-400050">
              <a:buFont typeface="+mj-lt"/>
              <a:buAutoNum type="romanLcPeriod"/>
            </a:pPr>
            <a:r>
              <a:rPr lang="en-US" sz="1400" dirty="0" smtClean="0">
                <a:solidFill>
                  <a:srgbClr val="0000FF"/>
                </a:solidFill>
              </a:rPr>
              <a:t>EPA buys and sells RINs</a:t>
            </a:r>
            <a:r>
              <a:rPr lang="en-US" sz="1400" dirty="0" smtClean="0"/>
              <a:t>, </a:t>
            </a:r>
            <a:r>
              <a:rPr lang="en-US" sz="1400" dirty="0"/>
              <a:t>at price based on a schedule specified in </a:t>
            </a:r>
            <a:r>
              <a:rPr lang="en-US" sz="1400" dirty="0" smtClean="0"/>
              <a:t>statute. EPA only sells RINs if no wet RINs are on offer at the statutory RIN price, and only at the end of the true-up period.</a:t>
            </a:r>
          </a:p>
          <a:p>
            <a:pPr lvl="1"/>
            <a:r>
              <a:rPr lang="en-US" sz="1400" i="1" dirty="0" smtClean="0"/>
              <a:t>This alternative eliminates per-gallon compliance cost uncertainty for obligated parties and has no effect on D3 RIN generators, however EPA takes on expenditure or revenue volatility risk.</a:t>
            </a:r>
            <a:endParaRPr lang="en-US" sz="1400" i="1" dirty="0"/>
          </a:p>
        </p:txBody>
      </p:sp>
    </p:spTree>
    <p:extLst>
      <p:ext uri="{BB962C8B-B14F-4D97-AF65-F5344CB8AC3E}">
        <p14:creationId xmlns:p14="http://schemas.microsoft.com/office/powerpoint/2010/main" val="9918447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399" y="981317"/>
            <a:ext cx="8839200" cy="1175706"/>
          </a:xfrm>
        </p:spPr>
        <p:txBody>
          <a:bodyPr wrap="square">
            <a:spAutoFit/>
          </a:bodyPr>
          <a:lstStyle/>
          <a:p>
            <a:pPr lvl="1" indent="-457200" algn="l"/>
            <a:r>
              <a:rPr lang="en-US" sz="1600" dirty="0" smtClean="0">
                <a:solidFill>
                  <a:schemeClr val="tx1"/>
                </a:solidFill>
              </a:rPr>
              <a:t>For additional details and discussion see</a:t>
            </a:r>
          </a:p>
          <a:p>
            <a:pPr lvl="1" indent="-457200" algn="l"/>
            <a:endParaRPr lang="en-US" sz="1600" dirty="0">
              <a:solidFill>
                <a:schemeClr val="tx1"/>
              </a:solidFill>
            </a:endParaRPr>
          </a:p>
          <a:p>
            <a:pPr lvl="1" indent="-457200" algn="l"/>
            <a:r>
              <a:rPr lang="en-US" sz="1600" dirty="0" smtClean="0">
                <a:solidFill>
                  <a:schemeClr val="tx1"/>
                </a:solidFill>
              </a:rPr>
              <a:t>Stock</a:t>
            </a:r>
            <a:r>
              <a:rPr lang="en-US" sz="1600" dirty="0">
                <a:solidFill>
                  <a:schemeClr val="tx1"/>
                </a:solidFill>
              </a:rPr>
              <a:t>, James H. </a:t>
            </a:r>
            <a:r>
              <a:rPr lang="en-US" sz="1600" dirty="0" smtClean="0">
                <a:solidFill>
                  <a:schemeClr val="tx1"/>
                </a:solidFill>
              </a:rPr>
              <a:t>(2018). “Reforming the Renewable Fuel Standard.” Columbia Center on Global Energy Policy at </a:t>
            </a:r>
            <a:r>
              <a:rPr lang="en-US" sz="1600" u="sng" dirty="0">
                <a:hlinkClick r:id="rId2"/>
              </a:rPr>
              <a:t>http://energypolicy.columbia.edu/research/report/reforming-renewable-fuel-standard</a:t>
            </a:r>
            <a:r>
              <a:rPr lang="en-US" sz="1600" dirty="0" smtClean="0"/>
              <a:t>.</a:t>
            </a:r>
            <a:endParaRPr lang="en-US" sz="1600" dirty="0">
              <a:solidFill>
                <a:schemeClr val="tx1"/>
              </a:solidFill>
            </a:endParaRPr>
          </a:p>
        </p:txBody>
      </p:sp>
      <p:sp>
        <p:nvSpPr>
          <p:cNvPr id="4"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Additional Reading</a:t>
            </a:r>
            <a:endParaRPr lang="en-US" sz="2600" dirty="0">
              <a:solidFill>
                <a:srgbClr val="0000FF"/>
              </a:solidFill>
              <a:latin typeface="+mj-lt"/>
            </a:endParaRPr>
          </a:p>
        </p:txBody>
      </p:sp>
      <p:sp>
        <p:nvSpPr>
          <p:cNvPr id="5" name="Slide Number Placeholder 9"/>
          <p:cNvSpPr>
            <a:spLocks noGrp="1"/>
          </p:cNvSpPr>
          <p:nvPr>
            <p:ph type="sldNum" sz="quarter" idx="12"/>
          </p:nvPr>
        </p:nvSpPr>
        <p:spPr>
          <a:xfrm>
            <a:off x="8153400" y="6356350"/>
            <a:ext cx="533400" cy="365125"/>
          </a:xfrm>
        </p:spPr>
        <p:txBody>
          <a:bodyPr/>
          <a:lstStyle/>
          <a:p>
            <a:pPr>
              <a:defRPr/>
            </a:pPr>
            <a:fld id="{A6A48D5B-FB56-489E-A840-80D612E249BF}" type="slidenum">
              <a:rPr lang="en-US" smtClean="0">
                <a:solidFill>
                  <a:prstClr val="black">
                    <a:tint val="75000"/>
                  </a:prstClr>
                </a:solidFill>
              </a:rPr>
              <a:pPr>
                <a:defRPr/>
              </a:pPr>
              <a:t>17</a:t>
            </a:fld>
            <a:endParaRPr lang="en-US" dirty="0">
              <a:solidFill>
                <a:prstClr val="black">
                  <a:tint val="75000"/>
                </a:prstClr>
              </a:solidFill>
            </a:endParaRPr>
          </a:p>
        </p:txBody>
      </p:sp>
    </p:spTree>
    <p:extLst>
      <p:ext uri="{BB962C8B-B14F-4D97-AF65-F5344CB8AC3E}">
        <p14:creationId xmlns:p14="http://schemas.microsoft.com/office/powerpoint/2010/main" val="18831442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Summary and Outline</a:t>
            </a:r>
            <a:endParaRPr lang="en-US" sz="2600" dirty="0">
              <a:solidFill>
                <a:srgbClr val="0000FF"/>
              </a:solidFill>
              <a:latin typeface="+mj-lt"/>
            </a:endParaRPr>
          </a:p>
        </p:txBody>
      </p:sp>
      <p:sp>
        <p:nvSpPr>
          <p:cNvPr id="3" name="Slide Number Placeholder 9"/>
          <p:cNvSpPr>
            <a:spLocks noGrp="1"/>
          </p:cNvSpPr>
          <p:nvPr>
            <p:ph type="sldNum" sz="quarter" idx="12"/>
          </p:nvPr>
        </p:nvSpPr>
        <p:spPr>
          <a:xfrm>
            <a:off x="8077200" y="6400800"/>
            <a:ext cx="609600" cy="363409"/>
          </a:xfrm>
        </p:spPr>
        <p:txBody>
          <a:bodyPr/>
          <a:lstStyle/>
          <a:p>
            <a:pPr>
              <a:defRPr/>
            </a:pPr>
            <a:fld id="{A6A48D5B-FB56-489E-A840-80D612E249BF}" type="slidenum">
              <a:rPr lang="en-US" smtClean="0">
                <a:solidFill>
                  <a:prstClr val="black">
                    <a:tint val="75000"/>
                  </a:prstClr>
                </a:solidFill>
              </a:rPr>
              <a:pPr>
                <a:defRPr/>
              </a:pPr>
              <a:t>2</a:t>
            </a:fld>
            <a:endParaRPr lang="en-US" dirty="0">
              <a:solidFill>
                <a:prstClr val="black">
                  <a:tint val="75000"/>
                </a:prstClr>
              </a:solidFill>
            </a:endParaRPr>
          </a:p>
        </p:txBody>
      </p:sp>
      <p:sp>
        <p:nvSpPr>
          <p:cNvPr id="6" name="TextBox 5"/>
          <p:cNvSpPr txBox="1"/>
          <p:nvPr/>
        </p:nvSpPr>
        <p:spPr>
          <a:xfrm>
            <a:off x="190499" y="990600"/>
            <a:ext cx="8763000" cy="4678204"/>
          </a:xfrm>
          <a:prstGeom prst="rect">
            <a:avLst/>
          </a:prstGeom>
          <a:noFill/>
        </p:spPr>
        <p:txBody>
          <a:bodyPr wrap="square" rtlCol="0">
            <a:spAutoFit/>
          </a:bodyPr>
          <a:lstStyle/>
          <a:p>
            <a:pPr marL="342900" indent="-342900">
              <a:buFont typeface="+mj-lt"/>
              <a:buAutoNum type="alphaUcPeriod"/>
            </a:pPr>
            <a:r>
              <a:rPr lang="en-US" dirty="0" smtClean="0"/>
              <a:t>Brief history of biofuels policy, the RFS, and biofuels expansion</a:t>
            </a:r>
          </a:p>
          <a:p>
            <a:pPr marL="342900" indent="-342900">
              <a:buFont typeface="+mj-lt"/>
              <a:buAutoNum type="alphaUcPeriod"/>
            </a:pPr>
            <a:endParaRPr lang="en-US" dirty="0"/>
          </a:p>
          <a:p>
            <a:pPr marL="342900" indent="-342900">
              <a:buFont typeface="+mj-lt"/>
              <a:buAutoNum type="alphaUcPeriod"/>
            </a:pPr>
            <a:r>
              <a:rPr lang="en-US" dirty="0" smtClean="0"/>
              <a:t>Problems with the RFS</a:t>
            </a:r>
          </a:p>
          <a:p>
            <a:pPr marL="800100" lvl="1" indent="-342900">
              <a:buFont typeface="+mj-lt"/>
              <a:buAutoNum type="arabicPeriod"/>
            </a:pPr>
            <a:r>
              <a:rPr lang="en-US" sz="1600" dirty="0" smtClean="0"/>
              <a:t>High and volatile RIN prices means high and volatile compliance costs</a:t>
            </a:r>
          </a:p>
          <a:p>
            <a:pPr marL="800100" lvl="1" indent="-342900">
              <a:buFont typeface="+mj-lt"/>
              <a:buAutoNum type="arabicPeriod"/>
            </a:pPr>
            <a:r>
              <a:rPr lang="en-US" sz="1600" dirty="0" smtClean="0"/>
              <a:t>Failure of higher ethanol blends to expand despite 5 years of high D6 RIN prices</a:t>
            </a:r>
          </a:p>
          <a:p>
            <a:pPr marL="800100" lvl="1" indent="-342900">
              <a:buFont typeface="+mj-lt"/>
              <a:buAutoNum type="arabicPeriod"/>
            </a:pPr>
            <a:r>
              <a:rPr lang="en-US" sz="1600" dirty="0" smtClean="0"/>
              <a:t>Failure of 2G technologies to achieve commercialization</a:t>
            </a:r>
          </a:p>
          <a:p>
            <a:pPr lvl="1"/>
            <a:r>
              <a:rPr lang="en-US" sz="1600" i="1" dirty="0" smtClean="0"/>
              <a:t>These problems are the result of structural deficiencies in the EISA: durable and successful reform requires legislation.</a:t>
            </a:r>
          </a:p>
          <a:p>
            <a:pPr marL="342900" indent="-342900">
              <a:buFont typeface="+mj-lt"/>
              <a:buAutoNum type="alphaUcPeriod"/>
            </a:pPr>
            <a:endParaRPr lang="en-US" dirty="0"/>
          </a:p>
          <a:p>
            <a:pPr marL="342900" indent="-342900">
              <a:buFont typeface="+mj-lt"/>
              <a:buAutoNum type="alphaUcPeriod"/>
            </a:pPr>
            <a:r>
              <a:rPr lang="en-US" dirty="0" smtClean="0"/>
              <a:t>Elements of a legislative RFS reform package</a:t>
            </a:r>
          </a:p>
          <a:p>
            <a:pPr marL="800100" lvl="1" indent="-342900">
              <a:buFont typeface="+mj-lt"/>
              <a:buAutoNum type="arabicPeriod"/>
            </a:pPr>
            <a:r>
              <a:rPr lang="en-US" sz="1600" dirty="0" smtClean="0"/>
              <a:t>Goals of RFS reform</a:t>
            </a:r>
          </a:p>
          <a:p>
            <a:pPr marL="800100" lvl="1" indent="-342900">
              <a:buFont typeface="+mj-lt"/>
              <a:buAutoNum type="arabicPeriod"/>
            </a:pPr>
            <a:r>
              <a:rPr lang="en-US" sz="1600" dirty="0" smtClean="0"/>
              <a:t>Reformed nesting structure</a:t>
            </a:r>
          </a:p>
          <a:p>
            <a:pPr marL="800100" lvl="1" indent="-342900">
              <a:buFont typeface="+mj-lt"/>
              <a:buAutoNum type="arabicPeriod"/>
            </a:pPr>
            <a:r>
              <a:rPr lang="en-US" sz="1600" dirty="0" smtClean="0"/>
              <a:t>First gen reform</a:t>
            </a:r>
          </a:p>
          <a:p>
            <a:pPr marL="1314450" lvl="2" indent="-400050">
              <a:buFont typeface="+mj-lt"/>
              <a:buAutoNum type="alphaLcParenR"/>
            </a:pPr>
            <a:r>
              <a:rPr lang="en-US" sz="1600" dirty="0" smtClean="0"/>
              <a:t>D6/D8 </a:t>
            </a:r>
          </a:p>
          <a:p>
            <a:pPr marL="1314450" lvl="2" indent="-400050">
              <a:buFont typeface="+mj-lt"/>
              <a:buAutoNum type="alphaLcParenR"/>
            </a:pPr>
            <a:r>
              <a:rPr lang="en-US" sz="1600" dirty="0" smtClean="0"/>
              <a:t>E10+ RVP waiver</a:t>
            </a:r>
          </a:p>
          <a:p>
            <a:pPr marL="1314450" lvl="2" indent="-400050">
              <a:buFont typeface="+mj-lt"/>
              <a:buAutoNum type="alphaLcParenR"/>
            </a:pPr>
            <a:r>
              <a:rPr lang="en-US" sz="1600" dirty="0"/>
              <a:t>Revenues for blender infrastructure and conservation programs</a:t>
            </a:r>
          </a:p>
          <a:p>
            <a:pPr marL="1314450" lvl="2" indent="-400050">
              <a:buFont typeface="+mj-lt"/>
              <a:buAutoNum type="alphaLcParenR"/>
            </a:pPr>
            <a:r>
              <a:rPr lang="en-US" sz="1600" dirty="0"/>
              <a:t>Sunset</a:t>
            </a:r>
          </a:p>
          <a:p>
            <a:pPr marL="800100" lvl="1" indent="-342900">
              <a:buFont typeface="+mj-lt"/>
              <a:buAutoNum type="arabicPeriod"/>
            </a:pPr>
            <a:r>
              <a:rPr lang="en-US" sz="1600" dirty="0" smtClean="0"/>
              <a:t>Second gen reform (provide reliable long-term incentives while capping costs)</a:t>
            </a:r>
          </a:p>
        </p:txBody>
      </p:sp>
    </p:spTree>
    <p:extLst>
      <p:ext uri="{BB962C8B-B14F-4D97-AF65-F5344CB8AC3E}">
        <p14:creationId xmlns:p14="http://schemas.microsoft.com/office/powerpoint/2010/main" val="7693363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Policy Has Driven Biofuels Production and Use</a:t>
            </a:r>
            <a:endParaRPr lang="en-US" sz="2600" dirty="0">
              <a:solidFill>
                <a:srgbClr val="0000FF"/>
              </a:solidFill>
              <a:latin typeface="+mj-lt"/>
            </a:endParaRPr>
          </a:p>
        </p:txBody>
      </p:sp>
      <p:sp>
        <p:nvSpPr>
          <p:cNvPr id="3" name="Slide Number Placeholder 9"/>
          <p:cNvSpPr>
            <a:spLocks noGrp="1"/>
          </p:cNvSpPr>
          <p:nvPr>
            <p:ph type="sldNum" sz="quarter" idx="12"/>
          </p:nvPr>
        </p:nvSpPr>
        <p:spPr>
          <a:xfrm>
            <a:off x="8077200" y="6400800"/>
            <a:ext cx="609600" cy="363409"/>
          </a:xfrm>
        </p:spPr>
        <p:txBody>
          <a:bodyPr/>
          <a:lstStyle/>
          <a:p>
            <a:pPr>
              <a:defRPr/>
            </a:pPr>
            <a:fld id="{A6A48D5B-FB56-489E-A840-80D612E249BF}" type="slidenum">
              <a:rPr lang="en-US" smtClean="0">
                <a:solidFill>
                  <a:prstClr val="black">
                    <a:tint val="75000"/>
                  </a:prstClr>
                </a:solidFill>
              </a:rPr>
              <a:pPr>
                <a:defRPr/>
              </a:pPr>
              <a:t>3</a:t>
            </a:fld>
            <a:endParaRPr lang="en-US" dirty="0">
              <a:solidFill>
                <a:prstClr val="black">
                  <a:tint val="75000"/>
                </a:prstClr>
              </a:solidFill>
            </a:endParaRPr>
          </a:p>
        </p:txBody>
      </p:sp>
      <p:pic>
        <p:nvPicPr>
          <p:cNvPr id="5" name="Picture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0500" y="669536"/>
            <a:ext cx="4457700" cy="3006746"/>
          </a:xfrm>
          <a:prstGeom prst="rect">
            <a:avLst/>
          </a:prstGeom>
          <a:noFill/>
        </p:spPr>
      </p:pic>
      <p:sp>
        <p:nvSpPr>
          <p:cNvPr id="6" name="TextBox 5"/>
          <p:cNvSpPr txBox="1"/>
          <p:nvPr/>
        </p:nvSpPr>
        <p:spPr>
          <a:xfrm>
            <a:off x="4648200" y="689888"/>
            <a:ext cx="4419600" cy="5509200"/>
          </a:xfrm>
          <a:prstGeom prst="rect">
            <a:avLst/>
          </a:prstGeom>
          <a:noFill/>
        </p:spPr>
        <p:txBody>
          <a:bodyPr wrap="square" rtlCol="0">
            <a:spAutoFit/>
          </a:bodyPr>
          <a:lstStyle/>
          <a:p>
            <a:r>
              <a:rPr lang="en-US" sz="1600" dirty="0" smtClean="0"/>
              <a:t>First generation biofuels has doubled since 2006, and now is the equivalent of roughly 1 million barrels per day of refined petroleum product.</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smtClean="0"/>
              <a:t>Of the many policy drivers, the two most important were in the Energy Independence and Security Act (EISA) of 2007</a:t>
            </a:r>
          </a:p>
          <a:p>
            <a:pPr marL="742950" lvl="1" indent="-285750">
              <a:buFont typeface="Courier New" panose="02070309020205020404" pitchFamily="49" charset="0"/>
              <a:buChar char="o"/>
            </a:pPr>
            <a:r>
              <a:rPr lang="en-US" sz="1600" dirty="0" smtClean="0"/>
              <a:t>Ending the use of MTBE as an oxygenate drove an immediate switch to ethanol, the lowest-cost alternative</a:t>
            </a:r>
          </a:p>
          <a:p>
            <a:pPr marL="742950" lvl="1" indent="-285750">
              <a:buFont typeface="Courier New" panose="02070309020205020404" pitchFamily="49" charset="0"/>
              <a:buChar char="o"/>
            </a:pPr>
            <a:r>
              <a:rPr lang="en-US" sz="1600" dirty="0" smtClean="0"/>
              <a:t>The RFS gave producers the confidence to build ~15bgal of ethanol plant capacity (the statutory volumetric target for conventional renewable fuels)</a:t>
            </a:r>
          </a:p>
          <a:p>
            <a:pPr marL="742950" lvl="1" indent="-285750">
              <a:buFont typeface="Courier New" panose="02070309020205020404" pitchFamily="49" charset="0"/>
              <a:buChar char="o"/>
            </a:pPr>
            <a:r>
              <a:rPr lang="en-US" sz="1600" dirty="0" smtClean="0"/>
              <a:t>The RFS also drove demand for biomass-based biodiesel (BBD)</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smtClean="0"/>
              <a:t>Ethanol is the lowest-cost oxygenate and octane booster and blending it up to 10% does not require a subsidy.</a:t>
            </a:r>
          </a:p>
          <a:p>
            <a:pPr marL="285750" indent="-285750">
              <a:buFont typeface="Arial" panose="020B0604020202020204" pitchFamily="34" charset="0"/>
              <a:buChar char="•"/>
            </a:pPr>
            <a:r>
              <a:rPr lang="en-US" sz="1600" dirty="0" smtClean="0"/>
              <a:t>BBD is more expensive than petroleum diesel and has always required a subsidy</a:t>
            </a:r>
          </a:p>
        </p:txBody>
      </p:sp>
      <p:pic>
        <p:nvPicPr>
          <p:cNvPr id="7" name="Picture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0500" y="3877994"/>
            <a:ext cx="4457700" cy="2886215"/>
          </a:xfrm>
          <a:prstGeom prst="rect">
            <a:avLst/>
          </a:prstGeom>
          <a:noFill/>
        </p:spPr>
      </p:pic>
    </p:spTree>
    <p:extLst>
      <p:ext uri="{BB962C8B-B14F-4D97-AF65-F5344CB8AC3E}">
        <p14:creationId xmlns:p14="http://schemas.microsoft.com/office/powerpoint/2010/main" val="5969965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9"/>
          <p:cNvSpPr>
            <a:spLocks noGrp="1"/>
          </p:cNvSpPr>
          <p:nvPr>
            <p:ph type="sldNum" sz="quarter" idx="12"/>
          </p:nvPr>
        </p:nvSpPr>
        <p:spPr>
          <a:xfrm>
            <a:off x="8077200" y="6400800"/>
            <a:ext cx="609600" cy="363409"/>
          </a:xfrm>
        </p:spPr>
        <p:txBody>
          <a:bodyPr/>
          <a:lstStyle/>
          <a:p>
            <a:pPr>
              <a:defRPr/>
            </a:pPr>
            <a:fld id="{A6A48D5B-FB56-489E-A840-80D612E249BF}" type="slidenum">
              <a:rPr lang="en-US" smtClean="0">
                <a:solidFill>
                  <a:prstClr val="black">
                    <a:tint val="75000"/>
                  </a:prstClr>
                </a:solidFill>
              </a:rPr>
              <a:pPr>
                <a:defRPr/>
              </a:pPr>
              <a:t>4</a:t>
            </a:fld>
            <a:endParaRPr lang="en-US" dirty="0">
              <a:solidFill>
                <a:prstClr val="black">
                  <a:tint val="75000"/>
                </a:prstClr>
              </a:solidFill>
            </a:endParaRPr>
          </a:p>
        </p:txBody>
      </p:sp>
      <p:pic>
        <p:nvPicPr>
          <p:cNvPr id="6" name="Picture 5" descr="C:\energy_env\stata\RFS\figs\rinprices.emf"/>
          <p:cNvPicPr/>
          <p:nvPr/>
        </p:nvPicPr>
        <p:blipFill rotWithShape="1">
          <a:blip r:embed="rId2" cstate="print">
            <a:extLst>
              <a:ext uri="{28A0092B-C50C-407E-A947-70E740481C1C}">
                <a14:useLocalDpi xmlns:a14="http://schemas.microsoft.com/office/drawing/2010/main" val="0"/>
              </a:ext>
            </a:extLst>
          </a:blip>
          <a:srcRect t="2367" b="3832"/>
          <a:stretch/>
        </p:blipFill>
        <p:spPr bwMode="auto">
          <a:xfrm>
            <a:off x="4495800" y="609600"/>
            <a:ext cx="4571998" cy="3886200"/>
          </a:xfrm>
          <a:prstGeom prst="rect">
            <a:avLst/>
          </a:prstGeom>
          <a:noFill/>
          <a:ln>
            <a:noFill/>
          </a:ln>
          <a:extLst>
            <a:ext uri="{53640926-AAD7-44D8-BBD7-CCE9431645EC}">
              <a14:shadowObscured xmlns:a14="http://schemas.microsoft.com/office/drawing/2010/main"/>
            </a:ext>
          </a:extLst>
        </p:spPr>
      </p:pic>
      <p:sp>
        <p:nvSpPr>
          <p:cNvPr id="5" name="TextBox 4"/>
          <p:cNvSpPr txBox="1"/>
          <p:nvPr/>
        </p:nvSpPr>
        <p:spPr>
          <a:xfrm>
            <a:off x="125568" y="762000"/>
            <a:ext cx="4446432" cy="3600986"/>
          </a:xfrm>
          <a:prstGeom prst="rect">
            <a:avLst/>
          </a:prstGeom>
          <a:noFill/>
        </p:spPr>
        <p:txBody>
          <a:bodyPr wrap="square" rtlCol="0">
            <a:spAutoFit/>
          </a:bodyPr>
          <a:lstStyle/>
          <a:p>
            <a:pPr marL="342900" indent="-342900">
              <a:buAutoNum type="arabicPeriod"/>
            </a:pPr>
            <a:r>
              <a:rPr lang="en-US" dirty="0" smtClean="0">
                <a:solidFill>
                  <a:srgbClr val="0000FF"/>
                </a:solidFill>
              </a:rPr>
              <a:t>RIN prices, and thus compliance costs, are volatile, and since 2013 have been high. </a:t>
            </a:r>
          </a:p>
          <a:p>
            <a:endParaRPr lang="en-US" sz="1600" dirty="0"/>
          </a:p>
          <a:p>
            <a:pPr marL="285750" indent="-285750">
              <a:buFont typeface="Arial" panose="020B0604020202020204" pitchFamily="34" charset="0"/>
              <a:buChar char="•"/>
            </a:pPr>
            <a:r>
              <a:rPr lang="en-US" sz="1600" dirty="0" smtClean="0"/>
              <a:t>RINs are tradeable electronic certificates that are separated from renewable fuels when they are blended. RINs must be retired with the EPA by obligated parties (refiners, importers) to demonstrate compliance.</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smtClean="0"/>
              <a:t>RIN costs surged when ethanol penetration hit the E10 blend wall in early 2013, driving up the price of the D6 (conventional) RIN.</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smtClean="0"/>
              <a:t>&gt;95% of compliance costs are for first-gen fuels.</a:t>
            </a:r>
          </a:p>
        </p:txBody>
      </p:sp>
      <p:sp>
        <p:nvSpPr>
          <p:cNvPr id="7" name="TextBox 6"/>
          <p:cNvSpPr txBox="1"/>
          <p:nvPr/>
        </p:nvSpPr>
        <p:spPr>
          <a:xfrm>
            <a:off x="130378" y="4668880"/>
            <a:ext cx="8773733" cy="2062103"/>
          </a:xfrm>
          <a:prstGeom prst="rect">
            <a:avLst/>
          </a:prstGeom>
          <a:noFill/>
        </p:spPr>
        <p:txBody>
          <a:bodyPr wrap="square" rtlCol="0">
            <a:spAutoFit/>
          </a:bodyPr>
          <a:lstStyle/>
          <a:p>
            <a:pPr marL="285750" indent="-285750">
              <a:buFont typeface="Arial" panose="020B0604020202020204" pitchFamily="34" charset="0"/>
              <a:buChar char="•"/>
            </a:pPr>
            <a:r>
              <a:rPr lang="en-US" sz="1600" dirty="0" smtClean="0"/>
              <a:t>Some merchant refiners argue that they cannot fully pass through their RIN costs to the market, so that high RIN prices are a large financial burden on their industry.</a:t>
            </a:r>
          </a:p>
          <a:p>
            <a:pPr marL="742950" lvl="1" indent="-285750">
              <a:buFont typeface="Courier New" panose="02070309020205020404" pitchFamily="49" charset="0"/>
              <a:buChar char="o"/>
            </a:pPr>
            <a:r>
              <a:rPr lang="en-US" sz="1600" dirty="0" smtClean="0"/>
              <a:t>Although academic studies suggest that pass-through to wholesale prices is complete on average, some individual refiners could face incomplete pass-through.</a:t>
            </a:r>
          </a:p>
          <a:p>
            <a:pPr marL="742950" lvl="1" indent="-285750">
              <a:buFont typeface="Courier New" panose="02070309020205020404" pitchFamily="49" charset="0"/>
              <a:buChar char="o"/>
            </a:pPr>
            <a:r>
              <a:rPr lang="en-US" sz="1600" dirty="0" smtClean="0"/>
              <a:t>And in any event, RIN price volatility creates compliance cost risk.</a:t>
            </a:r>
          </a:p>
          <a:p>
            <a:pPr marL="742950" lvl="1" indent="-285750">
              <a:buFont typeface="Courier New" panose="02070309020205020404" pitchFamily="49" charset="0"/>
              <a:buChar char="o"/>
            </a:pPr>
            <a:endParaRPr lang="en-US" sz="1600" dirty="0"/>
          </a:p>
          <a:p>
            <a:pPr marL="285750" indent="-285750">
              <a:buFont typeface="Wingdings" panose="05000000000000000000" pitchFamily="2" charset="2"/>
              <a:buChar char="Ø"/>
            </a:pPr>
            <a:r>
              <a:rPr lang="en-US" sz="1600" b="1" i="1" dirty="0" smtClean="0"/>
              <a:t>To reduce total compliance costs, the total RIN price burden must fall. Reducing RIN price risk requires stabilizing RIN prices.</a:t>
            </a:r>
          </a:p>
        </p:txBody>
      </p:sp>
      <p:sp>
        <p:nvSpPr>
          <p:cNvPr id="8"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Three Reasons to Reform the RFS</a:t>
            </a:r>
            <a:endParaRPr lang="en-US" sz="2600" dirty="0">
              <a:solidFill>
                <a:srgbClr val="0000FF"/>
              </a:solidFill>
              <a:latin typeface="+mj-lt"/>
            </a:endParaRPr>
          </a:p>
        </p:txBody>
      </p:sp>
    </p:spTree>
    <p:extLst>
      <p:ext uri="{BB962C8B-B14F-4D97-AF65-F5344CB8AC3E}">
        <p14:creationId xmlns:p14="http://schemas.microsoft.com/office/powerpoint/2010/main" val="18605172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Three Reasons to Reform the RFS</a:t>
            </a:r>
            <a:endParaRPr lang="en-US" sz="2600" dirty="0">
              <a:solidFill>
                <a:srgbClr val="0000FF"/>
              </a:solidFill>
              <a:latin typeface="+mj-lt"/>
            </a:endParaRPr>
          </a:p>
        </p:txBody>
      </p:sp>
      <p:sp>
        <p:nvSpPr>
          <p:cNvPr id="3" name="Slide Number Placeholder 9"/>
          <p:cNvSpPr>
            <a:spLocks noGrp="1"/>
          </p:cNvSpPr>
          <p:nvPr>
            <p:ph type="sldNum" sz="quarter" idx="12"/>
          </p:nvPr>
        </p:nvSpPr>
        <p:spPr>
          <a:xfrm>
            <a:off x="8077200" y="6400800"/>
            <a:ext cx="609600" cy="363409"/>
          </a:xfrm>
        </p:spPr>
        <p:txBody>
          <a:bodyPr/>
          <a:lstStyle/>
          <a:p>
            <a:pPr>
              <a:defRPr/>
            </a:pPr>
            <a:fld id="{A6A48D5B-FB56-489E-A840-80D612E249BF}" type="slidenum">
              <a:rPr lang="en-US" smtClean="0">
                <a:solidFill>
                  <a:prstClr val="black">
                    <a:tint val="75000"/>
                  </a:prstClr>
                </a:solidFill>
              </a:rPr>
              <a:pPr>
                <a:defRPr/>
              </a:pPr>
              <a:t>5</a:t>
            </a:fld>
            <a:endParaRPr lang="en-US" dirty="0">
              <a:solidFill>
                <a:prstClr val="black">
                  <a:tint val="75000"/>
                </a:prstClr>
              </a:solidFill>
            </a:endParaRPr>
          </a:p>
        </p:txBody>
      </p:sp>
      <p:sp>
        <p:nvSpPr>
          <p:cNvPr id="5" name="TextBox 4"/>
          <p:cNvSpPr txBox="1"/>
          <p:nvPr/>
        </p:nvSpPr>
        <p:spPr>
          <a:xfrm>
            <a:off x="111617" y="724128"/>
            <a:ext cx="3698384" cy="3139321"/>
          </a:xfrm>
          <a:prstGeom prst="rect">
            <a:avLst/>
          </a:prstGeom>
          <a:noFill/>
        </p:spPr>
        <p:txBody>
          <a:bodyPr wrap="square" rtlCol="0">
            <a:spAutoFit/>
          </a:bodyPr>
          <a:lstStyle/>
          <a:p>
            <a:pPr marL="342900" indent="-342900">
              <a:buFont typeface="+mj-lt"/>
              <a:buAutoNum type="arabicPeriod" startAt="2"/>
            </a:pPr>
            <a:r>
              <a:rPr lang="en-US" dirty="0" smtClean="0">
                <a:solidFill>
                  <a:srgbClr val="0000FF"/>
                </a:solidFill>
              </a:rPr>
              <a:t>Without changes, the corn ethanol industry faces declining demand.</a:t>
            </a:r>
          </a:p>
          <a:p>
            <a:endParaRPr lang="en-US" sz="1600" dirty="0" smtClean="0"/>
          </a:p>
          <a:p>
            <a:endParaRPr lang="en-US" sz="1600" dirty="0" smtClean="0"/>
          </a:p>
          <a:p>
            <a:pPr marL="285750" indent="-285750">
              <a:buFont typeface="Arial" panose="020B0604020202020204" pitchFamily="34" charset="0"/>
              <a:buChar char="•"/>
            </a:pPr>
            <a:r>
              <a:rPr lang="en-US" sz="1600" dirty="0" smtClean="0"/>
              <a:t>The use of ethanol as an oxygenate and octane booster has supported rural incomes.</a:t>
            </a:r>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r>
              <a:rPr lang="en-US" sz="1600" dirty="0" smtClean="0"/>
              <a:t>But market </a:t>
            </a:r>
            <a:r>
              <a:rPr lang="en-US" sz="1600" dirty="0"/>
              <a:t>penetration of ethanol blends in excess of 10% (E15, E85) has been </a:t>
            </a:r>
            <a:r>
              <a:rPr lang="en-US" sz="1600" dirty="0" smtClean="0"/>
              <a:t>slow. </a:t>
            </a:r>
          </a:p>
        </p:txBody>
      </p:sp>
      <p:sp>
        <p:nvSpPr>
          <p:cNvPr id="7" name="TextBox 6"/>
          <p:cNvSpPr txBox="1"/>
          <p:nvPr/>
        </p:nvSpPr>
        <p:spPr>
          <a:xfrm>
            <a:off x="85858" y="4114800"/>
            <a:ext cx="8753341" cy="2554545"/>
          </a:xfrm>
          <a:prstGeom prst="rect">
            <a:avLst/>
          </a:prstGeom>
          <a:noFill/>
        </p:spPr>
        <p:txBody>
          <a:bodyPr wrap="square" rtlCol="0">
            <a:spAutoFit/>
          </a:bodyPr>
          <a:lstStyle/>
          <a:p>
            <a:pPr marL="285750" indent="-285750">
              <a:buFont typeface="Arial" panose="020B0604020202020204" pitchFamily="34" charset="0"/>
              <a:buChar char="•"/>
            </a:pPr>
            <a:r>
              <a:rPr lang="en-US" sz="1600" dirty="0" smtClean="0"/>
              <a:t>In </a:t>
            </a:r>
            <a:r>
              <a:rPr lang="en-US" sz="1600" dirty="0"/>
              <a:t>its 2018 </a:t>
            </a:r>
            <a:r>
              <a:rPr lang="en-US" sz="1600" i="1" dirty="0"/>
              <a:t>Annual Energy Outlook</a:t>
            </a:r>
            <a:r>
              <a:rPr lang="en-US" sz="1600" dirty="0"/>
              <a:t>, </a:t>
            </a:r>
            <a:r>
              <a:rPr lang="en-US" sz="1600" dirty="0" smtClean="0"/>
              <a:t>EIA projects gasoline demand to decline by 16% by 2025 and by 24% by 2030.</a:t>
            </a:r>
            <a:endParaRPr lang="en-US" sz="1600" dirty="0"/>
          </a:p>
          <a:p>
            <a:pPr marL="742950" lvl="1" indent="-285750">
              <a:buFont typeface="Courier New" panose="02070309020205020404" pitchFamily="49" charset="0"/>
              <a:buChar char="o"/>
            </a:pPr>
            <a:r>
              <a:rPr lang="en-US" sz="1600" dirty="0" smtClean="0"/>
              <a:t>Why? Electric vehicles, improved fuel economy, changing driving patterns,…</a:t>
            </a:r>
          </a:p>
          <a:p>
            <a:pPr marL="742950" lvl="1" indent="-285750">
              <a:buFont typeface="Courier New" panose="02070309020205020404" pitchFamily="49" charset="0"/>
              <a:buChar char="o"/>
            </a:pPr>
            <a:r>
              <a:rPr lang="en-US" sz="1600" dirty="0" smtClean="0"/>
              <a:t>Without changes, fuel ethanol use will decline in step with gasoline demand.</a:t>
            </a:r>
          </a:p>
          <a:p>
            <a:pPr marL="742950" lvl="1" indent="-285750">
              <a:buFont typeface="Courier New" panose="02070309020205020404" pitchFamily="49" charset="0"/>
              <a:buChar char="o"/>
            </a:pPr>
            <a:r>
              <a:rPr lang="en-US" sz="1600" dirty="0" smtClean="0"/>
              <a:t>There is a large potential market for E15 but with insufficient dispensing infrastructure and seasonal sales restrictions, RIN prices have not been enough: The total ethanol blend ratio rose only from 9.7% in 2012 to 10.2% in 2017. </a:t>
            </a:r>
          </a:p>
          <a:p>
            <a:pPr marL="742950" lvl="1" indent="-285750">
              <a:buFont typeface="Courier New" panose="02070309020205020404" pitchFamily="49" charset="0"/>
              <a:buChar char="o"/>
            </a:pPr>
            <a:endParaRPr lang="en-US" sz="1600" dirty="0" smtClean="0"/>
          </a:p>
          <a:p>
            <a:pPr marL="285750" indent="-285750">
              <a:buFont typeface="Wingdings" panose="05000000000000000000" pitchFamily="2" charset="2"/>
              <a:buChar char="Ø"/>
            </a:pPr>
            <a:r>
              <a:rPr lang="en-US" sz="1600" b="1" i="1" dirty="0" smtClean="0"/>
              <a:t>Domestic ethanol consumption will decline unless a substantial fraction of E10 sales can be converted to E15 or other higher blends.</a:t>
            </a:r>
          </a:p>
        </p:txBody>
      </p:sp>
      <p:pic>
        <p:nvPicPr>
          <p:cNvPr id="4" name="Picture 3"/>
          <p:cNvPicPr>
            <a:picLocks noChangeAspect="1"/>
          </p:cNvPicPr>
          <p:nvPr/>
        </p:nvPicPr>
        <p:blipFill>
          <a:blip r:embed="rId2"/>
          <a:stretch>
            <a:fillRect/>
          </a:stretch>
        </p:blipFill>
        <p:spPr>
          <a:xfrm>
            <a:off x="4099207" y="566058"/>
            <a:ext cx="5013749" cy="3500070"/>
          </a:xfrm>
          <a:prstGeom prst="rect">
            <a:avLst/>
          </a:prstGeom>
        </p:spPr>
      </p:pic>
    </p:spTree>
    <p:extLst>
      <p:ext uri="{BB962C8B-B14F-4D97-AF65-F5344CB8AC3E}">
        <p14:creationId xmlns:p14="http://schemas.microsoft.com/office/powerpoint/2010/main" val="23747784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9"/>
          <p:cNvSpPr>
            <a:spLocks noGrp="1"/>
          </p:cNvSpPr>
          <p:nvPr>
            <p:ph type="sldNum" sz="quarter" idx="12"/>
          </p:nvPr>
        </p:nvSpPr>
        <p:spPr>
          <a:xfrm>
            <a:off x="8077200" y="6400800"/>
            <a:ext cx="609600" cy="363409"/>
          </a:xfrm>
        </p:spPr>
        <p:txBody>
          <a:bodyPr/>
          <a:lstStyle/>
          <a:p>
            <a:pPr>
              <a:defRPr/>
            </a:pPr>
            <a:fld id="{A6A48D5B-FB56-489E-A840-80D612E249BF}" type="slidenum">
              <a:rPr lang="en-US" smtClean="0">
                <a:solidFill>
                  <a:prstClr val="black">
                    <a:tint val="75000"/>
                  </a:prstClr>
                </a:solidFill>
              </a:rPr>
              <a:pPr>
                <a:defRPr/>
              </a:pPr>
              <a:t>6</a:t>
            </a:fld>
            <a:endParaRPr lang="en-US" dirty="0">
              <a:solidFill>
                <a:prstClr val="black">
                  <a:tint val="75000"/>
                </a:prstClr>
              </a:solidFill>
            </a:endParaRPr>
          </a:p>
        </p:txBody>
      </p:sp>
      <p:sp>
        <p:nvSpPr>
          <p:cNvPr id="5" name="TextBox 4"/>
          <p:cNvSpPr txBox="1"/>
          <p:nvPr/>
        </p:nvSpPr>
        <p:spPr>
          <a:xfrm>
            <a:off x="137375" y="760035"/>
            <a:ext cx="3977426" cy="3600986"/>
          </a:xfrm>
          <a:prstGeom prst="rect">
            <a:avLst/>
          </a:prstGeom>
          <a:noFill/>
        </p:spPr>
        <p:txBody>
          <a:bodyPr wrap="square" rtlCol="0">
            <a:spAutoFit/>
          </a:bodyPr>
          <a:lstStyle/>
          <a:p>
            <a:pPr marL="342900" indent="-342900">
              <a:buFont typeface="+mj-lt"/>
              <a:buAutoNum type="arabicPeriod" startAt="3"/>
            </a:pPr>
            <a:r>
              <a:rPr lang="en-US" dirty="0" smtClean="0">
                <a:solidFill>
                  <a:srgbClr val="0000FF"/>
                </a:solidFill>
              </a:rPr>
              <a:t>The RFS has failed to promote second generation fuels</a:t>
            </a:r>
          </a:p>
          <a:p>
            <a:endParaRPr lang="en-US" sz="1600" dirty="0"/>
          </a:p>
          <a:p>
            <a:pPr marL="285750" indent="-285750">
              <a:buFont typeface="Arial" panose="020B0604020202020204" pitchFamily="34" charset="0"/>
              <a:buChar char="•"/>
            </a:pPr>
            <a:r>
              <a:rPr lang="en-US" sz="1600" dirty="0" smtClean="0"/>
              <a:t>A key EISA goal was to promote low-GHG second-gen domestic biofuels from non-food feedstocks.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smtClean="0"/>
              <a:t>Low GHG liquid fuels will very likely be an important part of decarbonization over this century (air and marine transport, long-haul, remote locations).</a:t>
            </a:r>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r>
              <a:rPr lang="en-US" sz="1600" dirty="0" smtClean="0"/>
              <a:t>2G technology has been demonstrated, but initial plants require reliable support.</a:t>
            </a:r>
          </a:p>
        </p:txBody>
      </p:sp>
      <p:sp>
        <p:nvSpPr>
          <p:cNvPr id="7" name="TextBox 6"/>
          <p:cNvSpPr txBox="1"/>
          <p:nvPr/>
        </p:nvSpPr>
        <p:spPr>
          <a:xfrm>
            <a:off x="111616" y="4572000"/>
            <a:ext cx="8753341" cy="2062103"/>
          </a:xfrm>
          <a:prstGeom prst="rect">
            <a:avLst/>
          </a:prstGeom>
          <a:noFill/>
        </p:spPr>
        <p:txBody>
          <a:bodyPr wrap="square" rtlCol="0">
            <a:spAutoFit/>
          </a:bodyPr>
          <a:lstStyle/>
          <a:p>
            <a:pPr marL="285750" indent="-285750">
              <a:buFont typeface="Arial" panose="020B0604020202020204" pitchFamily="34" charset="0"/>
              <a:buChar char="•"/>
            </a:pPr>
            <a:r>
              <a:rPr lang="en-US" sz="1600" dirty="0" smtClean="0"/>
              <a:t>Technology-driving programs have worked: the EV income tax credit, solar incentives, and the wind PTC all drove down product costs by providing reliable – bankable – temporary price supports for first-stage plants and production.</a:t>
            </a:r>
            <a:endParaRPr lang="en-US" sz="1600" dirty="0"/>
          </a:p>
          <a:p>
            <a:pPr marL="742950" lvl="1" indent="-285750">
              <a:buFont typeface="Courier New" panose="02070309020205020404" pitchFamily="49" charset="0"/>
              <a:buChar char="o"/>
            </a:pPr>
            <a:r>
              <a:rPr lang="en-US" sz="1600" dirty="0" smtClean="0"/>
              <a:t>In contrast, the RFS does not provide long-term support certainty needed to support capital intensive projects. Instead, RIN prices are volatile, producers face regulatory risk, the D3 is capped based on BOB prices, etc. In short, the D3 support cannot be “taken to the bank.”</a:t>
            </a:r>
          </a:p>
          <a:p>
            <a:pPr marL="742950" lvl="1" indent="-285750">
              <a:buFont typeface="Courier New" panose="02070309020205020404" pitchFamily="49" charset="0"/>
              <a:buChar char="o"/>
            </a:pPr>
            <a:endParaRPr lang="en-US" sz="1600" dirty="0" smtClean="0"/>
          </a:p>
          <a:p>
            <a:pPr marL="285750" indent="-285750">
              <a:buFont typeface="Wingdings" panose="05000000000000000000" pitchFamily="2" charset="2"/>
              <a:buChar char="Ø"/>
            </a:pPr>
            <a:r>
              <a:rPr lang="en-US" sz="1600" b="1" i="1" dirty="0" smtClean="0"/>
              <a:t>Second </a:t>
            </a:r>
            <a:r>
              <a:rPr lang="en-US" sz="1600" b="1" i="1" dirty="0"/>
              <a:t>generation fuels have </a:t>
            </a:r>
            <a:r>
              <a:rPr lang="en-US" sz="1600" b="1" i="1" dirty="0" smtClean="0"/>
              <a:t>not failed – the RFS </a:t>
            </a:r>
            <a:r>
              <a:rPr lang="en-US" sz="1600" b="1" i="1" dirty="0"/>
              <a:t>has failed second generation fuels</a:t>
            </a:r>
            <a:r>
              <a:rPr lang="en-US" sz="1600" b="1" i="1" dirty="0" smtClean="0"/>
              <a:t>.</a:t>
            </a:r>
            <a:endParaRPr lang="en-US" sz="1600" b="1" i="1" dirty="0"/>
          </a:p>
        </p:txBody>
      </p:sp>
      <p:pic>
        <p:nvPicPr>
          <p:cNvPr id="8" name="Picture 7"/>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48072" y="725715"/>
            <a:ext cx="4843528" cy="3770085"/>
          </a:xfrm>
          <a:prstGeom prst="rect">
            <a:avLst/>
          </a:prstGeom>
          <a:noFill/>
        </p:spPr>
      </p:pic>
      <p:sp>
        <p:nvSpPr>
          <p:cNvPr id="9"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Three Reasons to Reform the RFS</a:t>
            </a:r>
            <a:endParaRPr lang="en-US" sz="2600" dirty="0">
              <a:solidFill>
                <a:srgbClr val="0000FF"/>
              </a:solidFill>
              <a:latin typeface="+mj-lt"/>
            </a:endParaRPr>
          </a:p>
        </p:txBody>
      </p:sp>
    </p:spTree>
    <p:extLst>
      <p:ext uri="{BB962C8B-B14F-4D97-AF65-F5344CB8AC3E}">
        <p14:creationId xmlns:p14="http://schemas.microsoft.com/office/powerpoint/2010/main" val="5689652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9"/>
          <p:cNvSpPr>
            <a:spLocks noGrp="1"/>
          </p:cNvSpPr>
          <p:nvPr>
            <p:ph type="sldNum" sz="quarter" idx="12"/>
          </p:nvPr>
        </p:nvSpPr>
        <p:spPr>
          <a:xfrm>
            <a:off x="8077200" y="6400800"/>
            <a:ext cx="609600" cy="363409"/>
          </a:xfrm>
        </p:spPr>
        <p:txBody>
          <a:bodyPr/>
          <a:lstStyle/>
          <a:p>
            <a:pPr>
              <a:defRPr/>
            </a:pPr>
            <a:fld id="{A6A48D5B-FB56-489E-A840-80D612E249BF}" type="slidenum">
              <a:rPr lang="en-US" smtClean="0">
                <a:solidFill>
                  <a:prstClr val="black">
                    <a:tint val="75000"/>
                  </a:prstClr>
                </a:solidFill>
              </a:rPr>
              <a:pPr>
                <a:defRPr/>
              </a:pPr>
              <a:t>7</a:t>
            </a:fld>
            <a:endParaRPr lang="en-US" dirty="0">
              <a:solidFill>
                <a:prstClr val="black">
                  <a:tint val="75000"/>
                </a:prstClr>
              </a:solidFill>
            </a:endParaRPr>
          </a:p>
        </p:txBody>
      </p:sp>
      <p:sp>
        <p:nvSpPr>
          <p:cNvPr id="5" name="TextBox 4"/>
          <p:cNvSpPr txBox="1"/>
          <p:nvPr/>
        </p:nvSpPr>
        <p:spPr>
          <a:xfrm>
            <a:off x="381000" y="3505200"/>
            <a:ext cx="3520225" cy="646331"/>
          </a:xfrm>
          <a:prstGeom prst="rect">
            <a:avLst/>
          </a:prstGeom>
          <a:noFill/>
        </p:spPr>
        <p:txBody>
          <a:bodyPr wrap="square" rtlCol="0">
            <a:spAutoFit/>
          </a:bodyPr>
          <a:lstStyle/>
          <a:p>
            <a:pPr marL="342900" indent="-342900">
              <a:buFont typeface="+mj-lt"/>
              <a:buAutoNum type="arabicPeriod" startAt="3"/>
            </a:pPr>
            <a:r>
              <a:rPr lang="en-US" dirty="0" smtClean="0">
                <a:solidFill>
                  <a:srgbClr val="0000FF"/>
                </a:solidFill>
              </a:rPr>
              <a:t>Second generation fuels have not taken off as hoped</a:t>
            </a:r>
          </a:p>
        </p:txBody>
      </p:sp>
      <p:sp>
        <p:nvSpPr>
          <p:cNvPr id="9"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RFS Reform: Goals and Policy Mechanisms</a:t>
            </a:r>
            <a:endParaRPr lang="en-US" sz="2600" dirty="0">
              <a:solidFill>
                <a:srgbClr val="0000FF"/>
              </a:solidFill>
              <a:latin typeface="+mj-lt"/>
            </a:endParaRPr>
          </a:p>
        </p:txBody>
      </p:sp>
      <p:graphicFrame>
        <p:nvGraphicFramePr>
          <p:cNvPr id="2" name="Table 1"/>
          <p:cNvGraphicFramePr>
            <a:graphicFrameLocks noGrp="1"/>
          </p:cNvGraphicFramePr>
          <p:nvPr>
            <p:extLst>
              <p:ext uri="{D42A27DB-BD31-4B8C-83A1-F6EECF244321}">
                <p14:modId xmlns:p14="http://schemas.microsoft.com/office/powerpoint/2010/main" val="2071631671"/>
              </p:ext>
            </p:extLst>
          </p:nvPr>
        </p:nvGraphicFramePr>
        <p:xfrm>
          <a:off x="380999" y="685800"/>
          <a:ext cx="8483957" cy="5588000"/>
        </p:xfrm>
        <a:graphic>
          <a:graphicData uri="http://schemas.openxmlformats.org/drawingml/2006/table">
            <a:tbl>
              <a:tblPr firstRow="1" bandRow="1">
                <a:tableStyleId>{5C22544A-7EE6-4342-B048-85BDC9FD1C3A}</a:tableStyleId>
              </a:tblPr>
              <a:tblGrid>
                <a:gridCol w="2971801">
                  <a:extLst>
                    <a:ext uri="{9D8B030D-6E8A-4147-A177-3AD203B41FA5}">
                      <a16:colId xmlns:a16="http://schemas.microsoft.com/office/drawing/2014/main" val="1212711331"/>
                    </a:ext>
                  </a:extLst>
                </a:gridCol>
                <a:gridCol w="5512156">
                  <a:extLst>
                    <a:ext uri="{9D8B030D-6E8A-4147-A177-3AD203B41FA5}">
                      <a16:colId xmlns:a16="http://schemas.microsoft.com/office/drawing/2014/main" val="331087803"/>
                    </a:ext>
                  </a:extLst>
                </a:gridCol>
              </a:tblGrid>
              <a:tr h="370840">
                <a:tc>
                  <a:txBody>
                    <a:bodyPr/>
                    <a:lstStyle/>
                    <a:p>
                      <a:pPr algn="ctr"/>
                      <a:r>
                        <a:rPr lang="en-US" dirty="0" smtClean="0"/>
                        <a:t>Goal</a:t>
                      </a:r>
                      <a:endParaRPr lang="en-US" dirty="0"/>
                    </a:p>
                  </a:txBody>
                  <a:tcPr/>
                </a:tc>
                <a:tc>
                  <a:txBody>
                    <a:bodyPr/>
                    <a:lstStyle/>
                    <a:p>
                      <a:pPr algn="ctr"/>
                      <a:r>
                        <a:rPr lang="en-US" dirty="0" smtClean="0"/>
                        <a:t>Policy mechanism</a:t>
                      </a:r>
                      <a:endParaRPr lang="en-US" dirty="0"/>
                    </a:p>
                  </a:txBody>
                  <a:tcPr/>
                </a:tc>
                <a:extLst>
                  <a:ext uri="{0D108BD9-81ED-4DB2-BD59-A6C34878D82A}">
                    <a16:rowId xmlns:a16="http://schemas.microsoft.com/office/drawing/2014/main" val="1797235296"/>
                  </a:ext>
                </a:extLst>
              </a:tr>
              <a:tr h="370840">
                <a:tc>
                  <a:txBody>
                    <a:bodyPr/>
                    <a:lstStyle/>
                    <a:p>
                      <a:r>
                        <a:rPr lang="en-US" sz="1600" dirty="0" smtClean="0"/>
                        <a:t>Eliminate </a:t>
                      </a:r>
                      <a:r>
                        <a:rPr lang="en-US" sz="1600" baseline="0" dirty="0" smtClean="0"/>
                        <a:t>regulatory uncertainty</a:t>
                      </a:r>
                      <a:endParaRPr lang="en-US" sz="16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aseline="0" dirty="0" smtClean="0"/>
                        <a:t>Replace annual rulemaking by rules-based approach with guard rails</a:t>
                      </a:r>
                    </a:p>
                  </a:txBody>
                  <a:tcPr/>
                </a:tc>
                <a:extLst>
                  <a:ext uri="{0D108BD9-81ED-4DB2-BD59-A6C34878D82A}">
                    <a16:rowId xmlns:a16="http://schemas.microsoft.com/office/drawing/2014/main" val="647089522"/>
                  </a:ext>
                </a:extLst>
              </a:tr>
              <a:tr h="370840">
                <a:tc>
                  <a:txBody>
                    <a:bodyPr/>
                    <a:lstStyle/>
                    <a:p>
                      <a:r>
                        <a:rPr lang="en-US" sz="1600" dirty="0" smtClean="0"/>
                        <a:t>Reduce and stabilize compliance cost</a:t>
                      </a:r>
                      <a:endParaRPr lang="en-US" sz="1600" dirty="0"/>
                    </a:p>
                  </a:txBody>
                  <a:tcPr/>
                </a:tc>
                <a:tc>
                  <a:txBody>
                    <a:bodyPr/>
                    <a:lstStyle/>
                    <a:p>
                      <a:pPr marL="285750" indent="-285750">
                        <a:buFont typeface="Arial" panose="020B0604020202020204" pitchFamily="34" charset="0"/>
                        <a:buChar char="•"/>
                      </a:pPr>
                      <a:r>
                        <a:rPr lang="en-US" sz="1600" baseline="0" dirty="0" smtClean="0"/>
                        <a:t>Set the D6 RVO so it can be met by ethanol blended into E10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aseline="0" dirty="0" smtClean="0"/>
                        <a:t>Ethanol blended in excess of 10% generates a D8 RIN, with D8 RIN price cap implemented by a D8 waiver credit</a:t>
                      </a:r>
                    </a:p>
                    <a:p>
                      <a:pPr marL="285750" indent="-285750">
                        <a:buFont typeface="Arial" panose="020B0604020202020204" pitchFamily="34" charset="0"/>
                        <a:buChar char="•"/>
                      </a:pPr>
                      <a:r>
                        <a:rPr lang="en-US" sz="1600" baseline="0" dirty="0" smtClean="0"/>
                        <a:t>Reduce regulatory uncertainty by replacing annual rulemaking with rules-based approach with guard rails</a:t>
                      </a:r>
                    </a:p>
                  </a:txBody>
                  <a:tcPr/>
                </a:tc>
                <a:extLst>
                  <a:ext uri="{0D108BD9-81ED-4DB2-BD59-A6C34878D82A}">
                    <a16:rowId xmlns:a16="http://schemas.microsoft.com/office/drawing/2014/main" val="111871067"/>
                  </a:ext>
                </a:extLst>
              </a:tr>
              <a:tr h="370840">
                <a:tc>
                  <a:txBody>
                    <a:bodyPr/>
                    <a:lstStyle/>
                    <a:p>
                      <a:r>
                        <a:rPr lang="en-US" sz="1600" dirty="0" smtClean="0"/>
                        <a:t>Promote</a:t>
                      </a:r>
                      <a:r>
                        <a:rPr lang="en-US" sz="1600" baseline="0" dirty="0" smtClean="0"/>
                        <a:t> higher ethanol blends</a:t>
                      </a:r>
                      <a:endParaRPr lang="en-US" sz="1600" dirty="0"/>
                    </a:p>
                  </a:txBody>
                  <a:tcPr/>
                </a:tc>
                <a:tc>
                  <a:txBody>
                    <a:bodyPr/>
                    <a:lstStyle/>
                    <a:p>
                      <a:pPr marL="285750" indent="-285750">
                        <a:buFont typeface="Arial" panose="020B0604020202020204" pitchFamily="34" charset="0"/>
                        <a:buChar char="•"/>
                      </a:pPr>
                      <a:r>
                        <a:rPr lang="en-US" sz="1600" dirty="0" smtClean="0"/>
                        <a:t>Extend</a:t>
                      </a:r>
                      <a:r>
                        <a:rPr lang="en-US" sz="1600" baseline="0" dirty="0" smtClean="0"/>
                        <a:t> the </a:t>
                      </a:r>
                      <a:r>
                        <a:rPr lang="en-US" sz="1600" dirty="0" smtClean="0"/>
                        <a:t>RVP waiver to blends &gt;E10</a:t>
                      </a:r>
                    </a:p>
                  </a:txBody>
                  <a:tcPr/>
                </a:tc>
                <a:extLst>
                  <a:ext uri="{0D108BD9-81ED-4DB2-BD59-A6C34878D82A}">
                    <a16:rowId xmlns:a16="http://schemas.microsoft.com/office/drawing/2014/main" val="275885055"/>
                  </a:ext>
                </a:extLst>
              </a:tr>
              <a:tr h="370840">
                <a:tc>
                  <a:txBody>
                    <a:bodyPr/>
                    <a:lstStyle/>
                    <a:p>
                      <a:r>
                        <a:rPr lang="en-US" sz="1600" dirty="0" smtClean="0"/>
                        <a:t>Provide reliable support for second generation fuels</a:t>
                      </a:r>
                      <a:endParaRPr lang="en-US" sz="1600" dirty="0"/>
                    </a:p>
                  </a:txBody>
                  <a:tcPr/>
                </a:tc>
                <a:tc>
                  <a:txBody>
                    <a:bodyPr/>
                    <a:lstStyle/>
                    <a:p>
                      <a:pPr marL="285750" indent="-285750">
                        <a:buFont typeface="Arial" panose="020B0604020202020204" pitchFamily="34" charset="0"/>
                        <a:buChar char="•"/>
                      </a:pPr>
                      <a:r>
                        <a:rPr lang="en-US" sz="1600" dirty="0" smtClean="0"/>
                        <a:t>Stabilize</a:t>
                      </a:r>
                      <a:r>
                        <a:rPr lang="en-US" sz="1600" baseline="0" dirty="0" smtClean="0"/>
                        <a:t> RIN prices for second generation fuels</a:t>
                      </a:r>
                    </a:p>
                    <a:p>
                      <a:pPr marL="285750" indent="-285750">
                        <a:buFont typeface="Arial" panose="020B0604020202020204" pitchFamily="34" charset="0"/>
                        <a:buChar char="•"/>
                      </a:pPr>
                      <a:r>
                        <a:rPr lang="en-US" sz="1600" baseline="0" dirty="0" smtClean="0"/>
                        <a:t>Provide certainty that second gen plants will receive RIN price support for long enough to justify the capital expenditure and R&amp;D</a:t>
                      </a:r>
                    </a:p>
                  </a:txBody>
                  <a:tcPr/>
                </a:tc>
                <a:extLst>
                  <a:ext uri="{0D108BD9-81ED-4DB2-BD59-A6C34878D82A}">
                    <a16:rowId xmlns:a16="http://schemas.microsoft.com/office/drawing/2014/main" val="2000977071"/>
                  </a:ext>
                </a:extLst>
              </a:tr>
              <a:tr h="370840">
                <a:tc>
                  <a:txBody>
                    <a:bodyPr/>
                    <a:lstStyle/>
                    <a:p>
                      <a:r>
                        <a:rPr lang="en-US" sz="1600" dirty="0" smtClean="0"/>
                        <a:t>Provide revenues</a:t>
                      </a:r>
                      <a:r>
                        <a:rPr lang="en-US" sz="1600" baseline="0" dirty="0" smtClean="0"/>
                        <a:t> for biofuels infrastructure and conservation</a:t>
                      </a:r>
                      <a:endParaRPr lang="en-US" sz="16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smtClean="0"/>
                        <a:t>From sales of D8 waiver credits</a:t>
                      </a:r>
                      <a:endParaRPr lang="en-US" sz="1600" baseline="0" dirty="0" smtClean="0"/>
                    </a:p>
                  </a:txBody>
                  <a:tcPr/>
                </a:tc>
                <a:extLst>
                  <a:ext uri="{0D108BD9-81ED-4DB2-BD59-A6C34878D82A}">
                    <a16:rowId xmlns:a16="http://schemas.microsoft.com/office/drawing/2014/main" val="266599922"/>
                  </a:ext>
                </a:extLst>
              </a:tr>
              <a:tr h="370840">
                <a:tc>
                  <a:txBody>
                    <a:bodyPr/>
                    <a:lstStyle/>
                    <a:p>
                      <a:r>
                        <a:rPr lang="en-US" sz="1600" dirty="0" smtClean="0"/>
                        <a:t>Sunset </a:t>
                      </a:r>
                      <a:endParaRPr lang="en-US" sz="1600" dirty="0"/>
                    </a:p>
                  </a:txBody>
                  <a:tcPr/>
                </a:tc>
                <a:tc>
                  <a:txBody>
                    <a:bodyPr/>
                    <a:lstStyle/>
                    <a:p>
                      <a:pPr marL="285750" indent="-285750">
                        <a:buFont typeface="Arial" panose="020B0604020202020204" pitchFamily="34" charset="0"/>
                        <a:buChar char="•"/>
                      </a:pPr>
                      <a:r>
                        <a:rPr lang="en-US" sz="1600" dirty="0" smtClean="0"/>
                        <a:t>Phase out D8 RVO and D8WC price after initial period</a:t>
                      </a:r>
                    </a:p>
                    <a:p>
                      <a:pPr marL="285750" indent="-285750">
                        <a:buFont typeface="Arial" panose="020B0604020202020204" pitchFamily="34" charset="0"/>
                        <a:buChar char="•"/>
                      </a:pPr>
                      <a:r>
                        <a:rPr lang="en-US" sz="1600" dirty="0" smtClean="0"/>
                        <a:t>Phase down D4 RIN price after initial period</a:t>
                      </a:r>
                    </a:p>
                    <a:p>
                      <a:pPr marL="285750" indent="-285750">
                        <a:buFont typeface="Arial" panose="020B0604020202020204" pitchFamily="34" charset="0"/>
                        <a:buChar char="•"/>
                      </a:pPr>
                      <a:r>
                        <a:rPr lang="en-US" sz="1600" dirty="0" smtClean="0"/>
                        <a:t>Second gen: </a:t>
                      </a:r>
                    </a:p>
                    <a:p>
                      <a:pPr marL="742950" lvl="1" indent="-285750">
                        <a:buFont typeface="Courier New" panose="02070309020205020404" pitchFamily="49" charset="0"/>
                        <a:buChar char="o"/>
                      </a:pPr>
                      <a:r>
                        <a:rPr lang="en-US" sz="1600" dirty="0" smtClean="0"/>
                        <a:t>Begin program with a cumulative</a:t>
                      </a:r>
                      <a:r>
                        <a:rPr lang="en-US" sz="1600" baseline="0" dirty="0" smtClean="0"/>
                        <a:t> </a:t>
                      </a:r>
                      <a:r>
                        <a:rPr lang="en-US" sz="1600" dirty="0" smtClean="0"/>
                        <a:t>RIN quantity cap</a:t>
                      </a:r>
                      <a:endParaRPr lang="en-US" sz="1600" baseline="0" dirty="0" smtClean="0"/>
                    </a:p>
                    <a:p>
                      <a:pPr marL="742950" lvl="1" indent="-285750">
                        <a:buFont typeface="Courier New" panose="02070309020205020404" pitchFamily="49" charset="0"/>
                        <a:buChar char="o"/>
                      </a:pPr>
                      <a:r>
                        <a:rPr lang="en-US" sz="1600" baseline="0" dirty="0" smtClean="0"/>
                        <a:t>P</a:t>
                      </a:r>
                      <a:r>
                        <a:rPr lang="en-US" sz="1600" dirty="0" smtClean="0"/>
                        <a:t>rogram</a:t>
                      </a:r>
                      <a:r>
                        <a:rPr lang="en-US" sz="1600" baseline="0" dirty="0" smtClean="0"/>
                        <a:t> sunsets after all RINs are used up</a:t>
                      </a:r>
                      <a:endParaRPr lang="en-US" sz="1600" dirty="0"/>
                    </a:p>
                  </a:txBody>
                  <a:tcPr/>
                </a:tc>
                <a:extLst>
                  <a:ext uri="{0D108BD9-81ED-4DB2-BD59-A6C34878D82A}">
                    <a16:rowId xmlns:a16="http://schemas.microsoft.com/office/drawing/2014/main" val="3810094058"/>
                  </a:ext>
                </a:extLst>
              </a:tr>
            </a:tbl>
          </a:graphicData>
        </a:graphic>
      </p:graphicFrame>
    </p:spTree>
    <p:extLst>
      <p:ext uri="{BB962C8B-B14F-4D97-AF65-F5344CB8AC3E}">
        <p14:creationId xmlns:p14="http://schemas.microsoft.com/office/powerpoint/2010/main" val="28270798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6A48D5B-FB56-489E-A840-80D612E249BF}"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grpSp>
        <p:nvGrpSpPr>
          <p:cNvPr id="2" name="Group 1"/>
          <p:cNvGrpSpPr/>
          <p:nvPr/>
        </p:nvGrpSpPr>
        <p:grpSpPr>
          <a:xfrm>
            <a:off x="929027" y="914400"/>
            <a:ext cx="7285943" cy="4648200"/>
            <a:chOff x="774701" y="556744"/>
            <a:chExt cx="9472384" cy="5809434"/>
          </a:xfrm>
        </p:grpSpPr>
        <p:grpSp>
          <p:nvGrpSpPr>
            <p:cNvPr id="27" name="Group 26"/>
            <p:cNvGrpSpPr/>
            <p:nvPr/>
          </p:nvGrpSpPr>
          <p:grpSpPr>
            <a:xfrm>
              <a:off x="942680" y="556744"/>
              <a:ext cx="9304405" cy="5809434"/>
              <a:chOff x="942680" y="556744"/>
              <a:chExt cx="9304405" cy="5809434"/>
            </a:xfrm>
          </p:grpSpPr>
          <p:grpSp>
            <p:nvGrpSpPr>
              <p:cNvPr id="13" name="Group 12"/>
              <p:cNvGrpSpPr/>
              <p:nvPr/>
            </p:nvGrpSpPr>
            <p:grpSpPr>
              <a:xfrm>
                <a:off x="1875022" y="556744"/>
                <a:ext cx="8372063" cy="5809434"/>
                <a:chOff x="1570222" y="729478"/>
                <a:chExt cx="8372063" cy="5809434"/>
              </a:xfrm>
            </p:grpSpPr>
            <p:grpSp>
              <p:nvGrpSpPr>
                <p:cNvPr id="9" name="Group 8"/>
                <p:cNvGrpSpPr/>
                <p:nvPr/>
              </p:nvGrpSpPr>
              <p:grpSpPr>
                <a:xfrm>
                  <a:off x="1570222" y="729478"/>
                  <a:ext cx="7956229" cy="5809434"/>
                  <a:chOff x="1584737" y="770253"/>
                  <a:chExt cx="7956229" cy="5809434"/>
                </a:xfrm>
              </p:grpSpPr>
              <p:grpSp>
                <p:nvGrpSpPr>
                  <p:cNvPr id="5" name="Group 4"/>
                  <p:cNvGrpSpPr/>
                  <p:nvPr/>
                </p:nvGrpSpPr>
                <p:grpSpPr>
                  <a:xfrm>
                    <a:off x="1584737" y="770253"/>
                    <a:ext cx="7459649" cy="5809434"/>
                    <a:chOff x="1584737" y="770253"/>
                    <a:chExt cx="7459649" cy="5809434"/>
                  </a:xfrm>
                </p:grpSpPr>
                <p:grpSp>
                  <p:nvGrpSpPr>
                    <p:cNvPr id="10" name="Group 9"/>
                    <p:cNvGrpSpPr/>
                    <p:nvPr/>
                  </p:nvGrpSpPr>
                  <p:grpSpPr>
                    <a:xfrm>
                      <a:off x="1584737" y="770253"/>
                      <a:ext cx="7459649" cy="4527460"/>
                      <a:chOff x="2448215" y="492459"/>
                      <a:chExt cx="6802542" cy="4441460"/>
                    </a:xfrm>
                  </p:grpSpPr>
                  <p:sp>
                    <p:nvSpPr>
                      <p:cNvPr id="17" name="Rounded Rectangle 16"/>
                      <p:cNvSpPr/>
                      <p:nvPr/>
                    </p:nvSpPr>
                    <p:spPr>
                      <a:xfrm>
                        <a:off x="3517385" y="1701759"/>
                        <a:ext cx="1469651" cy="3232160"/>
                      </a:xfrm>
                      <a:prstGeom prst="round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Biomass-based diesel (D4)</a:t>
                        </a: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Lifecycle reduction in greenhouse gas emissions: 50%</a:t>
                        </a: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rPr>
                          <a:t>(no changes to the D4 pool)</a:t>
                        </a: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extBox 3"/>
                      <p:cNvSpPr txBox="1"/>
                      <p:nvPr/>
                    </p:nvSpPr>
                    <p:spPr>
                      <a:xfrm>
                        <a:off x="2448215" y="492459"/>
                        <a:ext cx="6802542" cy="996370"/>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50" b="1" i="0" u="none" strike="noStrike" kern="1200" cap="none" spc="0" normalizeH="0" baseline="0" noProof="0" dirty="0">
                            <a:ln>
                              <a:noFill/>
                            </a:ln>
                            <a:solidFill>
                              <a:prstClr val="black"/>
                            </a:solidFill>
                            <a:effectLst/>
                            <a:uLnTx/>
                            <a:uFillTx/>
                            <a:latin typeface="Calibri" panose="020F0502020204030204"/>
                            <a:ea typeface="+mn-ea"/>
                            <a:cs typeface="+mn-cs"/>
                          </a:rPr>
                          <a:t>Proposed Nesting Structure</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black"/>
                            </a:solidFill>
                            <a:effectLst/>
                            <a:uLnTx/>
                            <a:uFillTx/>
                            <a:latin typeface="Calibri" panose="020F0502020204030204"/>
                            <a:ea typeface="+mn-ea"/>
                            <a:cs typeface="+mn-cs"/>
                          </a:rPr>
                          <a:t>First generation fuels                                            	Second generation fuels</a:t>
                        </a:r>
                      </a:p>
                    </p:txBody>
                  </p:sp>
                </p:grpSp>
                <p:cxnSp>
                  <p:nvCxnSpPr>
                    <p:cNvPr id="16" name="Straight Connector 15"/>
                    <p:cNvCxnSpPr/>
                    <p:nvPr/>
                  </p:nvCxnSpPr>
                  <p:spPr>
                    <a:xfrm>
                      <a:off x="5010150" y="1541417"/>
                      <a:ext cx="0" cy="503827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a:off x="5679020" y="1755138"/>
                    <a:ext cx="3861946" cy="3738656"/>
                    <a:chOff x="5679020" y="1755138"/>
                    <a:chExt cx="3861946" cy="3738656"/>
                  </a:xfrm>
                </p:grpSpPr>
                <p:sp>
                  <p:nvSpPr>
                    <p:cNvPr id="18" name="Rounded Rectangle 17"/>
                    <p:cNvSpPr/>
                    <p:nvPr/>
                  </p:nvSpPr>
                  <p:spPr>
                    <a:xfrm>
                      <a:off x="8177349" y="2226279"/>
                      <a:ext cx="1363617" cy="1980832"/>
                    </a:xfrm>
                    <a:prstGeom prst="roundRect">
                      <a:avLst/>
                    </a:prstGeom>
                    <a:pattFill prst="wdDnDiag">
                      <a:fgClr>
                        <a:schemeClr val="accent6">
                          <a:lumMod val="60000"/>
                          <a:lumOff val="40000"/>
                        </a:schemeClr>
                      </a:fgClr>
                      <a:bgClr>
                        <a:schemeClr val="accent6">
                          <a:lumMod val="20000"/>
                          <a:lumOff val="80000"/>
                        </a:schemeClr>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Low GHG Biogas Advanced (D9)</a:t>
                      </a: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825" b="0" i="0" u="none" strike="noStrike" kern="1200" cap="none" spc="0" normalizeH="0" baseline="0" noProof="0" dirty="0">
                          <a:ln>
                            <a:noFill/>
                          </a:ln>
                          <a:solidFill>
                            <a:prstClr val="black"/>
                          </a:solidFill>
                          <a:effectLst/>
                          <a:uLnTx/>
                          <a:uFillTx/>
                          <a:latin typeface="Calibri" panose="020F0502020204030204"/>
                          <a:ea typeface="+mn-ea"/>
                          <a:cs typeface="+mn-cs"/>
                        </a:rPr>
                        <a:t>Lifecycle reduction in greenhouse gas emissions: [60%]</a:t>
                      </a:r>
                    </a:p>
                  </p:txBody>
                </p:sp>
                <p:sp>
                  <p:nvSpPr>
                    <p:cNvPr id="19" name="Rounded Rectangle 18"/>
                    <p:cNvSpPr/>
                    <p:nvPr/>
                  </p:nvSpPr>
                  <p:spPr>
                    <a:xfrm>
                      <a:off x="5679020" y="1755138"/>
                      <a:ext cx="2340271" cy="3738656"/>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6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050" b="1" i="0" u="none" strike="noStrike" kern="1200" cap="none" spc="0" normalizeH="0" baseline="0" noProof="0" dirty="0" smtClean="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050" b="1" i="0" u="none" strike="noStrike" kern="1200" cap="none" spc="0" normalizeH="0" baseline="0" noProof="0" dirty="0" smtClean="0">
                          <a:ln>
                            <a:noFill/>
                          </a:ln>
                          <a:solidFill>
                            <a:prstClr val="black"/>
                          </a:solidFill>
                          <a:effectLst/>
                          <a:uLnTx/>
                          <a:uFillTx/>
                          <a:latin typeface="Calibri" panose="020F0502020204030204"/>
                          <a:ea typeface="+mn-ea"/>
                          <a:cs typeface="+mn-cs"/>
                        </a:rPr>
                        <a:t>D3a</a:t>
                      </a:r>
                      <a:endParaRPr kumimoji="0" lang="en-US" sz="105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050" b="1" i="0" u="none" strike="noStrike" kern="1200" cap="none" spc="0" normalizeH="0" baseline="0" noProof="0" dirty="0">
                          <a:ln>
                            <a:noFill/>
                          </a:ln>
                          <a:solidFill>
                            <a:prstClr val="black"/>
                          </a:solidFill>
                          <a:effectLst/>
                          <a:uLnTx/>
                          <a:uFillTx/>
                          <a:latin typeface="Calibri" panose="020F0502020204030204"/>
                          <a:ea typeface="+mn-ea"/>
                          <a:cs typeface="+mn-cs"/>
                        </a:rPr>
                        <a:t>Liquid &lt; 60% GHG</a:t>
                      </a:r>
                    </a:p>
                  </p:txBody>
                </p:sp>
                <p:sp>
                  <p:nvSpPr>
                    <p:cNvPr id="22" name="Rounded Rectangle 21"/>
                    <p:cNvSpPr/>
                    <p:nvPr/>
                  </p:nvSpPr>
                  <p:spPr>
                    <a:xfrm>
                      <a:off x="5804941" y="1823434"/>
                      <a:ext cx="2128602" cy="2982699"/>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05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05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05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05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05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05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05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05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05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05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050" b="1" i="0" u="none" strike="noStrike" kern="1200" cap="none" spc="0" normalizeH="0" baseline="0" noProof="0" dirty="0">
                          <a:ln>
                            <a:noFill/>
                          </a:ln>
                          <a:solidFill>
                            <a:prstClr val="black"/>
                          </a:solidFill>
                          <a:effectLst/>
                          <a:uLnTx/>
                          <a:uFillTx/>
                          <a:latin typeface="Calibri" panose="020F0502020204030204"/>
                          <a:ea typeface="+mn-ea"/>
                          <a:cs typeface="+mn-cs"/>
                        </a:rPr>
                        <a:t>D3b</a:t>
                      </a: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050" b="1" i="0" u="none" strike="noStrike" kern="1200" cap="none" spc="0" normalizeH="0" baseline="0" noProof="0" dirty="0">
                          <a:ln>
                            <a:noFill/>
                          </a:ln>
                          <a:solidFill>
                            <a:prstClr val="black"/>
                          </a:solidFill>
                          <a:effectLst/>
                          <a:uLnTx/>
                          <a:uFillTx/>
                          <a:latin typeface="Calibri" panose="020F0502020204030204"/>
                          <a:ea typeface="+mn-ea"/>
                          <a:cs typeface="+mn-cs"/>
                        </a:rPr>
                        <a:t>Liquid &lt; 70% GHG</a:t>
                      </a:r>
                    </a:p>
                  </p:txBody>
                </p:sp>
                <p:sp>
                  <p:nvSpPr>
                    <p:cNvPr id="23" name="Rounded Rectangle 22"/>
                    <p:cNvSpPr/>
                    <p:nvPr/>
                  </p:nvSpPr>
                  <p:spPr>
                    <a:xfrm>
                      <a:off x="5873448" y="1979765"/>
                      <a:ext cx="1951417" cy="1895192"/>
                    </a:xfrm>
                    <a:prstGeom prst="round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050" b="1" i="0" u="none" strike="noStrike" kern="1200" cap="none" spc="0" normalizeH="0" baseline="0" noProof="0" dirty="0">
                          <a:ln>
                            <a:noFill/>
                          </a:ln>
                          <a:solidFill>
                            <a:prstClr val="black"/>
                          </a:solidFill>
                          <a:effectLst/>
                          <a:uLnTx/>
                          <a:uFillTx/>
                          <a:latin typeface="Calibri" panose="020F0502020204030204"/>
                          <a:ea typeface="+mn-ea"/>
                          <a:cs typeface="+mn-cs"/>
                        </a:rPr>
                        <a:t>D3c</a:t>
                      </a: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050" b="1" i="0" u="none" strike="noStrike" kern="1200" cap="none" spc="0" normalizeH="0" baseline="0" noProof="0" dirty="0">
                          <a:ln>
                            <a:noFill/>
                          </a:ln>
                          <a:solidFill>
                            <a:prstClr val="black"/>
                          </a:solidFill>
                          <a:effectLst/>
                          <a:uLnTx/>
                          <a:uFillTx/>
                          <a:latin typeface="Calibri" panose="020F0502020204030204"/>
                          <a:ea typeface="+mn-ea"/>
                          <a:cs typeface="+mn-cs"/>
                        </a:rPr>
                        <a:t>Liquid &lt; 80% GHG</a:t>
                      </a:r>
                    </a:p>
                  </p:txBody>
                </p:sp>
                <p:sp>
                  <p:nvSpPr>
                    <p:cNvPr id="24" name="Rounded Rectangle 23"/>
                    <p:cNvSpPr/>
                    <p:nvPr/>
                  </p:nvSpPr>
                  <p:spPr>
                    <a:xfrm>
                      <a:off x="6033541" y="2068540"/>
                      <a:ext cx="1671403" cy="1101880"/>
                    </a:xfrm>
                    <a:prstGeom prst="roundRect">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050" b="1" i="0" u="none" strike="noStrike" kern="1200" cap="none" spc="0" normalizeH="0" baseline="0" noProof="0" dirty="0">
                          <a:ln>
                            <a:noFill/>
                          </a:ln>
                          <a:solidFill>
                            <a:prstClr val="black"/>
                          </a:solidFill>
                          <a:effectLst/>
                          <a:uLnTx/>
                          <a:uFillTx/>
                          <a:latin typeface="Calibri" panose="020F0502020204030204"/>
                          <a:ea typeface="+mn-ea"/>
                          <a:cs typeface="+mn-cs"/>
                        </a:rPr>
                        <a:t>D3d</a:t>
                      </a: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050" b="1" i="0" u="none" strike="noStrike" kern="1200" cap="none" spc="0" normalizeH="0" baseline="0" noProof="0" dirty="0">
                          <a:ln>
                            <a:noFill/>
                          </a:ln>
                          <a:solidFill>
                            <a:prstClr val="black"/>
                          </a:solidFill>
                          <a:effectLst/>
                          <a:uLnTx/>
                          <a:uFillTx/>
                          <a:latin typeface="Calibri" panose="020F0502020204030204"/>
                          <a:ea typeface="+mn-ea"/>
                          <a:cs typeface="+mn-cs"/>
                        </a:rPr>
                        <a:t>Liquid &lt; 90% GHG</a:t>
                      </a:r>
                    </a:p>
                  </p:txBody>
                </p:sp>
              </p:grpSp>
            </p:grpSp>
            <p:sp>
              <p:nvSpPr>
                <p:cNvPr id="11" name="TextBox 10"/>
                <p:cNvSpPr txBox="1"/>
                <p:nvPr/>
              </p:nvSpPr>
              <p:spPr>
                <a:xfrm>
                  <a:off x="5254170" y="5645325"/>
                  <a:ext cx="4688115" cy="861775"/>
                </a:xfrm>
                <a:prstGeom prst="rect">
                  <a:avLst/>
                </a:prstGeom>
                <a:noFill/>
              </p:spPr>
              <p:txBody>
                <a:bodyPr wrap="square" rtlCol="0">
                  <a:spAutoFit/>
                </a:bodyPr>
                <a:lstStyle/>
                <a:p>
                  <a:pPr marL="214313" marR="0" lvl="0" indent="-214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Second gen fuels are defined by performance (GHG reduction and gas/liquid), not feedstock</a:t>
                  </a:r>
                </a:p>
                <a:p>
                  <a:pPr marL="214313" marR="0" lvl="0" indent="-214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Cellulosic ethanol generates both a D3 and D6 RIN</a:t>
                  </a:r>
                </a:p>
              </p:txBody>
            </p:sp>
          </p:grpSp>
          <p:sp>
            <p:nvSpPr>
              <p:cNvPr id="26" name="TextBox 25"/>
              <p:cNvSpPr txBox="1"/>
              <p:nvPr/>
            </p:nvSpPr>
            <p:spPr>
              <a:xfrm>
                <a:off x="942680" y="5478893"/>
                <a:ext cx="4209583" cy="807800"/>
              </a:xfrm>
              <a:prstGeom prst="rect">
                <a:avLst/>
              </a:prstGeom>
              <a:noFill/>
            </p:spPr>
            <p:txBody>
              <a:bodyPr wrap="square" rtlCol="0">
                <a:spAutoFit/>
              </a:bodyPr>
              <a:lstStyle/>
              <a:p>
                <a:pPr marL="214313" marR="0" lvl="0" indent="-214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First gen fuels de-nest ethanol and BBD, which have their own RVOs.</a:t>
                </a:r>
              </a:p>
              <a:p>
                <a:pPr marL="214313" marR="0" lvl="0" indent="-214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Ethanol RVO is 15 </a:t>
                </a:r>
                <a:r>
                  <a:rPr kumimoji="0" lang="en-US" sz="1200" b="0" i="0" u="none" strike="noStrike" kern="1200" cap="none" spc="0" normalizeH="0" baseline="0" noProof="0" dirty="0" smtClean="0">
                    <a:ln>
                      <a:noFill/>
                    </a:ln>
                    <a:solidFill>
                      <a:prstClr val="black"/>
                    </a:solidFill>
                    <a:effectLst/>
                    <a:uLnTx/>
                    <a:uFillTx/>
                    <a:latin typeface="Calibri" panose="020F0502020204030204"/>
                    <a:ea typeface="+mn-ea"/>
                    <a:cs typeface="+mn-cs"/>
                  </a:rPr>
                  <a:t>Bgal</a:t>
                </a:r>
              </a:p>
            </p:txBody>
          </p:sp>
        </p:grpSp>
        <p:sp>
          <p:nvSpPr>
            <p:cNvPr id="25" name="Rounded Rectangle 24"/>
            <p:cNvSpPr/>
            <p:nvPr/>
          </p:nvSpPr>
          <p:spPr>
            <a:xfrm>
              <a:off x="774701" y="1794750"/>
              <a:ext cx="2029373" cy="3485535"/>
            </a:xfrm>
            <a:prstGeom prst="round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Conventional (D6)</a:t>
              </a: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825" b="0" i="0" u="none" strike="noStrike" kern="1200" cap="none" spc="0" normalizeH="0" baseline="0" noProof="0" dirty="0" smtClean="0">
                  <a:ln>
                    <a:noFill/>
                  </a:ln>
                  <a:solidFill>
                    <a:prstClr val="black"/>
                  </a:solidFill>
                  <a:effectLst/>
                  <a:uLnTx/>
                  <a:uFillTx/>
                  <a:latin typeface="Calibri" panose="020F0502020204030204"/>
                  <a:ea typeface="+mn-ea"/>
                  <a:cs typeface="+mn-cs"/>
                </a:rPr>
                <a:t>Ethanol </a:t>
              </a:r>
              <a:r>
                <a:rPr kumimoji="0" lang="en-US" sz="825" b="0" i="0" u="none" strike="noStrike" kern="1200" cap="none" spc="0" normalizeH="0" baseline="0" noProof="0" dirty="0">
                  <a:ln>
                    <a:noFill/>
                  </a:ln>
                  <a:solidFill>
                    <a:prstClr val="black"/>
                  </a:solidFill>
                  <a:effectLst/>
                  <a:uLnTx/>
                  <a:uFillTx/>
                  <a:latin typeface="Calibri" panose="020F0502020204030204"/>
                  <a:ea typeface="+mn-ea"/>
                  <a:cs typeface="+mn-cs"/>
                </a:rPr>
                <a:t>blended into E10</a:t>
              </a:r>
            </a:p>
          </p:txBody>
        </p:sp>
        <p:sp>
          <p:nvSpPr>
            <p:cNvPr id="28" name="Rounded Rectangle 27"/>
            <p:cNvSpPr/>
            <p:nvPr/>
          </p:nvSpPr>
          <p:spPr>
            <a:xfrm>
              <a:off x="1002061" y="1973009"/>
              <a:ext cx="1560835" cy="2020594"/>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Non-E10 Conventional (D8)</a:t>
              </a: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825" b="0" i="0" u="none" strike="noStrike" kern="1200" cap="none" spc="0" normalizeH="0" baseline="0" noProof="0" dirty="0">
                  <a:ln>
                    <a:noFill/>
                  </a:ln>
                  <a:solidFill>
                    <a:prstClr val="black"/>
                  </a:solidFill>
                  <a:effectLst/>
                  <a:uLnTx/>
                  <a:uFillTx/>
                  <a:latin typeface="Calibri" panose="020F0502020204030204"/>
                  <a:ea typeface="+mn-ea"/>
                  <a:cs typeface="+mn-cs"/>
                </a:rPr>
                <a:t>Ethanol blended in excess of 10%</a:t>
              </a:r>
            </a:p>
          </p:txBody>
        </p:sp>
      </p:grpSp>
      <p:sp>
        <p:nvSpPr>
          <p:cNvPr id="30" name="Title 3"/>
          <p:cNvSpPr txBox="1">
            <a:spLocks/>
          </p:cNvSpPr>
          <p:nvPr/>
        </p:nvSpPr>
        <p:spPr bwMode="auto">
          <a:xfrm>
            <a:off x="-1" y="0"/>
            <a:ext cx="9144000" cy="549664"/>
          </a:xfrm>
          <a:prstGeom prst="rect">
            <a:avLst/>
          </a:prstGeom>
          <a:solidFill>
            <a:srgbClr val="4BACC6">
              <a:lumMod val="20000"/>
              <a:lumOff val="80000"/>
            </a:srgbClr>
          </a:solidFill>
          <a:ln w="0">
            <a:solidFill>
              <a:srgbClr val="4BACC6">
                <a:lumMod val="60000"/>
                <a:lumOff val="40000"/>
              </a:srgb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marL="0" marR="0" lvl="0" indent="0" algn="ctr" defTabSz="914400" rtl="0" eaLnBrk="0" fontAlgn="base" latinLnBrk="0" hangingPunct="0">
              <a:lnSpc>
                <a:spcPct val="100000"/>
              </a:lnSpc>
              <a:spcBef>
                <a:spcPct val="0"/>
              </a:spcBef>
              <a:spcAft>
                <a:spcPts val="0"/>
              </a:spcAft>
              <a:buClrTx/>
              <a:buSzTx/>
              <a:buFontTx/>
              <a:buNone/>
              <a:tabLst/>
              <a:defRPr/>
            </a:pPr>
            <a:r>
              <a:rPr kumimoji="0" lang="en-US" sz="2600" b="1" i="0" u="none" strike="noStrike" kern="1200" cap="none" spc="0" normalizeH="0" baseline="0" noProof="0" dirty="0" smtClean="0">
                <a:ln>
                  <a:noFill/>
                </a:ln>
                <a:solidFill>
                  <a:srgbClr val="0000FF"/>
                </a:solidFill>
                <a:effectLst/>
                <a:uLnTx/>
                <a:uFillTx/>
                <a:latin typeface="Calibri"/>
                <a:ea typeface="+mj-ea"/>
                <a:cs typeface="Arial" charset="0"/>
              </a:rPr>
              <a:t>RFS Reform: D6/D8 + D4 denesting + 2G denesting</a:t>
            </a:r>
            <a:endParaRPr kumimoji="0" lang="en-US" sz="2600" b="1" i="0" u="none" strike="noStrike" kern="1200" cap="none" spc="0" normalizeH="0" baseline="0" noProof="0" dirty="0">
              <a:ln>
                <a:noFill/>
              </a:ln>
              <a:solidFill>
                <a:srgbClr val="0000FF"/>
              </a:solidFill>
              <a:effectLst/>
              <a:uLnTx/>
              <a:uFillTx/>
              <a:latin typeface="Calibri"/>
              <a:ea typeface="+mj-ea"/>
              <a:cs typeface="Arial" pitchFamily="34" charset="0"/>
            </a:endParaRPr>
          </a:p>
        </p:txBody>
      </p:sp>
    </p:spTree>
    <p:extLst>
      <p:ext uri="{BB962C8B-B14F-4D97-AF65-F5344CB8AC3E}">
        <p14:creationId xmlns:p14="http://schemas.microsoft.com/office/powerpoint/2010/main" val="3030800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a:xfrm>
            <a:off x="8153400" y="6356350"/>
            <a:ext cx="533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A48D5B-FB56-489E-A840-80D612E249B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8"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marL="0" marR="0" lvl="0" indent="0" algn="ctr" defTabSz="914400" rtl="0" eaLnBrk="0" fontAlgn="base" latinLnBrk="0" hangingPunct="0">
              <a:lnSpc>
                <a:spcPct val="100000"/>
              </a:lnSpc>
              <a:spcBef>
                <a:spcPct val="0"/>
              </a:spcBef>
              <a:spcAft>
                <a:spcPts val="0"/>
              </a:spcAft>
              <a:buClrTx/>
              <a:buSzTx/>
              <a:buFontTx/>
              <a:buNone/>
              <a:tabLst/>
              <a:defRPr/>
            </a:pPr>
            <a:r>
              <a:rPr kumimoji="0" lang="en-US" sz="2600" b="1" i="0" u="none" strike="noStrike" kern="1200" cap="none" spc="0" normalizeH="0" baseline="0" noProof="0" dirty="0" smtClean="0">
                <a:ln>
                  <a:noFill/>
                </a:ln>
                <a:solidFill>
                  <a:srgbClr val="0000FF"/>
                </a:solidFill>
                <a:effectLst/>
                <a:uLnTx/>
                <a:uFillTx/>
                <a:latin typeface="Calibri"/>
                <a:ea typeface="+mj-ea"/>
                <a:cs typeface="Arial" charset="0"/>
              </a:rPr>
              <a:t>First-Gen Reform: BBD under Ethanol/BBD</a:t>
            </a:r>
            <a:r>
              <a:rPr kumimoji="0" lang="en-US" sz="2600" b="1" i="0" u="none" strike="noStrike" kern="1200" cap="none" spc="0" normalizeH="0" noProof="0" dirty="0" smtClean="0">
                <a:ln>
                  <a:noFill/>
                </a:ln>
                <a:solidFill>
                  <a:srgbClr val="0000FF"/>
                </a:solidFill>
                <a:effectLst/>
                <a:uLnTx/>
                <a:uFillTx/>
                <a:latin typeface="Calibri"/>
                <a:ea typeface="+mj-ea"/>
                <a:cs typeface="Arial" charset="0"/>
              </a:rPr>
              <a:t> </a:t>
            </a:r>
            <a:r>
              <a:rPr kumimoji="0" lang="en-US" sz="2600" b="1" i="0" u="none" strike="noStrike" kern="1200" cap="none" spc="0" normalizeH="0" baseline="0" noProof="0" dirty="0" smtClean="0">
                <a:ln>
                  <a:noFill/>
                </a:ln>
                <a:solidFill>
                  <a:srgbClr val="0000FF"/>
                </a:solidFill>
                <a:effectLst/>
                <a:uLnTx/>
                <a:uFillTx/>
                <a:latin typeface="Calibri"/>
                <a:ea typeface="+mj-ea"/>
                <a:cs typeface="Arial" charset="0"/>
              </a:rPr>
              <a:t>Denesting</a:t>
            </a:r>
            <a:endParaRPr kumimoji="0" lang="en-US" sz="2600" b="1" i="0" u="none" strike="noStrike" kern="1200" cap="none" spc="0" normalizeH="0" baseline="0" noProof="0" dirty="0">
              <a:ln>
                <a:noFill/>
              </a:ln>
              <a:solidFill>
                <a:srgbClr val="0000FF"/>
              </a:solidFill>
              <a:effectLst/>
              <a:uLnTx/>
              <a:uFillTx/>
              <a:latin typeface="Calibri"/>
              <a:ea typeface="+mj-ea"/>
              <a:cs typeface="Arial" pitchFamily="34" charset="0"/>
            </a:endParaRPr>
          </a:p>
        </p:txBody>
      </p:sp>
      <p:sp>
        <p:nvSpPr>
          <p:cNvPr id="7" name="TextBox 6"/>
          <p:cNvSpPr txBox="1"/>
          <p:nvPr/>
        </p:nvSpPr>
        <p:spPr>
          <a:xfrm>
            <a:off x="4114801" y="914400"/>
            <a:ext cx="4648200" cy="480131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smtClean="0">
                <a:ln>
                  <a:noFill/>
                </a:ln>
                <a:solidFill>
                  <a:srgbClr val="0000FF"/>
                </a:solidFill>
                <a:effectLst/>
                <a:uLnTx/>
                <a:uFillTx/>
                <a:latin typeface="Calibri"/>
                <a:ea typeface="+mn-ea"/>
                <a:cs typeface="+mn-cs"/>
              </a:rPr>
              <a:t>BBD denesting:</a:t>
            </a:r>
          </a:p>
          <a:p>
            <a:pPr marL="285750" marR="0" lvl="0"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1600" noProof="0" dirty="0" smtClean="0">
                <a:solidFill>
                  <a:prstClr val="black"/>
                </a:solidFill>
                <a:latin typeface="Calibri"/>
              </a:rPr>
              <a:t>Fuels</a:t>
            </a:r>
          </a:p>
          <a:p>
            <a:pPr marL="742950" lvl="1" indent="-285750">
              <a:buFont typeface="Arial" panose="020B0604020202020204" pitchFamily="34" charset="0"/>
              <a:buChar char="•"/>
            </a:pPr>
            <a:r>
              <a:rPr lang="en-US" sz="1600" noProof="0" dirty="0" smtClean="0">
                <a:solidFill>
                  <a:prstClr val="black"/>
                </a:solidFill>
                <a:latin typeface="Calibri"/>
              </a:rPr>
              <a:t>All pathways currently generating a D4 RIN continue to generate a D4 RIN</a:t>
            </a:r>
          </a:p>
          <a:p>
            <a:pPr marL="742950" lvl="1" indent="-285750">
              <a:buFont typeface="Arial" panose="020B0604020202020204" pitchFamily="34" charset="0"/>
              <a:buChar char="•"/>
            </a:pPr>
            <a:r>
              <a:rPr kumimoji="0" lang="en-US" sz="1600" b="0" i="0" u="none" strike="noStrike" kern="1200" cap="none" spc="0" normalizeH="0" baseline="0" dirty="0" smtClean="0">
                <a:ln>
                  <a:noFill/>
                </a:ln>
                <a:solidFill>
                  <a:prstClr val="black"/>
                </a:solidFill>
                <a:effectLst/>
                <a:uLnTx/>
                <a:uFillTx/>
                <a:latin typeface="Calibri"/>
                <a:ea typeface="+mn-ea"/>
                <a:cs typeface="+mn-cs"/>
              </a:rPr>
              <a:t>BBD</a:t>
            </a:r>
            <a:r>
              <a:rPr kumimoji="0" lang="en-US" sz="1600" b="0" i="0" u="none" strike="noStrike" kern="1200" cap="none" spc="0" normalizeH="0" dirty="0" smtClean="0">
                <a:ln>
                  <a:noFill/>
                </a:ln>
                <a:solidFill>
                  <a:prstClr val="black"/>
                </a:solidFill>
                <a:effectLst/>
                <a:uLnTx/>
                <a:uFillTx/>
                <a:latin typeface="Calibri"/>
                <a:ea typeface="+mn-ea"/>
                <a:cs typeface="+mn-cs"/>
              </a:rPr>
              <a:t> pathways currently generating a D6 RIN no longer generate a RIN</a:t>
            </a:r>
            <a:endParaRPr kumimoji="0" lang="en-US" sz="1600" b="0" i="0" u="none" strike="noStrike" kern="1200" cap="none" spc="0" normalizeH="0" baseline="0" noProof="0" dirty="0" smtClean="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1600" b="0" i="0" u="none" strike="noStrike" kern="1200" cap="none" spc="0" normalizeH="0" baseline="0" noProof="0" dirty="0" smtClean="0">
                <a:ln>
                  <a:noFill/>
                </a:ln>
                <a:solidFill>
                  <a:prstClr val="black"/>
                </a:solidFill>
                <a:effectLst/>
                <a:uLnTx/>
                <a:uFillTx/>
                <a:latin typeface="Calibri"/>
                <a:ea typeface="+mn-ea"/>
                <a:cs typeface="+mn-cs"/>
              </a:rPr>
              <a:t>RVO</a:t>
            </a:r>
            <a:r>
              <a:rPr kumimoji="0" lang="en-US" sz="1600" b="0" i="0" u="none" strike="noStrike" kern="1200" cap="none" spc="0" normalizeH="0" noProof="0" dirty="0" smtClean="0">
                <a:ln>
                  <a:noFill/>
                </a:ln>
                <a:solidFill>
                  <a:prstClr val="black"/>
                </a:solidFill>
                <a:effectLst/>
                <a:uLnTx/>
                <a:uFillTx/>
                <a:latin typeface="Calibri"/>
                <a:ea typeface="+mn-ea"/>
                <a:cs typeface="+mn-cs"/>
              </a:rPr>
              <a:t> management can be done volumetrically, through a managed RIN price, or volumetrically with a RIN price cap.</a:t>
            </a:r>
            <a:endParaRPr kumimoji="0" lang="en-US" sz="1600" b="0" i="0" u="none" strike="noStrike" kern="1200" cap="none" spc="0" normalizeH="0" baseline="0" noProof="0" dirty="0" smtClean="0">
              <a:ln>
                <a:noFill/>
              </a:ln>
              <a:solidFill>
                <a:prstClr val="black"/>
              </a:solidFill>
              <a:effectLst/>
              <a:uLnTx/>
              <a:uFillTx/>
              <a:latin typeface="Calibri"/>
              <a:ea typeface="+mn-ea"/>
              <a:cs typeface="+mn-cs"/>
            </a:endParaRPr>
          </a:p>
          <a:p>
            <a:pPr marL="742950" lvl="1" indent="-285750">
              <a:buFont typeface="Arial" panose="020B0604020202020204" pitchFamily="34" charset="0"/>
              <a:buChar char="•"/>
            </a:pPr>
            <a:r>
              <a:rPr kumimoji="0" lang="en-US" sz="1600" b="0" i="0" u="none" strike="noStrike" kern="1200" cap="none" spc="0" normalizeH="0" baseline="0" noProof="0" dirty="0" smtClean="0">
                <a:ln>
                  <a:noFill/>
                </a:ln>
                <a:solidFill>
                  <a:prstClr val="black"/>
                </a:solidFill>
                <a:effectLst/>
                <a:uLnTx/>
                <a:uFillTx/>
                <a:latin typeface="Calibri"/>
                <a:ea typeface="+mn-ea"/>
                <a:cs typeface="+mn-cs"/>
              </a:rPr>
              <a:t>The BBD </a:t>
            </a:r>
            <a:r>
              <a:rPr lang="en-US" sz="1600" dirty="0" smtClean="0">
                <a:solidFill>
                  <a:prstClr val="black"/>
                </a:solidFill>
                <a:latin typeface="Calibri"/>
              </a:rPr>
              <a:t>RIN price can be pegged to a declining cap, with a phase down during a transition period. For example the D4 price could be set to $1 for an initial period, then phased down over a transition period, to a new price ceiling</a:t>
            </a:r>
            <a:r>
              <a:rPr kumimoji="0" lang="en-US" sz="1600" b="0" i="0" u="none" strike="noStrike" kern="1200" cap="none" spc="0" normalizeH="0" baseline="0" noProof="0" dirty="0" smtClean="0">
                <a:ln>
                  <a:noFill/>
                </a:ln>
                <a:solidFill>
                  <a:prstClr val="black"/>
                </a:solidFill>
                <a:effectLst/>
                <a:uLnTx/>
                <a:uFillTx/>
                <a:latin typeface="Calibri"/>
                <a:ea typeface="+mn-ea"/>
                <a:cs typeface="+mn-cs"/>
              </a:rPr>
              <a:t>.</a:t>
            </a:r>
          </a:p>
          <a:p>
            <a:pPr marL="742950" lvl="1" indent="-285750">
              <a:buFont typeface="Arial" panose="020B0604020202020204" pitchFamily="34" charset="0"/>
              <a:buChar char="•"/>
            </a:pPr>
            <a:r>
              <a:rPr lang="en-US" sz="1600" dirty="0" smtClean="0">
                <a:solidFill>
                  <a:prstClr val="black"/>
                </a:solidFill>
                <a:latin typeface="Calibri"/>
              </a:rPr>
              <a:t>Alternatively, the BBD RVO can continue to be set annually, but with additional statutory clarification and/or with a statutory RIN price cap</a:t>
            </a:r>
            <a:endParaRPr kumimoji="0" lang="en-US" b="0" i="0" u="none" strike="noStrike" kern="1200" cap="none" spc="0" normalizeH="0" baseline="0" noProof="0" dirty="0" smtClean="0">
              <a:ln>
                <a:noFill/>
              </a:ln>
              <a:solidFill>
                <a:prstClr val="black"/>
              </a:solidFill>
              <a:effectLst/>
              <a:uLnTx/>
              <a:uFillTx/>
              <a:latin typeface="Calibri"/>
              <a:ea typeface="+mn-ea"/>
              <a:cs typeface="+mn-cs"/>
            </a:endParaRPr>
          </a:p>
        </p:txBody>
      </p:sp>
      <p:pic>
        <p:nvPicPr>
          <p:cNvPr id="11" name="Picture 10"/>
          <p:cNvPicPr>
            <a:picLocks noChangeAspect="1"/>
          </p:cNvPicPr>
          <p:nvPr/>
        </p:nvPicPr>
        <p:blipFill rotWithShape="1">
          <a:blip r:embed="rId2"/>
          <a:srcRect t="9164" r="55136"/>
          <a:stretch/>
        </p:blipFill>
        <p:spPr>
          <a:xfrm>
            <a:off x="762001" y="762000"/>
            <a:ext cx="3276599" cy="3776942"/>
          </a:xfrm>
          <a:prstGeom prst="rect">
            <a:avLst/>
          </a:prstGeom>
        </p:spPr>
      </p:pic>
    </p:spTree>
    <p:extLst>
      <p:ext uri="{BB962C8B-B14F-4D97-AF65-F5344CB8AC3E}">
        <p14:creationId xmlns:p14="http://schemas.microsoft.com/office/powerpoint/2010/main" val="9954967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4933</TotalTime>
  <Words>2360</Words>
  <Application>Microsoft Office PowerPoint</Application>
  <PresentationFormat>On-screen Show (4:3)</PresentationFormat>
  <Paragraphs>273</Paragraphs>
  <Slides>17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17</vt:i4>
      </vt:variant>
    </vt:vector>
  </HeadingPairs>
  <TitlesOfParts>
    <vt:vector size="24" baseType="lpstr">
      <vt:lpstr>Arial</vt:lpstr>
      <vt:lpstr>Calibri</vt:lpstr>
      <vt:lpstr>Calibri Light</vt:lpstr>
      <vt:lpstr>Courier New</vt:lpstr>
      <vt:lpstr>Wingdings</vt:lpstr>
      <vt:lpstr>Office Theme</vt:lpstr>
      <vt:lpstr>1_Office Theme</vt:lpstr>
      <vt:lpstr>Legislative Reform of the RFS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Harvard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Stock, James H.</dc:creator>
  <cp:lastModifiedBy>Petrakis, Gia</cp:lastModifiedBy>
  <cp:revision>2254</cp:revision>
  <dcterms:created xsi:type="dcterms:W3CDTF">2014-11-20T01:07:24Z</dcterms:created>
  <dcterms:modified xsi:type="dcterms:W3CDTF">2018-05-01T17:09:24Z</dcterms:modified>
</cp:coreProperties>
</file>