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27" r:id="rId1"/>
  </p:sldMasterIdLst>
  <p:notesMasterIdLst>
    <p:notesMasterId r:id="rId120"/>
  </p:notesMasterIdLst>
  <p:handoutMasterIdLst>
    <p:handoutMasterId r:id="rId121"/>
  </p:handoutMasterIdLst>
  <p:sldIdLst>
    <p:sldId id="856" r:id="rId2"/>
    <p:sldId id="859" r:id="rId3"/>
    <p:sldId id="860" r:id="rId4"/>
    <p:sldId id="861" r:id="rId5"/>
    <p:sldId id="858" r:id="rId6"/>
    <p:sldId id="674" r:id="rId7"/>
    <p:sldId id="805" r:id="rId8"/>
    <p:sldId id="680" r:id="rId9"/>
    <p:sldId id="810" r:id="rId10"/>
    <p:sldId id="775" r:id="rId11"/>
    <p:sldId id="710" r:id="rId12"/>
    <p:sldId id="869" r:id="rId13"/>
    <p:sldId id="868" r:id="rId14"/>
    <p:sldId id="863" r:id="rId15"/>
    <p:sldId id="864" r:id="rId16"/>
    <p:sldId id="866" r:id="rId17"/>
    <p:sldId id="870" r:id="rId18"/>
    <p:sldId id="867" r:id="rId19"/>
    <p:sldId id="871" r:id="rId20"/>
    <p:sldId id="853" r:id="rId21"/>
    <p:sldId id="770" r:id="rId22"/>
    <p:sldId id="798" r:id="rId23"/>
    <p:sldId id="799" r:id="rId24"/>
    <p:sldId id="800" r:id="rId25"/>
    <p:sldId id="801" r:id="rId26"/>
    <p:sldId id="802" r:id="rId27"/>
    <p:sldId id="803" r:id="rId28"/>
    <p:sldId id="814" r:id="rId29"/>
    <p:sldId id="815" r:id="rId30"/>
    <p:sldId id="804" r:id="rId31"/>
    <p:sldId id="862" r:id="rId32"/>
    <p:sldId id="844" r:id="rId33"/>
    <p:sldId id="845" r:id="rId34"/>
    <p:sldId id="846" r:id="rId35"/>
    <p:sldId id="688" r:id="rId36"/>
    <p:sldId id="716" r:id="rId37"/>
    <p:sldId id="817" r:id="rId38"/>
    <p:sldId id="895" r:id="rId39"/>
    <p:sldId id="896" r:id="rId40"/>
    <p:sldId id="897" r:id="rId41"/>
    <p:sldId id="898" r:id="rId42"/>
    <p:sldId id="893" r:id="rId43"/>
    <p:sldId id="894" r:id="rId44"/>
    <p:sldId id="905" r:id="rId45"/>
    <p:sldId id="906" r:id="rId46"/>
    <p:sldId id="885" r:id="rId47"/>
    <p:sldId id="886" r:id="rId48"/>
    <p:sldId id="899" r:id="rId49"/>
    <p:sldId id="900" r:id="rId50"/>
    <p:sldId id="891" r:id="rId51"/>
    <p:sldId id="892" r:id="rId52"/>
    <p:sldId id="901" r:id="rId53"/>
    <p:sldId id="902" r:id="rId54"/>
    <p:sldId id="733" r:id="rId55"/>
    <p:sldId id="771" r:id="rId56"/>
    <p:sldId id="851" r:id="rId57"/>
    <p:sldId id="777" r:id="rId58"/>
    <p:sldId id="793" r:id="rId59"/>
    <p:sldId id="784" r:id="rId60"/>
    <p:sldId id="926" r:id="rId61"/>
    <p:sldId id="927" r:id="rId62"/>
    <p:sldId id="781" r:id="rId63"/>
    <p:sldId id="791" r:id="rId64"/>
    <p:sldId id="929" r:id="rId65"/>
    <p:sldId id="794" r:id="rId66"/>
    <p:sldId id="795" r:id="rId67"/>
    <p:sldId id="806" r:id="rId68"/>
    <p:sldId id="776" r:id="rId69"/>
    <p:sldId id="930" r:id="rId70"/>
    <p:sldId id="768" r:id="rId71"/>
    <p:sldId id="796" r:id="rId72"/>
    <p:sldId id="797" r:id="rId73"/>
    <p:sldId id="772" r:id="rId74"/>
    <p:sldId id="773" r:id="rId75"/>
    <p:sldId id="741" r:id="rId76"/>
    <p:sldId id="734" r:id="rId77"/>
    <p:sldId id="743" r:id="rId78"/>
    <p:sldId id="746" r:id="rId79"/>
    <p:sldId id="747" r:id="rId80"/>
    <p:sldId id="872" r:id="rId81"/>
    <p:sldId id="873" r:id="rId82"/>
    <p:sldId id="874" r:id="rId83"/>
    <p:sldId id="875" r:id="rId84"/>
    <p:sldId id="876" r:id="rId85"/>
    <p:sldId id="877" r:id="rId86"/>
    <p:sldId id="878" r:id="rId87"/>
    <p:sldId id="879" r:id="rId88"/>
    <p:sldId id="880" r:id="rId89"/>
    <p:sldId id="882" r:id="rId90"/>
    <p:sldId id="883" r:id="rId91"/>
    <p:sldId id="881" r:id="rId92"/>
    <p:sldId id="907" r:id="rId93"/>
    <p:sldId id="908" r:id="rId94"/>
    <p:sldId id="909" r:id="rId95"/>
    <p:sldId id="910" r:id="rId96"/>
    <p:sldId id="911" r:id="rId97"/>
    <p:sldId id="912" r:id="rId98"/>
    <p:sldId id="913" r:id="rId99"/>
    <p:sldId id="914" r:id="rId100"/>
    <p:sldId id="915" r:id="rId101"/>
    <p:sldId id="916" r:id="rId102"/>
    <p:sldId id="917" r:id="rId103"/>
    <p:sldId id="918" r:id="rId104"/>
    <p:sldId id="919" r:id="rId105"/>
    <p:sldId id="920" r:id="rId106"/>
    <p:sldId id="921" r:id="rId107"/>
    <p:sldId id="922" r:id="rId108"/>
    <p:sldId id="923" r:id="rId109"/>
    <p:sldId id="924" r:id="rId110"/>
    <p:sldId id="925" r:id="rId111"/>
    <p:sldId id="928" r:id="rId112"/>
    <p:sldId id="839" r:id="rId113"/>
    <p:sldId id="840" r:id="rId114"/>
    <p:sldId id="841" r:id="rId115"/>
    <p:sldId id="836" r:id="rId116"/>
    <p:sldId id="838" r:id="rId117"/>
    <p:sldId id="837" r:id="rId118"/>
    <p:sldId id="748" r:id="rId1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6600"/>
    <a:srgbClr val="C5833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2" autoAdjust="0"/>
    <p:restoredTop sz="99763" autoAdjust="0"/>
  </p:normalViewPr>
  <p:slideViewPr>
    <p:cSldViewPr snapToGrid="0">
      <p:cViewPr varScale="1">
        <p:scale>
          <a:sx n="88" d="100"/>
          <a:sy n="88" d="100"/>
        </p:scale>
        <p:origin x="12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1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2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44" y="2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/>
          <a:lstStyle>
            <a:lvl1pPr algn="r">
              <a:defRPr sz="1100"/>
            </a:lvl1pPr>
          </a:lstStyle>
          <a:p>
            <a:fld id="{70AA5680-60AA-4E8C-9195-9366E8FC1951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3068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44" y="883068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 anchor="b"/>
          <a:lstStyle>
            <a:lvl1pPr algn="r">
              <a:defRPr sz="1100"/>
            </a:lvl1pPr>
          </a:lstStyle>
          <a:p>
            <a:fld id="{9AC7F1CF-A280-476C-9E09-66A3B1759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6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8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44" y="18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3B7042FB-5130-4221-9AD7-55A28D1976F6}" type="datetimeFigureOut">
              <a:rPr lang="en-US"/>
              <a:pPr>
                <a:defRPr/>
              </a:pPr>
              <a:t>6/26/2018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6" y="4416123"/>
            <a:ext cx="5607713" cy="4183995"/>
          </a:xfrm>
          <a:prstGeom prst="rect">
            <a:avLst/>
          </a:prstGeom>
        </p:spPr>
        <p:txBody>
          <a:bodyPr vert="horz" lIns="90142" tIns="45071" rIns="90142" bIns="4507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29140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44" y="8829140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583293DD-EE22-4E29-BAF8-A880C5180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0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0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7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3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4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2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2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0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19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666" y="68661"/>
            <a:ext cx="7772400" cy="2862322"/>
          </a:xfrm>
        </p:spPr>
        <p:txBody>
          <a:bodyPr>
            <a:spAutoFit/>
          </a:bodyPr>
          <a:lstStyle/>
          <a:p>
            <a:r>
              <a:rPr lang="en-US" sz="2400" b="1" dirty="0" smtClean="0"/>
              <a:t>2016 Inflation: Drivers and Dynamics</a:t>
            </a:r>
            <a:br>
              <a:rPr lang="en-US" sz="2400" b="1" dirty="0" smtClean="0"/>
            </a:br>
            <a:r>
              <a:rPr lang="en-US" sz="2400" b="1" dirty="0" smtClean="0"/>
              <a:t>Federal Reserve Bank of Cleveland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 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3600" b="1" dirty="0" smtClean="0">
                <a:solidFill>
                  <a:srgbClr val="0000FF"/>
                </a:solidFill>
              </a:rPr>
              <a:t/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Sectoral Inflation Measures and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Cyclically Sensitive Inflation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463" y="3870099"/>
            <a:ext cx="7239000" cy="246888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September 30, 2016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James Stock, Harvard Economics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Mark Watson, Princeton University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416" y="925748"/>
            <a:ext cx="834716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The PCE-PI and the CPI are also computed for sectors without posted market prices. There are various methodologies: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first step is defining the unit to be priced. For example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For legal services: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an end-consumer legal service (e.g. will), with a fixed production function (hours of attorney, legal aide,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etc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 and changing input wages;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or, an hour of a law office’s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For hospital services: a service bundle (e.g., 2 day stay + 1 cardiac catheterization + 2 EKGs + 2 IV doses blood thinner drug + 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These are priced from (randomly selected) bills or interviews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Other price indexes for unpriced services include unpriced services of nonprofits (religious institutions, etc.), unpriced banking services (liquidity services)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However, many services have market prices (Red Sox ticket; a room at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Sonesta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n-US" b="1" dirty="0" smtClean="0">
              <a:solidFill>
                <a:srgbClr val="0000FF"/>
              </a:solidFill>
              <a:latin typeface="Calibri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Special indexes:</a:t>
            </a:r>
            <a:endParaRPr lang="en-US" sz="2000" b="1" dirty="0">
              <a:solidFill>
                <a:srgbClr val="0000FF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PCE-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xE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excludes gasoline &amp; other energy goods + energy utilities component of housing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PCE-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xFE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also excludes food at home (but </a:t>
            </a:r>
            <a:r>
              <a:rPr lang="en-US" u="sng" dirty="0" smtClean="0">
                <a:solidFill>
                  <a:prstClr val="black"/>
                </a:solidFill>
                <a:latin typeface="Calibri"/>
              </a:rPr>
              <a:t>not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food at restaurants)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Market-based CPI (excludes all non-market price estimates)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The PCE price index: a brief review of methods,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ctd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.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16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7586" name="Picture 2" descr="C:\Users\jstock\Dropbox\SW\pc_comp\Figures\fig_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r="6942"/>
          <a:stretch/>
        </p:blipFill>
        <p:spPr bwMode="auto">
          <a:xfrm>
            <a:off x="406400" y="1215062"/>
            <a:ext cx="8505371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0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5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1682" name="Picture 2" descr="C:\Users\jstock\Dropbox\SW\pc_comp\Figures\fig_1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7521"/>
          <a:stretch/>
        </p:blipFill>
        <p:spPr bwMode="auto">
          <a:xfrm>
            <a:off x="348343" y="1215062"/>
            <a:ext cx="8476343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3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11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6803" name="Picture 3" descr="C:\Users\jstock\Dropbox\SW\pc_comp\Figures\fig_1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r="6519"/>
          <a:stretch/>
        </p:blipFill>
        <p:spPr bwMode="auto">
          <a:xfrm>
            <a:off x="377371" y="1215062"/>
            <a:ext cx="8577943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06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83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6562" name="Picture 2" descr="C:\Users\jstock\Dropbox\SW\pc_comp\Figures\fig_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 r="7096"/>
          <a:stretch/>
        </p:blipFill>
        <p:spPr bwMode="auto">
          <a:xfrm>
            <a:off x="544527" y="1215062"/>
            <a:ext cx="8338216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75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8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2468" name="Picture 4" descr="C:\Users\jstock\Dropbox\SW\pc_comp\Figures\fig_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6667"/>
          <a:stretch/>
        </p:blipFill>
        <p:spPr bwMode="auto">
          <a:xfrm>
            <a:off x="393756" y="1215062"/>
            <a:ext cx="8548915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PCE-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xE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2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PCE-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xE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4514" name="Picture 2" descr="C:\Users\jstock\Dropbox\SW\pc_comp\Figures\fig_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r="6658"/>
          <a:stretch/>
        </p:blipFill>
        <p:spPr bwMode="auto">
          <a:xfrm>
            <a:off x="544527" y="1215062"/>
            <a:ext cx="8425303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PCE (green) and component (orange): Housing ex energy util. (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qtrly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9771"/>
              </p:ext>
            </p:extLst>
          </p:nvPr>
        </p:nvGraphicFramePr>
        <p:xfrm>
          <a:off x="349623" y="4323658"/>
          <a:ext cx="8471647" cy="24688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Rent paid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by renters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Actual market rent</a:t>
                      </a:r>
                      <a:r>
                        <a:rPr lang="en-US" sz="1600" b="0" baseline="0" dirty="0" smtClean="0"/>
                        <a:t> excluding utilities</a:t>
                      </a:r>
                      <a:endParaRPr lang="en-US" sz="1600" b="0" dirty="0" smtClean="0"/>
                    </a:p>
                    <a:p>
                      <a:r>
                        <a:rPr lang="en-US" sz="1600" b="0" dirty="0" smtClean="0"/>
                        <a:t>6 rotating</a:t>
                      </a:r>
                      <a:r>
                        <a:rPr lang="en-US" sz="1600" b="0" baseline="0" dirty="0" smtClean="0"/>
                        <a:t> panels, surveyed every 6 months</a:t>
                      </a:r>
                    </a:p>
                    <a:p>
                      <a:r>
                        <a:rPr lang="en-US" sz="1600" b="0" baseline="0" dirty="0" smtClean="0"/>
                        <a:t>Price index(t) = This month’s panel price relative </a:t>
                      </a:r>
                      <a:r>
                        <a:rPr lang="en-US" sz="1600" b="0" baseline="0" dirty="0" smtClean="0">
                          <a:sym typeface="Symbol"/>
                        </a:rPr>
                        <a:t></a:t>
                      </a:r>
                      <a:r>
                        <a:rPr lang="en-US" sz="1600" b="0" baseline="0" dirty="0" smtClean="0"/>
                        <a:t> price index(t-1)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Owner-equivalent rent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Post-1983: Actual market rent excluding utilities</a:t>
                      </a:r>
                    </a:p>
                    <a:p>
                      <a:r>
                        <a:rPr lang="en-US" sz="1600" b="0" dirty="0" smtClean="0"/>
                        <a:t>Pre-1983:</a:t>
                      </a:r>
                      <a:r>
                        <a:rPr lang="en-US" sz="1600" b="0" baseline="0" dirty="0" smtClean="0"/>
                        <a:t> Payment flows (mortgage payments, </a:t>
                      </a:r>
                      <a:r>
                        <a:rPr lang="en-US" sz="1600" b="0" baseline="0" dirty="0" err="1" smtClean="0"/>
                        <a:t>etc</a:t>
                      </a:r>
                      <a:r>
                        <a:rPr lang="en-US" sz="1600" b="0" baseline="0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rotating panels, index construction as for renters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Misc.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Surveyed units fractionally represent rental and owned units</a:t>
                      </a:r>
                    </a:p>
                    <a:p>
                      <a:r>
                        <a:rPr lang="en-US" sz="1600" b="0" dirty="0" smtClean="0"/>
                        <a:t>Boarding</a:t>
                      </a:r>
                      <a:r>
                        <a:rPr lang="en-US" sz="1600" b="0" baseline="0" dirty="0" smtClean="0"/>
                        <a:t> schools, group homes use renter’s rent index</a:t>
                      </a:r>
                    </a:p>
                    <a:p>
                      <a:r>
                        <a:rPr lang="en-US" sz="1600" b="0" baseline="0" dirty="0" smtClean="0"/>
                        <a:t>Utilities: CPI for water &amp; sewer </a:t>
                      </a:r>
                      <a:r>
                        <a:rPr lang="en-US" sz="1600" b="0" baseline="0" dirty="0" err="1" smtClean="0"/>
                        <a:t>maint</a:t>
                      </a:r>
                      <a:r>
                        <a:rPr lang="en-US" sz="1600" b="0" baseline="0" dirty="0" smtClean="0"/>
                        <a:t>; CPI for garbage &amp; trash collection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42" name="Picture 2" descr="C:\STATA\macro\inflation\figs\p_hu_xe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3" y="649175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3490" name="Picture 2" descr="C:\Users\jstock\Dropbox\SW\pc_comp\Figures\fig_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r="7239"/>
          <a:stretch/>
        </p:blipFill>
        <p:spPr bwMode="auto">
          <a:xfrm>
            <a:off x="479454" y="1215062"/>
            <a:ext cx="8447314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PCE-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xE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74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PC plot and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CSI share weights: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Furnishings &amp; household durables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6562" name="Picture 2" descr="C:\STATA\macro\inflation\figs\wroll_dfdh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2325"/>
            <a:ext cx="4572000" cy="33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8173"/>
            <a:ext cx="4663440" cy="341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0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Housing: energy utilities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56322" name="Picture 2" descr="C:\STATA\macro\inflation\figs\wroll_p_hu_es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557338"/>
            <a:ext cx="511651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Health care (0.16)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57346" name="Picture 2" descr="C:\STATA\macro\inflation\figs\wroll_dhlc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557338"/>
            <a:ext cx="511651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Other services (0.09)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58370" name="Picture 2" descr="C:\STATA\macro\inflation\figs\wroll_dots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557338"/>
            <a:ext cx="511651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Gasoline &amp; other energy goods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4514" name="Picture 2" descr="C:\STATA\macro\inflation\figs\wroll_dgoe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557338"/>
            <a:ext cx="511651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Motor  vehicles &amp; parts (0.04)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2466" name="Picture 2" descr="C:\STATA\macro\inflation\figs\wroll_dmot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557338"/>
            <a:ext cx="511651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Transportation services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5538" name="Picture 2" descr="C:\STATA\macro\inflation\figs\wroll_dtrs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557338"/>
            <a:ext cx="511651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The components have large time variation in their process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771" y="915296"/>
            <a:ext cx="84635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latin typeface="+mn-lt"/>
              </a:rPr>
              <a:t>At the level of components, there is even more variation in the process than in aggregate inflation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Food at home is especially noteworthy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Some of the evolution reflects changes in monetary policy and the economy…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But some of the changes are pure measurement effects </a:t>
            </a:r>
          </a:p>
          <a:p>
            <a:pPr lvl="3"/>
            <a:r>
              <a:rPr lang="en-US" sz="2000" dirty="0" smtClean="0">
                <a:latin typeface="+mn-lt"/>
              </a:rPr>
              <a:t>… a reminder that the evolution of the headline and core processes reflects measurement effects.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Technical comment: outlier adjustment is particularly important at the component level</a:t>
            </a:r>
          </a:p>
          <a:p>
            <a:pPr marL="914400" lvl="1" indent="-457200">
              <a:buFont typeface="+mj-lt"/>
              <a:buAutoNum type="alphaLcParenR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7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Food services &amp; accommodations (0.06)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7836"/>
              </p:ext>
            </p:extLst>
          </p:nvPr>
        </p:nvGraphicFramePr>
        <p:xfrm>
          <a:off x="349623" y="4323658"/>
          <a:ext cx="8471647" cy="15290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Purchased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meals &amp; beverages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</a:t>
                      </a:r>
                      <a:r>
                        <a:rPr lang="en-US" sz="1600" b="0" baseline="0" dirty="0" smtClean="0"/>
                        <a:t> categories of purchased meals &amp; beverages (restaurant meals, bars, fast food, </a:t>
                      </a:r>
                      <a:r>
                        <a:rPr lang="en-US" sz="1600" b="0" baseline="0" dirty="0" err="1" smtClean="0"/>
                        <a:t>etc</a:t>
                      </a:r>
                      <a:r>
                        <a:rPr lang="en-US" sz="1600" b="0" baseline="0" dirty="0" smtClean="0"/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Institutional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food &amp; drink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Use market-based</a:t>
                      </a:r>
                      <a:r>
                        <a:rPr lang="en-US" sz="1600" b="0" baseline="0" dirty="0" smtClean="0"/>
                        <a:t> CPI for purchased meals &amp; beverages by category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Accommodations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purchased lodging away from home. Boarding at</a:t>
                      </a:r>
                      <a:r>
                        <a:rPr lang="en-US" sz="1600" b="0" baseline="0" dirty="0" smtClean="0"/>
                        <a:t> schools: separate (market-price) CPI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246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5" y="64478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8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Recreation services (0.04)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4207"/>
              </p:ext>
            </p:extLst>
          </p:nvPr>
        </p:nvGraphicFramePr>
        <p:xfrm>
          <a:off x="349623" y="4323658"/>
          <a:ext cx="8471647" cy="15290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Sports centers &amp; clubs, theaters,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museums, etc.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specific categories, e.g. club dues and fees; admission to sporti</a:t>
                      </a:r>
                      <a:r>
                        <a:rPr lang="en-US" sz="1600" b="0" baseline="0" dirty="0" smtClean="0"/>
                        <a:t>ng events. Monthly/bi-monthly/6-month sample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Audio/video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&amp; info processing services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cable &amp; satellite TV; CPI for film processing; CPI for video/audio rental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Other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Gambling: CPI-U; pet</a:t>
                      </a:r>
                      <a:r>
                        <a:rPr lang="en-US" sz="1600" b="0" baseline="0" dirty="0" smtClean="0"/>
                        <a:t> care: CPI-veterinary services, etc.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58" name="Picture 2" descr="C:\STATA\macro\inflation\figs\drca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4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Food &amp; beverages off-premises (0.08)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82304"/>
              </p:ext>
            </p:extLst>
          </p:nvPr>
        </p:nvGraphicFramePr>
        <p:xfrm>
          <a:off x="349623" y="4323658"/>
          <a:ext cx="8471647" cy="94996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Food &amp; nonalcoholic beverages,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off-premises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Detailed price components</a:t>
                      </a:r>
                      <a:r>
                        <a:rPr lang="en-US" sz="1600" b="0" baseline="0" dirty="0" smtClean="0"/>
                        <a:t> for food at home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Alcohol, off-premises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</a:t>
                      </a:r>
                      <a:r>
                        <a:rPr lang="en-US" sz="1600" b="0" baseline="0" dirty="0" smtClean="0"/>
                        <a:t> CPIs (beer, wine, distilled spirits) for off-premises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3490" name="Picture 2" descr="C:\STATA\macro\inflation\figs\dfxa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5" y="642918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Other nondurable goods (0.08)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04289"/>
              </p:ext>
            </p:extLst>
          </p:nvPr>
        </p:nvGraphicFramePr>
        <p:xfrm>
          <a:off x="349623" y="4323658"/>
          <a:ext cx="8471647" cy="222504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Tobacco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CPI-tobacco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Pharmaceuticals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CPIs for prescription</a:t>
                      </a:r>
                      <a:r>
                        <a:rPr lang="en-US" sz="1600" b="0" baseline="0" dirty="0" smtClean="0"/>
                        <a:t> &amp; OTC </a:t>
                      </a:r>
                      <a:r>
                        <a:rPr lang="en-US" sz="1600" b="0" dirty="0" smtClean="0"/>
                        <a:t>drugs, CPI for med. eqpt</a:t>
                      </a:r>
                      <a:r>
                        <a:rPr lang="en-US" sz="1600" b="0" baseline="0" dirty="0" smtClean="0"/>
                        <a:t> sold to consumers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Recreational nondurables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CPIs for toys, plants</a:t>
                      </a:r>
                      <a:r>
                        <a:rPr lang="en-US" sz="1600" b="0" baseline="0" dirty="0" smtClean="0"/>
                        <a:t> &amp; flowers, pets, photographic supplies,…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Personal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care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</a:t>
                      </a:r>
                      <a:r>
                        <a:rPr lang="en-US" sz="1600" b="0" baseline="0" dirty="0" smtClean="0"/>
                        <a:t> CPIs for personal care items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Misc. home goods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CPIs: newspapers &amp; magazines, household supplies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Spending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abroad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(net, including in-kind</a:t>
                      </a:r>
                      <a:r>
                        <a:rPr lang="en-US" sz="1600" b="0" baseline="0" dirty="0" smtClean="0"/>
                        <a:t> personal remittances</a:t>
                      </a:r>
                      <a:r>
                        <a:rPr lang="en-US" sz="1600" b="0" dirty="0" smtClean="0"/>
                        <a:t>)</a:t>
                      </a:r>
                      <a:r>
                        <a:rPr lang="en-US" sz="1600" b="0" baseline="0" dirty="0" smtClean="0"/>
                        <a:t> complicated, non-mkt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9938" name="Picture 2" descr="C:\STATA\macro\inflation\figs\dong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1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Other services (0.09)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70161"/>
              </p:ext>
            </p:extLst>
          </p:nvPr>
        </p:nvGraphicFramePr>
        <p:xfrm>
          <a:off x="349623" y="4323658"/>
          <a:ext cx="8471647" cy="243332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Communication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wireless</a:t>
                      </a:r>
                      <a:r>
                        <a:rPr lang="en-US" sz="1600" b="0" baseline="0" dirty="0" smtClean="0"/>
                        <a:t> phone service, CPI for land line phone service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Internet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internet</a:t>
                      </a:r>
                      <a:r>
                        <a:rPr lang="en-US" sz="1600" b="0" baseline="0" dirty="0" smtClean="0"/>
                        <a:t> services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Education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college</a:t>
                      </a:r>
                      <a:r>
                        <a:rPr lang="en-US" sz="1600" b="0" baseline="0" dirty="0" smtClean="0"/>
                        <a:t> education; CPI for private primary &amp; secondary schools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Legal,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accounting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Cost</a:t>
                      </a:r>
                      <a:r>
                        <a:rPr lang="en-US" sz="1600" b="0" baseline="0" dirty="0" smtClean="0"/>
                        <a:t> basis (cost of 1 </a:t>
                      </a:r>
                      <a:r>
                        <a:rPr lang="en-US" sz="1600" b="0" baseline="0" dirty="0" err="1" smtClean="0"/>
                        <a:t>hr</a:t>
                      </a:r>
                      <a:r>
                        <a:rPr lang="en-US" sz="1600" b="0" baseline="0" dirty="0" smtClean="0"/>
                        <a:t> law office time, or mix of time for given service)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Social services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Cost basis, some</a:t>
                      </a:r>
                      <a:r>
                        <a:rPr lang="en-US" sz="1600" b="0" baseline="0" dirty="0" smtClean="0"/>
                        <a:t> CPI (child care)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Misc.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postage, CPI for funeral services, CPI for haircuts; net foreign travel (complicated)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8915" name="Picture 3" descr="C:\STATA\macro\inflation\figs\dots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4" y="669834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Clothing &amp; footwear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76638"/>
              </p:ext>
            </p:extLst>
          </p:nvPr>
        </p:nvGraphicFramePr>
        <p:xfrm>
          <a:off x="349623" y="4323658"/>
          <a:ext cx="8471647" cy="94996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Market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purchased clothing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</a:t>
                      </a:r>
                      <a:r>
                        <a:rPr lang="en-US" sz="1600" b="0" baseline="0" dirty="0" smtClean="0"/>
                        <a:t> CPIs. Note new/replacement goods issue however.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Military &amp; uniforms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Cost-based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082" name="Picture 2" descr="C:\STATA\macro\inflation\figs\dclo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9" y="66983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Financial services &amp; insurance (0.08)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972784"/>
              </p:ext>
            </p:extLst>
          </p:nvPr>
        </p:nvGraphicFramePr>
        <p:xfrm>
          <a:off x="349623" y="4323658"/>
          <a:ext cx="8471647" cy="214376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Financial services provided w/out payment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Estimated</a:t>
                      </a:r>
                      <a:r>
                        <a:rPr lang="en-US" sz="1600" b="0" baseline="0" dirty="0" smtClean="0"/>
                        <a:t> based on imputed below-market interest on checking account. Alternative interest rate changed to “stabilized” (smoothed) rate in 2013, revised back to 1985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Financial fees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checking account and other bank services (market prices). 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Insurance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Price index</a:t>
                      </a:r>
                      <a:r>
                        <a:rPr lang="en-US" sz="1600" b="0" baseline="0" dirty="0" smtClean="0"/>
                        <a:t> is for the value of insurance services provided (risk pooling, intermediation) = all premiums – expected losses; cost-based using PPI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Brokers’ fees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</a:t>
                      </a:r>
                      <a:r>
                        <a:rPr lang="en-US" sz="1600" b="0" baseline="0" dirty="0" smtClean="0"/>
                        <a:t> (cost-based)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514" name="Picture 2" descr="C:\STATA\macro\inflation\figs\difs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5" y="642918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Arial" charset="0"/>
              </a:rPr>
              <a:t>Final consumption expenditures of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Arial" charset="0"/>
              </a:rPr>
              <a:t>nonprofit institutions serving households (NPISHs) (0.03)</a:t>
            </a:r>
            <a:endParaRPr lang="en-US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218537"/>
              </p:ext>
            </p:extLst>
          </p:nvPr>
        </p:nvGraphicFramePr>
        <p:xfrm>
          <a:off x="349623" y="4323658"/>
          <a:ext cx="8471647" cy="14020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NPISH definition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Current operating</a:t>
                      </a:r>
                      <a:r>
                        <a:rPr lang="en-US" sz="1600" b="0" baseline="0" dirty="0" smtClean="0"/>
                        <a:t> expenditures by </a:t>
                      </a:r>
                      <a:r>
                        <a:rPr lang="en-US" sz="1600" b="0" dirty="0" smtClean="0"/>
                        <a:t>nonprofits less sales to households and other sectors. 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Prices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By construction, essentially</a:t>
                      </a:r>
                      <a:r>
                        <a:rPr lang="en-US" sz="1600" b="0" baseline="0" dirty="0" smtClean="0"/>
                        <a:t> everything in NPISHs does not have a market price, so costs of inputs are used for priced outputs. Example: price of 1 hour of a minister’s time = minister’s hourly wage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02" name="Picture 2" descr="C:\STATA\macro\inflation\figs\dnpi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2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1. What is the current value of the rate of price inflation?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9631" y="696804"/>
            <a:ext cx="5750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  <a:cs typeface="Arial" charset="0"/>
              </a:rPr>
              <a:t>U.S PCE inflation, headline and core, </a:t>
            </a:r>
            <a:r>
              <a:rPr lang="en-US" sz="2000" b="1" dirty="0" smtClean="0">
                <a:latin typeface="+mn-lt"/>
                <a:cs typeface="Arial" charset="0"/>
              </a:rPr>
              <a:t>1960q1-2016q2</a:t>
            </a:r>
            <a:endParaRPr lang="en-US" sz="2000" b="1" dirty="0">
              <a:latin typeface="+mn-lt"/>
            </a:endParaRPr>
          </a:p>
        </p:txBody>
      </p:sp>
      <p:pic>
        <p:nvPicPr>
          <p:cNvPr id="57346" name="Picture 2" descr="C:\STATA\macro\inflation\figs\pceall_pcexfe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0" y="1110982"/>
            <a:ext cx="7872018" cy="57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PCE price index measurement: Summary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47"/>
              </p:ext>
            </p:extLst>
          </p:nvPr>
        </p:nvGraphicFramePr>
        <p:xfrm>
          <a:off x="712694" y="779932"/>
          <a:ext cx="7745505" cy="586291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5177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Sector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Share (2000s)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Subtotals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>
                          <a:effectLst/>
                        </a:rPr>
                        <a:t>A. Well-measured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Housing ex utilities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Recreation 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Food and beverages for off-premises consumption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0.08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Food services and accommodations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Housing - energy utilities component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Gasoline and other energy goods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B. Some information content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Other 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0.09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0.29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Other nondurable goods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Transportation 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Motor vehicles and parts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0.04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Other durable goods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Furnishings and durable household equipment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Health care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C. Poorly measured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Recreational goods and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0.17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Clothing and footwear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Financial services and insurance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86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NPISH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1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119" y="2667896"/>
            <a:ext cx="73677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3. Estimating Trend Inflation Using Components: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Time-series smoothing (trend)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+ cross-section signal extraction (core)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8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Unobserved component/stochastic volatility model 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771" y="715708"/>
            <a:ext cx="8463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+mn-lt"/>
              </a:rPr>
              <a:t>Stock-Watson (2007) UC-SV model, extended for internally handled outliers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83019"/>
              </p:ext>
            </p:extLst>
          </p:nvPr>
        </p:nvGraphicFramePr>
        <p:xfrm>
          <a:off x="917576" y="1238250"/>
          <a:ext cx="3269950" cy="450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1" name="Equation" r:id="rId3" imgW="3429000" imgH="4724280" progId="Equation.DSMT4">
                  <p:embed/>
                </p:oleObj>
              </mc:Choice>
              <mc:Fallback>
                <p:oleObj name="Equation" r:id="rId3" imgW="3429000" imgH="4724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7576" y="1238250"/>
                        <a:ext cx="3269950" cy="450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0241" y="5863436"/>
            <a:ext cx="846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model has a TV-IMA(1,1) </a:t>
            </a:r>
            <a:r>
              <a:rPr lang="en-US" dirty="0" smtClean="0">
                <a:latin typeface="+mn-lt"/>
              </a:rPr>
              <a:t>representation (TV Nelson-</a:t>
            </a:r>
            <a:r>
              <a:rPr lang="en-US" dirty="0" err="1" smtClean="0">
                <a:latin typeface="+mn-lt"/>
              </a:rPr>
              <a:t>Schwert</a:t>
            </a:r>
            <a:r>
              <a:rPr lang="en-US" dirty="0" smtClean="0">
                <a:latin typeface="+mn-lt"/>
              </a:rPr>
              <a:t> (1977))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3 </a:t>
            </a:r>
            <a:r>
              <a:rPr lang="en-US" dirty="0">
                <a:latin typeface="+mn-lt"/>
              </a:rPr>
              <a:t>parameters: </a:t>
            </a:r>
            <a:r>
              <a:rPr lang="en-US" i="1" dirty="0" err="1">
                <a:latin typeface="+mn-lt"/>
              </a:rPr>
              <a:t>γ</a:t>
            </a:r>
            <a:r>
              <a:rPr lang="en-US" i="1" baseline="-25000" dirty="0" err="1">
                <a:latin typeface="+mn-lt"/>
              </a:rPr>
              <a:t>ε</a:t>
            </a:r>
            <a:r>
              <a:rPr lang="en-US" dirty="0">
                <a:latin typeface="+mn-lt"/>
              </a:rPr>
              <a:t>, </a:t>
            </a:r>
            <a:r>
              <a:rPr lang="en-US" i="1" dirty="0" err="1">
                <a:latin typeface="+mn-lt"/>
              </a:rPr>
              <a:t>γ</a:t>
            </a:r>
            <a:r>
              <a:rPr lang="en-US" baseline="-25000" dirty="0" err="1">
                <a:latin typeface="+mn-lt"/>
              </a:rPr>
              <a:t>Δ</a:t>
            </a:r>
            <a:r>
              <a:rPr lang="en-US" i="1" baseline="-25000" dirty="0" err="1">
                <a:latin typeface="+mn-lt"/>
              </a:rPr>
              <a:t>τ</a:t>
            </a:r>
            <a:r>
              <a:rPr lang="en-US" dirty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p, </a:t>
            </a:r>
            <a:r>
              <a:rPr lang="en-US" dirty="0" smtClean="0">
                <a:latin typeface="+mn-lt"/>
              </a:rPr>
              <a:t>estimated by Bayes methods (diffuse prior over parameters)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110" y="1219200"/>
            <a:ext cx="4437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trend + stationary component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random walk trend</a:t>
            </a:r>
          </a:p>
          <a:p>
            <a:r>
              <a:rPr lang="en-US" dirty="0" smtClean="0">
                <a:latin typeface="+mn-lt"/>
              </a:rPr>
              <a:t>stationary component serially uncorrelated</a:t>
            </a: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stochastic volatility in trend</a:t>
            </a:r>
          </a:p>
          <a:p>
            <a:r>
              <a:rPr lang="en-US" dirty="0" smtClean="0">
                <a:latin typeface="+mn-lt"/>
              </a:rPr>
              <a:t>stochastic volatility in stationary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normal errors, except for: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outlier adjustment (new)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94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Multivariate extension: smooth over time and components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58" y="5855917"/>
            <a:ext cx="8463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full Bayes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note that cointegration of components is possible but not imposed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771" y="666940"/>
            <a:ext cx="8463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Data:</a:t>
            </a:r>
            <a:r>
              <a:rPr lang="en-US" sz="2000" dirty="0" smtClean="0">
                <a:latin typeface="+mn-lt"/>
              </a:rPr>
              <a:t>  	17 top-level components of PCE (housing divided into energy and ex-E)</a:t>
            </a:r>
          </a:p>
          <a:p>
            <a:pPr lvl="0"/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MUCSVO model: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265752"/>
              </p:ext>
            </p:extLst>
          </p:nvPr>
        </p:nvGraphicFramePr>
        <p:xfrm>
          <a:off x="1617663" y="5165671"/>
          <a:ext cx="2658253" cy="44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0" name="Equation" r:id="rId3" imgW="2958840" imgH="482400" progId="Equation.DSMT4">
                  <p:embed/>
                </p:oleObj>
              </mc:Choice>
              <mc:Fallback>
                <p:oleObj name="Equation" r:id="rId3" imgW="29588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5165671"/>
                        <a:ext cx="2658253" cy="448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908190"/>
              </p:ext>
            </p:extLst>
          </p:nvPr>
        </p:nvGraphicFramePr>
        <p:xfrm>
          <a:off x="1635326" y="1480957"/>
          <a:ext cx="41529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1" name="Equation" r:id="rId5" imgW="4152600" imgH="1511280" progId="Equation.DSMT4">
                  <p:embed/>
                </p:oleObj>
              </mc:Choice>
              <mc:Fallback>
                <p:oleObj name="Equation" r:id="rId5" imgW="4152600" imgH="1511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5326" y="1480957"/>
                        <a:ext cx="415290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158" y="3364070"/>
            <a:ext cx="8463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trend 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 common trend follow random walk with 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stationary 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and common stationary are serially uncorrelated with 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trend and stationary components follow SV processes (like univariate)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outliers indicators </a:t>
            </a:r>
            <a:r>
              <a:rPr lang="en-US" sz="2000" i="1" dirty="0" smtClean="0">
                <a:latin typeface="+mn-lt"/>
              </a:rPr>
              <a:t>s</a:t>
            </a:r>
            <a:r>
              <a:rPr lang="en-US" sz="2000" i="1" baseline="-25000" dirty="0" smtClean="0">
                <a:latin typeface="+mn-lt"/>
              </a:rPr>
              <a:t>it </a:t>
            </a:r>
            <a:r>
              <a:rPr lang="en-US" sz="2000" dirty="0"/>
              <a:t> </a:t>
            </a:r>
            <a:r>
              <a:rPr lang="en-US" sz="2000" dirty="0" smtClean="0">
                <a:latin typeface="+mn-lt"/>
              </a:rPr>
              <a:t>are independent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Aggregate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(average) inflation and trend is computed using share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weights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  w</a:t>
            </a:r>
            <a:r>
              <a:rPr lang="en-US" sz="2000" i="1" baseline="-25000" dirty="0" smtClean="0">
                <a:solidFill>
                  <a:prstClr val="black"/>
                </a:solidFill>
                <a:latin typeface="Calibri"/>
              </a:rPr>
              <a:t>it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4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MUCSVO estimates: Food &amp;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bev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. off-premises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8" name="Picture 7" descr="Macintosh HD:Users:mwatson:Desktop:Fig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3163" r="6622" b="3556"/>
          <a:stretch/>
        </p:blipFill>
        <p:spPr bwMode="auto">
          <a:xfrm>
            <a:off x="83502" y="666570"/>
            <a:ext cx="8976995" cy="489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689" y="5768622"/>
            <a:ext cx="8517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Notes: Panel (a) inflation is the sector shown in the figure heading and the full-sample posterior mean of the sectoral trend.  The other panels plot the full-sample posterior median and (point-wise) 67% intervals for the sector-specific parameters</a:t>
            </a:r>
          </a:p>
        </p:txBody>
      </p:sp>
    </p:spTree>
    <p:extLst>
      <p:ext uri="{BB962C8B-B14F-4D97-AF65-F5344CB8AC3E}">
        <p14:creationId xmlns:p14="http://schemas.microsoft.com/office/powerpoint/2010/main" val="36572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Approximate weights: MUCSVO-17 and expenditure share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" name="Picture 5" descr="Macintosh HD:Users:mwatson:Dropbox:Figure_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3873" r="8368" b="9154"/>
          <a:stretch/>
        </p:blipFill>
        <p:spPr bwMode="auto">
          <a:xfrm>
            <a:off x="18329" y="1027431"/>
            <a:ext cx="9104879" cy="5581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4247" y="627321"/>
            <a:ext cx="596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–––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MUCSVO weight               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- - - - -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Expenditure share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7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PCE-all and 17-component trend estimate (quarterly)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3490" name="Picture 2" descr="C:\STATA\macro\inflation\figs\pceallq_mucsvo17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1" y="682853"/>
            <a:ext cx="8229600" cy="60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2467" name="Picture 3" descr="C:\STATA\macro\inflation\figs\pcexeq_mucsvo17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7" y="670767"/>
            <a:ext cx="8229600" cy="60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PCE-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xE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 and 17-component trend estimate (quarterly)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67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Smoothed estimates of </a:t>
            </a:r>
            <a:r>
              <a:rPr lang="el-GR" sz="2400" i="1" dirty="0" smtClean="0">
                <a:solidFill>
                  <a:srgbClr val="0000FF"/>
                </a:solidFill>
                <a:latin typeface="+mj-lt"/>
                <a:cs typeface="Arial" charset="0"/>
              </a:rPr>
              <a:t>τ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  <a:cs typeface="Arial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:  PCE-all, 17 components 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cs typeface="Arial" charset="0"/>
              </a:rPr>
              <a:t>(updated 9/26/16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Arial" charset="0"/>
              </a:rPr>
              <a:t>)</a:t>
            </a:r>
            <a:endParaRPr lang="en-US" sz="1800" baseline="-25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527" y="6146043"/>
            <a:ext cx="7937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+mn-lt"/>
              </a:rPr>
              <a:t>Actuals are 3-month percentage changes </a:t>
            </a:r>
            <a:r>
              <a:rPr lang="en-US" dirty="0" smtClean="0">
                <a:latin typeface="+mn-lt"/>
              </a:rPr>
              <a:t>ending final month of quarter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saar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dirty="0" smtClean="0">
                <a:latin typeface="+mn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Average </a:t>
            </a:r>
            <a:r>
              <a:rPr lang="en-US" dirty="0">
                <a:latin typeface="+mn-lt"/>
              </a:rPr>
              <a:t>width of 67% Interval = </a:t>
            </a:r>
            <a:r>
              <a:rPr lang="en-US" dirty="0" smtClean="0">
                <a:latin typeface="+mn-lt"/>
              </a:rPr>
              <a:t>1.04 (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2008-2014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0079"/>
              </p:ext>
            </p:extLst>
          </p:nvPr>
        </p:nvGraphicFramePr>
        <p:xfrm>
          <a:off x="770685" y="842647"/>
          <a:ext cx="7643847" cy="5135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0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MUCSVO 17-component smoothed values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sym typeface="Symbol"/>
                        </a:rPr>
                        <a:t>PCE-all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Mean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.05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.33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.50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.67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.95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2008Q1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2.90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2008Q2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3.15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2008Q3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2.61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2008Q4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-8.91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2.02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2009Q1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2009Q2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1.66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2009Q3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1.93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2009Q4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1.57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2015Q1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-0.34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2015Q2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1.86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2015Q3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0.34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1.78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2015Q4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0.39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2016Q1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0.44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1.78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2016Q2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2.42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1.69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4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Smoothed estimates of </a:t>
            </a:r>
            <a:r>
              <a:rPr lang="el-GR" sz="2400" i="1" dirty="0" smtClean="0">
                <a:solidFill>
                  <a:srgbClr val="0000FF"/>
                </a:solidFill>
                <a:latin typeface="+mj-lt"/>
                <a:cs typeface="Arial" charset="0"/>
              </a:rPr>
              <a:t>τ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  <a:cs typeface="Arial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cs typeface="Arial" charset="0"/>
              </a:rPr>
              <a:t>: PCE-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  <a:cs typeface="Arial" charset="0"/>
              </a:rPr>
              <a:t>xE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cs typeface="Arial" charset="0"/>
              </a:rPr>
              <a:t>, PCE-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  <a:cs typeface="Arial" charset="0"/>
              </a:rPr>
              <a:t>xFE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cs typeface="Arial" charset="0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cs typeface="Arial" charset="0"/>
              </a:rPr>
              <a:t>(updated 9/26/16)</a:t>
            </a:r>
            <a:endParaRPr lang="en-US" sz="1800" baseline="-25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79326"/>
              </p:ext>
            </p:extLst>
          </p:nvPr>
        </p:nvGraphicFramePr>
        <p:xfrm>
          <a:off x="750075" y="1065199"/>
          <a:ext cx="7643846" cy="2419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UCSVO Univariate Smoothed Values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sym typeface="Symbol"/>
                        </a:rPr>
                        <a:t>PCE-</a:t>
                      </a:r>
                      <a:r>
                        <a:rPr lang="en-US" sz="2000" dirty="0" err="1" smtClean="0">
                          <a:effectLst/>
                          <a:sym typeface="Symbol"/>
                        </a:rPr>
                        <a:t>xE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.05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.33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.50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.67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.95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2015Q1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2015Q2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2015Q3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2015Q4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2016Q1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2016Q2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89129" y="3643283"/>
            <a:ext cx="116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PCE-</a:t>
            </a:r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xFE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68225"/>
              </p:ext>
            </p:extLst>
          </p:nvPr>
        </p:nvGraphicFramePr>
        <p:xfrm>
          <a:off x="750075" y="4098590"/>
          <a:ext cx="7643847" cy="2419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UCSVO Univariate Smoothed Values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sym typeface="Symbol"/>
                        </a:rPr>
                        <a:t>PCE-</a:t>
                      </a:r>
                      <a:r>
                        <a:rPr lang="en-US" sz="2000" dirty="0" err="1" smtClean="0">
                          <a:effectLst/>
                          <a:sym typeface="Symbol"/>
                        </a:rPr>
                        <a:t>xFE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.05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.33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.50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.67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.95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2015Q1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1.48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1.75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2015Q2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1.60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1.76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2015Q3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1.43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1.76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2015Q4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1.01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2016Q1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2.12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1.86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2016Q2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1.76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84976" y="666075"/>
            <a:ext cx="116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PCE-</a:t>
            </a:r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xE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U.S PCE inflation, headline and core, 2000m1-2016m3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79474"/>
              </p:ext>
            </p:extLst>
          </p:nvPr>
        </p:nvGraphicFramePr>
        <p:xfrm>
          <a:off x="1115495" y="4929926"/>
          <a:ext cx="6913008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5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4-quarter inflation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PCE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Core PCE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CPI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Core CPI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17-component trend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2015q3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2015q4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2016q1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2016q2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7346" name="Picture 2" descr="C:\STATA\macro\inflation\figs\pceall_pcexfe_2000_2016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5" y="641389"/>
            <a:ext cx="5799363" cy="42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6401" y="2667896"/>
            <a:ext cx="5351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Cyclical Properties of Components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and “Cyclically Sensitive Inflation”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801" y="645320"/>
            <a:ext cx="79547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Motivating question: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is there any evidence of cyclical movements in inflation now that we are approaching/at full employment?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We propose “cyclically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sensitive inflation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n-lt"/>
              </a:rPr>
              <a:t>Treat the Phillips curve as a statistical measurement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Some components of inflation are poorly measured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We would expect other components to exhibit extreme price sluggishness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Other components of inflation would be expected to have a very low signal-to-noise ratio – so their demand/Phillips response would be difficult to decipher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n-lt"/>
              </a:rPr>
              <a:t>Combine measurement quality considerations (BLS methods) and time series techniques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n-lt"/>
              </a:rPr>
              <a:t>Organization: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Quick tour of cyclical properties of selected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CSI: methods and preliminary estimates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Cyclically Sensitive Inflation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0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 -</a:t>
            </a:r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 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-4</a:t>
            </a:r>
            <a:r>
              <a:rPr lang="el-GR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vs. </a:t>
            </a:r>
            <a:r>
              <a:rPr lang="en-US" sz="2400" i="1" dirty="0" err="1" smtClean="0">
                <a:solidFill>
                  <a:srgbClr val="0000FF"/>
                </a:solidFill>
                <a:latin typeface="+mj-lt"/>
              </a:rPr>
              <a:t>ugap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+mj-lt"/>
              </a:rPr>
              <a:t>t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29699" name="Picture 3" descr="C:\STATA\macro\inflation\figs\d4d4pce_xeq_ugap_scatter_a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8" y="661988"/>
            <a:ext cx="8229600" cy="60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04017" y="5225143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1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400" i="1" dirty="0">
                <a:solidFill>
                  <a:srgbClr val="0000FF"/>
                </a:solidFill>
                <a:latin typeface="+mj-lt"/>
              </a:rPr>
              <a:t>π</a:t>
            </a:r>
            <a:r>
              <a:rPr lang="en-US" sz="2400" i="1" baseline="-25000" dirty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i="1" dirty="0">
                <a:solidFill>
                  <a:srgbClr val="0000FF"/>
                </a:solidFill>
                <a:latin typeface="+mj-lt"/>
              </a:rPr>
              <a:t> -</a:t>
            </a:r>
            <a:r>
              <a:rPr lang="el-GR" sz="2400" i="1" dirty="0">
                <a:solidFill>
                  <a:srgbClr val="0000FF"/>
                </a:solidFill>
                <a:latin typeface="+mj-lt"/>
              </a:rPr>
              <a:t> π</a:t>
            </a:r>
            <a:r>
              <a:rPr lang="en-US" sz="2400" i="1" baseline="-25000" dirty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  <a:latin typeface="+mj-lt"/>
              </a:rPr>
              <a:t>-4</a:t>
            </a:r>
            <a:r>
              <a:rPr lang="el-GR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+mj-lt"/>
              </a:rPr>
              <a:t>vs. </a:t>
            </a:r>
            <a:r>
              <a:rPr lang="en-US" sz="2400" i="1" dirty="0" err="1">
                <a:solidFill>
                  <a:srgbClr val="0000FF"/>
                </a:solidFill>
                <a:latin typeface="+mj-lt"/>
              </a:rPr>
              <a:t>ugap</a:t>
            </a:r>
            <a:r>
              <a:rPr lang="en-US" sz="2400" i="1" baseline="-25000" dirty="0" err="1">
                <a:solidFill>
                  <a:srgbClr val="0000FF"/>
                </a:solidFill>
                <a:latin typeface="+mj-lt"/>
              </a:rPr>
              <a:t>t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30722" name="Picture 2" descr="C:\STATA\macro\inflation\figs\d4d4pce_xeq_ugap_scatter_b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2" y="662448"/>
            <a:ext cx="8229600" cy="60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52411" y="4267200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  <a:endParaRPr lang="en-US" sz="1600" b="1" dirty="0">
              <a:solidFill>
                <a:srgbClr val="C5833B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4017" y="5225143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22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 -</a:t>
            </a:r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 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-4</a:t>
            </a:r>
            <a:r>
              <a:rPr lang="el-GR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vs. </a:t>
            </a:r>
            <a:r>
              <a:rPr lang="en-US" sz="2400" i="1" dirty="0" err="1" smtClean="0">
                <a:solidFill>
                  <a:srgbClr val="0000FF"/>
                </a:solidFill>
                <a:latin typeface="+mj-lt"/>
              </a:rPr>
              <a:t>ugap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+mj-lt"/>
              </a:rPr>
              <a:t>t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31746" name="Picture 2" descr="C:\STATA\macro\inflation\figs\d4d4pce_xeq_ugap_scatter_c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9" y="661355"/>
            <a:ext cx="8229600" cy="60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52411" y="4267200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  <a:endParaRPr lang="en-US" sz="1600" b="1" dirty="0">
              <a:solidFill>
                <a:srgbClr val="C5833B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9896" y="2883077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4017" y="5225143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12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Cyclical Properties of Components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527" y="1146629"/>
            <a:ext cx="7989873" cy="375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n-lt"/>
              </a:rPr>
              <a:t>Do components have different cyclical properties?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n-lt"/>
              </a:rPr>
              <a:t>Do some components observe a more stable relation between changes in inflation and the unemployment rate/gap?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n-lt"/>
              </a:rPr>
              <a:t>If so,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have cyclical properties of components changed over time?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how does the cyclicality of measured component inflation relate to the measurement quality of that component?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Figures</a:t>
            </a:r>
          </a:p>
          <a:p>
            <a:r>
              <a:rPr lang="en-US" sz="2000" dirty="0" smtClean="0">
                <a:latin typeface="+mn-lt"/>
              </a:rPr>
              <a:t>Band-pass filtered component rates of inflation (quarterly) and GDP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6-32 quarter pass band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“cyclical component of inflation and statistical estimate of GDP gap”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1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3730" name="Picture 2" descr="C:\Users\jstock\Dropbox\SW\pc_comp\Figures\fig_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r="7244"/>
          <a:stretch/>
        </p:blipFill>
        <p:spPr bwMode="auto">
          <a:xfrm>
            <a:off x="299800" y="1195255"/>
            <a:ext cx="8567928" cy="50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9" y="66205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8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8850" name="Picture 2" descr="C:\Users\jstock\Dropbox\SW\pc_comp\Figures\fig_1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r="6368"/>
          <a:stretch/>
        </p:blipFill>
        <p:spPr bwMode="auto">
          <a:xfrm>
            <a:off x="246742" y="1215062"/>
            <a:ext cx="8650514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8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4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2. Where is the cyclical pressure on inflation?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58372" name="Picture 4" descr="C:\STATA\macro\inflation\figs\pceall_xfe_mucsvo17_unrate_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2" y="641390"/>
            <a:ext cx="8178114" cy="59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7826" name="Picture 2" descr="C:\Users\jstock\Dropbox\SW\pc_comp\Figures\fig_1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r="6663"/>
          <a:stretch/>
        </p:blipFill>
        <p:spPr bwMode="auto">
          <a:xfrm>
            <a:off x="312056" y="1215062"/>
            <a:ext cx="8548915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3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9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9634" name="Picture 2" descr="C:\Users\jstock\Dropbox\SW\pc_comp\Figures\fig_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7239"/>
          <a:stretch/>
        </p:blipFill>
        <p:spPr bwMode="auto">
          <a:xfrm>
            <a:off x="391886" y="1215062"/>
            <a:ext cx="849085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47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8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2706" name="Picture 2" descr="C:\Users\jstock\Dropbox\SW\pc_comp\Figures\fig_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r="7092"/>
          <a:stretch/>
        </p:blipFill>
        <p:spPr bwMode="auto">
          <a:xfrm>
            <a:off x="355599" y="1215062"/>
            <a:ext cx="8490857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7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0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80898" name="Picture 2" descr="C:\Users\jstock\Dropbox\SW\pc_comp\Figures\fig_1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r="7095"/>
          <a:stretch/>
        </p:blipFill>
        <p:spPr bwMode="auto">
          <a:xfrm>
            <a:off x="333829" y="1215062"/>
            <a:ext cx="856342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93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0658" name="Picture 2" descr="C:\Users\jstock\Dropbox\SW\pc_comp\Figures\fig_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r="6948"/>
          <a:stretch/>
        </p:blipFill>
        <p:spPr bwMode="auto">
          <a:xfrm>
            <a:off x="319313" y="1215062"/>
            <a:ext cx="8505372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77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54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325" y="1081428"/>
            <a:ext cx="7954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Motivation &amp; literature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PCE components: selective discussion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Measuring trend inflation using components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Cyclically sensitive inflation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Cyclical behavior of different sectors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methods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results (preliminary/in progress)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Next steps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Outline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3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9874" name="Picture 2" descr="C:\Users\jstock\Dropbox\SW\pc_comp\Figures\fig_1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r="7090"/>
          <a:stretch/>
        </p:blipFill>
        <p:spPr bwMode="auto">
          <a:xfrm>
            <a:off x="377371" y="1215062"/>
            <a:ext cx="8548916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97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63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81922" name="Picture 2" descr="C:\Users\jstock\Dropbox\SW\pc_comp\Figures\fig_2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r="6518"/>
          <a:stretch/>
        </p:blipFill>
        <p:spPr bwMode="auto">
          <a:xfrm>
            <a:off x="319313" y="1215062"/>
            <a:ext cx="8636001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0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24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Exploratory regressions: components Phillips curves, 1984q1-2016q1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24806"/>
              </p:ext>
            </p:extLst>
          </p:nvPr>
        </p:nvGraphicFramePr>
        <p:xfrm>
          <a:off x="2464310" y="677129"/>
          <a:ext cx="6563574" cy="5935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62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Unempl</a:t>
                      </a:r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Ugap</a:t>
                      </a:r>
                      <a:r>
                        <a:rPr lang="en-US" sz="1800" u="none" strike="noStrike" dirty="0" smtClean="0">
                          <a:effectLst/>
                        </a:rPr>
                        <a:t>-CBO</a:t>
                      </a:r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U&lt;27</a:t>
                      </a:r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Housing ex gas &amp; electric util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Gas &amp; electric util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0.683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0.547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0.205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Health care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0.196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0.121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Other services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0.013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0.033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Other nondurable goods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Food &amp; beverages-off-premises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0.027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0.021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0.022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Financial services &amp; insurance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0.059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0.094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0.309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Food services &amp; accommodations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Motor vehicles and parts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0.078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0.149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0.135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Recreation services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Clothing &amp; footwear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0.026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0.020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Recreational goods &amp; vehicles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0.559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0.635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0.219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Gasoline &amp; other energy goods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0.081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0.011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0.130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Transportation services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0.016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0.042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0.002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Furnishings &amp; durable hh eqpt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0.232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0.294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NPISH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0.022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0.020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0.021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Other durable goods 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0.593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0.384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0.326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PCE-all</a:t>
                      </a: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0.051</a:t>
                      </a: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0.036</a:t>
                      </a: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0.060</a:t>
                      </a: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PCE-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</a:rPr>
                        <a:t>xE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0.159</a:t>
                      </a: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0.115</a:t>
                      </a: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0.002</a:t>
                      </a: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PCE-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</a:rPr>
                        <a:t>xFE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0.024</a:t>
                      </a: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0.037</a:t>
                      </a: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0.006</a:t>
                      </a:r>
                    </a:p>
                  </a:txBody>
                  <a:tcPr marL="8313" marR="8313" marT="8313" marB="0" anchor="b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030516"/>
            <a:ext cx="2435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Calibri"/>
              </a:rPr>
              <a:t>Direct 4-qtr ahead forecasting regression </a:t>
            </a:r>
            <a:endParaRPr lang="en-US" b="1" dirty="0" smtClean="0">
              <a:solidFill>
                <a:srgbClr val="0000FF"/>
              </a:solidFill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Dependent variable is cumulative 4-qtr inflation over next 4 quarters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Predictors are 4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lags  of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π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No out-of-sample!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+mn-lt"/>
              </a:rPr>
              <a:t>Entries are p-values </a:t>
            </a:r>
            <a:r>
              <a:rPr lang="en-US" dirty="0" smtClean="0">
                <a:latin typeface="+mn-lt"/>
              </a:rPr>
              <a:t>on lags of the unemployment rate (HAC SEs)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5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0951" y="2667896"/>
            <a:ext cx="438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Cyclically Sensitive Inflation </a:t>
            </a:r>
          </a:p>
        </p:txBody>
      </p:sp>
    </p:spTree>
    <p:extLst>
      <p:ext uri="{BB962C8B-B14F-4D97-AF65-F5344CB8AC3E}">
        <p14:creationId xmlns:p14="http://schemas.microsoft.com/office/powerpoint/2010/main" val="25308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628" y="898550"/>
            <a:ext cx="795474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00FF"/>
                </a:solidFill>
                <a:latin typeface="+mn-lt"/>
              </a:rPr>
              <a:t>Treat the Phillips curve as a statistical measurement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Some components of inflation are poorly measured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We would expect other components to exhibit extreme price sluggishness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Other components of inflation would be expected to have a very low signal-to-noise ratio – so their demand/Phillips response would be difficult to decipher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Define cyclically sensitive inflation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 to be the weighted average of inflation that provides the most co-movement with a cyclical indicator.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Incorporate judgmental assessment of measurement quality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Eliminate </a:t>
            </a:r>
            <a:r>
              <a:rPr lang="en-US" dirty="0">
                <a:latin typeface="+mn-lt"/>
              </a:rPr>
              <a:t>four categories based on </a:t>
            </a:r>
            <a:r>
              <a:rPr lang="en-US" i="1" dirty="0">
                <a:latin typeface="+mn-lt"/>
              </a:rPr>
              <a:t>a-priori</a:t>
            </a:r>
            <a:r>
              <a:rPr lang="en-US" dirty="0">
                <a:latin typeface="+mn-lt"/>
              </a:rPr>
              <a:t> concerns about measurement: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Recreational goods &amp; vehicles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Clothing &amp; footwear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Financial services &amp; insurance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NPISH</a:t>
            </a:r>
            <a:endParaRPr lang="en-US" sz="2000" dirty="0" smtClean="0">
              <a:latin typeface="+mn-lt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Measuring Cyclically Sensitive Inflation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13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Cyclically sensitive inflation: Methods (exploratory/preliminary)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414" y="1102241"/>
            <a:ext cx="80148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Using the remaining 13 components: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n-lt"/>
              </a:rPr>
              <a:t>Maximize the </a:t>
            </a:r>
            <a:r>
              <a:rPr lang="en-US" i="1" dirty="0" smtClean="0">
                <a:latin typeface="+mn-lt"/>
              </a:rPr>
              <a:t>R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of the regression: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    where BP is 6-32 quarter band-pass and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is one or more activity variables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n-lt"/>
              </a:rPr>
              <a:t>Base case uses 0-3 lags of the unemployment rate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n-lt"/>
              </a:rPr>
              <a:t>computed using 15-year rolling windows</a:t>
            </a:r>
            <a:endParaRPr lang="en-US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+mn-lt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Following figures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latin typeface="+mn-lt"/>
              </a:rPr>
              <a:t>PC scatter for the series + TV </a:t>
            </a:r>
            <a:r>
              <a:rPr lang="en-US" dirty="0">
                <a:latin typeface="+mn-lt"/>
              </a:rPr>
              <a:t>weights and share weights by component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latin typeface="+mn-lt"/>
              </a:rPr>
              <a:t>Rolling R2 (unadjusted) and R2 of comparison series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latin typeface="+mn-lt"/>
              </a:rPr>
              <a:t>Cyclically sensitive inflation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04808"/>
              </p:ext>
            </p:extLst>
          </p:nvPr>
        </p:nvGraphicFramePr>
        <p:xfrm>
          <a:off x="1181463" y="1928892"/>
          <a:ext cx="5867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9" name="Equation" r:id="rId3" imgW="5867280" imgH="685800" progId="Equation.DSMT4">
                  <p:embed/>
                </p:oleObj>
              </mc:Choice>
              <mc:Fallback>
                <p:oleObj name="Equation" r:id="rId3" imgW="58672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463" y="1928892"/>
                        <a:ext cx="5867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7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PC plot and CSI share weights: Housing ex energy utilities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55298" name="Picture 2" descr="C:\STATA\macro\inflation\figs\wroll_p_hu_xe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80" y="1683021"/>
            <a:ext cx="4573420" cy="33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361"/>
            <a:ext cx="4663440" cy="341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9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PC plot and CSI share weights: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Food services &amp; accommodations (0.06)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1443" name="Picture 3" descr="C:\STATA\macro\inflation\figs\wroll_dfsa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7952"/>
            <a:ext cx="4570713" cy="33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795"/>
            <a:ext cx="4663440" cy="341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Selected literature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300" y="893684"/>
            <a:ext cx="84635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Productivity </a:t>
            </a:r>
            <a:r>
              <a:rPr lang="en-US" b="1" dirty="0">
                <a:latin typeface="+mn-lt"/>
              </a:rPr>
              <a:t>measurement:</a:t>
            </a:r>
            <a:r>
              <a:rPr lang="en-US" dirty="0">
                <a:latin typeface="+mn-lt"/>
              </a:rPr>
              <a:t> Byrne, Fernald, &amp; </a:t>
            </a:r>
            <a:r>
              <a:rPr lang="en-US" dirty="0" err="1">
                <a:latin typeface="+mn-lt"/>
              </a:rPr>
              <a:t>Reinsdorf</a:t>
            </a:r>
            <a:r>
              <a:rPr lang="en-US" dirty="0">
                <a:latin typeface="+mn-lt"/>
              </a:rPr>
              <a:t> (2015), Feldstein (2016)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Core </a:t>
            </a:r>
            <a:r>
              <a:rPr lang="en-US" b="1" dirty="0">
                <a:latin typeface="+mn-lt"/>
              </a:rPr>
              <a:t>inflation &amp; </a:t>
            </a:r>
            <a:r>
              <a:rPr lang="en-US" b="1" dirty="0" smtClean="0">
                <a:latin typeface="+mn-lt"/>
              </a:rPr>
              <a:t>disaggregated </a:t>
            </a:r>
            <a:r>
              <a:rPr lang="en-US" b="1" dirty="0">
                <a:latin typeface="+mn-lt"/>
              </a:rPr>
              <a:t>inflation</a:t>
            </a:r>
            <a:r>
              <a:rPr lang="en-US" dirty="0">
                <a:latin typeface="+mn-lt"/>
              </a:rPr>
              <a:t>: Gordon (1975), Eckstein (1981), Bryan and </a:t>
            </a:r>
            <a:r>
              <a:rPr lang="en-US" dirty="0" err="1">
                <a:latin typeface="+mn-lt"/>
              </a:rPr>
              <a:t>Cecchetti</a:t>
            </a:r>
            <a:r>
              <a:rPr lang="en-US" dirty="0">
                <a:latin typeface="+mn-lt"/>
              </a:rPr>
              <a:t> (1993); </a:t>
            </a:r>
            <a:r>
              <a:rPr lang="en-US" dirty="0" err="1">
                <a:latin typeface="+mn-lt"/>
              </a:rPr>
              <a:t>Cristadoro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Forni</a:t>
            </a:r>
            <a:r>
              <a:rPr lang="en-US" dirty="0">
                <a:latin typeface="+mn-lt"/>
              </a:rPr>
              <a:t>, Reichlin, Veronese (2005), </a:t>
            </a:r>
            <a:r>
              <a:rPr lang="en-US" dirty="0" err="1">
                <a:latin typeface="+mn-lt"/>
              </a:rPr>
              <a:t>Boivin</a:t>
            </a:r>
            <a:r>
              <a:rPr lang="en-US" dirty="0">
                <a:latin typeface="+mn-lt"/>
              </a:rPr>
              <a:t>, Giannoni, and </a:t>
            </a:r>
            <a:r>
              <a:rPr lang="en-US" dirty="0" err="1">
                <a:latin typeface="+mn-lt"/>
              </a:rPr>
              <a:t>Mihov</a:t>
            </a:r>
            <a:r>
              <a:rPr lang="en-US" dirty="0">
                <a:latin typeface="+mn-lt"/>
              </a:rPr>
              <a:t> (2009), Reis and Watson (2010</a:t>
            </a:r>
            <a:r>
              <a:rPr lang="en-US" dirty="0" smtClean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Trend inflation</a:t>
            </a:r>
            <a:r>
              <a:rPr lang="en-US" dirty="0">
                <a:latin typeface="+mn-lt"/>
              </a:rPr>
              <a:t>: Stock and Watson (2007), </a:t>
            </a:r>
            <a:r>
              <a:rPr lang="en-US" dirty="0" err="1">
                <a:latin typeface="+mn-lt"/>
              </a:rPr>
              <a:t>Cecchetti</a:t>
            </a:r>
            <a:r>
              <a:rPr lang="en-US" dirty="0">
                <a:latin typeface="+mn-lt"/>
              </a:rPr>
              <a:t>, Hooper, </a:t>
            </a:r>
            <a:r>
              <a:rPr lang="en-US" dirty="0" err="1">
                <a:latin typeface="+mn-lt"/>
              </a:rPr>
              <a:t>Kasman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Schoenholtz</a:t>
            </a:r>
            <a:r>
              <a:rPr lang="en-US" dirty="0">
                <a:latin typeface="+mn-lt"/>
              </a:rPr>
              <a:t>, and Watson (2007), </a:t>
            </a:r>
            <a:r>
              <a:rPr lang="en-US" dirty="0" err="1">
                <a:latin typeface="+mn-lt"/>
              </a:rPr>
              <a:t>Mertens</a:t>
            </a:r>
            <a:r>
              <a:rPr lang="en-US" dirty="0">
                <a:latin typeface="+mn-lt"/>
              </a:rPr>
              <a:t> (2012), </a:t>
            </a:r>
            <a:r>
              <a:rPr lang="en-US" dirty="0" err="1" smtClean="0">
                <a:latin typeface="+mn-lt"/>
              </a:rPr>
              <a:t>Cogley</a:t>
            </a:r>
            <a:r>
              <a:rPr lang="en-US" dirty="0" smtClean="0">
                <a:latin typeface="+mn-lt"/>
              </a:rPr>
              <a:t>, Primiceri, and Sargent (2010), </a:t>
            </a:r>
            <a:r>
              <a:rPr lang="en-US" dirty="0" err="1" smtClean="0">
                <a:latin typeface="+mn-lt"/>
              </a:rPr>
              <a:t>Cogley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Sargent (</a:t>
            </a:r>
            <a:r>
              <a:rPr lang="en-US" dirty="0" smtClean="0">
                <a:latin typeface="+mn-lt"/>
              </a:rPr>
              <a:t>2015), Chan, Koop, and Potter (2013), </a:t>
            </a:r>
            <a:r>
              <a:rPr lang="en-US" dirty="0" err="1" smtClean="0">
                <a:latin typeface="+mn-lt"/>
              </a:rPr>
              <a:t>Garnier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Mertens</a:t>
            </a:r>
            <a:r>
              <a:rPr lang="en-US" dirty="0">
                <a:latin typeface="+mn-lt"/>
              </a:rPr>
              <a:t>, and Nelson (2013), </a:t>
            </a:r>
            <a:r>
              <a:rPr lang="en-US" dirty="0" err="1">
                <a:latin typeface="+mn-lt"/>
              </a:rPr>
              <a:t>Mertens</a:t>
            </a:r>
            <a:r>
              <a:rPr lang="en-US" dirty="0">
                <a:latin typeface="+mn-lt"/>
              </a:rPr>
              <a:t> and </a:t>
            </a:r>
            <a:r>
              <a:rPr lang="en-US" dirty="0" err="1">
                <a:latin typeface="+mn-lt"/>
              </a:rPr>
              <a:t>Nason</a:t>
            </a:r>
            <a:r>
              <a:rPr lang="en-US" dirty="0">
                <a:latin typeface="+mn-lt"/>
              </a:rPr>
              <a:t> (2015</a:t>
            </a:r>
            <a:r>
              <a:rPr lang="en-US" dirty="0" smtClean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Inflation forecasting</a:t>
            </a:r>
            <a:r>
              <a:rPr lang="en-US" dirty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vast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Phillips </a:t>
            </a:r>
            <a:r>
              <a:rPr lang="en-US" b="1" dirty="0">
                <a:latin typeface="+mn-lt"/>
              </a:rPr>
              <a:t>curve post-2009:</a:t>
            </a:r>
            <a:r>
              <a:rPr lang="en-US" dirty="0">
                <a:latin typeface="+mn-lt"/>
              </a:rPr>
              <a:t> Ball-</a:t>
            </a:r>
            <a:r>
              <a:rPr lang="en-US" dirty="0" err="1">
                <a:latin typeface="+mn-lt"/>
              </a:rPr>
              <a:t>Mazumder</a:t>
            </a:r>
            <a:r>
              <a:rPr lang="en-US" dirty="0">
                <a:latin typeface="+mn-lt"/>
              </a:rPr>
              <a:t> (2011, 2014), Stock (2011), Gordon (2013), Watson (2014), Kiley (2015), Blanchard (2016), many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PC using sectoral inflation: </a:t>
            </a:r>
            <a:r>
              <a:rPr lang="en-US" dirty="0" smtClean="0">
                <a:latin typeface="+mn-lt"/>
              </a:rPr>
              <a:t>Tallman and Zaman (2015), “Forecasting Inflation: Phillips Curve Effects on Services Price Measures,” </a:t>
            </a:r>
            <a:r>
              <a:rPr lang="en-US" dirty="0" err="1" smtClean="0">
                <a:latin typeface="+mn-lt"/>
              </a:rPr>
              <a:t>ms</a:t>
            </a:r>
            <a:r>
              <a:rPr lang="en-US" dirty="0" smtClean="0">
                <a:latin typeface="+mn-lt"/>
              </a:rPr>
              <a:t>, Cleveland Fed; Peach, Rich, and Lindner (2013)</a:t>
            </a:r>
          </a:p>
        </p:txBody>
      </p:sp>
    </p:spTree>
    <p:extLst>
      <p:ext uri="{BB962C8B-B14F-4D97-AF65-F5344CB8AC3E}">
        <p14:creationId xmlns:p14="http://schemas.microsoft.com/office/powerpoint/2010/main" val="26516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PC plot and CSI share weights: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Recreation services (0.04)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3490" name="Picture 2" descr="C:\STATA\macro\inflation\figs\wroll_drca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95" y="1670827"/>
            <a:ext cx="4572000" cy="33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" y="1741168"/>
            <a:ext cx="4663440" cy="341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PC plot and CSI share weights: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Food &amp; beverages off-premises (0.08)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0419" name="Picture 3" descr="C:\STATA\macro\inflation\figs\wroll_dfxa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37" y="1679544"/>
            <a:ext cx="4572000" cy="33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46196"/>
            <a:ext cx="4663440" cy="341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PC plot and CSI share weights: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Other nondurable goods (0.08)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59394" name="Picture 2" descr="C:\STATA\macro\inflation\figs\wroll_dong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46" y="1688306"/>
            <a:ext cx="4572000" cy="33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578"/>
            <a:ext cx="4663440" cy="341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1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PC plot and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CSI share weights: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Other services (0.09)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8" name="Picture 2" descr="C:\STATA\macro\inflation\figs\wroll_dots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30037"/>
            <a:ext cx="4572000" cy="33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" y="1772510"/>
            <a:ext cx="4663440" cy="341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2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Calibri"/>
                <a:cs typeface="Arial" charset="0"/>
              </a:rPr>
              <a:t>PC plot and CSI share weights: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Gasoline &amp; other energy goods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4514" name="Picture 2" descr="C:\STATA\macro\inflation\figs\wroll_dgoerg_nolegend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26" y="1683950"/>
            <a:ext cx="4572000" cy="33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" y="1786563"/>
            <a:ext cx="4572000" cy="334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7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Rolling R</a:t>
            </a:r>
            <a:r>
              <a:rPr lang="en-US" sz="2400" baseline="30000" dirty="0" smtClean="0">
                <a:solidFill>
                  <a:srgbClr val="0000FF"/>
                </a:solidFill>
                <a:latin typeface="+mj-lt"/>
                <a:cs typeface="Arial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s: BP inflation on 0-3 lags of BP unemployment rate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8" y="675725"/>
            <a:ext cx="8229600" cy="602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Rolling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PCExE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 and CSI (4 quarter inflation)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9394" name="Picture 2" descr="C:\STATA\macro\inflation\figs\d4pcexe_d4pce_csi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8" y="641390"/>
            <a:ext cx="7935262" cy="580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Recent values: rolling CSI (quarterly inflation)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0418" name="Picture 2" descr="C:\STATA\macro\inflation\figs\pceall_pcexfe_pcexe_pce_csi_2010_2016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6" y="641390"/>
            <a:ext cx="7935262" cy="580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Summary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100" y="890223"/>
            <a:ext cx="801485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Components seem to have useful but time-varying information: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Considerable changes in component series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There are measurement-grounded reasons to allow the weights of core to evolve</a:t>
            </a:r>
            <a:endParaRPr lang="en-US" dirty="0" smtClean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Automatic (hands-free) outlier adjustment useful &amp; justified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There is a case for including food-at-home in core (PCE-</a:t>
            </a:r>
            <a:r>
              <a:rPr lang="en-US" dirty="0" err="1" smtClean="0">
                <a:latin typeface="+mn-lt"/>
              </a:rPr>
              <a:t>xE</a:t>
            </a:r>
            <a:r>
              <a:rPr lang="en-US" dirty="0" smtClean="0">
                <a:latin typeface="+mn-lt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There is </a:t>
            </a:r>
            <a:r>
              <a:rPr lang="en-US" u="sng" dirty="0" smtClean="0">
                <a:latin typeface="+mn-lt"/>
              </a:rPr>
              <a:t>no</a:t>
            </a:r>
            <a:r>
              <a:rPr lang="en-US" dirty="0" smtClean="0">
                <a:latin typeface="+mn-lt"/>
              </a:rPr>
              <a:t> case for including energy in a trend/core estimate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Cyclical behavior varies substantially across components.</a:t>
            </a:r>
            <a:r>
              <a:rPr lang="en-US" sz="2000" dirty="0" smtClean="0">
                <a:latin typeface="+mn-lt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Cyclically synchronized components: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Housing ex energy (rent + OER)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Food services &amp; accommodations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Recreation services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Food &amp; beverages off-premises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Common features of these series: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These cyclical series are a mix of durables and </a:t>
            </a:r>
            <a:r>
              <a:rPr lang="en-US" dirty="0" err="1" smtClean="0">
                <a:latin typeface="+mn-lt"/>
              </a:rPr>
              <a:t>nondurbles</a:t>
            </a:r>
            <a:endParaRPr lang="en-US" dirty="0" smtClean="0">
              <a:latin typeface="+mn-lt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They are all generally well-measured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They are generally goods produced locally (not internationally priced)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Some clearly not synchronized: durables + poorly-measured 4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44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Next steps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409" y="837907"/>
            <a:ext cx="39141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“Proper” time series model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Rabbit hole problem: e.g. handling the 6-month rotating panel for rent, mixed 1-/2- month problem for other series, etc.</a:t>
            </a:r>
            <a:endParaRPr lang="en-US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Out of sample stability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could include forecasting (e.g. Tallman and Zaman (2015) but note that we have cast this as a measurement/detection issue, not a forecasting problem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27" y="1185643"/>
            <a:ext cx="4845064" cy="354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526" y="5275382"/>
            <a:ext cx="8060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Further disaggregation?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e.g. well-measured components of recreational services, or of food services &amp; accommodations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0992" y="2667896"/>
            <a:ext cx="6422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2. PCE inflation components: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Data and Review of BLS and BEA Methods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9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0125" y="2651760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Additional Slides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22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-</a:t>
            </a:r>
            <a:r>
              <a:rPr lang="el-GR" sz="2400" i="1" dirty="0" smtClean="0">
                <a:solidFill>
                  <a:srgbClr val="0000FF"/>
                </a:solidFill>
              </a:rPr>
              <a:t> π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t</a:t>
            </a:r>
            <a:r>
              <a:rPr lang="en-US" sz="2400" baseline="-25000" dirty="0" smtClean="0">
                <a:solidFill>
                  <a:srgbClr val="0000FF"/>
                </a:solidFill>
              </a:rPr>
              <a:t>-4</a:t>
            </a:r>
            <a:r>
              <a:rPr lang="el-GR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vs. short-term unemployment rate: CSI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9" y="675725"/>
            <a:ext cx="8229600" cy="602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04017" y="5225143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6275" y="4267201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  <a:endParaRPr lang="en-US" sz="1600" b="1" dirty="0">
              <a:solidFill>
                <a:srgbClr val="C5833B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308" y="3339563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33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40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9" y="669836"/>
            <a:ext cx="8229600" cy="602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 -</a:t>
            </a:r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 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-4</a:t>
            </a:r>
            <a:r>
              <a:rPr lang="el-GR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vs. short-term unemployment rate: </a:t>
            </a:r>
            <a:r>
              <a:rPr lang="en-US" sz="2400" i="1" dirty="0" err="1" smtClean="0">
                <a:solidFill>
                  <a:srgbClr val="0000FF"/>
                </a:solidFill>
                <a:latin typeface="+mj-lt"/>
              </a:rPr>
              <a:t>PCExE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4017" y="5225143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308" y="3339563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6275" y="4267201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  <a:endParaRPr lang="en-US" sz="1600" b="1" dirty="0">
              <a:solidFill>
                <a:srgbClr val="C5833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8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Smoothed estimates of </a:t>
            </a:r>
            <a:r>
              <a:rPr lang="el-GR" sz="2400" i="1" dirty="0" smtClean="0">
                <a:solidFill>
                  <a:srgbClr val="0000FF"/>
                </a:solidFill>
                <a:latin typeface="+mj-lt"/>
                <a:cs typeface="Arial" charset="0"/>
              </a:rPr>
              <a:t>τ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  <a:cs typeface="Arial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:  PCE-all, 17 components 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cs typeface="Arial" charset="0"/>
              </a:rPr>
              <a:t>(updated 5/23/16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Arial" charset="0"/>
              </a:rPr>
              <a:t>)</a:t>
            </a:r>
            <a:endParaRPr lang="en-US" sz="1800" baseline="-25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527" y="6146043"/>
            <a:ext cx="7937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+mn-lt"/>
              </a:rPr>
              <a:t>Actuals are 3-month percentage changes </a:t>
            </a:r>
            <a:r>
              <a:rPr lang="en-US" dirty="0" smtClean="0">
                <a:latin typeface="+mn-lt"/>
              </a:rPr>
              <a:t>ending final month of quarter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saar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dirty="0" smtClean="0">
                <a:latin typeface="+mn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Average </a:t>
            </a:r>
            <a:r>
              <a:rPr lang="en-US" dirty="0">
                <a:latin typeface="+mn-lt"/>
              </a:rPr>
              <a:t>width of 67% Interval = </a:t>
            </a:r>
            <a:r>
              <a:rPr lang="en-US" dirty="0" smtClean="0">
                <a:latin typeface="+mn-lt"/>
              </a:rPr>
              <a:t>1.04 (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2008-2014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7373"/>
              </p:ext>
            </p:extLst>
          </p:nvPr>
        </p:nvGraphicFramePr>
        <p:xfrm>
          <a:off x="770685" y="842647"/>
          <a:ext cx="7643847" cy="5135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0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MUCSVO 17-component smoothed values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sym typeface="Symbol"/>
                        </a:rPr>
                        <a:t>PCE-all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Mean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.05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.33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.50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.67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.95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2008Q1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3.27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2008Q2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3.18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2008Q3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2.99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2008Q4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-8.91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2.54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2009Q1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2009Q2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2.05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2009Q3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1.85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2009Q4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…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2014Q4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-1.42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1.62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2015Q1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-0.32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1.67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2015Q2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2015Q3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2015Q4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1.66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2016Q1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1.91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9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Smoothed estimates of </a:t>
            </a:r>
            <a:r>
              <a:rPr lang="el-GR" sz="2400" i="1" dirty="0" smtClean="0">
                <a:solidFill>
                  <a:srgbClr val="0000FF"/>
                </a:solidFill>
                <a:latin typeface="+mj-lt"/>
                <a:cs typeface="Arial" charset="0"/>
              </a:rPr>
              <a:t>τ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  <a:cs typeface="Arial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cs typeface="Arial" charset="0"/>
              </a:rPr>
              <a:t>: PCE-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  <a:cs typeface="Arial" charset="0"/>
              </a:rPr>
              <a:t>xE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cs typeface="Arial" charset="0"/>
              </a:rPr>
              <a:t>, PCE-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  <a:cs typeface="Arial" charset="0"/>
              </a:rPr>
              <a:t>xFE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cs typeface="Arial" charset="0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cs typeface="Arial" charset="0"/>
              </a:rPr>
              <a:t>(updated 5/23/16)</a:t>
            </a:r>
            <a:endParaRPr lang="en-US" sz="1800" baseline="-25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96553"/>
              </p:ext>
            </p:extLst>
          </p:nvPr>
        </p:nvGraphicFramePr>
        <p:xfrm>
          <a:off x="750075" y="1065199"/>
          <a:ext cx="7643846" cy="2419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0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UCSVO Univariate Smoothed Values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sym typeface="Symbol"/>
                        </a:rPr>
                        <a:t>PCE-</a:t>
                      </a:r>
                      <a:r>
                        <a:rPr lang="en-US" sz="2000" dirty="0" err="1" smtClean="0">
                          <a:effectLst/>
                          <a:sym typeface="Symbol"/>
                        </a:rPr>
                        <a:t>xE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.05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.33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.50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.67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.95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2014Q4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1.66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2015Q1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2015Q2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2015Q3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2015Q4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2016Q1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1.81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89129" y="3643283"/>
            <a:ext cx="116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PCE-</a:t>
            </a:r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xFE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40034"/>
              </p:ext>
            </p:extLst>
          </p:nvPr>
        </p:nvGraphicFramePr>
        <p:xfrm>
          <a:off x="750075" y="4098590"/>
          <a:ext cx="7643847" cy="2419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9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UCSVO Univariate Smoothed Values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sym typeface="Symbol"/>
                        </a:rPr>
                        <a:t>PCE-</a:t>
                      </a:r>
                      <a:r>
                        <a:rPr lang="en-US" sz="2000" dirty="0" err="1" smtClean="0">
                          <a:effectLst/>
                          <a:sym typeface="Symbol"/>
                        </a:rPr>
                        <a:t>xFE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.05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.33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.50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.67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.95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7889" marR="678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2014Q4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2015Q1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1.62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2015Q2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2015Q3</a:t>
                      </a: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2015Q4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2016Q1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</a:t>
                      </a: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84976" y="666075"/>
            <a:ext cx="116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PCE-</a:t>
            </a:r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xE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U.S PCE inflation, headline and core (monthly, MA(3))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23554" name="Picture 2" descr="C:\STATA\macro\inflation\figs\d3lpce_headline_core_1960_2015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38631"/>
            <a:ext cx="8229600" cy="602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PCE-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xFE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 and Market-based PCE-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xFE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9698" name="Picture 2" descr="C:\inflation\pcomp\decks\pcelfe_mark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7402"/>
            <a:ext cx="8577943" cy="56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Core Inflation and Trend Inflation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300" y="915763"/>
            <a:ext cx="84635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Eckstein (1981), as quoted in </a:t>
            </a:r>
            <a:r>
              <a:rPr lang="en-US" sz="2000" dirty="0" err="1">
                <a:latin typeface="+mn-lt"/>
              </a:rPr>
              <a:t>Zeldes</a:t>
            </a:r>
            <a:r>
              <a:rPr lang="en-US" sz="2000" dirty="0">
                <a:latin typeface="+mn-lt"/>
              </a:rPr>
              <a:t> (1994) and Wynne (2008</a:t>
            </a:r>
            <a:r>
              <a:rPr lang="en-US" sz="2000" dirty="0" smtClean="0">
                <a:latin typeface="+mn-lt"/>
              </a:rPr>
              <a:t>) defined core inflation as: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 </a:t>
            </a:r>
          </a:p>
          <a:p>
            <a:pPr lvl="1"/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core rate reflects those price increases made necessary by increases in the trend costs of the inputs to production. The cost increases, in turn, are largely a function of underlying price expectations. These expectations are the results of previous experience, which, in turn, is created by the history of demand and shock </a:t>
            </a:r>
            <a:r>
              <a:rPr lang="en-US" sz="2000" dirty="0" smtClean="0">
                <a:latin typeface="+mn-lt"/>
              </a:rPr>
              <a:t>inflation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 </a:t>
            </a:r>
          </a:p>
          <a:p>
            <a:r>
              <a:rPr lang="en-US" sz="2000" dirty="0">
                <a:latin typeface="+mn-lt"/>
              </a:rPr>
              <a:t>Bryan and </a:t>
            </a:r>
            <a:r>
              <a:rPr lang="en-US" sz="2000" dirty="0" err="1">
                <a:latin typeface="+mn-lt"/>
              </a:rPr>
              <a:t>Cecchetti</a:t>
            </a:r>
            <a:r>
              <a:rPr lang="en-US" sz="2000" dirty="0">
                <a:latin typeface="+mn-lt"/>
              </a:rPr>
              <a:t> (1994): core inflation is an estimate of trend </a:t>
            </a:r>
            <a:r>
              <a:rPr lang="en-US" sz="2000" dirty="0" smtClean="0">
                <a:latin typeface="+mn-lt"/>
              </a:rPr>
              <a:t>inflation</a:t>
            </a: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In practice: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Trend inflation is a time-series smoothing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Core inflation is implemented as cross-sectional averaging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Time variation in the inflation process: trend estimates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771" y="666940"/>
            <a:ext cx="8463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latin typeface="+mn-lt"/>
              </a:rPr>
              <a:t>There has been a large amount of time variation in the processes for headline and core inflation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Decrease in relative volatility of trend component since 70s-80s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This has the effect of increasing optimal amount of smoothing (trend varies less so use longer smoother to reduce transitory noise)</a:t>
            </a:r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+mn-lt"/>
              </a:rPr>
              <a:t>PCE-all, </a:t>
            </a:r>
            <a:r>
              <a:rPr lang="en-US" sz="2000" b="1" dirty="0" err="1">
                <a:solidFill>
                  <a:srgbClr val="0000FF"/>
                </a:solidFill>
                <a:latin typeface="+mn-lt"/>
              </a:rPr>
              <a:t>qtrly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: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Trend estimate (smoothed) and 67% bands</a:t>
            </a:r>
          </a:p>
        </p:txBody>
      </p:sp>
      <p:pic>
        <p:nvPicPr>
          <p:cNvPr id="8" name="Picture 7" descr="Macintosh HD:Users:mwatson:Dropbox:p_comp:Matlab:fig:ucsv_fig_PCEAg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t="5486" r="52330" b="68852"/>
          <a:stretch/>
        </p:blipFill>
        <p:spPr bwMode="auto">
          <a:xfrm>
            <a:off x="682907" y="2913710"/>
            <a:ext cx="7575722" cy="3933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53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Full-sample posterior for SV processes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8983" y="669119"/>
            <a:ext cx="514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PCE-all (blue),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PCExE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(blue dash),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PCExFE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(red)</a:t>
            </a:r>
          </a:p>
        </p:txBody>
      </p:sp>
      <p:pic>
        <p:nvPicPr>
          <p:cNvPr id="10" name="Picture 9" descr="Macintosh HD:Users:mwatson:Dropbox:Figure_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3489" r="7575" b="51889"/>
          <a:stretch/>
        </p:blipFill>
        <p:spPr bwMode="auto">
          <a:xfrm>
            <a:off x="54925" y="1067050"/>
            <a:ext cx="9034145" cy="2729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Macintosh HD:Users:mwatson:Dropbox:Figure_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48111" r="48546" b="7267"/>
          <a:stretch/>
        </p:blipFill>
        <p:spPr bwMode="auto">
          <a:xfrm>
            <a:off x="54926" y="3796914"/>
            <a:ext cx="4517072" cy="2729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13185" y="4124698"/>
            <a:ext cx="4745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Trend volatility (above right) has declined sharply from 70s-80s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for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PCE-all, transitory </a:t>
            </a:r>
            <a:r>
              <a:rPr lang="en-US" sz="2000" dirty="0" smtClean="0">
                <a:latin typeface="+mn-lt"/>
              </a:rPr>
              <a:t>volatility is as high now as in 70s (left) 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but (left)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XE transitory volatility has fallen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XFE transitory volatility remains low</a:t>
            </a:r>
          </a:p>
        </p:txBody>
      </p:sp>
    </p:spTree>
    <p:extLst>
      <p:ext uri="{BB962C8B-B14F-4D97-AF65-F5344CB8AC3E}">
        <p14:creationId xmlns:p14="http://schemas.microsoft.com/office/powerpoint/2010/main" val="33041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PCE components and their shares, sorted by 2000-2014 share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90171"/>
              </p:ext>
            </p:extLst>
          </p:nvPr>
        </p:nvGraphicFramePr>
        <p:xfrm>
          <a:off x="195943" y="798282"/>
          <a:ext cx="8752112" cy="5611017"/>
        </p:xfrm>
        <a:graphic>
          <a:graphicData uri="http://schemas.openxmlformats.org/drawingml/2006/table">
            <a:tbl>
              <a:tblPr/>
              <a:tblGrid>
                <a:gridCol w="5123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1960-2014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1960-1979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1980-1999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2000-2014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Housing and utilities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 care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services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nondurable goods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and beverages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off-premises consumption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services and insurance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services and accommodations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Motor vehicles and parts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Recreation services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Clothing and footwear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Recreational goods and vehicles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Gasoline and other energy goods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Transportation services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Furnishings and durable household equipment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6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 consumption expenditures of nonprofit institutions serving households (NPISHs)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durable goods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5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Housing: energy utilities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37890" name="Picture 2" descr="C:\STATA\macro\inflation\figs\p_hu_es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96695"/>
              </p:ext>
            </p:extLst>
          </p:nvPr>
        </p:nvGraphicFramePr>
        <p:xfrm>
          <a:off x="349623" y="4323658"/>
          <a:ext cx="8471647" cy="7416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Electricity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electricity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Natural gas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</a:t>
                      </a:r>
                      <a:r>
                        <a:rPr lang="en-US" sz="1600" b="0" dirty="0" err="1" smtClean="0"/>
                        <a:t>utllity</a:t>
                      </a:r>
                      <a:r>
                        <a:rPr lang="en-US" sz="1600" b="0" dirty="0" smtClean="0"/>
                        <a:t>-provided natural gas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9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Health care (expenditure share 2000-2016 = 0.16): CPI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00886"/>
              </p:ext>
            </p:extLst>
          </p:nvPr>
        </p:nvGraphicFramePr>
        <p:xfrm>
          <a:off x="349623" y="4323658"/>
          <a:ext cx="8471647" cy="226060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CPI v. PCE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covers out-of-pocket medical (paid by consumers). PCE covers consumption of medical services</a:t>
                      </a:r>
                      <a:r>
                        <a:rPr lang="en-US" sz="1600" b="0" baseline="0" dirty="0" smtClean="0"/>
                        <a:t>. Most medical services in the U.S. do not have a market price – they are negotiated health plan prices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CPI: Outpatient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physician’s services, paramedics, hospitals, nursing homes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Provision-of-services concept. CPI outpatient:</a:t>
                      </a:r>
                      <a:r>
                        <a:rPr lang="en-US" sz="1600" b="0" baseline="0" dirty="0" smtClean="0"/>
                        <a:t> price of visit for a specific illness. CPI hospital (post-87): </a:t>
                      </a:r>
                      <a:r>
                        <a:rPr lang="en-US" sz="1600" b="0" dirty="0" smtClean="0"/>
                        <a:t>price of bundle of services provided (3</a:t>
                      </a:r>
                      <a:r>
                        <a:rPr lang="en-US" sz="1600" b="0" baseline="0" dirty="0" smtClean="0"/>
                        <a:t>-day stay + 1 catheterization + 2 EKGs +… ) by insurer reimbursement category. CPI pharma: by drug. Pre-87: cost of hospital inputs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Dental &amp;  other medical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dental services, CPI for other medical services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2226" name="Picture 2" descr="C:\STATA\macro\inflation\figs\dhlc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5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Health care (0.16): PCE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919237"/>
              </p:ext>
            </p:extLst>
          </p:nvPr>
        </p:nvGraphicFramePr>
        <p:xfrm>
          <a:off x="349623" y="4323658"/>
          <a:ext cx="8471647" cy="243332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PPI concept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usually</a:t>
                      </a:r>
                      <a:r>
                        <a:rPr lang="en-US" sz="1600" b="0" baseline="0" dirty="0" smtClean="0"/>
                        <a:t> first transaction price rec’d by producer. For health care, PPI since 1993 is DRG-based, broken out by service providers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PCE: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Physician services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for physician offices.</a:t>
                      </a:r>
                      <a:r>
                        <a:rPr lang="en-US" sz="1600" b="0" baseline="0" dirty="0" smtClean="0"/>
                        <a:t> Unit is office visit for a given condition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PCE: 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hospital services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for hospitals. Unit is a hospital episode</a:t>
                      </a:r>
                      <a:r>
                        <a:rPr lang="en-US" sz="1600" b="0" baseline="0" dirty="0" smtClean="0"/>
                        <a:t> for a given condition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PCE: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nursing homes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for nursing</a:t>
                      </a:r>
                      <a:r>
                        <a:rPr lang="en-US" sz="1600" b="0" baseline="0" dirty="0" smtClean="0"/>
                        <a:t> homes. Cost of inputs basis (hourly wages etc.)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PCE: paramedical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for paramedical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Dental &amp;  other medical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Uses</a:t>
                      </a:r>
                      <a:r>
                        <a:rPr lang="en-US" sz="1600" b="0" baseline="0" dirty="0" smtClean="0"/>
                        <a:t> CPIs </a:t>
                      </a:r>
                      <a:r>
                        <a:rPr lang="en-US" sz="1600" b="0" dirty="0" smtClean="0"/>
                        <a:t>for dental services, for other medical services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2226" name="Picture 2" descr="C:\STATA\macro\inflation\figs\dhlc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5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Motor  vehicles &amp; parts (0.04)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220333"/>
              </p:ext>
            </p:extLst>
          </p:nvPr>
        </p:nvGraphicFramePr>
        <p:xfrm>
          <a:off x="349623" y="4323658"/>
          <a:ext cx="8471647" cy="132080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New cars &amp; trucks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CPI-new</a:t>
                      </a:r>
                      <a:r>
                        <a:rPr lang="en-US" sz="1600" b="0" baseline="0" dirty="0" smtClean="0"/>
                        <a:t> cars: </a:t>
                      </a:r>
                      <a:r>
                        <a:rPr lang="en-US" sz="1600" b="0" dirty="0" smtClean="0"/>
                        <a:t>sticker price + 30-day average dealer markup or discount. Year to year quality changes priced on production cost.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Used cars &amp; trucks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Secondary source price data, with quality</a:t>
                      </a:r>
                      <a:r>
                        <a:rPr lang="en-US" sz="1600" b="0" baseline="0" dirty="0" smtClean="0"/>
                        <a:t> adjustments when new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Parts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tires; CPI for parts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4034" name="Picture 2" descr="C:\STATA\macro\inflation\figs\dmot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5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Recreational goods &amp; vehicles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16381"/>
              </p:ext>
            </p:extLst>
          </p:nvPr>
        </p:nvGraphicFramePr>
        <p:xfrm>
          <a:off x="349623" y="4323658"/>
          <a:ext cx="8471647" cy="19354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Video,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audio, home computers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</a:t>
                      </a:r>
                      <a:r>
                        <a:rPr lang="en-US" sz="1600" b="0" baseline="0" dirty="0" smtClean="0"/>
                        <a:t> CPIs including CPI for home computers, CPI for computer software and accessories, and CPI for consumer digital communications and information processing eqpt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Sporting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eqp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sporting eqpt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Recreational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books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recreational books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Musical instruments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musical instruments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106" name="Picture 2" descr="C:\STATA\macro\inflation\figs\dreq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9" y="66983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Gasoline &amp; other energy goods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45015"/>
              </p:ext>
            </p:extLst>
          </p:nvPr>
        </p:nvGraphicFramePr>
        <p:xfrm>
          <a:off x="349623" y="4323658"/>
          <a:ext cx="8471647" cy="7416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Motor fuels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motor fuels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Other fuels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CPIs for propane, kerosene, wood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130" name="Picture 2" descr="C:\STATA\macro\inflation\figs\dgoe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8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0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Transportation services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48861"/>
              </p:ext>
            </p:extLst>
          </p:nvPr>
        </p:nvGraphicFramePr>
        <p:xfrm>
          <a:off x="349623" y="4306202"/>
          <a:ext cx="8471647" cy="162052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Airline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travel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(cost-based: passenger revenues/total passenger-miles) (however CPI is based on actual prices, currently</a:t>
                      </a:r>
                      <a:r>
                        <a:rPr lang="en-US" sz="1600" b="0" baseline="0" dirty="0" smtClean="0"/>
                        <a:t> sampled off the Web)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</a:rPr>
                        <a:t>Intracity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</a:t>
                      </a:r>
                      <a:r>
                        <a:rPr lang="en-US" sz="1600" b="0" baseline="0" dirty="0" smtClean="0"/>
                        <a:t> (covers taxis, busses, etc.)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2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Intercity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busses, trains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(market prices)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82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Water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(ferries,</a:t>
                      </a:r>
                      <a:r>
                        <a:rPr lang="en-US" sz="1600" b="0" baseline="0" dirty="0" smtClean="0"/>
                        <a:t> etc.)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9154" name="Picture 2" descr="C:\STATA\macro\inflation\figs\dtrs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8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Furnishings &amp; household durables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46679"/>
              </p:ext>
            </p:extLst>
          </p:nvPr>
        </p:nvGraphicFramePr>
        <p:xfrm>
          <a:off x="349623" y="4323658"/>
          <a:ext cx="8471647" cy="132080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Furniture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&amp; bedding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furniture &amp; bedding; CPI for clocks &amp; lamps; related</a:t>
                      </a:r>
                      <a:r>
                        <a:rPr lang="en-US" sz="1600" b="0" baseline="0" dirty="0" smtClean="0"/>
                        <a:t> CPIs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Household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appliances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 CPIs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Tools, house &amp; garden eqpt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</a:t>
                      </a:r>
                      <a:r>
                        <a:rPr lang="en-US" sz="1600" b="0" baseline="0" dirty="0" smtClean="0"/>
                        <a:t> CPIs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0178" name="Picture 2" descr="C:\STATA\macro\inflation\figs\dfdh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4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Other durable goods (0.02)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21168"/>
              </p:ext>
            </p:extLst>
          </p:nvPr>
        </p:nvGraphicFramePr>
        <p:xfrm>
          <a:off x="349623" y="4323658"/>
          <a:ext cx="8471647" cy="57912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Misc. durable goods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Watches, jewelry, educational books, luggage, telephone equipment. All based</a:t>
                      </a:r>
                      <a:r>
                        <a:rPr lang="en-US" sz="1600" b="0" baseline="0" dirty="0" smtClean="0"/>
                        <a:t> on CPIs (market prices)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7346" name="Picture 2" descr="C:\STATA\macro\inflation\figs\dodg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6" y="67244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STATA\macro\inflation\figs\d4d4pce_xeq_unratel27_scatter_a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7" y="653069"/>
            <a:ext cx="8229600" cy="602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 -</a:t>
            </a:r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 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-4</a:t>
            </a:r>
            <a:r>
              <a:rPr lang="el-GR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vs. Short-term unemployment </a:t>
            </a:r>
            <a:r>
              <a:rPr lang="en-US" sz="2400" i="1" dirty="0" err="1" smtClean="0">
                <a:solidFill>
                  <a:srgbClr val="0000FF"/>
                </a:solidFill>
                <a:latin typeface="+mj-lt"/>
              </a:rPr>
              <a:t>rate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+mj-lt"/>
              </a:rPr>
              <a:t>t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1303" y="4324811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85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851" y="768025"/>
            <a:ext cx="858293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The PCE price index is computed by the Bureau of Economic Analysis (BEA)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Most component price series are CPI indexes for components,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computed by the Bureau of Labor Statistics (BLS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Differences between PCE-PI and CPI: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PCE concept is final consumption, CPI is “out of pocket” spending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Share weights are from the NIPA surveys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PCE-PI is revised for methodological changes (if possible), CPI is not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Some divergence in price concepts, in which PCE uses PPI not CPI prices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 smtClean="0">
              <a:solidFill>
                <a:srgbClr val="0000FF"/>
              </a:solidFill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The market price component of the CPI has 211 item strata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Goods and services. Nondurables: &lt; 3 </a:t>
            </a:r>
            <a:r>
              <a:rPr lang="en-US" dirty="0" err="1" smtClean="0">
                <a:latin typeface="+mn-lt"/>
              </a:rPr>
              <a:t>yrs</a:t>
            </a:r>
            <a:r>
              <a:rPr lang="en-US" dirty="0" smtClean="0">
                <a:latin typeface="+mn-lt"/>
              </a:rPr>
              <a:t> life. Services: cannot be inventoried.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Main sampling rotation structures: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food </a:t>
            </a:r>
            <a:r>
              <a:rPr lang="en-US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at home,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lodging, </a:t>
            </a:r>
            <a:r>
              <a:rPr lang="en-US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most consumer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end-energy goods, </a:t>
            </a:r>
            <a:r>
              <a:rPr lang="en-US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telephone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services, </a:t>
            </a:r>
            <a:r>
              <a:rPr lang="en-US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used cars,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some </a:t>
            </a:r>
            <a:r>
              <a:rPr lang="en-US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odds and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ends: </a:t>
            </a:r>
            <a:r>
              <a:rPr lang="en-US" dirty="0">
                <a:latin typeface="+mn-lt"/>
              </a:rPr>
              <a:t>Single panel sample </a:t>
            </a:r>
            <a:r>
              <a:rPr lang="en-US" dirty="0" smtClean="0">
                <a:latin typeface="+mn-lt"/>
              </a:rPr>
              <a:t>monthly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 smtClean="0">
                <a:latin typeface="+mn-lt"/>
              </a:rPr>
              <a:t>Everything else except rent (most regions): </a:t>
            </a:r>
            <a:r>
              <a:rPr lang="en-US" dirty="0">
                <a:latin typeface="+mn-lt"/>
              </a:rPr>
              <a:t>2 panels, alternating months</a:t>
            </a:r>
            <a:endParaRPr lang="en-US" dirty="0" smtClean="0">
              <a:latin typeface="+mn-lt"/>
            </a:endParaRPr>
          </a:p>
          <a:p>
            <a:pPr marL="1257300" lvl="2" indent="-342900">
              <a:buFont typeface="+mj-lt"/>
              <a:buAutoNum type="alphaLcParenR"/>
            </a:pPr>
            <a:r>
              <a:rPr lang="en-US" dirty="0" smtClean="0">
                <a:latin typeface="+mn-lt"/>
              </a:rPr>
              <a:t>rent: 6 panels, each sampled every 6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The 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arket price component of the CPI has 211 item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strata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Market-based CPI has several well-known problems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New goods problem: no quality adjustment, just skip first month price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Replacement goods problem: quality adjustment by (a) hedonic regression or, if not possible, (b) production cost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The PCE price index: a brief review of methods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8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STATA\macro\inflation\figs\d4d4pce_xeq_unratel27_scatter_b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3" y="658675"/>
            <a:ext cx="8229600" cy="602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 -</a:t>
            </a:r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 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-4</a:t>
            </a:r>
            <a:r>
              <a:rPr lang="el-GR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vs. Short-term unemployment </a:t>
            </a:r>
            <a:r>
              <a:rPr lang="en-US" sz="2400" i="1" dirty="0" err="1" smtClean="0">
                <a:solidFill>
                  <a:srgbClr val="0000FF"/>
                </a:solidFill>
                <a:latin typeface="+mj-lt"/>
              </a:rPr>
              <a:t>rate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+mj-lt"/>
              </a:rPr>
              <a:t>t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6423" y="3660687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  <a:endParaRPr lang="en-US" sz="1600" b="1" dirty="0">
              <a:solidFill>
                <a:srgbClr val="C5833B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7235" y="4324811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STATA\macro\inflation\figs\d4d4pce_xeq_unratel27_scatter_c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8" y="641390"/>
            <a:ext cx="8229600" cy="60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 -</a:t>
            </a:r>
            <a:r>
              <a:rPr lang="el-GR" sz="2400" i="1" dirty="0" smtClean="0">
                <a:solidFill>
                  <a:srgbClr val="0000FF"/>
                </a:solidFill>
                <a:latin typeface="+mj-lt"/>
              </a:rPr>
              <a:t> π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-4</a:t>
            </a:r>
            <a:r>
              <a:rPr lang="el-GR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vs. Short-term unemployment </a:t>
            </a:r>
            <a:r>
              <a:rPr lang="en-US" sz="2400" i="1" dirty="0" err="1" smtClean="0">
                <a:solidFill>
                  <a:srgbClr val="0000FF"/>
                </a:solidFill>
                <a:latin typeface="+mj-lt"/>
              </a:rPr>
              <a:t>rate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+mj-lt"/>
              </a:rPr>
              <a:t>t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7235" y="4324811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8229" y="3339563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6423" y="3660687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  <a:endParaRPr lang="en-US" sz="1600" b="1" dirty="0">
              <a:solidFill>
                <a:srgbClr val="C5833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76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4754" name="Picture 2" descr="C:\Users\jstock\Dropbox\SW\pc_comp\Figures\fig_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r="7519"/>
          <a:stretch/>
        </p:blipFill>
        <p:spPr bwMode="auto">
          <a:xfrm>
            <a:off x="290286" y="1215062"/>
            <a:ext cx="856342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85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5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5778" name="Picture 2" descr="C:\Users\jstock\Dropbox\SW\pc_comp\Figures\fig_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r="6942"/>
          <a:stretch/>
        </p:blipFill>
        <p:spPr bwMode="auto">
          <a:xfrm>
            <a:off x="261256" y="1215062"/>
            <a:ext cx="8650515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78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17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5538" name="Picture 2" descr="C:\Users\jstock\Dropbox\SW\pc_comp\Figures\fig_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6811"/>
          <a:stretch/>
        </p:blipFill>
        <p:spPr bwMode="auto">
          <a:xfrm>
            <a:off x="312055" y="1215062"/>
            <a:ext cx="8519887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2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96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68610" name="Picture 2" descr="C:\Users\jstock\Dropbox\SW\pc_comp\Figures\fig_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r="7243"/>
          <a:stretch/>
        </p:blipFill>
        <p:spPr bwMode="auto">
          <a:xfrm>
            <a:off x="391886" y="1215062"/>
            <a:ext cx="846182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Band-pass filtered components and GDP (6-32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qtrs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standardized)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3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Phillips Curve Scatterplot: 4-qtr changes v. lagged short-term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unempl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44527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9" y="647069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672" y="1680084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1960-1983</a:t>
            </a:r>
          </a:p>
          <a:p>
            <a:r>
              <a:rPr lang="en-US" sz="1600" b="1" dirty="0" smtClean="0">
                <a:solidFill>
                  <a:srgbClr val="C5833B"/>
                </a:solidFill>
                <a:latin typeface="+mn-lt"/>
              </a:rPr>
              <a:t>1984-1999</a:t>
            </a:r>
          </a:p>
          <a:p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2000-2016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96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55990</TotalTime>
  <Words>4907</Words>
  <Application>Microsoft Office PowerPoint</Application>
  <PresentationFormat>On-screen Show (4:3)</PresentationFormat>
  <Paragraphs>1382</Paragraphs>
  <Slides>118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6" baseType="lpstr">
      <vt:lpstr>Arial</vt:lpstr>
      <vt:lpstr>Calibri</vt:lpstr>
      <vt:lpstr>Courier New</vt:lpstr>
      <vt:lpstr>Symbol</vt:lpstr>
      <vt:lpstr>Times New Roman</vt:lpstr>
      <vt:lpstr>Wingdings</vt:lpstr>
      <vt:lpstr>1_Office Theme</vt:lpstr>
      <vt:lpstr>Equation</vt:lpstr>
      <vt:lpstr>2016 Inflation: Drivers and Dynamics Federal Reserve Bank of Cleveland    Sectoral Inflation Measures and Cyclically Sensitive Inflation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EOP</dc:creator>
  <cp:lastModifiedBy>Petrakis, Gia</cp:lastModifiedBy>
  <cp:revision>7033</cp:revision>
  <cp:lastPrinted>2014-02-26T14:41:34Z</cp:lastPrinted>
  <dcterms:created xsi:type="dcterms:W3CDTF">2011-09-02T19:09:31Z</dcterms:created>
  <dcterms:modified xsi:type="dcterms:W3CDTF">2018-06-26T17:40:22Z</dcterms:modified>
</cp:coreProperties>
</file>