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827" r:id="rId1"/>
  </p:sldMasterIdLst>
  <p:notesMasterIdLst>
    <p:notesMasterId r:id="rId49"/>
  </p:notesMasterIdLst>
  <p:handoutMasterIdLst>
    <p:handoutMasterId r:id="rId50"/>
  </p:handoutMasterIdLst>
  <p:sldIdLst>
    <p:sldId id="856" r:id="rId2"/>
    <p:sldId id="861" r:id="rId3"/>
    <p:sldId id="990" r:id="rId4"/>
    <p:sldId id="955" r:id="rId5"/>
    <p:sldId id="805" r:id="rId6"/>
    <p:sldId id="962" r:id="rId7"/>
    <p:sldId id="967" r:id="rId8"/>
    <p:sldId id="968" r:id="rId9"/>
    <p:sldId id="949" r:id="rId10"/>
    <p:sldId id="971" r:id="rId11"/>
    <p:sldId id="862" r:id="rId12"/>
    <p:sldId id="972" r:id="rId13"/>
    <p:sldId id="974" r:id="rId14"/>
    <p:sldId id="980" r:id="rId15"/>
    <p:sldId id="976" r:id="rId16"/>
    <p:sldId id="984" r:id="rId17"/>
    <p:sldId id="1013" r:id="rId18"/>
    <p:sldId id="1014" r:id="rId19"/>
    <p:sldId id="1015" r:id="rId20"/>
    <p:sldId id="1017" r:id="rId21"/>
    <p:sldId id="1018" r:id="rId22"/>
    <p:sldId id="979" r:id="rId23"/>
    <p:sldId id="991" r:id="rId24"/>
    <p:sldId id="982" r:id="rId25"/>
    <p:sldId id="985" r:id="rId26"/>
    <p:sldId id="977" r:id="rId27"/>
    <p:sldId id="992" r:id="rId28"/>
    <p:sldId id="993" r:id="rId29"/>
    <p:sldId id="994" r:id="rId30"/>
    <p:sldId id="995" r:id="rId31"/>
    <p:sldId id="996" r:id="rId32"/>
    <p:sldId id="997" r:id="rId33"/>
    <p:sldId id="998" r:id="rId34"/>
    <p:sldId id="999" r:id="rId35"/>
    <p:sldId id="1000" r:id="rId36"/>
    <p:sldId id="1001" r:id="rId37"/>
    <p:sldId id="1002" r:id="rId38"/>
    <p:sldId id="1003" r:id="rId39"/>
    <p:sldId id="1004" r:id="rId40"/>
    <p:sldId id="1005" r:id="rId41"/>
    <p:sldId id="1006" r:id="rId42"/>
    <p:sldId id="1007" r:id="rId43"/>
    <p:sldId id="1008" r:id="rId44"/>
    <p:sldId id="1009" r:id="rId45"/>
    <p:sldId id="1010" r:id="rId46"/>
    <p:sldId id="1011" r:id="rId47"/>
    <p:sldId id="1012" r:id="rId48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336600"/>
    <a:srgbClr val="C5833B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22" autoAdjust="0"/>
    <p:restoredTop sz="99763" autoAdjust="0"/>
  </p:normalViewPr>
  <p:slideViewPr>
    <p:cSldViewPr snapToGrid="0">
      <p:cViewPr varScale="1">
        <p:scale>
          <a:sx n="83" d="100"/>
          <a:sy n="83" d="100"/>
        </p:scale>
        <p:origin x="63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-3132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2" y="24"/>
            <a:ext cx="3038145" cy="464205"/>
          </a:xfrm>
          <a:prstGeom prst="rect">
            <a:avLst/>
          </a:prstGeom>
        </p:spPr>
        <p:txBody>
          <a:bodyPr vert="horz" lIns="86940" tIns="43471" rIns="86940" bIns="43471" rtlCol="0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44" y="24"/>
            <a:ext cx="3038145" cy="464205"/>
          </a:xfrm>
          <a:prstGeom prst="rect">
            <a:avLst/>
          </a:prstGeom>
        </p:spPr>
        <p:txBody>
          <a:bodyPr vert="horz" lIns="86940" tIns="43471" rIns="86940" bIns="43471" rtlCol="0"/>
          <a:lstStyle>
            <a:lvl1pPr algn="r">
              <a:defRPr sz="1100"/>
            </a:lvl1pPr>
          </a:lstStyle>
          <a:p>
            <a:fld id="{70AA5680-60AA-4E8C-9195-9366E8FC1951}" type="datetimeFigureOut">
              <a:rPr lang="en-US" smtClean="0"/>
              <a:t>6/18/2018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2" y="8830684"/>
            <a:ext cx="3038145" cy="464205"/>
          </a:xfrm>
          <a:prstGeom prst="rect">
            <a:avLst/>
          </a:prstGeom>
        </p:spPr>
        <p:txBody>
          <a:bodyPr vert="horz" lIns="86940" tIns="43471" rIns="86940" bIns="43471" rtlCol="0" anchor="b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44" y="8830684"/>
            <a:ext cx="3038145" cy="464205"/>
          </a:xfrm>
          <a:prstGeom prst="rect">
            <a:avLst/>
          </a:prstGeom>
        </p:spPr>
        <p:txBody>
          <a:bodyPr vert="horz" lIns="86940" tIns="43471" rIns="86940" bIns="43471" rtlCol="0" anchor="b"/>
          <a:lstStyle>
            <a:lvl1pPr algn="r">
              <a:defRPr sz="1100"/>
            </a:lvl1pPr>
          </a:lstStyle>
          <a:p>
            <a:fld id="{9AC7F1CF-A280-476C-9E09-66A3B17592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665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2" y="18"/>
            <a:ext cx="3038145" cy="465745"/>
          </a:xfrm>
          <a:prstGeom prst="rect">
            <a:avLst/>
          </a:prstGeom>
        </p:spPr>
        <p:txBody>
          <a:bodyPr vert="horz" lIns="90142" tIns="45071" rIns="90142" bIns="4507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44" y="18"/>
            <a:ext cx="3038145" cy="465745"/>
          </a:xfrm>
          <a:prstGeom prst="rect">
            <a:avLst/>
          </a:prstGeom>
        </p:spPr>
        <p:txBody>
          <a:bodyPr vert="horz" lIns="90142" tIns="45071" rIns="90142" bIns="4507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3B7042FB-5130-4221-9AD7-55A28D1976F6}" type="datetimeFigureOut">
              <a:rPr lang="en-US"/>
              <a:pPr>
                <a:defRPr/>
              </a:pPr>
              <a:t>6/18/2018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66" y="4416123"/>
            <a:ext cx="5607713" cy="4183995"/>
          </a:xfrm>
          <a:prstGeom prst="rect">
            <a:avLst/>
          </a:prstGeom>
        </p:spPr>
        <p:txBody>
          <a:bodyPr vert="horz" lIns="90142" tIns="45071" rIns="90142" bIns="4507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2" y="8829140"/>
            <a:ext cx="3038145" cy="465745"/>
          </a:xfrm>
          <a:prstGeom prst="rect">
            <a:avLst/>
          </a:prstGeom>
        </p:spPr>
        <p:txBody>
          <a:bodyPr vert="horz" lIns="90142" tIns="45071" rIns="90142" bIns="4507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44" y="8829140"/>
            <a:ext cx="3038145" cy="465745"/>
          </a:xfrm>
          <a:prstGeom prst="rect">
            <a:avLst/>
          </a:prstGeom>
        </p:spPr>
        <p:txBody>
          <a:bodyPr vert="horz" lIns="90142" tIns="45071" rIns="90142" bIns="4507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583293DD-EE22-4E29-BAF8-A880C51803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0061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351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50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377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931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70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541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72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29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406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637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89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6/18/2018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919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75666" y="1390627"/>
            <a:ext cx="7772400" cy="646331"/>
          </a:xfrm>
        </p:spPr>
        <p:txBody>
          <a:bodyPr>
            <a:spAutoFit/>
          </a:bodyPr>
          <a:lstStyle/>
          <a:p>
            <a:r>
              <a:rPr lang="en-US" sz="2400" dirty="0"/>
              <a:t> </a:t>
            </a:r>
            <a:r>
              <a:rPr lang="en-US" sz="3600" b="1" dirty="0" smtClean="0">
                <a:solidFill>
                  <a:srgbClr val="0000FF"/>
                </a:solidFill>
              </a:rPr>
              <a:t>Slack </a:t>
            </a:r>
            <a:r>
              <a:rPr lang="en-US" sz="3600" b="1" dirty="0">
                <a:solidFill>
                  <a:srgbClr val="0000FF"/>
                </a:solidFill>
              </a:rPr>
              <a:t>and Cyclically Sensitive </a:t>
            </a:r>
            <a:r>
              <a:rPr lang="en-US" sz="3600" b="1" dirty="0" smtClean="0">
                <a:solidFill>
                  <a:srgbClr val="0000FF"/>
                </a:solidFill>
              </a:rPr>
              <a:t>Inflation</a:t>
            </a:r>
            <a:endParaRPr lang="en-US" sz="2600" b="1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2366" y="2596515"/>
            <a:ext cx="7255816" cy="3370176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June </a:t>
            </a:r>
            <a:r>
              <a:rPr lang="en-US" sz="2400" dirty="0">
                <a:solidFill>
                  <a:schemeClr val="tx1"/>
                </a:solidFill>
              </a:rPr>
              <a:t>19, 2018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James Stock, Harvard Economics</a:t>
            </a:r>
          </a:p>
          <a:p>
            <a:r>
              <a:rPr lang="en-US" sz="2400" dirty="0">
                <a:solidFill>
                  <a:schemeClr val="tx1"/>
                </a:solidFill>
              </a:rPr>
              <a:t>Mark Watson, Princeton </a:t>
            </a:r>
            <a:r>
              <a:rPr lang="en-US" sz="2400" dirty="0" smtClean="0">
                <a:solidFill>
                  <a:schemeClr val="tx1"/>
                </a:solidFill>
              </a:rPr>
              <a:t>University</a:t>
            </a:r>
          </a:p>
          <a:p>
            <a:endParaRPr lang="en-US" sz="2400" i="1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rgbClr val="0000FF"/>
                </a:solidFill>
              </a:rPr>
              <a:t>2018 ECB Forum on Central Banking</a:t>
            </a:r>
          </a:p>
          <a:p>
            <a:r>
              <a:rPr lang="en-US" sz="2800" dirty="0">
                <a:solidFill>
                  <a:srgbClr val="0000FF"/>
                </a:solidFill>
              </a:rPr>
              <a:t>Sintra, </a:t>
            </a:r>
            <a:r>
              <a:rPr lang="en-US" sz="2800" dirty="0" smtClean="0">
                <a:solidFill>
                  <a:srgbClr val="0000FF"/>
                </a:solidFill>
              </a:rPr>
              <a:t>Portugal</a:t>
            </a:r>
            <a:endParaRPr lang="en-US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01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US: Cyclical activity 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measures (32 quarter band-pass filtered)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77" y="696035"/>
            <a:ext cx="8469745" cy="61346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894622" y="1496291"/>
            <a:ext cx="31680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The 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cyclical activity index (CAI)</a:t>
            </a:r>
            <a:r>
              <a:rPr lang="en-US" sz="2000" dirty="0" smtClean="0">
                <a:latin typeface="+mn-lt"/>
              </a:rPr>
              <a:t> is the first principal component of the 6 band-passed activity variables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564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US: Cyclical Properties of PCE Components: Four Examples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6" t="19957" r="8279" b="65724"/>
          <a:stretch/>
        </p:blipFill>
        <p:spPr>
          <a:xfrm>
            <a:off x="6234544" y="3433610"/>
            <a:ext cx="5957456" cy="19252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2" t="48310" r="36036" b="36849"/>
          <a:stretch/>
        </p:blipFill>
        <p:spPr>
          <a:xfrm>
            <a:off x="0" y="3433610"/>
            <a:ext cx="5915783" cy="19441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2" t="62877" r="36036" b="22817"/>
          <a:stretch/>
        </p:blipFill>
        <p:spPr>
          <a:xfrm>
            <a:off x="106326" y="796249"/>
            <a:ext cx="5915783" cy="18740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6" t="33981" r="8279" b="51111"/>
          <a:stretch/>
        </p:blipFill>
        <p:spPr>
          <a:xfrm>
            <a:off x="6234544" y="749941"/>
            <a:ext cx="5957456" cy="2004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87782" y="6108026"/>
            <a:ext cx="66686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+mn-lt"/>
              </a:rPr>
              <a:t>Black: inflation component    </a:t>
            </a:r>
            <a:r>
              <a:rPr lang="en-US" sz="2200" dirty="0" smtClean="0">
                <a:solidFill>
                  <a:srgbClr val="0000FF"/>
                </a:solidFill>
                <a:latin typeface="+mn-lt"/>
              </a:rPr>
              <a:t>Blue: Cyclical Activity Index</a:t>
            </a:r>
            <a:endParaRPr lang="en-US" sz="22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7490" y="5410681"/>
            <a:ext cx="2951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Correlation = -0.11</a:t>
            </a:r>
            <a:endParaRPr lang="en-US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89107" y="5424538"/>
            <a:ext cx="2951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Correlation = -0.09</a:t>
            </a:r>
            <a:endParaRPr lang="en-US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7490" y="2707485"/>
            <a:ext cx="2951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Correlation = 0.46</a:t>
            </a:r>
            <a:endParaRPr lang="en-US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33690" y="2721344"/>
            <a:ext cx="2951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Correlation = 0.48</a:t>
            </a:r>
            <a:endParaRPr lang="en-US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303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US: Correlation of 4Q 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differences of 4Q 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inflation with Cyclical Activity Index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861055"/>
              </p:ext>
            </p:extLst>
          </p:nvPr>
        </p:nvGraphicFramePr>
        <p:xfrm>
          <a:off x="2715491" y="729667"/>
          <a:ext cx="6936509" cy="58827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58993">
                  <a:extLst>
                    <a:ext uri="{9D8B030D-6E8A-4147-A177-3AD203B41FA5}">
                      <a16:colId xmlns:a16="http://schemas.microsoft.com/office/drawing/2014/main" val="1388062989"/>
                    </a:ext>
                  </a:extLst>
                </a:gridCol>
                <a:gridCol w="1077516">
                  <a:extLst>
                    <a:ext uri="{9D8B030D-6E8A-4147-A177-3AD203B41FA5}">
                      <a16:colId xmlns:a16="http://schemas.microsoft.com/office/drawing/2014/main" val="2714921446"/>
                    </a:ext>
                  </a:extLst>
                </a:gridCol>
              </a:tblGrid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Housing excluding gas &amp; electric utilities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0.475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61222282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Food services &amp; accommodations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0.463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75133578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Food and beverages purchased for off-premises consumption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0.426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506949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Recreation services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0.278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9977731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Recreational goods and vehicles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0.255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660944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Other services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0.153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047949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NPISH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0.138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649027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Gas &amp; electric utilities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</a:rPr>
                        <a:t>0.130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232743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Other durable goods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</a:rPr>
                        <a:t>0.100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402663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Furnishings &amp; durable household equipment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0.095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151633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Other nondurable goods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0.061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724699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Transportation services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0.019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891009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Gasoline &amp; other energy goods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r>
                        <a:rPr lang="en-US" sz="1800" u="none" strike="noStrike" dirty="0" smtClean="0">
                          <a:effectLst/>
                        </a:rPr>
                        <a:t>0.040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4849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Clothing &amp; footwear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-0.089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603654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Health care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-0.107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9659465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Financial services &amp; insurance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-0.114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588589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Motor vehicles and parts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-0.366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466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86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Cyclically Sensitive Inflation: Methods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7805" y="1237416"/>
            <a:ext cx="1115752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Calibri"/>
              </a:rPr>
              <a:t>Treat the Phillips curve as a statistical measurement </a:t>
            </a:r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problem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Components each have different amounts of signal and noise</a:t>
            </a:r>
            <a:endParaRPr lang="en-US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buFont typeface="Courier New" panose="02070309020205020404" pitchFamily="49" charset="0"/>
              <a:buChar char="o"/>
            </a:pPr>
            <a:endParaRPr lang="en-US" sz="2000" b="1" dirty="0" smtClean="0">
              <a:solidFill>
                <a:srgbClr val="0000FF"/>
              </a:solidFill>
              <a:latin typeface="Calibri"/>
            </a:endParaRP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Incorporate </a:t>
            </a:r>
            <a:r>
              <a:rPr lang="en-US" sz="2000" b="1" dirty="0">
                <a:solidFill>
                  <a:srgbClr val="0000FF"/>
                </a:solidFill>
                <a:latin typeface="Calibri"/>
              </a:rPr>
              <a:t>judgmental assessment of measurement </a:t>
            </a:r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quality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Eliminate Recreational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goods &amp;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vehicles, Clothing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&amp;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footwear, Financial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services &amp;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insurance, and NPISH</a:t>
            </a:r>
            <a:endParaRPr lang="en-US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buFont typeface="Courier New" panose="02070309020205020404" pitchFamily="49" charset="0"/>
              <a:buChar char="o"/>
            </a:pPr>
            <a:endParaRPr lang="en-US" sz="2000" b="1" dirty="0">
              <a:solidFill>
                <a:srgbClr val="0000FF"/>
              </a:solidFill>
              <a:latin typeface="Calibri"/>
            </a:endParaRP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CSI - s</a:t>
            </a:r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ingle </a:t>
            </a:r>
            <a:r>
              <a:rPr lang="en-US" sz="2000" b="1" dirty="0">
                <a:solidFill>
                  <a:srgbClr val="0000FF"/>
                </a:solidFill>
                <a:latin typeface="Calibri"/>
              </a:rPr>
              <a:t>slack indicator approach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What are the inflation index weights that yields the most cyclical inflation index?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Estimate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the regression,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000" b="1" dirty="0" smtClean="0">
              <a:solidFill>
                <a:srgbClr val="0000FF"/>
              </a:solidFill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000" b="1" dirty="0">
              <a:solidFill>
                <a:srgbClr val="0000FF"/>
              </a:solidFill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000" b="1" dirty="0">
              <a:latin typeface="+mn-lt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2786415"/>
              </p:ext>
            </p:extLst>
          </p:nvPr>
        </p:nvGraphicFramePr>
        <p:xfrm>
          <a:off x="3343668" y="4045011"/>
          <a:ext cx="57658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568" name="Equation" r:id="rId3" imgW="5765760" imgH="672840" progId="Equation.DSMT4">
                  <p:embed/>
                </p:oleObj>
              </mc:Choice>
              <mc:Fallback>
                <p:oleObj name="Equation" r:id="rId3" imgW="5765760" imgH="67284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43668" y="4045011"/>
                        <a:ext cx="5765800" cy="673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564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US: Benchmark 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CSI specification using </a:t>
            </a:r>
            <a:r>
              <a:rPr lang="en-US" sz="2400" i="1" dirty="0">
                <a:solidFill>
                  <a:srgbClr val="0000FF"/>
                </a:solidFill>
                <a:latin typeface="+mj-lt"/>
                <a:cs typeface="Arial" charset="0"/>
              </a:rPr>
              <a:t>CAI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 – estimated 1984-2018q1</a:t>
            </a:r>
            <a:endParaRPr lang="en-US" sz="2400" i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869226"/>
              </p:ext>
            </p:extLst>
          </p:nvPr>
        </p:nvGraphicFramePr>
        <p:xfrm>
          <a:off x="1523999" y="924596"/>
          <a:ext cx="9596580" cy="55787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02199">
                  <a:extLst>
                    <a:ext uri="{9D8B030D-6E8A-4147-A177-3AD203B41FA5}">
                      <a16:colId xmlns:a16="http://schemas.microsoft.com/office/drawing/2014/main" val="3420642344"/>
                    </a:ext>
                  </a:extLst>
                </a:gridCol>
                <a:gridCol w="1704127">
                  <a:extLst>
                    <a:ext uri="{9D8B030D-6E8A-4147-A177-3AD203B41FA5}">
                      <a16:colId xmlns:a16="http://schemas.microsoft.com/office/drawing/2014/main" val="3275779088"/>
                    </a:ext>
                  </a:extLst>
                </a:gridCol>
                <a:gridCol w="1690254">
                  <a:extLst>
                    <a:ext uri="{9D8B030D-6E8A-4147-A177-3AD203B41FA5}">
                      <a16:colId xmlns:a16="http://schemas.microsoft.com/office/drawing/2014/main" val="460429815"/>
                    </a:ext>
                  </a:extLst>
                </a:gridCol>
              </a:tblGrid>
              <a:tr h="2752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sng" strike="noStrike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Component</a:t>
                      </a:r>
                      <a:endParaRPr lang="en-US" sz="1800" b="1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sng" strike="noStrike" dirty="0" err="1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Corr</a:t>
                      </a:r>
                      <a:r>
                        <a:rPr lang="en-US" sz="1800" b="1" i="0" u="sng" strike="noStrike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with CAI</a:t>
                      </a:r>
                      <a:endParaRPr lang="en-US" sz="1800" b="1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sng" strike="noStrike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CSI weight</a:t>
                      </a:r>
                      <a:endParaRPr lang="en-US" sz="1800" b="1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578670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Housing excluding gas &amp; electric utilities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0.475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0.627</a:t>
                      </a:r>
                      <a:endParaRPr lang="en-US" sz="1800" b="1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5624367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Food services &amp; accommodations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0.463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</a:rPr>
                        <a:t>0.040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1379931"/>
                  </a:ext>
                </a:extLst>
              </a:tr>
              <a:tr h="3978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Food and beverages purchased for off-premises consumption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0.426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0.159</a:t>
                      </a:r>
                      <a:endParaRPr lang="en-US" sz="1800" b="1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649618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Recreation services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0.278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0.080</a:t>
                      </a:r>
                      <a:endParaRPr lang="en-US" sz="1800" b="1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693285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Recreational goods and vehicles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0.255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i="1" u="none" strike="noStrike" dirty="0">
                          <a:effectLst/>
                        </a:rPr>
                        <a:t>excluded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320350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Other services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0.153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0.072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144893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NPISH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0.138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i="1" u="none" strike="noStrike" dirty="0">
                          <a:effectLst/>
                        </a:rPr>
                        <a:t>excluded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690745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Gas &amp; electric utilities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0.13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0.022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968070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Other durable goods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0.1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9107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Furnishings &amp; durable household equipment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0.095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3565363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Other nondurable goods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0.061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046213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Transportation services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0.019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13679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Gasoline &amp; other energy goods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-0.04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000035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Clothing &amp; footwear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-0.089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i="1" u="none" strike="noStrike" dirty="0" smtClean="0">
                          <a:effectLst/>
                        </a:rPr>
                        <a:t>excluded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660643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Health care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-0.107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66591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Financial services &amp; insurance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-0.114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i="1" u="none" strike="noStrike" dirty="0" smtClean="0">
                          <a:effectLst/>
                        </a:rPr>
                        <a:t>excluded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270376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Motor vehicles and parts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-0.366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658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218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US: 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CSI, 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PCExFE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and PCE-all inflation (4 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quarter inflation)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8" t="6130" r="8060" b="7432"/>
          <a:stretch/>
        </p:blipFill>
        <p:spPr>
          <a:xfrm>
            <a:off x="483969" y="637070"/>
            <a:ext cx="10880080" cy="622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73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</a:rPr>
              <a:t>US: CSI </a:t>
            </a:r>
            <a:r>
              <a:rPr lang="en-US" sz="2400" dirty="0">
                <a:solidFill>
                  <a:srgbClr val="0000FF"/>
                </a:solidFill>
                <a:latin typeface="+mj-lt"/>
              </a:rPr>
              <a:t>Phillips correlations &amp; </a:t>
            </a:r>
            <a:r>
              <a:rPr lang="en-US" sz="2400" dirty="0" smtClean="0">
                <a:solidFill>
                  <a:srgbClr val="0000FF"/>
                </a:solidFill>
                <a:latin typeface="+mj-lt"/>
              </a:rPr>
              <a:t>slopes</a:t>
            </a:r>
            <a:endParaRPr lang="en-US" sz="2400" baseline="-250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4189" b="1731"/>
          <a:stretch/>
        </p:blipFill>
        <p:spPr>
          <a:xfrm>
            <a:off x="2270477" y="726710"/>
            <a:ext cx="7967377" cy="61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03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eaLnBrk="1" hangingPunct="1">
              <a:spcAft>
                <a:spcPct val="0"/>
              </a:spcAft>
            </a:pPr>
            <a:r>
              <a:rPr lang="en-US" sz="2400" dirty="0" smtClean="0">
                <a:solidFill>
                  <a:srgbClr val="0000FF"/>
                </a:solidFill>
                <a:latin typeface="Calibri"/>
                <a:ea typeface="+mn-ea"/>
                <a:cs typeface="Arial" charset="0"/>
              </a:rPr>
              <a:t>EA CSI : Slack Measures and Cyclical Activity Index</a:t>
            </a:r>
            <a:endParaRPr lang="en-US" sz="2400" dirty="0">
              <a:solidFill>
                <a:srgbClr val="0000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782" y="793573"/>
            <a:ext cx="8090217" cy="552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88931" y="1426289"/>
            <a:ext cx="375919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EA slack measures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Unemployment gap (EC)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Output gap (IMF)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Band-passed activity variables: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n-lt"/>
              </a:rPr>
              <a:t>GDP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n-lt"/>
              </a:rPr>
              <a:t>Capacity utilization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n-lt"/>
              </a:rPr>
              <a:t>Industrial production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n-lt"/>
            </a:endParaRPr>
          </a:p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EA Cyclical Activity Index </a:t>
            </a:r>
            <a:r>
              <a:rPr lang="en-US" sz="2000" dirty="0" smtClean="0">
                <a:latin typeface="+mn-lt"/>
              </a:rPr>
              <a:t>= average of three band-passed variables (standardized)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0860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eaLnBrk="1" hangingPunct="1">
              <a:spcAft>
                <a:spcPct val="0"/>
              </a:spcAft>
            </a:pPr>
            <a:r>
              <a:rPr lang="en-US" sz="2400" dirty="0" smtClean="0">
                <a:solidFill>
                  <a:srgbClr val="0000FF"/>
                </a:solidFill>
                <a:latin typeface="Calibri"/>
                <a:ea typeface="+mn-ea"/>
                <a:cs typeface="Arial" charset="0"/>
              </a:rPr>
              <a:t>EA: HICP Components: 12 Second-Tier Components (Housing is ex energy)</a:t>
            </a:r>
            <a:endParaRPr lang="en-US" sz="2400" dirty="0">
              <a:solidFill>
                <a:srgbClr val="0000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0" t="70902" r="36650" b="8040"/>
          <a:stretch/>
        </p:blipFill>
        <p:spPr>
          <a:xfrm>
            <a:off x="507526" y="683492"/>
            <a:ext cx="4882318" cy="20378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3" t="26999" r="64711" b="52314"/>
          <a:stretch/>
        </p:blipFill>
        <p:spPr>
          <a:xfrm>
            <a:off x="6899970" y="701964"/>
            <a:ext cx="4894865" cy="20193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7" t="27162" r="7956" b="51388"/>
          <a:stretch/>
        </p:blipFill>
        <p:spPr>
          <a:xfrm>
            <a:off x="507526" y="3363188"/>
            <a:ext cx="5143769" cy="21060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34" t="4853" r="8273" b="73305"/>
          <a:stretch/>
        </p:blipFill>
        <p:spPr>
          <a:xfrm>
            <a:off x="6906131" y="3316013"/>
            <a:ext cx="4888706" cy="218409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37490" y="2848511"/>
            <a:ext cx="2951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Correlation = 0.72</a:t>
            </a:r>
            <a:endParaRPr lang="en-US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44526" y="2813675"/>
            <a:ext cx="2951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Correlation = 0.02</a:t>
            </a:r>
            <a:endParaRPr lang="en-US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7490" y="5410681"/>
            <a:ext cx="2951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Correlation = 0.12</a:t>
            </a:r>
            <a:endParaRPr lang="en-US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83071" y="5410681"/>
            <a:ext cx="2951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Correlation = 0.16</a:t>
            </a:r>
            <a:endParaRPr lang="en-US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87782" y="6108026"/>
            <a:ext cx="66686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+mn-lt"/>
              </a:rPr>
              <a:t>Black: inflation component    </a:t>
            </a:r>
            <a:r>
              <a:rPr lang="en-US" sz="2200" dirty="0" smtClean="0">
                <a:solidFill>
                  <a:srgbClr val="0000FF"/>
                </a:solidFill>
                <a:latin typeface="+mn-lt"/>
              </a:rPr>
              <a:t>Blue: Cyclical Activity Index</a:t>
            </a:r>
            <a:endParaRPr lang="en-US" sz="2200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169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737600" y="6285914"/>
            <a:ext cx="28448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EA: Benchmark 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CSI specification using </a:t>
            </a:r>
            <a:r>
              <a:rPr lang="en-US" sz="2400" i="1" dirty="0">
                <a:solidFill>
                  <a:srgbClr val="0000FF"/>
                </a:solidFill>
                <a:latin typeface="+mj-lt"/>
                <a:cs typeface="Arial" charset="0"/>
              </a:rPr>
              <a:t>CAI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 – estimated 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1996-2018q1</a:t>
            </a:r>
            <a:endParaRPr lang="en-US" sz="2400" i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021678"/>
              </p:ext>
            </p:extLst>
          </p:nvPr>
        </p:nvGraphicFramePr>
        <p:xfrm>
          <a:off x="175492" y="776240"/>
          <a:ext cx="11859490" cy="55096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17126">
                  <a:extLst>
                    <a:ext uri="{9D8B030D-6E8A-4147-A177-3AD203B41FA5}">
                      <a16:colId xmlns:a16="http://schemas.microsoft.com/office/drawing/2014/main" val="1692482163"/>
                    </a:ext>
                  </a:extLst>
                </a:gridCol>
                <a:gridCol w="2023539">
                  <a:extLst>
                    <a:ext uri="{9D8B030D-6E8A-4147-A177-3AD203B41FA5}">
                      <a16:colId xmlns:a16="http://schemas.microsoft.com/office/drawing/2014/main" val="4038469790"/>
                    </a:ext>
                  </a:extLst>
                </a:gridCol>
                <a:gridCol w="2901064">
                  <a:extLst>
                    <a:ext uri="{9D8B030D-6E8A-4147-A177-3AD203B41FA5}">
                      <a16:colId xmlns:a16="http://schemas.microsoft.com/office/drawing/2014/main" val="1197804970"/>
                    </a:ext>
                  </a:extLst>
                </a:gridCol>
                <a:gridCol w="1917761">
                  <a:extLst>
                    <a:ext uri="{9D8B030D-6E8A-4147-A177-3AD203B41FA5}">
                      <a16:colId xmlns:a16="http://schemas.microsoft.com/office/drawing/2014/main" val="2821706009"/>
                    </a:ext>
                  </a:extLst>
                </a:gridCol>
              </a:tblGrid>
              <a:tr h="100560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Component and HICP code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Consumption share (2018)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Correlation between cyclical activity index and 4-qtr change in 4-qtr inflation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CSI weight (w</a:t>
                      </a:r>
                      <a:r>
                        <a:rPr lang="en-US" sz="1800" baseline="-25000">
                          <a:effectLst/>
                        </a:rPr>
                        <a:t>i</a:t>
                      </a:r>
                      <a:r>
                        <a:rPr lang="en-US" sz="1800">
                          <a:effectLst/>
                        </a:rPr>
                        <a:t>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823880"/>
                  </a:ext>
                </a:extLst>
              </a:tr>
              <a:tr h="3715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Food &amp; non-alcoholic beverages (01)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0.155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</a:rPr>
                        <a:t>0.73</a:t>
                      </a:r>
                      <a:endParaRPr lang="en-US" sz="18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</a:rPr>
                        <a:t>0.125</a:t>
                      </a:r>
                      <a:endParaRPr lang="en-US" sz="18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09925885"/>
                  </a:ext>
                </a:extLst>
              </a:tr>
              <a:tr h="3715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Alcohol, tobacco, &amp; narcotics (02)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0.040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-0.05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69054119"/>
                  </a:ext>
                </a:extLst>
              </a:tr>
              <a:tr h="3715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Clothing &amp; footwear (03)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0.059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0.16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55635306"/>
                  </a:ext>
                </a:extLst>
              </a:tr>
              <a:tr h="3715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Housing excluding energy (04x)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0.064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12506865"/>
                  </a:ext>
                </a:extLst>
              </a:tr>
              <a:tr h="41740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Furnishings, household items, &amp; </a:t>
                      </a:r>
                      <a:r>
                        <a:rPr lang="en-US" sz="1800" dirty="0" smtClean="0">
                          <a:effectLst/>
                        </a:rPr>
                        <a:t>maintenance </a:t>
                      </a:r>
                      <a:r>
                        <a:rPr lang="en-US" sz="1800" dirty="0">
                          <a:effectLst/>
                        </a:rPr>
                        <a:t>(05)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0.062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</a:rPr>
                        <a:t>0.63</a:t>
                      </a:r>
                      <a:endParaRPr lang="en-US" sz="18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</a:rPr>
                        <a:t>0.440</a:t>
                      </a:r>
                      <a:endParaRPr lang="en-US" sz="18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53343333"/>
                  </a:ext>
                </a:extLst>
              </a:tr>
              <a:tr h="3715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Health (06)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0.048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0.12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0.042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19081472"/>
                  </a:ext>
                </a:extLst>
              </a:tr>
              <a:tr h="3715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Transport goods &amp; services (07)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0.154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0.043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71636282"/>
                  </a:ext>
                </a:extLst>
              </a:tr>
              <a:tr h="3715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Communications (08)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0.032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-0.06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50805505"/>
                  </a:ext>
                </a:extLst>
              </a:tr>
              <a:tr h="3715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Recreation &amp; culture (09)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0.092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43020710"/>
                  </a:ext>
                </a:extLst>
              </a:tr>
              <a:tr h="3715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Education (10)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0.010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0.011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11589060"/>
                  </a:ext>
                </a:extLst>
              </a:tr>
              <a:tr h="3715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Restaurants &amp; hotels (11)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0.098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</a:rPr>
                        <a:t>0.72</a:t>
                      </a:r>
                      <a:endParaRPr lang="en-US" sz="18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</a:rPr>
                        <a:t>0.338</a:t>
                      </a:r>
                      <a:endParaRPr lang="en-US" sz="18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00509346"/>
                  </a:ext>
                </a:extLst>
              </a:tr>
              <a:tr h="3715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Misc. goods &amp; services (12)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0.092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0.35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44113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38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72203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Where is the cyclical pressure on inflation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? 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5636" y="2386939"/>
            <a:ext cx="32361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0000FF"/>
                </a:solidFill>
                <a:latin typeface="+mn-lt"/>
              </a:rPr>
              <a:t>US:</a:t>
            </a:r>
            <a:endParaRPr lang="en-US" sz="2200" b="1" dirty="0" smtClean="0">
              <a:solidFill>
                <a:srgbClr val="0000FF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+mn-lt"/>
              </a:rPr>
              <a:t>Unemployment rate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+mn-lt"/>
              </a:rPr>
              <a:t>4-quarter inflation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546763" y="721756"/>
            <a:ext cx="8625439" cy="6008956"/>
            <a:chOff x="3546763" y="712520"/>
            <a:chExt cx="8625439" cy="6008956"/>
          </a:xfrm>
        </p:grpSpPr>
        <p:pic>
          <p:nvPicPr>
            <p:cNvPr id="6" name="Picture 5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6763" y="712520"/>
              <a:ext cx="8625439" cy="60089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8359353" y="2421775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solidFill>
                    <a:srgbClr val="336600"/>
                  </a:solidFill>
                </a:rPr>
                <a:t>PCExFE</a:t>
              </a:r>
              <a:endParaRPr lang="en-US" dirty="0">
                <a:solidFill>
                  <a:srgbClr val="3366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580532" y="3908510"/>
              <a:ext cx="13516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6">
                      <a:lumMod val="75000"/>
                    </a:schemeClr>
                  </a:solidFill>
                </a:rPr>
                <a:t>PCE - total</a:t>
              </a:r>
              <a:endParaRPr 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137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EA CSI, 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HICPxEUF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and HICP-all inflation (4 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quarter inflation)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7" t="6384" r="7652" b="6599"/>
          <a:stretch/>
        </p:blipFill>
        <p:spPr>
          <a:xfrm>
            <a:off x="1057562" y="969386"/>
            <a:ext cx="10076873" cy="556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7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40973" y="6329056"/>
            <a:ext cx="21336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Sensitivity check: 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Gap index instead of band-passed activity index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33325" y="655465"/>
            <a:ext cx="2085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4-quarter inflation</a:t>
            </a:r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34474"/>
            <a:ext cx="5929745" cy="4442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657" y="1034474"/>
            <a:ext cx="5975927" cy="444269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1096852" y="5680363"/>
            <a:ext cx="2810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CSI using gap index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755305" y="5644386"/>
            <a:ext cx="527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CSI with index weights estimated (band-passed, unemployment gap, output gap). </a:t>
            </a:r>
            <a:r>
              <a:rPr lang="en-US" dirty="0" smtClean="0"/>
              <a:t>82% of the weight is on band-passed.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98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0"/>
            <a:ext cx="12192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Take-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aways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63592" y="1014235"/>
            <a:ext cx="952164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0000FF"/>
                </a:solidFill>
                <a:latin typeface="+mn-lt"/>
              </a:rPr>
              <a:t>Changing slack measures doesn’t solve the PC </a:t>
            </a: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puzzle (US)</a:t>
            </a:r>
            <a:endParaRPr lang="en-US" sz="2000" b="1" dirty="0">
              <a:solidFill>
                <a:srgbClr val="0000FF"/>
              </a:solidFill>
              <a:latin typeface="+mn-lt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 smtClean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0000FF"/>
                </a:solidFill>
                <a:latin typeface="+mn-lt"/>
              </a:rPr>
              <a:t>Cyclical behavior varies substantially across components.</a:t>
            </a:r>
            <a:r>
              <a:rPr lang="en-US" sz="2000" dirty="0">
                <a:latin typeface="+mn-lt"/>
              </a:rPr>
              <a:t>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In ways that largely make sense based on the nature of the markets (local v. global) and on measurement quality</a:t>
            </a:r>
            <a:endParaRPr lang="en-US" dirty="0" smtClean="0">
              <a:latin typeface="+mn-lt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Current outlook: US</a:t>
            </a:r>
            <a:endParaRPr lang="en-US" sz="2000" b="1" dirty="0">
              <a:solidFill>
                <a:srgbClr val="0000FF"/>
              </a:solidFill>
              <a:latin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From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2013q1-2018q1, </a:t>
            </a:r>
            <a:r>
              <a:rPr lang="en-US" dirty="0" err="1" smtClean="0">
                <a:solidFill>
                  <a:prstClr val="black"/>
                </a:solidFill>
                <a:latin typeface="Calibri"/>
              </a:rPr>
              <a:t>PCExFE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 is unchanged (1.5%), CSI has increased from 2.1% to 2.6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%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0000FF"/>
                </a:solidFill>
                <a:latin typeface="Calibri"/>
              </a:rPr>
              <a:t>Current </a:t>
            </a:r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outlook: EA</a:t>
            </a:r>
            <a:endParaRPr lang="en-US" sz="2000" b="1" dirty="0">
              <a:solidFill>
                <a:srgbClr val="0000FF"/>
              </a:solidFill>
              <a:latin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CSI has different weights than </a:t>
            </a:r>
            <a:r>
              <a:rPr lang="en-US" dirty="0" err="1" smtClean="0">
                <a:solidFill>
                  <a:prstClr val="black"/>
                </a:solidFill>
                <a:latin typeface="Calibri"/>
              </a:rPr>
              <a:t>HICPxEUF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 – but recent behavior is very similar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2016q1-2018q1: EA-CSI increased from 0.9% to 1.2%, same as </a:t>
            </a:r>
            <a:r>
              <a:rPr lang="en-US" dirty="0" err="1" smtClean="0">
                <a:solidFill>
                  <a:prstClr val="black"/>
                </a:solidFill>
                <a:latin typeface="Calibri"/>
              </a:rPr>
              <a:t>HICPxEUF</a:t>
            </a:r>
            <a:endParaRPr lang="en-US" dirty="0" smtClean="0">
              <a:solidFill>
                <a:prstClr val="black"/>
              </a:solidFill>
              <a:latin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Next steps</a:t>
            </a:r>
            <a:endParaRPr lang="en-US" sz="2000" b="1" dirty="0">
              <a:solidFill>
                <a:srgbClr val="0000FF"/>
              </a:solidFill>
              <a:latin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Implement monthly (12-month inflation)</a:t>
            </a:r>
            <a:endParaRPr lang="en-US" dirty="0">
              <a:solidFill>
                <a:prstClr val="black"/>
              </a:solidFill>
              <a:latin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Work with third-tier components – especially in EA (differentiate goods and services)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Resolve conceptual/empirical issue: band-passed activity index or gap or ???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311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54130" y="2667896"/>
            <a:ext cx="2683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00FF"/>
                </a:solidFill>
                <a:latin typeface="+mn-lt"/>
              </a:rPr>
              <a:t>Additional Slides</a:t>
            </a:r>
          </a:p>
        </p:txBody>
      </p:sp>
    </p:spTree>
    <p:extLst>
      <p:ext uri="{BB962C8B-B14F-4D97-AF65-F5344CB8AC3E}">
        <p14:creationId xmlns:p14="http://schemas.microsoft.com/office/powerpoint/2010/main" val="35834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40973" y="6329056"/>
            <a:ext cx="21336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US: Sensitivity 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check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: Pre-sample sta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bility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7" t="3630" r="8357" b="4966"/>
          <a:stretch/>
        </p:blipFill>
        <p:spPr>
          <a:xfrm>
            <a:off x="120612" y="729673"/>
            <a:ext cx="8764770" cy="48895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2112" y="1874616"/>
            <a:ext cx="158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Corr</a:t>
            </a:r>
            <a:r>
              <a:rPr lang="en-US" dirty="0" smtClean="0"/>
              <a:t> = 0.57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45363" y="1892662"/>
            <a:ext cx="158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Corr</a:t>
            </a:r>
            <a:r>
              <a:rPr lang="en-US" dirty="0" smtClean="0"/>
              <a:t> = 0.57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005455" y="1330036"/>
            <a:ext cx="29648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0000FF"/>
                </a:solidFill>
                <a:latin typeface="+mn-lt"/>
              </a:rPr>
              <a:t>Other sensitivity checks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+mn-lt"/>
              </a:rPr>
              <a:t>Rolling regression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+mn-lt"/>
              </a:rPr>
              <a:t>Use all 17 components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+mn-lt"/>
              </a:rPr>
              <a:t>Constrained canonical correlations using all 7 band-pass activity variables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latin typeface="+mn-lt"/>
              </a:rPr>
              <a:t>Use gap instead of band-passed activity indexes</a:t>
            </a:r>
            <a:endParaRPr lang="en-U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276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40973" y="6329056"/>
            <a:ext cx="21336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US: Sensitivity 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check: 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Gap index instead of band-passed activity index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6416" y="1599463"/>
            <a:ext cx="37707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CSI inflation index differs if gap index is used instead of band-passed.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If activity weights </a:t>
            </a:r>
            <a:r>
              <a:rPr lang="en-US" i="1" dirty="0" smtClean="0"/>
              <a:t>and</a:t>
            </a:r>
            <a:r>
              <a:rPr lang="en-US" dirty="0" smtClean="0"/>
              <a:t> CSI weights are chosen simultaneously, the slack variable chosen is band-passed activity index – not a gap!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29" y="1096679"/>
            <a:ext cx="7906324" cy="54703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87869" y="784887"/>
            <a:ext cx="4772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4-quarter change of 4-quarter inflation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57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US: Recent values, 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CSI and </a:t>
            </a:r>
            <a:r>
              <a:rPr lang="en-US" sz="2400" dirty="0" err="1">
                <a:solidFill>
                  <a:srgbClr val="0000FF"/>
                </a:solidFill>
                <a:latin typeface="+mj-lt"/>
                <a:cs typeface="Arial" charset="0"/>
              </a:rPr>
              <a:t>PCExFE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 (quarterly inflation)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180" y="738351"/>
            <a:ext cx="8228163" cy="598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5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US: PCE 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components and their shares, sorted by 2000-2014 share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1719943" y="798283"/>
          <a:ext cx="8752112" cy="5611017"/>
        </p:xfrm>
        <a:graphic>
          <a:graphicData uri="http://schemas.openxmlformats.org/drawingml/2006/table">
            <a:tbl>
              <a:tblPr/>
              <a:tblGrid>
                <a:gridCol w="5123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79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60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Sector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1960-2014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1960-1979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1980-1999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2000-2014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Housing and utilities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0.17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Health care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0.11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0.07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0.16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Other services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0.09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Other nondurable goods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0.07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Food and beverages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off-premises consumption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0.16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Financial services and insurance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0.06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0.07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Food services and accommodations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0.06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0.06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0.07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0.06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Motor vehicles and parts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0.06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Recreation services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Clothing and footwear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0.07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Recreational goods and vehicles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Gasoline and other energy goods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Transportation services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Furnishings and durable household equipment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860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Final consumption expenditures of nonprofit institutions serving households (NPISHs)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Other durable goods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469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04851" y="768026"/>
            <a:ext cx="858293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+mn-lt"/>
              </a:rPr>
              <a:t>The PCE price index is computed by the Bureau of Economic Analysis (BEA)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Most component price series are CPI indexes for components,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computed by the Bureau of Labor Statistics (BLS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Differences between PCE-PI and CPI:</a:t>
            </a:r>
            <a:endParaRPr lang="en-US" dirty="0">
              <a:solidFill>
                <a:prstClr val="black"/>
              </a:solidFill>
              <a:latin typeface="Calibri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+mn-lt"/>
              </a:rPr>
              <a:t>PCE concept is final consumption, CPI is “out of pocket” spending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+mn-lt"/>
              </a:rPr>
              <a:t>Share weights are from the NIPA surveys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+mn-lt"/>
              </a:rPr>
              <a:t>PCE-PI is revised for methodological changes (if possible), CPI is not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+mn-lt"/>
              </a:rPr>
              <a:t>Some divergence in price concepts, in which PCE uses PPI not CPI prices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b="1" dirty="0" smtClean="0">
              <a:solidFill>
                <a:srgbClr val="0000FF"/>
              </a:solidFill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+mn-lt"/>
              </a:rPr>
              <a:t>The market price component of the CPI has 211 item strata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Goods and services. Nondurables: &lt; 3 </a:t>
            </a:r>
            <a:r>
              <a:rPr lang="en-US" dirty="0" err="1" smtClean="0">
                <a:latin typeface="+mn-lt"/>
              </a:rPr>
              <a:t>yrs</a:t>
            </a:r>
            <a:r>
              <a:rPr lang="en-US" dirty="0" smtClean="0">
                <a:latin typeface="+mn-lt"/>
              </a:rPr>
              <a:t> life. Services: cannot be inventoried.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Main sampling rotation structures:</a:t>
            </a:r>
          </a:p>
          <a:p>
            <a:pPr marL="1257300" lvl="2" indent="-342900">
              <a:buFont typeface="+mj-lt"/>
              <a:buAutoNum type="alphaLcParenR"/>
            </a:pPr>
            <a:r>
              <a:rPr lang="en-US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food </a:t>
            </a:r>
            <a:r>
              <a:rPr lang="en-US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at home, </a:t>
            </a:r>
            <a:r>
              <a:rPr lang="en-US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lodging, </a:t>
            </a:r>
            <a:r>
              <a:rPr lang="en-US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most consumer </a:t>
            </a:r>
            <a:r>
              <a:rPr lang="en-US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end-energy goods, </a:t>
            </a:r>
            <a:r>
              <a:rPr lang="en-US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telephone </a:t>
            </a:r>
            <a:r>
              <a:rPr lang="en-US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services, </a:t>
            </a:r>
            <a:r>
              <a:rPr lang="en-US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used cars, </a:t>
            </a:r>
            <a:r>
              <a:rPr lang="en-US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some </a:t>
            </a:r>
            <a:r>
              <a:rPr lang="en-US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odds and </a:t>
            </a:r>
            <a:r>
              <a:rPr lang="en-US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ends: </a:t>
            </a:r>
            <a:r>
              <a:rPr lang="en-US" dirty="0">
                <a:latin typeface="+mn-lt"/>
              </a:rPr>
              <a:t>Single panel sample </a:t>
            </a:r>
            <a:r>
              <a:rPr lang="en-US" dirty="0" smtClean="0">
                <a:latin typeface="+mn-lt"/>
              </a:rPr>
              <a:t>monthly</a:t>
            </a:r>
          </a:p>
          <a:p>
            <a:pPr marL="1257300" lvl="2" indent="-342900">
              <a:buFont typeface="+mj-lt"/>
              <a:buAutoNum type="alphaLcParenR"/>
            </a:pPr>
            <a:r>
              <a:rPr lang="en-US" dirty="0" smtClean="0">
                <a:latin typeface="+mn-lt"/>
              </a:rPr>
              <a:t>Everything else except rent (most regions): </a:t>
            </a:r>
            <a:r>
              <a:rPr lang="en-US" dirty="0">
                <a:latin typeface="+mn-lt"/>
              </a:rPr>
              <a:t>2 panels, alternating months</a:t>
            </a:r>
            <a:endParaRPr lang="en-US" dirty="0" smtClean="0">
              <a:latin typeface="+mn-lt"/>
            </a:endParaRPr>
          </a:p>
          <a:p>
            <a:pPr marL="1257300" lvl="2" indent="-342900">
              <a:buFont typeface="+mj-lt"/>
              <a:buAutoNum type="alphaLcParenR"/>
            </a:pPr>
            <a:r>
              <a:rPr lang="en-US" dirty="0" smtClean="0">
                <a:latin typeface="+mn-lt"/>
              </a:rPr>
              <a:t>rent: 6 panels, each sampled every 6 months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+mn-lt"/>
              </a:rPr>
              <a:t>The m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arket price component of the CPI has 211 item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strata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Market-based CPI has several well-known problems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New goods problem: no quality adjustment, just skip first month price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Replacement goods problem: quality adjustment by (a) hedonic regression or, if not possible, (b) production cost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The PCE price index: a brief review of methods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3369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22416" y="925748"/>
            <a:ext cx="834716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Calibri"/>
              </a:rPr>
              <a:t>The PCE-PI and the CPI are also computed for sectors without posted market prices. There are various methodologies: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The first step is defining the unit to be priced. For example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For legal services: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an end-consumer legal service (e.g. will), with a fixed production function (hours of attorney, legal aide, </a:t>
            </a:r>
            <a:r>
              <a:rPr lang="en-US" dirty="0" err="1" smtClean="0">
                <a:solidFill>
                  <a:prstClr val="black"/>
                </a:solidFill>
                <a:latin typeface="Calibri"/>
              </a:rPr>
              <a:t>etc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) and changing input wages;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or, an hour of a law office’s time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For hospital services: a service bundle (e.g., 2 day stay + 1 cardiac catheterization + 2 EKGs + 2 IV doses blood thinner drug + …)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These are priced from (randomly selected) bills or interviews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Other price indexes for unpriced services include unpriced services of nonprofits (religious institutions, etc.), unpriced banking services (liquidity services)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However, many services have market prices (Red Sox ticket; a room at </a:t>
            </a:r>
            <a:r>
              <a:rPr lang="en-US" dirty="0" err="1" smtClean="0">
                <a:solidFill>
                  <a:prstClr val="black"/>
                </a:solidFill>
                <a:latin typeface="Calibri"/>
              </a:rPr>
              <a:t>Sonesta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b="1" dirty="0" smtClean="0">
              <a:solidFill>
                <a:srgbClr val="0000FF"/>
              </a:solidFill>
              <a:latin typeface="Calibri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Calibri"/>
              </a:rPr>
              <a:t>Special indexes: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PCE-</a:t>
            </a:r>
            <a:r>
              <a:rPr lang="en-US" dirty="0" err="1" smtClean="0">
                <a:solidFill>
                  <a:prstClr val="black"/>
                </a:solidFill>
                <a:latin typeface="Calibri"/>
              </a:rPr>
              <a:t>xE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: excludes gasoline &amp; other energy goods + energy utilities component of housing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PCE-</a:t>
            </a:r>
            <a:r>
              <a:rPr lang="en-US" dirty="0" err="1" smtClean="0">
                <a:solidFill>
                  <a:prstClr val="black"/>
                </a:solidFill>
                <a:latin typeface="Calibri"/>
              </a:rPr>
              <a:t>xFE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: also excludes food at home (but </a:t>
            </a:r>
            <a:r>
              <a:rPr lang="en-US" u="sng" dirty="0" smtClean="0">
                <a:solidFill>
                  <a:prstClr val="black"/>
                </a:solidFill>
                <a:latin typeface="Calibri"/>
              </a:rPr>
              <a:t>not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 food at restaurants)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Market-based CPI (excludes all non-market price estimates)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The PCE price index: a brief review of methods, </a:t>
            </a:r>
            <a:r>
              <a:rPr lang="en-US" sz="2400" dirty="0" err="1">
                <a:solidFill>
                  <a:srgbClr val="0000FF"/>
                </a:solidFill>
                <a:latin typeface="+mj-lt"/>
                <a:cs typeface="Arial" charset="0"/>
              </a:rPr>
              <a:t>ctd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.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39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5636" y="2386939"/>
            <a:ext cx="32361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0000FF"/>
                </a:solidFill>
                <a:latin typeface="+mn-lt"/>
              </a:rPr>
              <a:t>Euro Area data: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+mn-lt"/>
              </a:rPr>
              <a:t>Unemployment rate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+mn-lt"/>
              </a:rPr>
              <a:t>4-quarter inflation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673" y="702039"/>
            <a:ext cx="8364186" cy="608542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327704" y="2524102"/>
            <a:ext cx="2269120" cy="1651413"/>
            <a:chOff x="5327704" y="2524102"/>
            <a:chExt cx="2269120" cy="1651413"/>
          </a:xfrm>
        </p:grpSpPr>
        <p:sp>
          <p:nvSpPr>
            <p:cNvPr id="10" name="TextBox 9"/>
            <p:cNvSpPr txBox="1"/>
            <p:nvPr/>
          </p:nvSpPr>
          <p:spPr>
            <a:xfrm>
              <a:off x="6198043" y="2524102"/>
              <a:ext cx="13987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336600"/>
                  </a:solidFill>
                </a:rPr>
                <a:t>HICP x </a:t>
              </a:r>
              <a:r>
                <a:rPr lang="en-US" dirty="0" err="1" smtClean="0">
                  <a:solidFill>
                    <a:srgbClr val="336600"/>
                  </a:solidFill>
                </a:rPr>
                <a:t>EuF</a:t>
              </a:r>
              <a:endParaRPr lang="en-US" dirty="0">
                <a:solidFill>
                  <a:srgbClr val="3366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327704" y="3806183"/>
              <a:ext cx="13731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6">
                      <a:lumMod val="75000"/>
                    </a:schemeClr>
                  </a:solidFill>
                </a:rPr>
                <a:t>HICP - total</a:t>
              </a:r>
              <a:endParaRPr 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12" name="Title 3"/>
          <p:cNvSpPr txBox="1">
            <a:spLocks/>
          </p:cNvSpPr>
          <p:nvPr/>
        </p:nvSpPr>
        <p:spPr bwMode="auto">
          <a:xfrm>
            <a:off x="0" y="-1"/>
            <a:ext cx="12172203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Where is the cyclical pressure on inflation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? 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7496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PCE (green) and component (orange): Housing ex energy util. (</a:t>
            </a:r>
            <a:r>
              <a:rPr lang="en-US" sz="2400" dirty="0" err="1">
                <a:solidFill>
                  <a:srgbClr val="0000FF"/>
                </a:solidFill>
                <a:latin typeface="+mj-lt"/>
                <a:cs typeface="Arial" charset="0"/>
              </a:rPr>
              <a:t>qtrly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36867" name="Picture 3" descr="C:\STATA\macro\inflation\figs\p_hu_xe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986" y="66983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246888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Rent paid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by renters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Actual market rent</a:t>
                      </a:r>
                      <a:r>
                        <a:rPr lang="en-US" sz="1600" b="0" baseline="0" dirty="0" smtClean="0"/>
                        <a:t> excluding utilities</a:t>
                      </a:r>
                      <a:endParaRPr lang="en-US" sz="1600" b="0" dirty="0" smtClean="0"/>
                    </a:p>
                    <a:p>
                      <a:r>
                        <a:rPr lang="en-US" sz="1600" b="0" dirty="0" smtClean="0"/>
                        <a:t>6 rotating</a:t>
                      </a:r>
                      <a:r>
                        <a:rPr lang="en-US" sz="1600" b="0" baseline="0" dirty="0" smtClean="0"/>
                        <a:t> panels, surveyed every 6 months</a:t>
                      </a:r>
                    </a:p>
                    <a:p>
                      <a:r>
                        <a:rPr lang="en-US" sz="1600" b="0" baseline="0" dirty="0" smtClean="0"/>
                        <a:t>Price index(t) = This month’s panel price relative </a:t>
                      </a:r>
                      <a:r>
                        <a:rPr lang="en-US" sz="1600" b="0" baseline="0" dirty="0" smtClean="0">
                          <a:sym typeface="Symbol"/>
                        </a:rPr>
                        <a:t></a:t>
                      </a:r>
                      <a:r>
                        <a:rPr lang="en-US" sz="1600" b="0" baseline="0" dirty="0" smtClean="0"/>
                        <a:t> price index(t-1)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Owner-equivalent rent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Post-1983: Actual market rent excluding utilities</a:t>
                      </a:r>
                    </a:p>
                    <a:p>
                      <a:r>
                        <a:rPr lang="en-US" sz="1600" b="0" dirty="0" smtClean="0"/>
                        <a:t>Pre-1983:</a:t>
                      </a:r>
                      <a:r>
                        <a:rPr lang="en-US" sz="1600" b="0" baseline="0" dirty="0" smtClean="0"/>
                        <a:t> Payment flows (mortgage payments, </a:t>
                      </a:r>
                      <a:r>
                        <a:rPr lang="en-US" sz="1600" b="0" baseline="0" dirty="0" err="1" smtClean="0"/>
                        <a:t>etc</a:t>
                      </a:r>
                      <a:r>
                        <a:rPr lang="en-US" sz="1600" b="0" baseline="0" dirty="0" smtClean="0"/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 rotating panels, index construction as for renters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Misc.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Surveyed units fractionally represent rental and owned units</a:t>
                      </a:r>
                    </a:p>
                    <a:p>
                      <a:r>
                        <a:rPr lang="en-US" sz="1600" b="0" dirty="0" smtClean="0"/>
                        <a:t>Boarding</a:t>
                      </a:r>
                      <a:r>
                        <a:rPr lang="en-US" sz="1600" b="0" baseline="0" dirty="0" smtClean="0"/>
                        <a:t> schools, group homes use renter’s rent index</a:t>
                      </a:r>
                    </a:p>
                    <a:p>
                      <a:r>
                        <a:rPr lang="en-US" sz="1600" b="0" baseline="0" dirty="0" smtClean="0"/>
                        <a:t>Utilities: CPI for water &amp; sewer </a:t>
                      </a:r>
                      <a:r>
                        <a:rPr lang="en-US" sz="1600" b="0" baseline="0" dirty="0" err="1" smtClean="0"/>
                        <a:t>maint</a:t>
                      </a:r>
                      <a:r>
                        <a:rPr lang="en-US" sz="1600" b="0" baseline="0" dirty="0" smtClean="0"/>
                        <a:t>; CPI for garbage &amp; trash collection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295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Housing: energy utilities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37890" name="Picture 2" descr="C:\STATA\macro\inflation\figs\p_hu_es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2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74168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Electricity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electricity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Natural gas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</a:t>
                      </a:r>
                      <a:r>
                        <a:rPr lang="en-US" sz="1600" b="0" dirty="0" err="1" smtClean="0"/>
                        <a:t>utllity</a:t>
                      </a:r>
                      <a:r>
                        <a:rPr lang="en-US" sz="1600" b="0" dirty="0" smtClean="0"/>
                        <a:t>-provided natural gas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474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Health care (expenditure share 2000-2016 = 0.16): CPI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226060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CPI v. PCE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covers out-of-pocket medical (paid by consumers). PCE covers consumption of medical services</a:t>
                      </a:r>
                      <a:r>
                        <a:rPr lang="en-US" sz="1600" b="0" baseline="0" dirty="0" smtClean="0"/>
                        <a:t>. Most medical services in the U.S. do not have a market price – they are negotiated health plan prices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CPI: Outpatient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physician’s services, paramedics, hospitals, nursing homes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Provision-of-services concept. CPI outpatient:</a:t>
                      </a:r>
                      <a:r>
                        <a:rPr lang="en-US" sz="1600" b="0" baseline="0" dirty="0" smtClean="0"/>
                        <a:t> price of visit for a specific illness. CPI hospital (post-87): </a:t>
                      </a:r>
                      <a:r>
                        <a:rPr lang="en-US" sz="1600" b="0" dirty="0" smtClean="0"/>
                        <a:t>price of bundle of services provided (3</a:t>
                      </a:r>
                      <a:r>
                        <a:rPr lang="en-US" sz="1600" b="0" baseline="0" dirty="0" smtClean="0"/>
                        <a:t>-day stay + 1 catheterization + 2 EKGs +… ) by insurer reimbursement category. CPI pharma: by drug. Pre-87: cost of hospital inputs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Dental &amp;  other medical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dental services, CPI for other medical services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2226" name="Picture 2" descr="C:\STATA\macro\inflation\figs\dhlc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45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19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Health care (0.16): PCE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243332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PPI concept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PPI usually</a:t>
                      </a:r>
                      <a:r>
                        <a:rPr lang="en-US" sz="1600" b="0" baseline="0" dirty="0" smtClean="0"/>
                        <a:t> first transaction price rec’d by producer. For health care, PPI since 1993 is DRG-based, broken out by service providers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PCE: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Physician services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PPI for physician offices.</a:t>
                      </a:r>
                      <a:r>
                        <a:rPr lang="en-US" sz="1600" b="0" baseline="0" dirty="0" smtClean="0"/>
                        <a:t> Unit is office visit for a given condition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PCE: 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hospital services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PPI for hospitals. Unit is a hospital episode</a:t>
                      </a:r>
                      <a:r>
                        <a:rPr lang="en-US" sz="1600" b="0" baseline="0" dirty="0" smtClean="0"/>
                        <a:t> for a given condition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PCE: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nursing homes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PPI for nursing</a:t>
                      </a:r>
                      <a:r>
                        <a:rPr lang="en-US" sz="1600" b="0" baseline="0" dirty="0" smtClean="0"/>
                        <a:t> homes. Cost of inputs basis (hourly wages etc.)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PCE: paramedical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PPI for paramedical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Dental &amp;  other medical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Uses</a:t>
                      </a:r>
                      <a:r>
                        <a:rPr lang="en-US" sz="1600" b="0" baseline="0" dirty="0" smtClean="0"/>
                        <a:t> CPIs </a:t>
                      </a:r>
                      <a:r>
                        <a:rPr lang="en-US" sz="1600" b="0" dirty="0" smtClean="0"/>
                        <a:t>for dental services, for other medical services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2226" name="Picture 2" descr="C:\STATA\macro\inflation\figs\dhlc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45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08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Other services (0.09)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243332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Communication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wireless</a:t>
                      </a:r>
                      <a:r>
                        <a:rPr lang="en-US" sz="1600" b="0" baseline="0" dirty="0" smtClean="0"/>
                        <a:t> phone service, CPI for land line phone service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Internet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internet</a:t>
                      </a:r>
                      <a:r>
                        <a:rPr lang="en-US" sz="1600" b="0" baseline="0" dirty="0" smtClean="0"/>
                        <a:t> services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Education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college</a:t>
                      </a:r>
                      <a:r>
                        <a:rPr lang="en-US" sz="1600" b="0" baseline="0" dirty="0" smtClean="0"/>
                        <a:t> education; CPI for private primary &amp; secondary schools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Legal,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accounting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Cost</a:t>
                      </a:r>
                      <a:r>
                        <a:rPr lang="en-US" sz="1600" b="0" baseline="0" dirty="0" smtClean="0"/>
                        <a:t> basis (cost of 1 </a:t>
                      </a:r>
                      <a:r>
                        <a:rPr lang="en-US" sz="1600" b="0" baseline="0" dirty="0" err="1" smtClean="0"/>
                        <a:t>hr</a:t>
                      </a:r>
                      <a:r>
                        <a:rPr lang="en-US" sz="1600" b="0" baseline="0" dirty="0" smtClean="0"/>
                        <a:t> law office time, or mix of time for given service)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Social services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Cost basis, some</a:t>
                      </a:r>
                      <a:r>
                        <a:rPr lang="en-US" sz="1600" b="0" baseline="0" dirty="0" smtClean="0"/>
                        <a:t> CPI (child care)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Misc.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postage, CPI for funeral services, CPI for haircuts; net foreign travel (complicated)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8915" name="Picture 3" descr="C:\STATA\macro\inflation\figs\dots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644" y="669834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2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Other nondurable goods (0.08)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222504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Tobacco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CPI-tobacco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Pharmaceuticals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CPIs for prescription</a:t>
                      </a:r>
                      <a:r>
                        <a:rPr lang="en-US" sz="1600" b="0" baseline="0" dirty="0" smtClean="0"/>
                        <a:t> &amp; OTC </a:t>
                      </a:r>
                      <a:r>
                        <a:rPr lang="en-US" sz="1600" b="0" dirty="0" smtClean="0"/>
                        <a:t>drugs, CPI for med. eqpt</a:t>
                      </a:r>
                      <a:r>
                        <a:rPr lang="en-US" sz="1600" b="0" baseline="0" dirty="0" smtClean="0"/>
                        <a:t> sold to consumers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Recreational nondurables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CPIs for toys, plants</a:t>
                      </a:r>
                      <a:r>
                        <a:rPr lang="en-US" sz="1600" b="0" baseline="0" dirty="0" smtClean="0"/>
                        <a:t> &amp; flowers, pets, photographic supplies,…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Personal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care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Various</a:t>
                      </a:r>
                      <a:r>
                        <a:rPr lang="en-US" sz="1600" b="0" baseline="0" dirty="0" smtClean="0"/>
                        <a:t> CPIs for personal care items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Misc. home goods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CPIs: newspapers &amp; magazines, household supplies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Spending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abroad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(net, including in-kind</a:t>
                      </a:r>
                      <a:r>
                        <a:rPr lang="en-US" sz="1600" b="0" baseline="0" dirty="0" smtClean="0"/>
                        <a:t> personal remittances</a:t>
                      </a:r>
                      <a:r>
                        <a:rPr lang="en-US" sz="1600" b="0" dirty="0" smtClean="0"/>
                        <a:t>)</a:t>
                      </a:r>
                      <a:r>
                        <a:rPr lang="en-US" sz="1600" b="0" baseline="0" dirty="0" smtClean="0"/>
                        <a:t> complicated, non-mkt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9938" name="Picture 2" descr="C:\STATA\macro\inflation\figs\dong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951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62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Food &amp; beverages off-premises (0.08)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94996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Food &amp; nonalcoholic beverages,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off-premises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Detailed price components</a:t>
                      </a:r>
                      <a:r>
                        <a:rPr lang="en-US" sz="1600" b="0" baseline="0" dirty="0" smtClean="0"/>
                        <a:t> for food at home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Alcohol, off-premises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Various</a:t>
                      </a:r>
                      <a:r>
                        <a:rPr lang="en-US" sz="1600" b="0" baseline="0" dirty="0" smtClean="0"/>
                        <a:t> CPIs (beer, wine, distilled spirits) for off-premises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0962" name="Picture 2" descr="C:\STATA\macro\inflation\figs\dfxa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091" y="66983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3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Financial services &amp; insurance (0.08)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214376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Financial services provided w/out payment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Estimated</a:t>
                      </a:r>
                      <a:r>
                        <a:rPr lang="en-US" sz="1600" b="0" baseline="0" dirty="0" smtClean="0"/>
                        <a:t> based on imputed below-market interest on checking account. Alternative interest rate changed to “stabilized” (smoothed) rate in 2013, revised back to 1985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Financial fees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checking account and other bank services (market prices). 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Insurance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Price index</a:t>
                      </a:r>
                      <a:r>
                        <a:rPr lang="en-US" sz="1600" b="0" baseline="0" dirty="0" smtClean="0"/>
                        <a:t> is for the value of insurance services provided (risk pooling, intermediation) = all premiums – expected losses; cost-based using PPI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Brokers’ fees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PPI</a:t>
                      </a:r>
                      <a:r>
                        <a:rPr lang="en-US" sz="1600" b="0" baseline="0" dirty="0" smtClean="0"/>
                        <a:t> (cost-based)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1986" name="Picture 2" descr="C:\STATA\macro\inflation\figs\difs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646" y="66983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84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Food services &amp; accommodations (0.06)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152908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Purchased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meals &amp; beverages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</a:t>
                      </a:r>
                      <a:r>
                        <a:rPr lang="en-US" sz="1600" b="0" baseline="0" dirty="0" smtClean="0"/>
                        <a:t> categories of purchased meals &amp; beverages (restaurant meals, bars, fast food, </a:t>
                      </a:r>
                      <a:r>
                        <a:rPr lang="en-US" sz="1600" b="0" baseline="0" dirty="0" err="1" smtClean="0"/>
                        <a:t>etc</a:t>
                      </a:r>
                      <a:r>
                        <a:rPr lang="en-US" sz="1600" b="0" baseline="0" dirty="0" smtClean="0"/>
                        <a:t>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Institutional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food &amp; drink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Use market-based</a:t>
                      </a:r>
                      <a:r>
                        <a:rPr lang="en-US" sz="1600" b="0" baseline="0" dirty="0" smtClean="0"/>
                        <a:t> CPI for purchased meals &amp; beverages by category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Accommodations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purchased lodging away from home. Boarding at</a:t>
                      </a:r>
                      <a:r>
                        <a:rPr lang="en-US" sz="1600" b="0" baseline="0" dirty="0" smtClean="0"/>
                        <a:t> schools: separate (market-price) CPI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3010" name="Picture 2" descr="C:\STATA\macro\inflation\figs\dfsa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755" y="66983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51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Motor  vehicles &amp; parts (0.04)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132080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New cars &amp; trucks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CPI-new</a:t>
                      </a:r>
                      <a:r>
                        <a:rPr lang="en-US" sz="1600" b="0" baseline="0" dirty="0" smtClean="0"/>
                        <a:t> cars: </a:t>
                      </a:r>
                      <a:r>
                        <a:rPr lang="en-US" sz="1600" b="0" dirty="0" smtClean="0"/>
                        <a:t>sticker price + 30-day average dealer markup or discount. Year to year quality changes priced on production cost.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Used cars &amp; trucks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Secondary source price data, with quality</a:t>
                      </a:r>
                      <a:r>
                        <a:rPr lang="en-US" sz="1600" b="0" baseline="0" dirty="0" smtClean="0"/>
                        <a:t> adjustments when new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Parts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tires; CPI for parts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4034" name="Picture 2" descr="C:\STATA\macro\inflation\figs\dmot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755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48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73990" y="-25265"/>
            <a:ext cx="12192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The Flattening U.S. Phillips Curve – using </a:t>
            </a:r>
            <a:r>
              <a:rPr lang="en-US" sz="2400" dirty="0" err="1" smtClean="0">
                <a:solidFill>
                  <a:srgbClr val="0000FF"/>
                </a:solidFill>
                <a:latin typeface="+mn-lt"/>
              </a:rPr>
              <a:t>PCExFE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 &amp; CBO unemployment gap</a:t>
            </a:r>
            <a:endParaRPr lang="en-US" sz="2400" baseline="-250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593666" y="711111"/>
            <a:ext cx="8261018" cy="6010365"/>
            <a:chOff x="1919408" y="711111"/>
            <a:chExt cx="8261018" cy="601036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9408" y="711111"/>
              <a:ext cx="8261018" cy="601036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8857788" y="3949255"/>
              <a:ext cx="108074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C5833B"/>
                  </a:solidFill>
                  <a:latin typeface="+mn-lt"/>
                </a:rPr>
                <a:t>1984-1999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63342" y="2971373"/>
              <a:ext cx="12955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336600"/>
                  </a:solidFill>
                  <a:latin typeface="+mn-lt"/>
                </a:rPr>
                <a:t>2000-2018q1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996456" y="4896313"/>
              <a:ext cx="108074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0000FF"/>
                  </a:solidFill>
                  <a:latin typeface="+mn-lt"/>
                </a:rPr>
                <a:t>1960-1983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182254" y="1283855"/>
            <a:ext cx="193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Four-quarter changes of four-quarter inflation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25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Recreation services (0.04)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152908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Sports centers &amp; clubs, theaters,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museums, etc.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specific categories, e.g. club dues and fees; admission to sporti</a:t>
                      </a:r>
                      <a:r>
                        <a:rPr lang="en-US" sz="1600" b="0" baseline="0" dirty="0" smtClean="0"/>
                        <a:t>ng events. Monthly/bi-monthly/6-month sample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Audio/video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&amp; info processing services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cable &amp; satellite TV; CPI for film processing; CPI for video/audio rental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Other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Gambling: CPI-U; pet</a:t>
                      </a:r>
                      <a:r>
                        <a:rPr lang="en-US" sz="1600" b="0" baseline="0" dirty="0" smtClean="0"/>
                        <a:t> care: CPI-veterinary services, etc.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5058" name="Picture 2" descr="C:\STATA\macro\inflation\figs\drca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094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53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Clothing &amp; footwear (0.03)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94996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Market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purchased clothing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Various</a:t>
                      </a:r>
                      <a:r>
                        <a:rPr lang="en-US" sz="1600" b="0" baseline="0" dirty="0" smtClean="0"/>
                        <a:t> CPIs. Note new/replacement goods issue however.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Military &amp; uniforms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Cost-based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6082" name="Picture 2" descr="C:\STATA\macro\inflation\figs\dclo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539" y="66983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20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Recreational goods &amp; vehicles (0.03)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193548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Video,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audio, home computers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Various</a:t>
                      </a:r>
                      <a:r>
                        <a:rPr lang="en-US" sz="1600" b="0" baseline="0" dirty="0" smtClean="0"/>
                        <a:t> CPIs including CPI for home computers, CPI for computer software and accessories, and CPI for consumer digital communications and information processing eqpt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Sporting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eqp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sporting eqpt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Recreational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books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recreational books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Musical instruments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musical instruments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7106" name="Picture 2" descr="C:\STATA\macro\inflation\figs\dreq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539" y="66983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55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Gasoline &amp; other energy goods (0.03)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74168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Motor fuels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motor fuels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Other fuels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CPIs for propane, kerosene, wood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8130" name="Picture 2" descr="C:\STATA\macro\inflation\figs\dgoe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398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24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Transportation services (0.03)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3624" y="4306202"/>
          <a:ext cx="8471647" cy="162052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Airline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travel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PPI (cost-based: passenger revenues/total passenger-miles) (however CPI is based on actual prices, currently</a:t>
                      </a:r>
                      <a:r>
                        <a:rPr lang="en-US" sz="1600" b="0" baseline="0" dirty="0" smtClean="0"/>
                        <a:t> sampled off the Web)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FF"/>
                          </a:solidFill>
                        </a:rPr>
                        <a:t>Intracity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</a:t>
                      </a:r>
                      <a:r>
                        <a:rPr lang="en-US" sz="1600" b="0" baseline="0" dirty="0" smtClean="0"/>
                        <a:t> (covers taxis, busses, etc.)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823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Intercity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busses, trains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(market prices)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823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Water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(ferries,</a:t>
                      </a:r>
                      <a:r>
                        <a:rPr lang="en-US" sz="1600" b="0" baseline="0" dirty="0" smtClean="0"/>
                        <a:t> etc.)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9154" name="Picture 2" descr="C:\STATA\macro\inflation\figs\dtrs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398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89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Furnishings &amp; household durables (0.03)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132080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Furniture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&amp; bedding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furniture &amp; bedding; CPI for clocks &amp; lamps; related</a:t>
                      </a:r>
                      <a:r>
                        <a:rPr lang="en-US" sz="1600" b="0" baseline="0" dirty="0" smtClean="0"/>
                        <a:t> CPIs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Household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appliances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Various CPIs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Tools, house &amp; garden eqpt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Various</a:t>
                      </a:r>
                      <a:r>
                        <a:rPr lang="en-US" sz="1600" b="0" baseline="0" dirty="0" smtClean="0"/>
                        <a:t> CPIs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0178" name="Picture 2" descr="C:\STATA\macro\inflation\figs\dfdh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754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72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Other durable goods (0.02)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57912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Misc. durable goods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Watches, jewelry, educational books, luggage, telephone equipment. All based</a:t>
                      </a:r>
                      <a:r>
                        <a:rPr lang="en-US" sz="1600" b="0" baseline="0" dirty="0" smtClean="0"/>
                        <a:t> on CPIs (market prices)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514" y="627321"/>
            <a:ext cx="8229600" cy="368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10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1523999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00FF"/>
                </a:solidFill>
                <a:latin typeface="+mj-lt"/>
                <a:cs typeface="Arial" charset="0"/>
              </a:rPr>
              <a:t>Final consumption expenditures of </a:t>
            </a:r>
          </a:p>
          <a:p>
            <a:r>
              <a:rPr lang="en-US" sz="2000" dirty="0">
                <a:solidFill>
                  <a:srgbClr val="0000FF"/>
                </a:solidFill>
                <a:latin typeface="+mj-lt"/>
                <a:cs typeface="Arial" charset="0"/>
              </a:rPr>
              <a:t>nonprofit institutions serving households (NPISHs) (0.03)</a:t>
            </a:r>
            <a:endParaRPr lang="en-US" sz="20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873624" y="4323658"/>
          <a:ext cx="8471647" cy="140208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NPISH definition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Current operating</a:t>
                      </a:r>
                      <a:r>
                        <a:rPr lang="en-US" sz="1600" b="0" baseline="0" dirty="0" smtClean="0"/>
                        <a:t> expenditures by </a:t>
                      </a:r>
                      <a:r>
                        <a:rPr lang="en-US" sz="1600" b="0" dirty="0" smtClean="0"/>
                        <a:t>nonprofits less sales to households and other sectors. 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Prices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By construction, essentially</a:t>
                      </a:r>
                      <a:r>
                        <a:rPr lang="en-US" sz="1600" b="0" baseline="0" dirty="0" smtClean="0"/>
                        <a:t> everything in NPISHs does not have a market price, so costs of inputs are used for priced outputs. Example: price of 1 hour of a minister’s time = minister’s hourly wage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1202" name="Picture 2" descr="C:\STATA\macro\inflation\figs\dnpi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092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30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 bwMode="auto">
          <a:xfrm>
            <a:off x="0" y="0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</a:rPr>
              <a:t>Slack and Cyclically Sensitive Inflation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51647" y="813861"/>
            <a:ext cx="10299844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+mn-lt"/>
              </a:rPr>
              <a:t>Outline</a:t>
            </a:r>
            <a:endParaRPr lang="en-US" sz="2400" b="1" dirty="0" smtClean="0">
              <a:solidFill>
                <a:srgbClr val="0000FF"/>
              </a:solidFill>
              <a:latin typeface="+mn-lt"/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200" dirty="0" smtClean="0">
                <a:latin typeface="+mn-lt"/>
              </a:rPr>
              <a:t>US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+mn-lt"/>
              </a:rPr>
              <a:t>Can the (aggregate) PC be resuscitated by using a different slack measure? </a:t>
            </a:r>
            <a:r>
              <a:rPr lang="en-US" sz="2200" dirty="0" smtClean="0">
                <a:latin typeface="+mn-lt"/>
              </a:rPr>
              <a:t>(no)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+mn-lt"/>
              </a:rPr>
              <a:t>Do some components move cyclically (yes)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+mn-lt"/>
              </a:rPr>
              <a:t>Construct index of cyclically sensitive inflation (CSI)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200" dirty="0" smtClean="0">
              <a:latin typeface="+mn-lt"/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200" dirty="0" smtClean="0">
                <a:latin typeface="+mn-lt"/>
              </a:rPr>
              <a:t>EA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</a:rPr>
              <a:t>Do some components move cyclically (yes)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</a:rPr>
              <a:t>Construct index of cyclically sensitive inflation (CSI)</a:t>
            </a:r>
          </a:p>
          <a:p>
            <a:pPr marL="457200" indent="-457200">
              <a:buFont typeface="+mj-lt"/>
              <a:buAutoNum type="alphaUcPeriod"/>
            </a:pPr>
            <a:endParaRPr lang="en-US" sz="2200" dirty="0">
              <a:latin typeface="+mn-lt"/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sz="2200" dirty="0" smtClean="0">
                <a:latin typeface="+mn-lt"/>
              </a:rPr>
              <a:t>Discussion &amp; implications</a:t>
            </a:r>
          </a:p>
          <a:p>
            <a:pPr marL="457200" indent="-457200">
              <a:buFont typeface="+mj-lt"/>
              <a:buAutoNum type="alphaUcPeriod"/>
            </a:pPr>
            <a:endParaRPr lang="en-US" sz="2200" dirty="0">
              <a:latin typeface="+mn-lt"/>
            </a:endParaRPr>
          </a:p>
          <a:p>
            <a:pPr lvl="0"/>
            <a:r>
              <a:rPr lang="en-US" sz="2400" b="1" dirty="0">
                <a:solidFill>
                  <a:srgbClr val="0000FF"/>
                </a:solidFill>
                <a:latin typeface="Calibri"/>
              </a:rPr>
              <a:t>Data comments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Calibri"/>
              </a:rPr>
              <a:t>All data are quarterly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Calibri"/>
              </a:rPr>
              <a:t>Inflation is 4-quarter inflation (e.g. Q1-to-Q1):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Calibri"/>
              </a:rPr>
              <a:t>Changes in inflation are 4-quarter change:</a:t>
            </a:r>
            <a:endParaRPr lang="en-US" sz="2200" dirty="0">
              <a:latin typeface="+mn-lt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7175768"/>
              </p:ext>
            </p:extLst>
          </p:nvPr>
        </p:nvGraphicFramePr>
        <p:xfrm>
          <a:off x="6872433" y="5590161"/>
          <a:ext cx="22352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36" name="Equation" r:id="rId3" imgW="2234880" imgH="380880" progId="Equation.DSMT4">
                  <p:embed/>
                </p:oleObj>
              </mc:Choice>
              <mc:Fallback>
                <p:oleObj name="Equation" r:id="rId3" imgW="223488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72433" y="5590161"/>
                        <a:ext cx="22352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6192820"/>
              </p:ext>
            </p:extLst>
          </p:nvPr>
        </p:nvGraphicFramePr>
        <p:xfrm>
          <a:off x="6589573" y="5936256"/>
          <a:ext cx="18288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37" name="Equation" r:id="rId5" imgW="1828800" imgH="380880" progId="Equation.DSMT4">
                  <p:embed/>
                </p:oleObj>
              </mc:Choice>
              <mc:Fallback>
                <p:oleObj name="Equation" r:id="rId5" imgW="182880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89573" y="5936256"/>
                        <a:ext cx="18288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591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722" y="646932"/>
            <a:ext cx="8536716" cy="621106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91999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eaLnBrk="1" hangingPunct="1">
              <a:spcAft>
                <a:spcPct val="0"/>
              </a:spcAft>
            </a:pPr>
            <a:r>
              <a:rPr lang="en-US" sz="2400" dirty="0" smtClean="0">
                <a:solidFill>
                  <a:srgbClr val="0000FF"/>
                </a:solidFill>
                <a:latin typeface="Calibri"/>
                <a:ea typeface="+mn-ea"/>
                <a:cs typeface="Arial" charset="0"/>
              </a:rPr>
              <a:t>US: Can </a:t>
            </a:r>
            <a:r>
              <a:rPr lang="en-US" sz="2400" dirty="0">
                <a:solidFill>
                  <a:srgbClr val="0000FF"/>
                </a:solidFill>
                <a:latin typeface="Calibri"/>
                <a:ea typeface="+mn-ea"/>
                <a:cs typeface="Arial" charset="0"/>
              </a:rPr>
              <a:t>the Phillips Curve be Resuscitated by Using a Different Slack Measure? </a:t>
            </a:r>
            <a:endParaRPr lang="en-US" sz="2400" dirty="0">
              <a:solidFill>
                <a:srgbClr val="0000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025" y="862871"/>
            <a:ext cx="34913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0000FF"/>
                </a:solidFill>
                <a:latin typeface="+mn-lt"/>
              </a:rPr>
              <a:t>Gaps and Slack</a:t>
            </a:r>
            <a:endParaRPr lang="en-US" sz="2000" b="1" u="sng" dirty="0">
              <a:solidFill>
                <a:srgbClr val="0000FF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The </a:t>
            </a:r>
            <a:r>
              <a:rPr lang="en-US" sz="2000" dirty="0">
                <a:latin typeface="+mn-lt"/>
              </a:rPr>
              <a:t>real-time gap </a:t>
            </a:r>
            <a:r>
              <a:rPr lang="en-US" sz="2000" dirty="0" smtClean="0">
                <a:latin typeface="+mn-lt"/>
              </a:rPr>
              <a:t>problem (</a:t>
            </a:r>
            <a:r>
              <a:rPr lang="en-US" sz="2000" dirty="0" err="1" smtClean="0">
                <a:latin typeface="+mn-lt"/>
              </a:rPr>
              <a:t>Orphanides</a:t>
            </a:r>
            <a:r>
              <a:rPr lang="en-US" sz="2000" dirty="0" smtClean="0">
                <a:latin typeface="+mn-lt"/>
              </a:rPr>
              <a:t> &amp; van </a:t>
            </a:r>
            <a:r>
              <a:rPr lang="en-US" sz="2000" dirty="0" err="1" smtClean="0">
                <a:latin typeface="+mn-lt"/>
              </a:rPr>
              <a:t>Norden</a:t>
            </a:r>
            <a:r>
              <a:rPr lang="en-US" sz="2000" dirty="0" smtClean="0">
                <a:latin typeface="+mn-lt"/>
              </a:rPr>
              <a:t> (2003))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Theory doesn’t provide a single gap measure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The depth of this recession might pose special problems for some slack measures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FF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FF"/>
                </a:solidFill>
                <a:latin typeface="+mn-lt"/>
              </a:rPr>
              <a:t>We consider 7 gap measures: 2 CBO gaps, 5 two-sided smoother estimates of potential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n-lt"/>
              </a:rPr>
              <a:t>Also gap index (1</a:t>
            </a:r>
            <a:r>
              <a:rPr lang="en-US" sz="2000" baseline="30000" dirty="0" smtClean="0">
                <a:latin typeface="+mn-lt"/>
              </a:rPr>
              <a:t>st</a:t>
            </a:r>
            <a:r>
              <a:rPr lang="en-US" sz="2000" dirty="0" smtClean="0">
                <a:latin typeface="+mn-lt"/>
              </a:rPr>
              <a:t> principal component)</a:t>
            </a:r>
            <a:endParaRPr lang="en-US" sz="20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081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71707"/>
            <a:ext cx="12100955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</a:rPr>
              <a:t>US: Contemporaneous </a:t>
            </a:r>
            <a:r>
              <a:rPr lang="en-US" sz="2400" dirty="0">
                <a:solidFill>
                  <a:srgbClr val="0000FF"/>
                </a:solidFill>
                <a:latin typeface="+mj-lt"/>
              </a:rPr>
              <a:t>Phillips correlations &amp; slopes: various </a:t>
            </a:r>
            <a:r>
              <a:rPr lang="en-US" sz="2400" dirty="0" smtClean="0">
                <a:solidFill>
                  <a:srgbClr val="0000FF"/>
                </a:solidFill>
                <a:latin typeface="+mj-lt"/>
              </a:rPr>
              <a:t>gaps &amp;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</a:rPr>
              <a:t>PCExFE</a:t>
            </a:r>
            <a:r>
              <a:rPr lang="en-US" sz="2400" dirty="0" smtClean="0">
                <a:solidFill>
                  <a:srgbClr val="0000FF"/>
                </a:solidFill>
                <a:latin typeface="+mj-lt"/>
              </a:rPr>
              <a:t> (4Q change)</a:t>
            </a:r>
            <a:endParaRPr lang="en-US" sz="2400" baseline="-250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-1" r="3800" b="45370"/>
          <a:stretch/>
        </p:blipFill>
        <p:spPr>
          <a:xfrm>
            <a:off x="104748" y="705505"/>
            <a:ext cx="12022734" cy="512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2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737600" y="6236277"/>
            <a:ext cx="28448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12166635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</a:rPr>
              <a:t>US: Phillips </a:t>
            </a:r>
            <a:r>
              <a:rPr lang="en-US" sz="2400" dirty="0">
                <a:solidFill>
                  <a:srgbClr val="0000FF"/>
                </a:solidFill>
                <a:latin typeface="+mj-lt"/>
              </a:rPr>
              <a:t>correlations &amp; slopes: various gaps, </a:t>
            </a:r>
            <a:r>
              <a:rPr lang="en-US" sz="2400" dirty="0" err="1">
                <a:solidFill>
                  <a:srgbClr val="0000FF"/>
                </a:solidFill>
                <a:latin typeface="+mj-lt"/>
              </a:rPr>
              <a:t>ctd</a:t>
            </a:r>
            <a:endParaRPr lang="en-US" sz="2400" baseline="-250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068528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r="4843" b="87252"/>
          <a:stretch/>
        </p:blipFill>
        <p:spPr>
          <a:xfrm>
            <a:off x="82891" y="705506"/>
            <a:ext cx="12109110" cy="12248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t="53971" r="4952"/>
          <a:stretch/>
        </p:blipFill>
        <p:spPr>
          <a:xfrm>
            <a:off x="92127" y="1893458"/>
            <a:ext cx="12074508" cy="438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13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367755"/>
              </p:ext>
            </p:extLst>
          </p:nvPr>
        </p:nvGraphicFramePr>
        <p:xfrm>
          <a:off x="3954659" y="711193"/>
          <a:ext cx="7932540" cy="6010285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5302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8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1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39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Sector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 smtClean="0">
                          <a:effectLst/>
                        </a:rPr>
                        <a:t>Share (2000s)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Subtotals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11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 smtClean="0">
                          <a:effectLst/>
                        </a:rPr>
                        <a:t>A. Well-measured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Housing ex utilities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0.16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0.34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Recreation services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Food and beverages for off-premises consumption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0.08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Food services and accommodations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Housing - energy utilities component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0.05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Gasoline and other energy goods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1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smtClean="0">
                          <a:effectLst/>
                        </a:rPr>
                        <a:t>B. Some information content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Other services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0.09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0.29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Other nondurable goods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Transportation services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Motor vehicles and parts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0.04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Other durable goods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marL="457200" marR="0" lvl="1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 smtClean="0">
                          <a:effectLst/>
                        </a:rPr>
                        <a:t>Furnishings and durable household equipment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Health care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0.16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0.16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01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smtClean="0">
                          <a:effectLst/>
                        </a:rPr>
                        <a:t>C. Poorly measured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Financial services and insurance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0.17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 smtClean="0">
                          <a:effectLst/>
                        </a:rPr>
                        <a:t>Clothing and footwear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Recreational goods and vehicles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5644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NPISH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5" name="Title 3"/>
          <p:cNvSpPr txBox="1">
            <a:spLocks/>
          </p:cNvSpPr>
          <p:nvPr/>
        </p:nvSpPr>
        <p:spPr bwMode="auto">
          <a:xfrm>
            <a:off x="0" y="-1"/>
            <a:ext cx="12192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</a:rPr>
              <a:t>US: PCE Inflation Components: Measurement Issues &amp; Cyclical Properties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025" y="862871"/>
            <a:ext cx="349134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We consider ~39% of consumption to have well-measured price inflation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~17% of consumption has poorly measured price inflation.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The main problems are: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rgbClr val="0000FF"/>
                </a:solidFill>
                <a:latin typeface="+mn-lt"/>
              </a:rPr>
              <a:t>New/improved goods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n-lt"/>
              </a:rPr>
              <a:t>Use of </a:t>
            </a:r>
            <a:r>
              <a:rPr lang="en-US" sz="2000" dirty="0" smtClean="0">
                <a:solidFill>
                  <a:srgbClr val="0000FF"/>
                </a:solidFill>
                <a:latin typeface="+mn-lt"/>
              </a:rPr>
              <a:t>input costs</a:t>
            </a:r>
            <a:r>
              <a:rPr lang="en-US" sz="2000" dirty="0" smtClean="0">
                <a:latin typeface="+mn-lt"/>
              </a:rPr>
              <a:t> instead of consumer prices for some services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rgbClr val="0000FF"/>
                </a:solidFill>
                <a:latin typeface="+mn-lt"/>
              </a:rPr>
              <a:t>Lack of market prices </a:t>
            </a:r>
            <a:r>
              <a:rPr lang="en-US" sz="2000" dirty="0" smtClean="0">
                <a:latin typeface="+mn-lt"/>
              </a:rPr>
              <a:t>for some services</a:t>
            </a:r>
            <a:endParaRPr lang="en-US" sz="20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26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56653</TotalTime>
  <Words>3061</Words>
  <Application>Microsoft Office PowerPoint</Application>
  <PresentationFormat>Widescreen</PresentationFormat>
  <Paragraphs>638</Paragraphs>
  <Slides>47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6" baseType="lpstr">
      <vt:lpstr>Arial</vt:lpstr>
      <vt:lpstr>Calibri</vt:lpstr>
      <vt:lpstr>Courier New</vt:lpstr>
      <vt:lpstr>Symbol</vt:lpstr>
      <vt:lpstr>Times New Roman</vt:lpstr>
      <vt:lpstr>Wingdings</vt:lpstr>
      <vt:lpstr>1_Office Theme</vt:lpstr>
      <vt:lpstr>MathType 6.0 Equation</vt:lpstr>
      <vt:lpstr>Equation</vt:lpstr>
      <vt:lpstr> Slack and Cyclically Sensitive Inflation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EOP</dc:creator>
  <cp:lastModifiedBy>Stock, James H.</cp:lastModifiedBy>
  <cp:revision>7231</cp:revision>
  <cp:lastPrinted>2014-02-26T14:41:34Z</cp:lastPrinted>
  <dcterms:created xsi:type="dcterms:W3CDTF">2011-09-02T19:09:31Z</dcterms:created>
  <dcterms:modified xsi:type="dcterms:W3CDTF">2018-06-18T11:37:41Z</dcterms:modified>
</cp:coreProperties>
</file>