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603" r:id="rId2"/>
    <p:sldId id="620" r:id="rId3"/>
    <p:sldId id="607" r:id="rId4"/>
    <p:sldId id="606" r:id="rId5"/>
    <p:sldId id="622" r:id="rId6"/>
    <p:sldId id="604" r:id="rId7"/>
    <p:sldId id="619" r:id="rId8"/>
    <p:sldId id="617" r:id="rId9"/>
    <p:sldId id="608" r:id="rId10"/>
    <p:sldId id="612" r:id="rId11"/>
    <p:sldId id="616" r:id="rId12"/>
    <p:sldId id="623" r:id="rId13"/>
    <p:sldId id="621" r:id="rId14"/>
    <p:sldId id="618" r:id="rId15"/>
    <p:sldId id="615" r:id="rId16"/>
    <p:sldId id="613" r:id="rId17"/>
    <p:sldId id="610" r:id="rId18"/>
    <p:sldId id="611" r:id="rId19"/>
    <p:sldId id="614" r:id="rId20"/>
    <p:sldId id="6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33CC"/>
    <a:srgbClr val="B00000"/>
    <a:srgbClr val="B0003C"/>
    <a:srgbClr val="33889F"/>
    <a:srgbClr val="339966"/>
    <a:srgbClr val="4BACC6"/>
    <a:srgbClr val="3792AB"/>
    <a:srgbClr val="6AE4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jp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5" Type="http://schemas.openxmlformats.org/officeDocument/2006/relationships/image" Target="../media/image21.jpg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365760" y="2402774"/>
            <a:ext cx="1146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B00000"/>
                </a:solidFill>
              </a:rPr>
              <a:t>Inflation &amp; Prospects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3200" dirty="0"/>
              <a:t>James H. Stock, Harvard University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FC141F1-23E0-4AFB-872C-77E78DF86224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November 4, 2022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9F740D0-2573-4517-9B7C-39372693ED2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CBO Panel of Economic Advisors</a:t>
            </a:r>
          </a:p>
        </p:txBody>
      </p:sp>
    </p:spTree>
    <p:extLst>
      <p:ext uri="{BB962C8B-B14F-4D97-AF65-F5344CB8AC3E}">
        <p14:creationId xmlns:p14="http://schemas.microsoft.com/office/powerpoint/2010/main" val="296667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3C0DAE-414F-4AEC-A737-B9CA72476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707" y="430886"/>
            <a:ext cx="8859718" cy="642711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What doesn’t “work”: cpi-all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7770D-A661-4207-9962-D96962E25F25}"/>
              </a:ext>
            </a:extLst>
          </p:cNvPr>
          <p:cNvSpPr txBox="1"/>
          <p:nvPr/>
        </p:nvSpPr>
        <p:spPr>
          <a:xfrm>
            <a:off x="168952" y="981145"/>
            <a:ext cx="40095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CPI-all*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</a:t>
            </a:r>
            <a:r>
              <a:rPr lang="en-US" dirty="0" err="1"/>
              <a:t>ugap</a:t>
            </a:r>
            <a:endParaRPr lang="en-US" dirty="0"/>
          </a:p>
          <a:p>
            <a:r>
              <a:rPr lang="en-US" dirty="0"/>
              <a:t>w:		PCE-energy*</a:t>
            </a:r>
          </a:p>
          <a:p>
            <a:r>
              <a:rPr lang="en-US" dirty="0" err="1"/>
              <a:t>Estn</a:t>
            </a:r>
            <a:r>
              <a:rPr lang="en-US" dirty="0"/>
              <a:t>:		1984m1-2020m2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62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23B8A5-6E4B-42A2-8E5A-1BD17855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7770D-A661-4207-9962-D96962E25F25}"/>
              </a:ext>
            </a:extLst>
          </p:cNvPr>
          <p:cNvSpPr txBox="1"/>
          <p:nvPr/>
        </p:nvSpPr>
        <p:spPr>
          <a:xfrm>
            <a:off x="168952" y="981145"/>
            <a:ext cx="40095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PCE-services*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</a:t>
            </a:r>
            <a:r>
              <a:rPr lang="en-US" dirty="0" err="1"/>
              <a:t>ugap</a:t>
            </a:r>
            <a:endParaRPr lang="en-US" dirty="0"/>
          </a:p>
          <a:p>
            <a:r>
              <a:rPr lang="en-US" dirty="0"/>
              <a:t>w:		PCE-energy*</a:t>
            </a:r>
          </a:p>
          <a:p>
            <a:r>
              <a:rPr lang="en-US" dirty="0" err="1"/>
              <a:t>Estn</a:t>
            </a:r>
            <a:r>
              <a:rPr lang="en-US" dirty="0"/>
              <a:t>:		1984m1-2020m2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  <a:p>
            <a:r>
              <a:rPr lang="en-US" sz="1600" dirty="0"/>
              <a:t>***Ball et al (2022)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AC27CD44-17F7-4BC3-BE64-88B55D65089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What doesn’t “work”: services inflation</a:t>
            </a:r>
          </a:p>
        </p:txBody>
      </p:sp>
    </p:spTree>
    <p:extLst>
      <p:ext uri="{BB962C8B-B14F-4D97-AF65-F5344CB8AC3E}">
        <p14:creationId xmlns:p14="http://schemas.microsoft.com/office/powerpoint/2010/main" val="194481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8729A-3F8A-4807-AFE4-6B6434A14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7770D-A661-4207-9962-D96962E25F25}"/>
              </a:ext>
            </a:extLst>
          </p:cNvPr>
          <p:cNvSpPr txBox="1"/>
          <p:nvPr/>
        </p:nvSpPr>
        <p:spPr>
          <a:xfrm>
            <a:off x="168952" y="981145"/>
            <a:ext cx="40095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CPI-housing*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</a:t>
            </a:r>
            <a:r>
              <a:rPr lang="en-US" dirty="0" err="1"/>
              <a:t>ugap</a:t>
            </a:r>
            <a:endParaRPr lang="en-US" dirty="0"/>
          </a:p>
          <a:p>
            <a:r>
              <a:rPr lang="en-US" dirty="0"/>
              <a:t>w:		PCE-energy*</a:t>
            </a:r>
          </a:p>
          <a:p>
            <a:r>
              <a:rPr lang="en-US" dirty="0" err="1"/>
              <a:t>Estn</a:t>
            </a:r>
            <a:r>
              <a:rPr lang="en-US" dirty="0"/>
              <a:t>:		1984m1-2020m2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  <a:p>
            <a:r>
              <a:rPr lang="en-US" sz="1600" dirty="0"/>
              <a:t>***Ball et al (2022)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AC27CD44-17F7-4BC3-BE64-88B55D65089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What doesn’t “work”: CPI-housing inflation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98FA6F0-2400-4332-9496-FAB08DBC92D5}"/>
              </a:ext>
            </a:extLst>
          </p:cNvPr>
          <p:cNvSpPr/>
          <p:nvPr/>
        </p:nvSpPr>
        <p:spPr>
          <a:xfrm>
            <a:off x="266077" y="6049265"/>
            <a:ext cx="542740" cy="4896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4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7770D-A661-4207-9962-D96962E25F25}"/>
              </a:ext>
            </a:extLst>
          </p:cNvPr>
          <p:cNvSpPr txBox="1"/>
          <p:nvPr/>
        </p:nvSpPr>
        <p:spPr>
          <a:xfrm>
            <a:off x="168952" y="981145"/>
            <a:ext cx="400951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PCE-all*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</a:t>
            </a:r>
            <a:r>
              <a:rPr lang="en-US" dirty="0" err="1"/>
              <a:t>ugap</a:t>
            </a:r>
            <a:endParaRPr lang="en-US" dirty="0"/>
          </a:p>
          <a:p>
            <a:r>
              <a:rPr lang="en-US" dirty="0"/>
              <a:t>w:		PCE-energy*</a:t>
            </a:r>
          </a:p>
          <a:p>
            <a:r>
              <a:rPr lang="en-US" dirty="0"/>
              <a:t>		</a:t>
            </a:r>
            <a:r>
              <a:rPr lang="en-US" dirty="0" err="1"/>
              <a:t>wtd</a:t>
            </a:r>
            <a:r>
              <a:rPr lang="en-US" dirty="0"/>
              <a:t> avg car inflation***</a:t>
            </a:r>
          </a:p>
          <a:p>
            <a:r>
              <a:rPr lang="en-US" dirty="0" err="1"/>
              <a:t>Estn</a:t>
            </a:r>
            <a:r>
              <a:rPr lang="en-US" dirty="0"/>
              <a:t>:		1998m1-2020m2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  <a:p>
            <a:r>
              <a:rPr lang="en-US" sz="1600" dirty="0"/>
              <a:t>***Ball et al (2022)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3" imgW="2654280" imgH="330120" progId="Equation.DSMT4">
                  <p:embed/>
                </p:oleObj>
              </mc:Choice>
              <mc:Fallback>
                <p:oleObj name="Equation" r:id="rId3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AC27CD44-17F7-4BC3-BE64-88B55D65089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What doesn’t “work”: + car price inflation + FRBNY global supply chain pressures index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A0A6C-64B2-4943-9BA9-1AB175605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9AA98606-7E5B-4904-AEE0-45DA1BFDB105}"/>
              </a:ext>
            </a:extLst>
          </p:cNvPr>
          <p:cNvSpPr/>
          <p:nvPr/>
        </p:nvSpPr>
        <p:spPr>
          <a:xfrm>
            <a:off x="266077" y="6049265"/>
            <a:ext cx="542740" cy="4896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0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3598F1-6D55-4CAB-B1AB-5FF18FBF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 What doesn’t “work”:  estimate over 2000m1-2020m2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7770D-A661-4207-9962-D96962E25F25}"/>
              </a:ext>
            </a:extLst>
          </p:cNvPr>
          <p:cNvSpPr txBox="1"/>
          <p:nvPr/>
        </p:nvSpPr>
        <p:spPr>
          <a:xfrm>
            <a:off x="168952" y="981145"/>
            <a:ext cx="40095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PCE-all*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</a:t>
            </a:r>
            <a:r>
              <a:rPr lang="en-US" dirty="0" err="1"/>
              <a:t>ugap</a:t>
            </a:r>
            <a:endParaRPr lang="en-US" dirty="0"/>
          </a:p>
          <a:p>
            <a:r>
              <a:rPr lang="en-US" dirty="0"/>
              <a:t>w:		PCE-energy*</a:t>
            </a:r>
          </a:p>
          <a:p>
            <a:r>
              <a:rPr lang="en-US" dirty="0" err="1"/>
              <a:t>Estn</a:t>
            </a:r>
            <a:r>
              <a:rPr lang="en-US" dirty="0"/>
              <a:t>:		2000m1-2020m2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  <a:p>
            <a:r>
              <a:rPr lang="en-US" sz="1600" dirty="0"/>
              <a:t>***Ball et al (2022)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57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DC7D1-6103-4259-AAAA-B5D6ED096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 What doesn’t “work”: Brent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7770D-A661-4207-9962-D96962E25F25}"/>
              </a:ext>
            </a:extLst>
          </p:cNvPr>
          <p:cNvSpPr txBox="1"/>
          <p:nvPr/>
        </p:nvSpPr>
        <p:spPr>
          <a:xfrm>
            <a:off x="168952" y="981145"/>
            <a:ext cx="40095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PCE-all*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v/u</a:t>
            </a:r>
          </a:p>
          <a:p>
            <a:r>
              <a:rPr lang="en-US" dirty="0"/>
              <a:t>w:		Brent oil price*</a:t>
            </a:r>
          </a:p>
          <a:p>
            <a:r>
              <a:rPr lang="en-US" dirty="0" err="1"/>
              <a:t>Estn</a:t>
            </a:r>
            <a:r>
              <a:rPr lang="en-US" dirty="0"/>
              <a:t>:		1984m1-2020m2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10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5E7AB-9874-4B55-A858-EC6F53313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What doesn’t “work”: v/u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7770D-A661-4207-9962-D96962E25F25}"/>
              </a:ext>
            </a:extLst>
          </p:cNvPr>
          <p:cNvSpPr txBox="1"/>
          <p:nvPr/>
        </p:nvSpPr>
        <p:spPr>
          <a:xfrm>
            <a:off x="168952" y="981145"/>
            <a:ext cx="40095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PCE-all*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v/u</a:t>
            </a:r>
          </a:p>
          <a:p>
            <a:r>
              <a:rPr lang="en-US" dirty="0"/>
              <a:t>w:		PCE-energy*</a:t>
            </a:r>
          </a:p>
          <a:p>
            <a:r>
              <a:rPr lang="en-US" dirty="0" err="1"/>
              <a:t>Estn</a:t>
            </a:r>
            <a:r>
              <a:rPr lang="en-US" dirty="0"/>
              <a:t>:		1984m1-2020m2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D70FEBC-CB90-41D4-9599-3423556FC8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8270" r="22625" b="44642"/>
          <a:stretch/>
        </p:blipFill>
        <p:spPr>
          <a:xfrm>
            <a:off x="0" y="3778187"/>
            <a:ext cx="3136739" cy="2760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308FB1-16C6-418A-A871-4988AD0F9499}"/>
              </a:ext>
            </a:extLst>
          </p:cNvPr>
          <p:cNvSpPr txBox="1"/>
          <p:nvPr/>
        </p:nvSpPr>
        <p:spPr>
          <a:xfrm>
            <a:off x="407069" y="6458243"/>
            <a:ext cx="2827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Ball, Leigh, and Mishra (Oct. 2022)</a:t>
            </a:r>
          </a:p>
        </p:txBody>
      </p:sp>
    </p:spTree>
    <p:extLst>
      <p:ext uri="{BB962C8B-B14F-4D97-AF65-F5344CB8AC3E}">
        <p14:creationId xmlns:p14="http://schemas.microsoft.com/office/powerpoint/2010/main" val="319333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1CF3F-8D8D-4C86-A68B-33724E04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What </a:t>
            </a:r>
            <a:r>
              <a:rPr lang="en-US" sz="2000" i="1" dirty="0">
                <a:solidFill>
                  <a:schemeClr val="bg1"/>
                </a:solidFill>
              </a:rPr>
              <a:t>does </a:t>
            </a:r>
            <a:r>
              <a:rPr lang="en-US" sz="2000" dirty="0">
                <a:solidFill>
                  <a:schemeClr val="bg1"/>
                </a:solidFill>
              </a:rPr>
              <a:t>“work”: Michigan expectations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6DD31D-3CA5-4C5C-B7E7-FD2527394B7D}"/>
              </a:ext>
            </a:extLst>
          </p:cNvPr>
          <p:cNvSpPr txBox="1"/>
          <p:nvPr/>
        </p:nvSpPr>
        <p:spPr>
          <a:xfrm>
            <a:off x="168952" y="981145"/>
            <a:ext cx="40095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PCE-all*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Michigan 1-yr</a:t>
            </a:r>
          </a:p>
          <a:p>
            <a:r>
              <a:rPr lang="en-US" dirty="0"/>
              <a:t>x:		</a:t>
            </a:r>
            <a:r>
              <a:rPr lang="en-US" dirty="0" err="1"/>
              <a:t>ugap</a:t>
            </a:r>
            <a:endParaRPr lang="en-US" dirty="0"/>
          </a:p>
          <a:p>
            <a:r>
              <a:rPr lang="en-US" dirty="0"/>
              <a:t>w:		PCE-energy*</a:t>
            </a:r>
          </a:p>
          <a:p>
            <a:r>
              <a:rPr lang="en-US" dirty="0" err="1"/>
              <a:t>Estn</a:t>
            </a:r>
            <a:r>
              <a:rPr lang="en-US" dirty="0"/>
              <a:t>:		1984m1-2020m2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6773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9A5C5-D977-4B66-9C0C-BF3183F5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What </a:t>
            </a:r>
            <a:r>
              <a:rPr lang="en-US" sz="2000" i="1" dirty="0">
                <a:solidFill>
                  <a:schemeClr val="bg1"/>
                </a:solidFill>
              </a:rPr>
              <a:t>does </a:t>
            </a:r>
            <a:r>
              <a:rPr lang="en-US" sz="2000" dirty="0">
                <a:solidFill>
                  <a:schemeClr val="bg1"/>
                </a:solidFill>
              </a:rPr>
              <a:t>“work”: fix by estimating over 1968-1983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3CE281-FACE-43BE-A7CC-8C2C0044C4C5}"/>
              </a:ext>
            </a:extLst>
          </p:cNvPr>
          <p:cNvSpPr txBox="1"/>
          <p:nvPr/>
        </p:nvSpPr>
        <p:spPr>
          <a:xfrm>
            <a:off x="168952" y="981145"/>
            <a:ext cx="40095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PCE-all*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</a:t>
            </a:r>
            <a:r>
              <a:rPr lang="en-US" dirty="0" err="1"/>
              <a:t>ugap</a:t>
            </a:r>
            <a:endParaRPr lang="en-US" dirty="0"/>
          </a:p>
          <a:p>
            <a:r>
              <a:rPr lang="en-US" dirty="0"/>
              <a:t>w:		PCE-energy*</a:t>
            </a:r>
          </a:p>
          <a:p>
            <a:r>
              <a:rPr lang="en-US" dirty="0" err="1"/>
              <a:t>Estn</a:t>
            </a:r>
            <a:r>
              <a:rPr lang="en-US" dirty="0"/>
              <a:t>:		1968m1-1983m12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</p:txBody>
      </p:sp>
    </p:spTree>
    <p:extLst>
      <p:ext uri="{BB962C8B-B14F-4D97-AF65-F5344CB8AC3E}">
        <p14:creationId xmlns:p14="http://schemas.microsoft.com/office/powerpoint/2010/main" val="249291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What </a:t>
            </a:r>
            <a:r>
              <a:rPr lang="en-US" sz="2000" i="1" dirty="0">
                <a:solidFill>
                  <a:schemeClr val="bg1"/>
                </a:solidFill>
              </a:rPr>
              <a:t>does </a:t>
            </a:r>
            <a:r>
              <a:rPr lang="en-US" sz="2000" dirty="0">
                <a:solidFill>
                  <a:schemeClr val="bg1"/>
                </a:solidFill>
              </a:rPr>
              <a:t>“work”: median CPI + (v/u)</a:t>
            </a:r>
            <a:r>
              <a:rPr lang="en-US" sz="2000" baseline="30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 + (new measure of shock )</a:t>
            </a:r>
            <a:r>
              <a:rPr lang="en-US" sz="2000" baseline="30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 (Ball et al. (2022))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3" imgW="2654280" imgH="330120" progId="Equation.DSMT4">
                  <p:embed/>
                </p:oleObj>
              </mc:Choice>
              <mc:Fallback>
                <p:oleObj name="Equation" r:id="rId3" imgW="2654280" imgH="3301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EC54F8-2E65-4BD3-9418-B8076F40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3CE281-FACE-43BE-A7CC-8C2C0044C4C5}"/>
              </a:ext>
            </a:extLst>
          </p:cNvPr>
          <p:cNvSpPr txBox="1"/>
          <p:nvPr/>
        </p:nvSpPr>
        <p:spPr>
          <a:xfrm>
            <a:off x="168952" y="987044"/>
            <a:ext cx="40095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Median CPI*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(v/u), (v/u)</a:t>
            </a:r>
            <a:r>
              <a:rPr lang="en-US" baseline="30000" dirty="0"/>
              <a:t>2</a:t>
            </a:r>
            <a:r>
              <a:rPr lang="en-US" dirty="0"/>
              <a:t>, (v/u)</a:t>
            </a:r>
            <a:r>
              <a:rPr lang="en-US" baseline="30000" dirty="0"/>
              <a:t>3</a:t>
            </a:r>
            <a:r>
              <a:rPr lang="en-US" dirty="0"/>
              <a:t>,</a:t>
            </a:r>
          </a:p>
          <a:p>
            <a:r>
              <a:rPr lang="en-US" dirty="0"/>
              <a:t>w:		Alternative measure</a:t>
            </a:r>
          </a:p>
          <a:p>
            <a:r>
              <a:rPr lang="en-US" dirty="0" err="1"/>
              <a:t>Estn</a:t>
            </a:r>
            <a:r>
              <a:rPr lang="en-US" dirty="0"/>
              <a:t>:	</a:t>
            </a:r>
            <a:r>
              <a:rPr lang="en-US"/>
              <a:t>	 1984m1-2020m2</a:t>
            </a:r>
            <a:endParaRPr lang="en-US" dirty="0"/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63B9BCB-11C8-43C4-BE1D-4393741583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8603" r="13816" b="52424"/>
          <a:stretch/>
        </p:blipFill>
        <p:spPr>
          <a:xfrm>
            <a:off x="3619653" y="430886"/>
            <a:ext cx="8572348" cy="5634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8090B7-E5CB-4C70-B276-419A9F7D16EE}"/>
              </a:ext>
            </a:extLst>
          </p:cNvPr>
          <p:cNvSpPr txBox="1"/>
          <p:nvPr/>
        </p:nvSpPr>
        <p:spPr>
          <a:xfrm>
            <a:off x="5065853" y="6048056"/>
            <a:ext cx="492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Ball, Leigh, and Mishra (2022; BPEA forthcoming</a:t>
            </a:r>
            <a:r>
              <a:rPr lang="en-US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8869E4-0A40-4313-B819-CE0831A5A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4840"/>
            <a:ext cx="3933054" cy="28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A1E11CB-FA06-4426-8980-12334851E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61" y="430886"/>
            <a:ext cx="7012147" cy="4827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DB861-5AE1-4979-9B71-169479A24CB1}"/>
              </a:ext>
            </a:extLst>
          </p:cNvPr>
          <p:cNvSpPr txBox="1"/>
          <p:nvPr/>
        </p:nvSpPr>
        <p:spPr>
          <a:xfrm>
            <a:off x="5329085" y="5567717"/>
            <a:ext cx="4237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 err="1"/>
              <a:t>Torsten</a:t>
            </a:r>
            <a:r>
              <a:rPr lang="en-US" sz="1600" dirty="0"/>
              <a:t> </a:t>
            </a:r>
            <a:r>
              <a:rPr lang="en-US" sz="1600" dirty="0" err="1"/>
              <a:t>Slok</a:t>
            </a:r>
            <a:r>
              <a:rPr lang="en-US" sz="1600" dirty="0"/>
              <a:t>, Apollo Global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BE437-1F8D-4733-9BB6-33266F1770FA}"/>
              </a:ext>
            </a:extLst>
          </p:cNvPr>
          <p:cNvSpPr txBox="1"/>
          <p:nvPr/>
        </p:nvSpPr>
        <p:spPr>
          <a:xfrm>
            <a:off x="168952" y="1120041"/>
            <a:ext cx="4009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Inflation plots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Evolution of energy price pass-through over time</a:t>
            </a:r>
          </a:p>
          <a:p>
            <a:pPr marL="342900" indent="-342900">
              <a:buAutoNum type="alphaU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Past 2 years through a Phillips Curve lens (what works and what doesn’t)</a:t>
            </a:r>
          </a:p>
        </p:txBody>
      </p:sp>
    </p:spTree>
    <p:extLst>
      <p:ext uri="{BB962C8B-B14F-4D97-AF65-F5344CB8AC3E}">
        <p14:creationId xmlns:p14="http://schemas.microsoft.com/office/powerpoint/2010/main" val="54440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Discussion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46E5A-EC6B-4D24-8451-B11B4310C1A0}"/>
              </a:ext>
            </a:extLst>
          </p:cNvPr>
          <p:cNvSpPr txBox="1"/>
          <p:nvPr/>
        </p:nvSpPr>
        <p:spPr>
          <a:xfrm>
            <a:off x="418306" y="4710479"/>
            <a:ext cx="9763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Empirical patterns of 1970s redux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change of energy price pass-through coefficients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Long lags as price shocks work through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1970s PC fits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Looking ahead</a:t>
            </a:r>
            <a:r>
              <a:rPr lang="en-US" dirty="0"/>
              <a:t>: Consistent with quick reversion under (a) aggressive management of expectations &amp; (b) abating/reversing of supply chain shocks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309AD6-F02F-4DB5-99B6-763879CA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920" y="430885"/>
            <a:ext cx="5838605" cy="42355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EFE56C-41FF-473D-9C2D-78223EC72661}"/>
              </a:ext>
            </a:extLst>
          </p:cNvPr>
          <p:cNvGrpSpPr>
            <a:grpSpLocks noChangeAspect="1"/>
          </p:cNvGrpSpPr>
          <p:nvPr/>
        </p:nvGrpSpPr>
        <p:grpSpPr>
          <a:xfrm>
            <a:off x="326627" y="483976"/>
            <a:ext cx="5566828" cy="4031456"/>
            <a:chOff x="3332281" y="430885"/>
            <a:chExt cx="8859719" cy="64161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F2FD02-07A6-47EF-A256-A477DC0FC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2281" y="430885"/>
              <a:ext cx="8859719" cy="641614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CCD0E95-C11D-4E26-AF42-7C6A6A22961E}"/>
                </a:ext>
              </a:extLst>
            </p:cNvPr>
            <p:cNvGrpSpPr/>
            <p:nvPr/>
          </p:nvGrpSpPr>
          <p:grpSpPr>
            <a:xfrm>
              <a:off x="9111229" y="1922580"/>
              <a:ext cx="2561627" cy="3720864"/>
              <a:chOff x="9111229" y="1922580"/>
              <a:chExt cx="2561627" cy="372086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941922-0CAA-40D6-9270-3CBC7577201A}"/>
                  </a:ext>
                </a:extLst>
              </p:cNvPr>
              <p:cNvSpPr txBox="1"/>
              <p:nvPr/>
            </p:nvSpPr>
            <p:spPr>
              <a:xfrm>
                <a:off x="9425543" y="1922580"/>
                <a:ext cx="1270313" cy="40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1960-1983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2FA4C7-0409-469A-8DF2-B837D6069F17}"/>
                  </a:ext>
                </a:extLst>
              </p:cNvPr>
              <p:cNvSpPr txBox="1"/>
              <p:nvPr/>
            </p:nvSpPr>
            <p:spPr>
              <a:xfrm>
                <a:off x="10402541" y="3903516"/>
                <a:ext cx="1270315" cy="40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1984-1999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CF4505-8D2B-4E9B-A926-515666EF586A}"/>
                  </a:ext>
                </a:extLst>
              </p:cNvPr>
              <p:cNvSpPr txBox="1"/>
              <p:nvPr/>
            </p:nvSpPr>
            <p:spPr>
              <a:xfrm>
                <a:off x="10048350" y="5233736"/>
                <a:ext cx="1367450" cy="40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2000-2019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DA2C55A-574E-406E-8EA7-92B69E6ECE59}"/>
                  </a:ext>
                </a:extLst>
              </p:cNvPr>
              <p:cNvSpPr txBox="1"/>
              <p:nvPr/>
            </p:nvSpPr>
            <p:spPr>
              <a:xfrm>
                <a:off x="9111229" y="3110460"/>
                <a:ext cx="1552912" cy="40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2020-2022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376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A. High-level inflation measures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6CDAAD-CEC3-4383-8285-3189C4F5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27" y="430886"/>
            <a:ext cx="8859719" cy="64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High-level inflation measures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8AFD4-345C-48D3-9FC7-98B77FDC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27" y="430886"/>
            <a:ext cx="8859719" cy="64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High-level inflation measures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84FF7C-EDC5-48B4-9009-0C8379768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78" y="430886"/>
            <a:ext cx="8779650" cy="63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8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Expected inflation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6</a:t>
            </a:fld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98C5E627-8ABE-4AF6-90F5-44DB7A204EA3}"/>
              </a:ext>
            </a:extLst>
          </p:cNvPr>
          <p:cNvSpPr/>
          <p:nvPr/>
        </p:nvSpPr>
        <p:spPr>
          <a:xfrm>
            <a:off x="266077" y="6049265"/>
            <a:ext cx="542740" cy="4896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341242-BADB-4425-B504-ED80EED8C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40" y="430886"/>
            <a:ext cx="8859719" cy="64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8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B. Energy price pass-through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22D81E6-C18E-4676-9319-2BAE3DDE96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475" y="704850"/>
          <a:ext cx="186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3" imgW="1866600" imgH="291960" progId="Equation.DSMT4">
                  <p:embed/>
                </p:oleObj>
              </mc:Choice>
              <mc:Fallback>
                <p:oleObj name="Equation" r:id="rId3" imgW="186660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22D81E6-C18E-4676-9319-2BAE3DDE9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5" y="704850"/>
                        <a:ext cx="1866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1A83BC-2DFF-4053-B44B-46211F1CEB28}"/>
              </a:ext>
            </a:extLst>
          </p:cNvPr>
          <p:cNvSpPr txBox="1"/>
          <p:nvPr/>
        </p:nvSpPr>
        <p:spPr>
          <a:xfrm>
            <a:off x="168952" y="1120041"/>
            <a:ext cx="400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Plot is cumulative coefficients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Monthly data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Inflation: PCE-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xfe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Energy:	PCE-energy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12ACA2-76C5-4F22-B4C8-ED4348C4AF97}"/>
              </a:ext>
            </a:extLst>
          </p:cNvPr>
          <p:cNvGrpSpPr/>
          <p:nvPr/>
        </p:nvGrpSpPr>
        <p:grpSpPr>
          <a:xfrm>
            <a:off x="3332281" y="430885"/>
            <a:ext cx="8859719" cy="6416145"/>
            <a:chOff x="3332281" y="430885"/>
            <a:chExt cx="8859719" cy="64161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4EF2FD-D6B7-4CFF-BBD8-979D3C934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2281" y="430885"/>
              <a:ext cx="8859719" cy="641614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DFE655-BE54-460B-A802-ABE84E32389E}"/>
                </a:ext>
              </a:extLst>
            </p:cNvPr>
            <p:cNvGrpSpPr/>
            <p:nvPr/>
          </p:nvGrpSpPr>
          <p:grpSpPr>
            <a:xfrm>
              <a:off x="9366407" y="1932449"/>
              <a:ext cx="1913527" cy="3639840"/>
              <a:chOff x="9366407" y="1932449"/>
              <a:chExt cx="1913527" cy="363984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B810E-BF11-4990-ABB0-75D498D0F492}"/>
                  </a:ext>
                </a:extLst>
              </p:cNvPr>
              <p:cNvSpPr txBox="1"/>
              <p:nvPr/>
            </p:nvSpPr>
            <p:spPr>
              <a:xfrm>
                <a:off x="9571572" y="1932449"/>
                <a:ext cx="10925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1960-1983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19724B-7CC1-40EE-95A5-CE39ACC09B84}"/>
                  </a:ext>
                </a:extLst>
              </p:cNvPr>
              <p:cNvSpPr txBox="1"/>
              <p:nvPr/>
            </p:nvSpPr>
            <p:spPr>
              <a:xfrm>
                <a:off x="10145485" y="4043784"/>
                <a:ext cx="10925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1984-1999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0864D5-684F-4B57-AF2B-257080766553}"/>
                  </a:ext>
                </a:extLst>
              </p:cNvPr>
              <p:cNvSpPr txBox="1"/>
              <p:nvPr/>
            </p:nvSpPr>
            <p:spPr>
              <a:xfrm>
                <a:off x="10048349" y="5233735"/>
                <a:ext cx="12315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2000-2019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EC5B3D-1359-47B4-9F8C-9A8E4C078241}"/>
                  </a:ext>
                </a:extLst>
              </p:cNvPr>
              <p:cNvSpPr txBox="1"/>
              <p:nvPr/>
            </p:nvSpPr>
            <p:spPr>
              <a:xfrm>
                <a:off x="9366407" y="3090446"/>
                <a:ext cx="12315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2020-2022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F3A19F-01B7-4052-9636-F6A689D3E55A}"/>
              </a:ext>
            </a:extLst>
          </p:cNvPr>
          <p:cNvSpPr txBox="1"/>
          <p:nvPr/>
        </p:nvSpPr>
        <p:spPr>
          <a:xfrm>
            <a:off x="218412" y="2940030"/>
            <a:ext cx="3179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XFE doesn’t mean no energy-sensitive components!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Goods &amp; services for which energy is an embodied good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Air travel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Freight delivery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Mechanically, working through the supply chain will result in long and increasing CIRF (Minton 2022)</a:t>
            </a:r>
          </a:p>
        </p:txBody>
      </p:sp>
    </p:spTree>
    <p:extLst>
      <p:ext uri="{BB962C8B-B14F-4D97-AF65-F5344CB8AC3E}">
        <p14:creationId xmlns:p14="http://schemas.microsoft.com/office/powerpoint/2010/main" val="384086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67C71-1207-4881-9ABB-BF007ED1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58" y="430886"/>
            <a:ext cx="8828142" cy="640420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Energy price pass-through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22D81E6-C18E-4676-9319-2BAE3DDE9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3604"/>
              </p:ext>
            </p:extLst>
          </p:nvPr>
        </p:nvGraphicFramePr>
        <p:xfrm>
          <a:off x="752475" y="704850"/>
          <a:ext cx="186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4" imgW="1866600" imgH="291960" progId="Equation.DSMT4">
                  <p:embed/>
                </p:oleObj>
              </mc:Choice>
              <mc:Fallback>
                <p:oleObj name="Equation" r:id="rId4" imgW="1866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" y="704850"/>
                        <a:ext cx="1866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1A83BC-2DFF-4053-B44B-46211F1CEB28}"/>
              </a:ext>
            </a:extLst>
          </p:cNvPr>
          <p:cNvSpPr txBox="1"/>
          <p:nvPr/>
        </p:nvSpPr>
        <p:spPr>
          <a:xfrm>
            <a:off x="168952" y="1120041"/>
            <a:ext cx="400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Plot is cumulative coefficients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Monthly data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Inflation: PCE-all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Energy:	PCE-energy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B810E-BF11-4990-ABB0-75D498D0F492}"/>
              </a:ext>
            </a:extLst>
          </p:cNvPr>
          <p:cNvSpPr txBox="1"/>
          <p:nvPr/>
        </p:nvSpPr>
        <p:spPr>
          <a:xfrm>
            <a:off x="8727456" y="2070826"/>
            <a:ext cx="1092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1960-1983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9724B-7CC1-40EE-95A5-CE39ACC09B84}"/>
              </a:ext>
            </a:extLst>
          </p:cNvPr>
          <p:cNvSpPr txBox="1"/>
          <p:nvPr/>
        </p:nvSpPr>
        <p:spPr>
          <a:xfrm>
            <a:off x="10435818" y="3748408"/>
            <a:ext cx="109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1984-1999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864D5-684F-4B57-AF2B-257080766553}"/>
              </a:ext>
            </a:extLst>
          </p:cNvPr>
          <p:cNvSpPr txBox="1"/>
          <p:nvPr/>
        </p:nvSpPr>
        <p:spPr>
          <a:xfrm>
            <a:off x="9820025" y="4617897"/>
            <a:ext cx="123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2000-2019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EC5B3D-1359-47B4-9F8C-9A8E4C078241}"/>
              </a:ext>
            </a:extLst>
          </p:cNvPr>
          <p:cNvSpPr txBox="1"/>
          <p:nvPr/>
        </p:nvSpPr>
        <p:spPr>
          <a:xfrm>
            <a:off x="10471807" y="3025134"/>
            <a:ext cx="123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2020-2022</a:t>
            </a:r>
          </a:p>
        </p:txBody>
      </p:sp>
    </p:spTree>
    <p:extLst>
      <p:ext uri="{BB962C8B-B14F-4D97-AF65-F5344CB8AC3E}">
        <p14:creationId xmlns:p14="http://schemas.microsoft.com/office/powerpoint/2010/main" val="16544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31793-1196-48A7-834E-B434C5601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281" y="430886"/>
            <a:ext cx="8859719" cy="642711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C. Phillips curves out of sample: Benchmark breakdown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7770D-A661-4207-9962-D96962E25F25}"/>
              </a:ext>
            </a:extLst>
          </p:cNvPr>
          <p:cNvSpPr txBox="1"/>
          <p:nvPr/>
        </p:nvSpPr>
        <p:spPr>
          <a:xfrm>
            <a:off x="168952" y="981145"/>
            <a:ext cx="40095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/>
              <a:t>: 		PCE-all*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: 		SPF 10-yr CPI**</a:t>
            </a:r>
          </a:p>
          <a:p>
            <a:r>
              <a:rPr lang="en-US" dirty="0"/>
              <a:t>x:		</a:t>
            </a:r>
            <a:r>
              <a:rPr lang="en-US" dirty="0" err="1"/>
              <a:t>ugap</a:t>
            </a:r>
            <a:endParaRPr lang="en-US" dirty="0"/>
          </a:p>
          <a:p>
            <a:r>
              <a:rPr lang="en-US" dirty="0"/>
              <a:t>w:		PCE-energy*</a:t>
            </a:r>
          </a:p>
          <a:p>
            <a:r>
              <a:rPr lang="en-US" dirty="0" err="1"/>
              <a:t>Estn</a:t>
            </a:r>
            <a:r>
              <a:rPr lang="en-US" dirty="0"/>
              <a:t>:		1984m1-2020m2</a:t>
            </a:r>
          </a:p>
          <a:p>
            <a:endParaRPr lang="en-US" dirty="0"/>
          </a:p>
          <a:p>
            <a:r>
              <a:rPr lang="en-US" sz="1600" u="sng" dirty="0"/>
              <a:t>Notes</a:t>
            </a:r>
            <a:r>
              <a:rPr lang="en-US" sz="1600" dirty="0"/>
              <a:t> </a:t>
            </a:r>
          </a:p>
          <a:p>
            <a:r>
              <a:rPr lang="en-US" sz="1600" dirty="0"/>
              <a:t>  No lags</a:t>
            </a:r>
          </a:p>
          <a:p>
            <a:r>
              <a:rPr lang="en-US" sz="1600" dirty="0"/>
              <a:t>*12-month inflation</a:t>
            </a:r>
          </a:p>
          <a:p>
            <a:r>
              <a:rPr lang="en-US" sz="1600" dirty="0"/>
              <a:t>**Extended by Ball et al (2022)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EC54F8-2E65-4BD3-9418-B8076F40B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513403"/>
              </p:ext>
            </p:extLst>
          </p:nvPr>
        </p:nvGraphicFramePr>
        <p:xfrm>
          <a:off x="266077" y="589976"/>
          <a:ext cx="2654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2654280" imgH="330120" progId="Equation.DSMT4">
                  <p:embed/>
                </p:oleObj>
              </mc:Choice>
              <mc:Fallback>
                <p:oleObj name="Equation" r:id="rId4" imgW="2654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077" y="589976"/>
                        <a:ext cx="2654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508BA2A-42D8-45BE-884E-5C35B0D68B0B}"/>
              </a:ext>
            </a:extLst>
          </p:cNvPr>
          <p:cNvSpPr txBox="1"/>
          <p:nvPr/>
        </p:nvSpPr>
        <p:spPr>
          <a:xfrm flipH="1">
            <a:off x="10839818" y="1586927"/>
            <a:ext cx="1027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E56CF-ECEA-4AD3-A963-90944E554523}"/>
              </a:ext>
            </a:extLst>
          </p:cNvPr>
          <p:cNvSpPr txBox="1"/>
          <p:nvPr/>
        </p:nvSpPr>
        <p:spPr>
          <a:xfrm flipH="1">
            <a:off x="10690153" y="4068948"/>
            <a:ext cx="132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9900"/>
                </a:solidFill>
              </a:rPr>
              <a:t>Slack contribution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1FB7F-B2C5-4666-A183-A791BDD7927F}"/>
              </a:ext>
            </a:extLst>
          </p:cNvPr>
          <p:cNvSpPr txBox="1"/>
          <p:nvPr/>
        </p:nvSpPr>
        <p:spPr>
          <a:xfrm flipH="1">
            <a:off x="10993141" y="2897145"/>
            <a:ext cx="130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16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dirty="0">
                <a:solidFill>
                  <a:schemeClr val="tx2"/>
                </a:solidFill>
              </a:rPr>
              <a:t> contribution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94BC2-A1B2-475A-B53F-9040D99636DA}"/>
              </a:ext>
            </a:extLst>
          </p:cNvPr>
          <p:cNvSpPr txBox="1"/>
          <p:nvPr/>
        </p:nvSpPr>
        <p:spPr>
          <a:xfrm flipH="1">
            <a:off x="10810877" y="3427968"/>
            <a:ext cx="159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energy contribution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64C9D-6E3B-4D89-91F3-3F828F53C643}"/>
              </a:ext>
            </a:extLst>
          </p:cNvPr>
          <p:cNvSpPr txBox="1"/>
          <p:nvPr/>
        </p:nvSpPr>
        <p:spPr>
          <a:xfrm flipH="1">
            <a:off x="10690153" y="2361212"/>
            <a:ext cx="1027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Predicted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0EC3EA-5554-48F8-BF2D-735092D1E6FD}"/>
              </a:ext>
            </a:extLst>
          </p:cNvPr>
          <p:cNvCxnSpPr>
            <a:cxnSpLocks/>
          </p:cNvCxnSpPr>
          <p:nvPr/>
        </p:nvCxnSpPr>
        <p:spPr>
          <a:xfrm>
            <a:off x="10485898" y="1710813"/>
            <a:ext cx="0" cy="71972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6633</TotalTime>
  <Words>990</Words>
  <Application>Microsoft Office PowerPoint</Application>
  <PresentationFormat>Widescreen</PresentationFormat>
  <Paragraphs>200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Stock, James H.</cp:lastModifiedBy>
  <cp:revision>1047</cp:revision>
  <dcterms:created xsi:type="dcterms:W3CDTF">2019-12-01T20:26:42Z</dcterms:created>
  <dcterms:modified xsi:type="dcterms:W3CDTF">2022-12-13T23:59:02Z</dcterms:modified>
</cp:coreProperties>
</file>