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603" r:id="rId2"/>
    <p:sldId id="1075" r:id="rId3"/>
    <p:sldId id="1076" r:id="rId4"/>
    <p:sldId id="1058" r:id="rId5"/>
    <p:sldId id="1078" r:id="rId6"/>
    <p:sldId id="1074" r:id="rId7"/>
    <p:sldId id="1055" r:id="rId8"/>
    <p:sldId id="1068" r:id="rId9"/>
    <p:sldId id="621" r:id="rId10"/>
    <p:sldId id="635" r:id="rId11"/>
    <p:sldId id="1062" r:id="rId12"/>
    <p:sldId id="1079" r:id="rId13"/>
    <p:sldId id="646" r:id="rId14"/>
    <p:sldId id="1080" r:id="rId15"/>
    <p:sldId id="1067" r:id="rId16"/>
    <p:sldId id="647" r:id="rId17"/>
    <p:sldId id="1064" r:id="rId18"/>
    <p:sldId id="1065" r:id="rId19"/>
    <p:sldId id="1066" r:id="rId20"/>
    <p:sldId id="1071" r:id="rId21"/>
    <p:sldId id="1070" r:id="rId22"/>
    <p:sldId id="1069" r:id="rId23"/>
    <p:sldId id="1081" r:id="rId24"/>
    <p:sldId id="638" r:id="rId25"/>
    <p:sldId id="622" r:id="rId26"/>
    <p:sldId id="624" r:id="rId27"/>
    <p:sldId id="626" r:id="rId28"/>
    <p:sldId id="449" r:id="rId29"/>
    <p:sldId id="627" r:id="rId30"/>
    <p:sldId id="631" r:id="rId31"/>
    <p:sldId id="634" r:id="rId32"/>
    <p:sldId id="1050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669900"/>
    <a:srgbClr val="B00000"/>
    <a:srgbClr val="B0003C"/>
    <a:srgbClr val="33889F"/>
    <a:srgbClr val="339966"/>
    <a:srgbClr val="4BACC6"/>
    <a:srgbClr val="3792AB"/>
    <a:srgbClr val="6AE4FC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4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21045B-9979-44F0-8923-AEC5B9895EE0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9E448-04D3-4E26-927D-F918AEC9F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384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26DEB-5A9D-45EA-8092-17D99A358912}" type="datetime1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7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B4D7F-4B0C-4ED2-B007-ED064103FFBF}" type="datetime1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04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84D9A-5A62-49C6-9954-47CB8B558093}" type="datetime1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77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31647-7AA2-4403-84A0-21C7F346F8E7}" type="datetime1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41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9004B-D8C8-483F-8626-8D1D243B7BDC}" type="datetime1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187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DF12-52C3-4068-BBAF-0A899C1A8638}" type="datetime1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91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C08AE-9607-453D-B9EF-140DC277ADC1}" type="datetime1">
              <a:rPr lang="en-US" smtClean="0"/>
              <a:t>1/18/2024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328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DE9E-2DC9-43EC-A847-1EEBC3045BD0}" type="datetime1">
              <a:rPr lang="en-US" smtClean="0"/>
              <a:t>1/18/2024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281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AD8EF-E03A-4915-B408-C359E77AE06F}" type="datetime1">
              <a:rPr lang="en-US" smtClean="0"/>
              <a:t>1/18/2024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078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67EAD-D24C-4271-A7CD-F2EACEFA570F}" type="datetime1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57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34946-12BA-4F8F-AE30-667F0CD6E21B}" type="datetime1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838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2E0D9-3722-4D68-93E6-0D126190DB87}" type="datetime1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0DD09-F61C-493C-8818-4311C754F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882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hyperlink" Target="https://www.energy.gov/sites/prod/files/2013/04/f0/2011usc15.pdf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jp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0121B9F-7A05-4C12-A5F0-A52C27EA7D8F}"/>
              </a:ext>
            </a:extLst>
          </p:cNvPr>
          <p:cNvSpPr txBox="1"/>
          <p:nvPr/>
        </p:nvSpPr>
        <p:spPr>
          <a:xfrm>
            <a:off x="250722" y="936010"/>
            <a:ext cx="1146048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Climate Implications of U.S. LNG Exports</a:t>
            </a:r>
          </a:p>
          <a:p>
            <a:pPr algn="ctr"/>
            <a:endParaRPr lang="en-US" sz="38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3200" b="1" dirty="0"/>
          </a:p>
          <a:p>
            <a:pPr algn="ctr"/>
            <a:endParaRPr lang="en-US" sz="3200" b="1" dirty="0"/>
          </a:p>
          <a:p>
            <a:pPr algn="ctr"/>
            <a:endParaRPr lang="en-US" sz="3200" b="1" dirty="0"/>
          </a:p>
          <a:p>
            <a:pPr algn="ctr"/>
            <a:endParaRPr lang="en-US" sz="3200" b="1" dirty="0"/>
          </a:p>
          <a:p>
            <a:pPr algn="ctr"/>
            <a:r>
              <a:rPr lang="en-US" sz="32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James H. Stock, Harvard University </a:t>
            </a:r>
          </a:p>
          <a:p>
            <a:pPr algn="ctr"/>
            <a:r>
              <a:rPr lang="en-US" sz="32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Matthew Zaragoza-Watkins, Vanderbilt University</a:t>
            </a:r>
          </a:p>
          <a:p>
            <a:pPr algn="ctr"/>
            <a:r>
              <a:rPr lang="en-US" sz="2600" b="1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with the assistance of Constanza Abuin  and Georgia Bradley</a:t>
            </a:r>
            <a:endParaRPr lang="en-US" sz="32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FFC141F1-23E0-4AFB-872C-77E78DF86224}"/>
              </a:ext>
            </a:extLst>
          </p:cNvPr>
          <p:cNvSpPr txBox="1">
            <a:spLocks/>
          </p:cNvSpPr>
          <p:nvPr/>
        </p:nvSpPr>
        <p:spPr bwMode="auto">
          <a:xfrm>
            <a:off x="0" y="6427114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January 6, 2024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39F740D0-2573-4517-9B7C-39372693ED2F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2024 ASSA Meetings, San Antonio, TX</a:t>
            </a:r>
          </a:p>
        </p:txBody>
      </p:sp>
    </p:spTree>
    <p:extLst>
      <p:ext uri="{BB962C8B-B14F-4D97-AF65-F5344CB8AC3E}">
        <p14:creationId xmlns:p14="http://schemas.microsoft.com/office/powerpoint/2010/main" val="2966675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10</a:t>
            </a:fld>
            <a:endParaRPr lang="en-US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E6A9E85B-4E27-48CC-B764-A4DF6805C351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chemeClr val="bg1"/>
                </a:solidFill>
              </a:rPr>
              <a:t>	Digression: EU NG prices (TTF) track Brent</a:t>
            </a:r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DF2325-C5C4-473F-B76F-2C54E60CC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0886"/>
            <a:ext cx="8853952" cy="64229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41C97C-7373-CAB8-8841-992593EE4531}"/>
              </a:ext>
            </a:extLst>
          </p:cNvPr>
          <p:cNvSpPr txBox="1"/>
          <p:nvPr/>
        </p:nvSpPr>
        <p:spPr>
          <a:xfrm>
            <a:off x="8930309" y="2231335"/>
            <a:ext cx="30595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International gas price contracts are indexed to Brent</a:t>
            </a:r>
            <a:r>
              <a:rPr lang="en-US" dirty="0"/>
              <a:t>, although the indexation factor has fallen from ~0.18 to ~0.12</a:t>
            </a:r>
          </a:p>
        </p:txBody>
      </p:sp>
    </p:spTree>
    <p:extLst>
      <p:ext uri="{BB962C8B-B14F-4D97-AF65-F5344CB8AC3E}">
        <p14:creationId xmlns:p14="http://schemas.microsoft.com/office/powerpoint/2010/main" val="679753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0845867-B384-2E7C-E26C-4F58B845B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7081" y="3589993"/>
            <a:ext cx="4504919" cy="32680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D02518-1D90-ED62-DE12-2631A1F1D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2976" y="3589993"/>
            <a:ext cx="4504919" cy="32680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3869F1-911D-AE23-BF30-A8FC7BCE51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7081" y="431515"/>
            <a:ext cx="4504919" cy="32680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3AE663-E510-6397-BD36-B43EAEC94A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4856" y="452132"/>
            <a:ext cx="4504919" cy="3268007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HH and WTI: Cointegration by institutional regime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11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BF7E68-FEF0-4239-B148-EEC0F4110AB9}"/>
              </a:ext>
            </a:extLst>
          </p:cNvPr>
          <p:cNvSpPr txBox="1"/>
          <p:nvPr/>
        </p:nvSpPr>
        <p:spPr>
          <a:xfrm>
            <a:off x="3374494" y="1076660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Ia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5E573C-862E-446E-AC48-107CFF48D236}"/>
              </a:ext>
            </a:extLst>
          </p:cNvPr>
          <p:cNvSpPr txBox="1"/>
          <p:nvPr/>
        </p:nvSpPr>
        <p:spPr>
          <a:xfrm>
            <a:off x="8267994" y="1035792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Ib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BBB665-54F4-4AE3-9A14-25E1EAC059E8}"/>
              </a:ext>
            </a:extLst>
          </p:cNvPr>
          <p:cNvSpPr txBox="1"/>
          <p:nvPr/>
        </p:nvSpPr>
        <p:spPr>
          <a:xfrm>
            <a:off x="3491098" y="408488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634F29-0854-42D6-AD65-38BFE8775FDC}"/>
              </a:ext>
            </a:extLst>
          </p:cNvPr>
          <p:cNvSpPr txBox="1"/>
          <p:nvPr/>
        </p:nvSpPr>
        <p:spPr>
          <a:xfrm>
            <a:off x="8457747" y="4238513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III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62EEC9-213E-DF88-F5E2-6AB59804423B}"/>
              </a:ext>
            </a:extLst>
          </p:cNvPr>
          <p:cNvSpPr txBox="1"/>
          <p:nvPr/>
        </p:nvSpPr>
        <p:spPr>
          <a:xfrm>
            <a:off x="318052" y="2260831"/>
            <a:ext cx="24748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rgbClr val="C00000"/>
                </a:solidFill>
              </a:rPr>
              <a:t>Note</a:t>
            </a:r>
            <a:r>
              <a:rPr lang="en-US" sz="1600" b="1" dirty="0">
                <a:solidFill>
                  <a:srgbClr val="C00000"/>
                </a:solidFill>
              </a:rPr>
              <a:t>: Theoretical cointegrating coefficients:</a:t>
            </a:r>
          </a:p>
          <a:p>
            <a:pPr algn="ctr"/>
            <a:r>
              <a:rPr lang="en-US" sz="1600" b="1" dirty="0">
                <a:solidFill>
                  <a:srgbClr val="C00000"/>
                </a:solidFill>
              </a:rPr>
              <a:t>Energy parity = 0.172</a:t>
            </a:r>
          </a:p>
          <a:p>
            <a:pPr algn="ctr"/>
            <a:r>
              <a:rPr lang="en-US" sz="1600" b="1" dirty="0">
                <a:solidFill>
                  <a:srgbClr val="C00000"/>
                </a:solidFill>
              </a:rPr>
              <a:t>NGCC parity = 0.127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5333CF4-D54D-1F3B-17BB-CB878EAF5FE0}"/>
              </a:ext>
            </a:extLst>
          </p:cNvPr>
          <p:cNvSpPr/>
          <p:nvPr/>
        </p:nvSpPr>
        <p:spPr>
          <a:xfrm>
            <a:off x="3274107" y="567514"/>
            <a:ext cx="1157909" cy="57150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3FC5381-C51C-B389-90FA-F1FEE8D4213F}"/>
              </a:ext>
            </a:extLst>
          </p:cNvPr>
          <p:cNvSpPr/>
          <p:nvPr/>
        </p:nvSpPr>
        <p:spPr>
          <a:xfrm>
            <a:off x="5054008" y="505159"/>
            <a:ext cx="1331883" cy="786927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1ED1B20-C3D6-6092-53B3-BB6AA62C1552}"/>
              </a:ext>
            </a:extLst>
          </p:cNvPr>
          <p:cNvSpPr/>
          <p:nvPr/>
        </p:nvSpPr>
        <p:spPr>
          <a:xfrm>
            <a:off x="10065846" y="3661099"/>
            <a:ext cx="1412415" cy="672361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631522D-A391-1DED-4BB5-56E8533CF1EB}"/>
              </a:ext>
            </a:extLst>
          </p:cNvPr>
          <p:cNvSpPr/>
          <p:nvPr/>
        </p:nvSpPr>
        <p:spPr>
          <a:xfrm>
            <a:off x="8429235" y="3720139"/>
            <a:ext cx="1157909" cy="57150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976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F69AA5-AE7C-A71F-1AFA-7F704577B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8244" y="3547879"/>
            <a:ext cx="4507692" cy="32700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6DE4DC4-E94E-D2C4-9BC2-50CA167D2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4933" y="3571708"/>
            <a:ext cx="4474842" cy="32461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C43EA95-0D8D-C5AF-4AB3-278FFBFC43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1016" y="391081"/>
            <a:ext cx="4507691" cy="327001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FD70D4-28A2-2484-B7BB-6AED73D599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4856" y="411223"/>
            <a:ext cx="4504918" cy="3268007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HH and WTI: Cointegration by estimated regime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12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BF7E68-FEF0-4239-B148-EEC0F4110AB9}"/>
              </a:ext>
            </a:extLst>
          </p:cNvPr>
          <p:cNvSpPr txBox="1"/>
          <p:nvPr/>
        </p:nvSpPr>
        <p:spPr>
          <a:xfrm>
            <a:off x="3374494" y="1076660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Ia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5E573C-862E-446E-AC48-107CFF48D236}"/>
              </a:ext>
            </a:extLst>
          </p:cNvPr>
          <p:cNvSpPr txBox="1"/>
          <p:nvPr/>
        </p:nvSpPr>
        <p:spPr>
          <a:xfrm>
            <a:off x="8267994" y="1035792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Ib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BBB665-54F4-4AE3-9A14-25E1EAC059E8}"/>
              </a:ext>
            </a:extLst>
          </p:cNvPr>
          <p:cNvSpPr txBox="1"/>
          <p:nvPr/>
        </p:nvSpPr>
        <p:spPr>
          <a:xfrm>
            <a:off x="3491098" y="408488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634F29-0854-42D6-AD65-38BFE8775FDC}"/>
              </a:ext>
            </a:extLst>
          </p:cNvPr>
          <p:cNvSpPr txBox="1"/>
          <p:nvPr/>
        </p:nvSpPr>
        <p:spPr>
          <a:xfrm>
            <a:off x="8457747" y="4238513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III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62EEC9-213E-DF88-F5E2-6AB59804423B}"/>
              </a:ext>
            </a:extLst>
          </p:cNvPr>
          <p:cNvSpPr txBox="1"/>
          <p:nvPr/>
        </p:nvSpPr>
        <p:spPr>
          <a:xfrm>
            <a:off x="318052" y="2260831"/>
            <a:ext cx="24748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rgbClr val="C00000"/>
                </a:solidFill>
              </a:rPr>
              <a:t>Note</a:t>
            </a:r>
            <a:r>
              <a:rPr lang="en-US" sz="1600" b="1" dirty="0">
                <a:solidFill>
                  <a:srgbClr val="C00000"/>
                </a:solidFill>
              </a:rPr>
              <a:t>: Theoretical cointegrating coefficients:</a:t>
            </a:r>
          </a:p>
          <a:p>
            <a:pPr algn="ctr"/>
            <a:r>
              <a:rPr lang="en-US" sz="1600" b="1" dirty="0">
                <a:solidFill>
                  <a:srgbClr val="C00000"/>
                </a:solidFill>
              </a:rPr>
              <a:t>Energy parity = 0.172</a:t>
            </a:r>
          </a:p>
          <a:p>
            <a:pPr algn="ctr"/>
            <a:r>
              <a:rPr lang="en-US" sz="1600" b="1" dirty="0">
                <a:solidFill>
                  <a:srgbClr val="C00000"/>
                </a:solidFill>
              </a:rPr>
              <a:t>NGCC parity = 0.127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5333CF4-D54D-1F3B-17BB-CB878EAF5FE0}"/>
              </a:ext>
            </a:extLst>
          </p:cNvPr>
          <p:cNvSpPr/>
          <p:nvPr/>
        </p:nvSpPr>
        <p:spPr>
          <a:xfrm>
            <a:off x="3274107" y="567514"/>
            <a:ext cx="1157909" cy="57150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3FC5381-C51C-B389-90FA-F1FEE8D4213F}"/>
              </a:ext>
            </a:extLst>
          </p:cNvPr>
          <p:cNvSpPr/>
          <p:nvPr/>
        </p:nvSpPr>
        <p:spPr>
          <a:xfrm>
            <a:off x="5054008" y="505159"/>
            <a:ext cx="1331883" cy="786927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1ED1B20-C3D6-6092-53B3-BB6AA62C1552}"/>
              </a:ext>
            </a:extLst>
          </p:cNvPr>
          <p:cNvSpPr/>
          <p:nvPr/>
        </p:nvSpPr>
        <p:spPr>
          <a:xfrm>
            <a:off x="9544529" y="3624855"/>
            <a:ext cx="1412415" cy="672361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631522D-A391-1DED-4BB5-56E8533CF1EB}"/>
              </a:ext>
            </a:extLst>
          </p:cNvPr>
          <p:cNvSpPr/>
          <p:nvPr/>
        </p:nvSpPr>
        <p:spPr>
          <a:xfrm>
            <a:off x="7878792" y="3675286"/>
            <a:ext cx="1157909" cy="57150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315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HH and WTI: Predicted oil price, with 3 institutional break dates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13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A286CB-13AD-FD61-E035-15A8C4947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685" y="430886"/>
            <a:ext cx="8772630" cy="639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489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HH and WTI: Predicted oil price, with 3 estimated break dates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14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7CCF6C-CD83-E7DE-CB43-090B6F640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776" y="443969"/>
            <a:ext cx="8802447" cy="641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515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HH and WTI: Rolling &amp; estimated-break DOLS estimates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15</a:t>
            </a:fld>
            <a:endParaRPr lang="en-US"/>
          </a:p>
        </p:txBody>
      </p:sp>
      <p:pic>
        <p:nvPicPr>
          <p:cNvPr id="10" name="Picture 9" descr="A graph of oil prices&#10;&#10;Description automatically generated">
            <a:extLst>
              <a:ext uri="{FF2B5EF4-FFF2-40B4-BE49-F238E27FC236}">
                <a16:creationId xmlns:a16="http://schemas.microsoft.com/office/drawing/2014/main" id="{FA1C6EC6-86D7-E5FF-DDC8-8DDD1446F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360" y="430887"/>
            <a:ext cx="8837280" cy="642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605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HH and WTI: Estimate of liquefaction, transport, and regasification cost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16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71815F-68F9-084B-2CE3-9DCE213785FD}"/>
              </a:ext>
            </a:extLst>
          </p:cNvPr>
          <p:cNvSpPr txBox="1"/>
          <p:nvPr/>
        </p:nvSpPr>
        <p:spPr>
          <a:xfrm>
            <a:off x="2609262" y="5954137"/>
            <a:ext cx="7287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Note: estimated as 6-year rolling mean of HH price minus WTI price at energy parity (red) or at NGCC parity (blue) (Newey West SEs). Price deflator: all-manufacturing PPI.</a:t>
            </a:r>
          </a:p>
        </p:txBody>
      </p:sp>
      <p:pic>
        <p:nvPicPr>
          <p:cNvPr id="11" name="Picture 10" descr="A graph of a graph showing the cost of oil&#10;&#10;Description automatically generated with medium confidence">
            <a:extLst>
              <a:ext uri="{FF2B5EF4-FFF2-40B4-BE49-F238E27FC236}">
                <a16:creationId xmlns:a16="http://schemas.microsoft.com/office/drawing/2014/main" id="{FE8D099A-AB7B-A2DF-AE2A-2778EDF3E5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646" y="527959"/>
            <a:ext cx="7460995" cy="542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49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HH and Central App coal: Cointegration, full sample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17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74749A-56A2-4338-2870-66A08C8FE956}"/>
              </a:ext>
            </a:extLst>
          </p:cNvPr>
          <p:cNvSpPr txBox="1"/>
          <p:nvPr/>
        </p:nvSpPr>
        <p:spPr>
          <a:xfrm>
            <a:off x="355001" y="6356350"/>
            <a:ext cx="55728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Note: Coal price led by 15 weeks. Energy parity coefficient = 25.0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7F0D982-2CA1-078A-D848-459FB3E49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385" y="559268"/>
            <a:ext cx="7814252" cy="56687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57A4B0C-1A08-D4F1-2B9F-F06B80907237}"/>
              </a:ext>
            </a:extLst>
          </p:cNvPr>
          <p:cNvSpPr txBox="1"/>
          <p:nvPr/>
        </p:nvSpPr>
        <p:spPr>
          <a:xfrm>
            <a:off x="8304904" y="1441525"/>
            <a:ext cx="35787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There seems to be some coefficient instability, with larger coal price movements associated with a given gas price movement in the latter part of the sample (increasing sensitivity of coal prices to gas)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Coal price movements lag gas price movements by about 15 weeks (for some reason)</a:t>
            </a:r>
          </a:p>
        </p:txBody>
      </p:sp>
    </p:spTree>
    <p:extLst>
      <p:ext uri="{BB962C8B-B14F-4D97-AF65-F5344CB8AC3E}">
        <p14:creationId xmlns:p14="http://schemas.microsoft.com/office/powerpoint/2010/main" val="1220585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CC48B27-87E2-7C53-F476-1B330FB7C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512" y="477590"/>
            <a:ext cx="6212484" cy="45067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5E8DAA3-1153-939A-FAA4-179064223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4" y="430884"/>
            <a:ext cx="6094845" cy="4421389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HH and Central App coal: Cointegration by 2016 institutional break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18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BF7E68-FEF0-4239-B148-EEC0F4110AB9}"/>
              </a:ext>
            </a:extLst>
          </p:cNvPr>
          <p:cNvSpPr txBox="1"/>
          <p:nvPr/>
        </p:nvSpPr>
        <p:spPr>
          <a:xfrm>
            <a:off x="2460096" y="1275442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Ib</a:t>
            </a:r>
            <a:r>
              <a:rPr lang="en-US" dirty="0"/>
              <a:t> &amp; II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5E573C-862E-446E-AC48-107CFF48D236}"/>
              </a:ext>
            </a:extLst>
          </p:cNvPr>
          <p:cNvSpPr txBox="1"/>
          <p:nvPr/>
        </p:nvSpPr>
        <p:spPr>
          <a:xfrm>
            <a:off x="7857746" y="1363783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III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1AC090-56A6-90DD-45A2-941B9C10D36B}"/>
              </a:ext>
            </a:extLst>
          </p:cNvPr>
          <p:cNvSpPr txBox="1"/>
          <p:nvPr/>
        </p:nvSpPr>
        <p:spPr>
          <a:xfrm>
            <a:off x="4246930" y="5283157"/>
            <a:ext cx="3610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Theoretical cointegrating coefficients:</a:t>
            </a:r>
          </a:p>
          <a:p>
            <a:r>
              <a:rPr lang="en-US" sz="1600" b="1" dirty="0">
                <a:solidFill>
                  <a:srgbClr val="C00000"/>
                </a:solidFill>
              </a:rPr>
              <a:t>Energy parity = 25.0</a:t>
            </a:r>
          </a:p>
          <a:p>
            <a:r>
              <a:rPr lang="en-US" sz="1600" b="1" dirty="0">
                <a:solidFill>
                  <a:srgbClr val="C00000"/>
                </a:solidFill>
              </a:rPr>
              <a:t>NGCC parity = 32.8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3DFF08-72B9-EC7A-F0C5-EA64880374C4}"/>
              </a:ext>
            </a:extLst>
          </p:cNvPr>
          <p:cNvSpPr txBox="1"/>
          <p:nvPr/>
        </p:nvSpPr>
        <p:spPr>
          <a:xfrm>
            <a:off x="246862" y="6369635"/>
            <a:ext cx="29445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Note: Coal price led by 15 weeks.</a:t>
            </a:r>
          </a:p>
        </p:txBody>
      </p:sp>
    </p:spTree>
    <p:extLst>
      <p:ext uri="{BB962C8B-B14F-4D97-AF65-F5344CB8AC3E}">
        <p14:creationId xmlns:p14="http://schemas.microsoft.com/office/powerpoint/2010/main" val="2960097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Cointegration, break, and rolling analysis: Summary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19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698361-AB81-ED63-DA39-DAA94999A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2139" y="2496767"/>
            <a:ext cx="6009861" cy="43612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6E98D1-58C1-9A7C-02CE-0C4D860E7F68}"/>
              </a:ext>
            </a:extLst>
          </p:cNvPr>
          <p:cNvSpPr txBox="1"/>
          <p:nvPr/>
        </p:nvSpPr>
        <p:spPr>
          <a:xfrm>
            <a:off x="428805" y="605912"/>
            <a:ext cx="10484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C00000"/>
                </a:solidFill>
              </a:rPr>
              <a:t>Post 2016, one common trend </a:t>
            </a:r>
            <a:r>
              <a:rPr lang="en-US" dirty="0"/>
              <a:t>(world oil prices) with cointegrating coefficients consistent with </a:t>
            </a:r>
          </a:p>
          <a:p>
            <a:pPr lvl="1"/>
            <a:r>
              <a:rPr lang="en-US" dirty="0"/>
              <a:t>(i) U.S. power system dispatching arbitrage and </a:t>
            </a:r>
          </a:p>
          <a:p>
            <a:pPr lvl="1"/>
            <a:r>
              <a:rPr lang="en-US" dirty="0"/>
              <a:t>(ii) indexation of global LNG pricing to Brent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C00000"/>
                </a:solidFill>
              </a:rPr>
              <a:t>Pre-2007 gas-oil traded at thermal efficiency </a:t>
            </a:r>
            <a:r>
              <a:rPr lang="en-US" dirty="0"/>
              <a:t>(“burner tip parity”)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C00000"/>
                </a:solidFill>
              </a:rPr>
              <a:t>Pre-LNG fracking is the historical exception</a:t>
            </a:r>
            <a:r>
              <a:rPr lang="en-US" dirty="0"/>
              <a:t>, when U.S. gas was disconnected from global markets.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i="1" dirty="0"/>
              <a:t>Caveats</a:t>
            </a:r>
            <a:r>
              <a:rPr lang="en-US" dirty="0"/>
              <a:t>: mysterious 15-week lag in coal prices, 3 week lag in gas prices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89CACD-B574-2CF7-A476-BFDE8F4BF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96764"/>
            <a:ext cx="6009861" cy="436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072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hart, line chart&#10;&#10;Description automatically generated">
            <a:extLst>
              <a:ext uri="{FF2B5EF4-FFF2-40B4-BE49-F238E27FC236}">
                <a16:creationId xmlns:a16="http://schemas.microsoft.com/office/drawing/2014/main" id="{9987F2DB-8F5A-44F0-B312-3ACF2283EB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010" y="450880"/>
            <a:ext cx="4914870" cy="3278269"/>
          </a:xfrm>
          <a:prstGeom prst="rect">
            <a:avLst/>
          </a:prstGeom>
        </p:spPr>
      </p:pic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1C4AE585-D728-4BF6-8E93-C1BA1D181D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647" y="450880"/>
            <a:ext cx="4608813" cy="3072542"/>
          </a:xfrm>
          <a:prstGeom prst="rect">
            <a:avLst/>
          </a:prstGeom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2</a:t>
            </a:fld>
            <a:endParaRPr lang="en-US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E6A9E85B-4E27-48CC-B764-A4DF6805C351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chemeClr val="bg1"/>
                </a:solidFill>
              </a:rPr>
              <a:t>	Brief history: The fracking boom led to lower prices….</a:t>
            </a:r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EEA5CA-D9BE-4133-B6F9-7CCB7D89F857}"/>
              </a:ext>
            </a:extLst>
          </p:cNvPr>
          <p:cNvSpPr txBox="1"/>
          <p:nvPr/>
        </p:nvSpPr>
        <p:spPr>
          <a:xfrm>
            <a:off x="173754" y="889685"/>
            <a:ext cx="17641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C00000"/>
                </a:solidFill>
              </a:rPr>
              <a:t>Early 2000s: Conventional production, oil-gas co-firing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708FD5-C8A9-41C0-86BA-23B574A98E8C}"/>
              </a:ext>
            </a:extLst>
          </p:cNvPr>
          <p:cNvSpPr txBox="1"/>
          <p:nvPr/>
        </p:nvSpPr>
        <p:spPr>
          <a:xfrm>
            <a:off x="8610600" y="1580203"/>
            <a:ext cx="18189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~January 2010: Start of fracking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8824E0-7ECB-DD0A-604C-C1B7BE085D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6698" y="3663980"/>
            <a:ext cx="4383389" cy="31940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04CBE8-A48E-6B8E-EBBC-89B3324D3929}"/>
              </a:ext>
            </a:extLst>
          </p:cNvPr>
          <p:cNvSpPr txBox="1"/>
          <p:nvPr/>
        </p:nvSpPr>
        <p:spPr>
          <a:xfrm>
            <a:off x="596348" y="4294887"/>
            <a:ext cx="29171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C00000"/>
                </a:solidFill>
              </a:rPr>
              <a:t>Gas prices fell after the financial crisis – then stayed low because of fracking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702A13-7D3A-A469-8E02-E41BE5DEFFF5}"/>
              </a:ext>
            </a:extLst>
          </p:cNvPr>
          <p:cNvSpPr txBox="1"/>
          <p:nvPr/>
        </p:nvSpPr>
        <p:spPr>
          <a:xfrm>
            <a:off x="2296675" y="894319"/>
            <a:ext cx="12168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Steam boilers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E5B748-98DC-507F-DA86-0128043320C2}"/>
              </a:ext>
            </a:extLst>
          </p:cNvPr>
          <p:cNvSpPr txBox="1"/>
          <p:nvPr/>
        </p:nvSpPr>
        <p:spPr>
          <a:xfrm>
            <a:off x="5792872" y="894319"/>
            <a:ext cx="606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NGCC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99C132F-7313-229C-ED28-67B2EABC4CDE}"/>
              </a:ext>
            </a:extLst>
          </p:cNvPr>
          <p:cNvCxnSpPr/>
          <p:nvPr/>
        </p:nvCxnSpPr>
        <p:spPr>
          <a:xfrm>
            <a:off x="3556031" y="1048207"/>
            <a:ext cx="212036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77294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20</a:t>
            </a:fld>
            <a:endParaRPr lang="en-US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E6A9E85B-4E27-48CC-B764-A4DF6805C351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Implications for U.S. energy transition: forecasts</a:t>
            </a:r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EE5FF3-F76D-66BA-C055-F7B40EE16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911" y="3641462"/>
            <a:ext cx="4396891" cy="31896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DB302C-21C3-F2A4-1CD5-367620EDA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2154" y="451821"/>
            <a:ext cx="4396891" cy="31896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AF2F63-7550-482C-E05A-3032701DBC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2153" y="3662978"/>
            <a:ext cx="4396891" cy="3189641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02AD665-AB65-5E33-5BE8-D8944B63E2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452745"/>
              </p:ext>
            </p:extLst>
          </p:nvPr>
        </p:nvGraphicFramePr>
        <p:xfrm>
          <a:off x="271668" y="852009"/>
          <a:ext cx="600986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3845">
                  <a:extLst>
                    <a:ext uri="{9D8B030D-6E8A-4147-A177-3AD203B41FA5}">
                      <a16:colId xmlns:a16="http://schemas.microsoft.com/office/drawing/2014/main" val="445800842"/>
                    </a:ext>
                  </a:extLst>
                </a:gridCol>
                <a:gridCol w="3916016">
                  <a:extLst>
                    <a:ext uri="{9D8B030D-6E8A-4147-A177-3AD203B41FA5}">
                      <a16:colId xmlns:a16="http://schemas.microsoft.com/office/drawing/2014/main" val="32856357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Cointegration?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Method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5278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First differences VAR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438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Gas - coal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Triangular system, CI imposes NGCC parity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3536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Gas – coal &amp; gas – oil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</a:rPr>
                        <a:t>Triangular system, CI imposes NGCC parity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0454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Gas – coal &amp; gas – oil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Triangular system, CI estimation by DOLS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6175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11331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21</a:t>
            </a:fld>
            <a:endParaRPr lang="en-US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E6A9E85B-4E27-48CC-B764-A4DF6805C351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Implications for U.S. energy transition: forecasts, </a:t>
            </a:r>
            <a:r>
              <a:rPr lang="en-US" sz="2000" dirty="0" err="1">
                <a:solidFill>
                  <a:schemeClr val="bg1"/>
                </a:solidFill>
              </a:rPr>
              <a:t>ctd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  <a:endParaRPr lang="en-US" sz="1900" dirty="0">
              <a:solidFill>
                <a:schemeClr val="bg1"/>
              </a:solidFill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0FD54ED-91B8-560F-9600-0B10F23F3B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58216"/>
              </p:ext>
            </p:extLst>
          </p:nvPr>
        </p:nvGraphicFramePr>
        <p:xfrm>
          <a:off x="1350064" y="1800343"/>
          <a:ext cx="9491869" cy="388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8308">
                  <a:extLst>
                    <a:ext uri="{9D8B030D-6E8A-4147-A177-3AD203B41FA5}">
                      <a16:colId xmlns:a16="http://schemas.microsoft.com/office/drawing/2014/main" val="2034318469"/>
                    </a:ext>
                  </a:extLst>
                </a:gridCol>
                <a:gridCol w="4272370">
                  <a:extLst>
                    <a:ext uri="{9D8B030D-6E8A-4147-A177-3AD203B41FA5}">
                      <a16:colId xmlns:a16="http://schemas.microsoft.com/office/drawing/2014/main" val="2834328893"/>
                    </a:ext>
                  </a:extLst>
                </a:gridCol>
                <a:gridCol w="1468632">
                  <a:extLst>
                    <a:ext uri="{9D8B030D-6E8A-4147-A177-3AD203B41FA5}">
                      <a16:colId xmlns:a16="http://schemas.microsoft.com/office/drawing/2014/main" val="931535004"/>
                    </a:ext>
                  </a:extLst>
                </a:gridCol>
                <a:gridCol w="1602559">
                  <a:extLst>
                    <a:ext uri="{9D8B030D-6E8A-4147-A177-3AD203B41FA5}">
                      <a16:colId xmlns:a16="http://schemas.microsoft.com/office/drawing/2014/main" val="19244643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Cointegration?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Method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HH ($/</a:t>
                      </a:r>
                      <a:r>
                        <a:rPr lang="en-US" sz="1800" dirty="0" err="1"/>
                        <a:t>mmBtu</a:t>
                      </a:r>
                      <a:r>
                        <a:rPr lang="en-US" sz="18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Cent. App. Low-Sulfur Bit. Coal ($/</a:t>
                      </a:r>
                      <a:r>
                        <a:rPr lang="en-US" sz="1800" dirty="0" err="1"/>
                        <a:t>st</a:t>
                      </a:r>
                      <a:r>
                        <a:rPr lang="en-US" sz="1800" dirty="0"/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529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First differences VAR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$2.99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4005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Gas - coal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Triangular system, CI imposes NGCC parity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$3.23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3419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Gas – coal &amp; gas – oil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</a:rPr>
                        <a:t>Triangular system, CI imposes NGCC parity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$4.65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$113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071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Gas – coal &amp; gas – oil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Triangular system, CI estimation by DOLS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$4.80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$115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866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i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/>
                        <a:t>Comparisons: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958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i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/>
                        <a:t>EIA projection (AEO 2023 reference case)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$3.23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$74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928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i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/>
                        <a:t>Price as of 12/29/2023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$2.58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$79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563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i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/>
                        <a:t>Delta from $20/ton carbon tax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$1.06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$43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826448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EA78248D-2DC5-B76E-EF98-9CC80AA092DA}"/>
              </a:ext>
            </a:extLst>
          </p:cNvPr>
          <p:cNvSpPr txBox="1"/>
          <p:nvPr/>
        </p:nvSpPr>
        <p:spPr>
          <a:xfrm>
            <a:off x="3819126" y="829099"/>
            <a:ext cx="4553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4-year ahead (Nov. 2027) fuel price forecasts: </a:t>
            </a: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With and without fuel cointegration</a:t>
            </a:r>
          </a:p>
        </p:txBody>
      </p:sp>
    </p:spTree>
    <p:extLst>
      <p:ext uri="{BB962C8B-B14F-4D97-AF65-F5344CB8AC3E}">
        <p14:creationId xmlns:p14="http://schemas.microsoft.com/office/powerpoint/2010/main" val="41485524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22</a:t>
            </a:fld>
            <a:endParaRPr lang="en-US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E6A9E85B-4E27-48CC-B764-A4DF6805C351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Implications for U.S. energy transition: Emissions</a:t>
            </a:r>
            <a:endParaRPr lang="en-US" sz="1900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50D662DD-DB90-4106-A870-56C8A4168B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194725"/>
              </p:ext>
            </p:extLst>
          </p:nvPr>
        </p:nvGraphicFramePr>
        <p:xfrm>
          <a:off x="2665030" y="2288949"/>
          <a:ext cx="6861939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9913">
                  <a:extLst>
                    <a:ext uri="{9D8B030D-6E8A-4147-A177-3AD203B41FA5}">
                      <a16:colId xmlns:a16="http://schemas.microsoft.com/office/drawing/2014/main" val="3469920644"/>
                    </a:ext>
                  </a:extLst>
                </a:gridCol>
                <a:gridCol w="1711386">
                  <a:extLst>
                    <a:ext uri="{9D8B030D-6E8A-4147-A177-3AD203B41FA5}">
                      <a16:colId xmlns:a16="http://schemas.microsoft.com/office/drawing/2014/main" val="1093454107"/>
                    </a:ext>
                  </a:extLst>
                </a:gridCol>
                <a:gridCol w="2207438">
                  <a:extLst>
                    <a:ext uri="{9D8B030D-6E8A-4147-A177-3AD203B41FA5}">
                      <a16:colId xmlns:a16="http://schemas.microsoft.com/office/drawing/2014/main" val="2271338828"/>
                    </a:ext>
                  </a:extLst>
                </a:gridCol>
                <a:gridCol w="1483202">
                  <a:extLst>
                    <a:ext uri="{9D8B030D-6E8A-4147-A177-3AD203B41FA5}">
                      <a16:colId xmlns:a16="http://schemas.microsoft.com/office/drawing/2014/main" val="3832945074"/>
                    </a:ext>
                  </a:extLst>
                </a:gridCol>
              </a:tblGrid>
              <a:tr h="327219">
                <a:tc>
                  <a:txBody>
                    <a:bodyPr/>
                    <a:lstStyle/>
                    <a:p>
                      <a:r>
                        <a:rPr lang="en-US" dirty="0"/>
                        <a:t>Scenario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HH price (2022 $/</a:t>
                      </a:r>
                      <a:r>
                        <a:rPr lang="en-US" dirty="0" err="1"/>
                        <a:t>mmBtu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2030 emissions relative to 2007 peak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Delta </a:t>
                      </a:r>
                      <a:r>
                        <a:rPr lang="en-US" dirty="0" err="1"/>
                        <a:t>rel</a:t>
                      </a:r>
                      <a:r>
                        <a:rPr lang="en-US" dirty="0"/>
                        <a:t> to BAU (pp)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13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130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IRA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-15 pp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030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LNG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-11 pp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6494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IRA + LNG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-26 pp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207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IRA + LNG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$7.10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-30 pp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68805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025A8DB-F197-4C72-8EB3-7382972A6BC0}"/>
              </a:ext>
            </a:extLst>
          </p:cNvPr>
          <p:cNvSpPr txBox="1"/>
          <p:nvPr/>
        </p:nvSpPr>
        <p:spPr>
          <a:xfrm>
            <a:off x="2568639" y="1455929"/>
            <a:ext cx="6935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Estimates of U.S. power sector emissions in 2030, relative to 2007 peak, for various natural gas prices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25F1BB-DDFA-7DF3-D8AC-7667FF2AE949}"/>
              </a:ext>
            </a:extLst>
          </p:cNvPr>
          <p:cNvSpPr txBox="1"/>
          <p:nvPr/>
        </p:nvSpPr>
        <p:spPr>
          <a:xfrm>
            <a:off x="2568639" y="4969918"/>
            <a:ext cx="69583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Notes: based on response surfaces from </a:t>
            </a:r>
            <a:r>
              <a:rPr lang="en-US" sz="1600" dirty="0" err="1"/>
              <a:t>ReEDS</a:t>
            </a:r>
            <a:r>
              <a:rPr lang="en-US" sz="1600" dirty="0"/>
              <a:t> simulations in Stuart &amp; Stock (2021)</a:t>
            </a:r>
          </a:p>
        </p:txBody>
      </p:sp>
    </p:spTree>
    <p:extLst>
      <p:ext uri="{BB962C8B-B14F-4D97-AF65-F5344CB8AC3E}">
        <p14:creationId xmlns:p14="http://schemas.microsoft.com/office/powerpoint/2010/main" val="21010382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Summary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23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9EA465-35B0-A142-6702-0D5422BFE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0885"/>
            <a:ext cx="8856681" cy="64271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3B29A8-BC81-5AEC-A869-EA51AE6422A8}"/>
              </a:ext>
            </a:extLst>
          </p:cNvPr>
          <p:cNvSpPr txBox="1"/>
          <p:nvPr/>
        </p:nvSpPr>
        <p:spPr>
          <a:xfrm>
            <a:off x="8910770" y="551288"/>
            <a:ext cx="311268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Because of increasing LNG exports, accelerated by the invasion of Ukraine, U.S. natural gas prices have reconnected to global natural gas &amp; oil markets.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We can therefore anticipate a prolonged period of U.S. higher natural gas prices ($4-$8?) if more LNG terminals come on line.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Coal prices will rise proportionately.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Thus, decarbonization of the power sector is likely to be faster than most models predict (e.g. Bistline et al (2023))</a:t>
            </a:r>
          </a:p>
        </p:txBody>
      </p:sp>
    </p:spTree>
    <p:extLst>
      <p:ext uri="{BB962C8B-B14F-4D97-AF65-F5344CB8AC3E}">
        <p14:creationId xmlns:p14="http://schemas.microsoft.com/office/powerpoint/2010/main" val="9710922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24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1EBCCC-C490-4F7E-A36E-059D15FD48FF}"/>
              </a:ext>
            </a:extLst>
          </p:cNvPr>
          <p:cNvSpPr txBox="1"/>
          <p:nvPr/>
        </p:nvSpPr>
        <p:spPr>
          <a:xfrm>
            <a:off x="4501418" y="2970851"/>
            <a:ext cx="3189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B00000"/>
                </a:solidFill>
              </a:rPr>
              <a:t>Additional Slides</a:t>
            </a:r>
          </a:p>
        </p:txBody>
      </p:sp>
    </p:spTree>
    <p:extLst>
      <p:ext uri="{BB962C8B-B14F-4D97-AF65-F5344CB8AC3E}">
        <p14:creationId xmlns:p14="http://schemas.microsoft.com/office/powerpoint/2010/main" val="6943808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Natural gas 101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25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1EBCCC-C490-4F7E-A36E-059D15FD48FF}"/>
              </a:ext>
            </a:extLst>
          </p:cNvPr>
          <p:cNvSpPr txBox="1"/>
          <p:nvPr/>
        </p:nvSpPr>
        <p:spPr>
          <a:xfrm>
            <a:off x="343033" y="756450"/>
            <a:ext cx="282613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Prices:</a:t>
            </a:r>
            <a:r>
              <a:rPr lang="en-US" dirty="0"/>
              <a:t> $/</a:t>
            </a:r>
            <a:r>
              <a:rPr lang="en-US" dirty="0" err="1"/>
              <a:t>mmBTU</a:t>
            </a:r>
            <a:endParaRPr lang="en-US" dirty="0"/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Quantities &amp; rates: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 Mcf (1000 cubic feet )</a:t>
            </a:r>
          </a:p>
          <a:p>
            <a:pPr lvl="1"/>
            <a:r>
              <a:rPr lang="en-US" dirty="0"/>
              <a:t>= 1.037 </a:t>
            </a:r>
            <a:r>
              <a:rPr lang="en-US" dirty="0" err="1"/>
              <a:t>mmBTU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 MTPA (1 million tons annually) </a:t>
            </a:r>
          </a:p>
          <a:p>
            <a:pPr lvl="1"/>
            <a:r>
              <a:rPr lang="en-US" dirty="0"/>
              <a:t>= 48.7 Bcf/year </a:t>
            </a:r>
          </a:p>
          <a:p>
            <a:pPr lvl="1"/>
            <a:r>
              <a:rPr lang="en-US" dirty="0"/>
              <a:t>= 4 Bcf/month </a:t>
            </a:r>
          </a:p>
          <a:p>
            <a:pPr lvl="1"/>
            <a:r>
              <a:rPr lang="en-US" dirty="0"/>
              <a:t>= 0.133 Bcf/day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Energy content: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 </a:t>
            </a:r>
            <a:r>
              <a:rPr lang="en-US" dirty="0" err="1"/>
              <a:t>mmBTU</a:t>
            </a:r>
            <a:r>
              <a:rPr lang="en-US" dirty="0"/>
              <a:t> gas (boiler) = </a:t>
            </a:r>
            <a:r>
              <a:rPr lang="en-US" b="1" dirty="0"/>
              <a:t>0.176 </a:t>
            </a:r>
            <a:r>
              <a:rPr lang="en-US" dirty="0" err="1"/>
              <a:t>bbl</a:t>
            </a:r>
            <a:r>
              <a:rPr lang="en-US" dirty="0"/>
              <a:t> oil (boiler)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 </a:t>
            </a:r>
            <a:r>
              <a:rPr lang="en-US" dirty="0" err="1"/>
              <a:t>mmBTU</a:t>
            </a:r>
            <a:r>
              <a:rPr lang="en-US" dirty="0"/>
              <a:t> gas (NGCC) = </a:t>
            </a:r>
            <a:r>
              <a:rPr lang="en-US" b="1" dirty="0"/>
              <a:t>0.128</a:t>
            </a:r>
            <a:r>
              <a:rPr lang="en-US" dirty="0"/>
              <a:t> </a:t>
            </a:r>
            <a:r>
              <a:rPr lang="en-US" dirty="0" err="1"/>
              <a:t>bbl</a:t>
            </a:r>
            <a:r>
              <a:rPr lang="en-US" dirty="0"/>
              <a:t> oil (boiler)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Carbon: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53 kgCO2/</a:t>
            </a:r>
            <a:r>
              <a:rPr lang="en-US" dirty="0" err="1"/>
              <a:t>mmBTU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$20 carbon tax =&gt; $1.06/</a:t>
            </a:r>
            <a:r>
              <a:rPr lang="en-US" dirty="0" err="1"/>
              <a:t>mmBTU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C4016B-BA32-9FB2-F973-799D6C08E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5864" y="445794"/>
            <a:ext cx="8836136" cy="641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6784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ky, water, outdoor, boat&#10;&#10;Description automatically generated">
            <a:extLst>
              <a:ext uri="{FF2B5EF4-FFF2-40B4-BE49-F238E27FC236}">
                <a16:creationId xmlns:a16="http://schemas.microsoft.com/office/drawing/2014/main" id="{E8E1957A-8BAD-4FC8-801C-C8C1D0F38F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537" y="163949"/>
            <a:ext cx="6198210" cy="3486493"/>
          </a:xfrm>
          <a:prstGeom prst="rect">
            <a:avLst/>
          </a:prstGeom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26</a:t>
            </a:fld>
            <a:endParaRPr lang="en-US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E6A9E85B-4E27-48CC-B764-A4DF6805C351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New: Fast LNG export and FSRUs</a:t>
            </a:r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878D15-E03E-4EEE-B632-812913FA5E33}"/>
              </a:ext>
            </a:extLst>
          </p:cNvPr>
          <p:cNvSpPr txBox="1"/>
          <p:nvPr/>
        </p:nvSpPr>
        <p:spPr>
          <a:xfrm>
            <a:off x="837990" y="780488"/>
            <a:ext cx="484948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“Fast LNG”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Repurposed offshore rigs, mainly </a:t>
            </a:r>
            <a:r>
              <a:rPr lang="en-US" dirty="0" err="1"/>
              <a:t>jackup</a:t>
            </a:r>
            <a:r>
              <a:rPr lang="en-US" dirty="0"/>
              <a:t> rigs, to provide a seaborne liquefaction facility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6 exist so far; 5 under construction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Estimated ~160 </a:t>
            </a:r>
            <a:r>
              <a:rPr lang="en-US" dirty="0" err="1"/>
              <a:t>jackup</a:t>
            </a:r>
            <a:r>
              <a:rPr lang="en-US" dirty="0"/>
              <a:t> rigs &gt; 30 </a:t>
            </a:r>
            <a:r>
              <a:rPr lang="en-US" dirty="0" err="1"/>
              <a:t>yrs</a:t>
            </a:r>
            <a:r>
              <a:rPr lang="en-US" dirty="0"/>
              <a:t> old available for Fast Gas repurposing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Typical 1.4 MPTA capacity/</a:t>
            </a:r>
            <a:r>
              <a:rPr lang="en-US" dirty="0" err="1"/>
              <a:t>facilty</a:t>
            </a:r>
            <a:r>
              <a:rPr lang="en-US" dirty="0"/>
              <a:t> (0.19 </a:t>
            </a:r>
            <a:r>
              <a:rPr lang="en-US" dirty="0" err="1"/>
              <a:t>Bcf</a:t>
            </a:r>
            <a:r>
              <a:rPr lang="en-US" dirty="0"/>
              <a:t>/d)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Takes ~18 months to complete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7082DD-2B19-4DF7-ACE7-374803444F71}"/>
              </a:ext>
            </a:extLst>
          </p:cNvPr>
          <p:cNvSpPr txBox="1"/>
          <p:nvPr/>
        </p:nvSpPr>
        <p:spPr>
          <a:xfrm>
            <a:off x="837989" y="4633963"/>
            <a:ext cx="4849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Floating Storage &amp; Regasification Units (FSRUs)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Modified tankers/LNG vessels capable of regasification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Mobile</a:t>
            </a:r>
          </a:p>
        </p:txBody>
      </p:sp>
      <p:pic>
        <p:nvPicPr>
          <p:cNvPr id="3" name="Picture 2" descr="A large ship in the water&#10;&#10;Description automatically generated with low confidence">
            <a:extLst>
              <a:ext uri="{FF2B5EF4-FFF2-40B4-BE49-F238E27FC236}">
                <a16:creationId xmlns:a16="http://schemas.microsoft.com/office/drawing/2014/main" id="{B5B3C360-45F1-481B-B684-5B4DCF7BE2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536" y="3901408"/>
            <a:ext cx="6198915" cy="295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5954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-14669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Henry Hub, Erath LA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27</a:t>
            </a:fld>
            <a:endParaRPr lang="en-US"/>
          </a:p>
        </p:txBody>
      </p:sp>
      <p:pic>
        <p:nvPicPr>
          <p:cNvPr id="3" name="Picture 2" descr="An aerial view of a city&#10;&#10;Description automatically generated with medium confidence">
            <a:extLst>
              <a:ext uri="{FF2B5EF4-FFF2-40B4-BE49-F238E27FC236}">
                <a16:creationId xmlns:a16="http://schemas.microsoft.com/office/drawing/2014/main" id="{CB15D4E8-C8FA-43B3-ADE0-988669988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82" y="416217"/>
            <a:ext cx="11452059" cy="644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8946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28</a:t>
            </a:fld>
            <a:endParaRPr lang="en-US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E6A9E85B-4E27-48CC-B764-A4DF6805C351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U.S. &amp; Canadian gas production</a:t>
            </a:r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99B1D2-0A11-47E4-9567-95A433C06EB0}"/>
              </a:ext>
            </a:extLst>
          </p:cNvPr>
          <p:cNvSpPr txBox="1"/>
          <p:nvPr/>
        </p:nvSpPr>
        <p:spPr>
          <a:xfrm>
            <a:off x="252052" y="655735"/>
            <a:ext cx="43090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b="1" dirty="0">
                <a:solidFill>
                  <a:srgbClr val="C00000"/>
                </a:solidFill>
              </a:rPr>
              <a:t>U.S. &amp; Canadian natural gas production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/>
              <a:t>Pipeline network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/>
              <a:t>LNG export licensing policy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/>
              <a:t>LNG import &amp; export facilities (history and pending)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19776B4-B736-47F0-BB64-7ED478118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3006793"/>
            <a:ext cx="5431971" cy="385120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15409B3-EBD8-4862-B046-C8A9B131C3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620"/>
          <a:stretch/>
        </p:blipFill>
        <p:spPr>
          <a:xfrm>
            <a:off x="7331350" y="472126"/>
            <a:ext cx="3434625" cy="2672003"/>
          </a:xfrm>
          <a:prstGeom prst="rect">
            <a:avLst/>
          </a:prstGeom>
        </p:spPr>
      </p:pic>
      <p:pic>
        <p:nvPicPr>
          <p:cNvPr id="26" name="Picture 25" descr="Map&#10;&#10;Description automatically generated">
            <a:extLst>
              <a:ext uri="{FF2B5EF4-FFF2-40B4-BE49-F238E27FC236}">
                <a16:creationId xmlns:a16="http://schemas.microsoft.com/office/drawing/2014/main" id="{F6361312-08E6-48BD-8665-A846C47DC2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743" y="3185369"/>
            <a:ext cx="5214258" cy="353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2089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29</a:t>
            </a:fld>
            <a:endParaRPr lang="en-US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E6A9E85B-4E27-48CC-B764-A4DF6805C351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chemeClr val="bg1"/>
                </a:solidFill>
              </a:rPr>
              <a:t>	Data: Weekly 3-month futures prices, compared to spot</a:t>
            </a:r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FF3B77-A424-4959-871A-5BF0ADA76147}"/>
              </a:ext>
            </a:extLst>
          </p:cNvPr>
          <p:cNvSpPr txBox="1"/>
          <p:nvPr/>
        </p:nvSpPr>
        <p:spPr>
          <a:xfrm>
            <a:off x="594247" y="3771027"/>
            <a:ext cx="58024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use 3-month futures prices: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To eliminate spike outliers (hurricanes, Feb. Texas freeze, COVID onset, etc.)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Coal prices are 3-mo futures (no true spot market for coal)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Weekly price data (Mondays) for regressions analysis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Gas, oil: Feb 1, 1997 – Nov 27, 2023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Coal: March 12, 2007 – Nov. 27, 2023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Quantity data are monthly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Source: EIA (oil, gas), SNL (coal)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04F61D-FC1B-3ADE-2E85-866AAEA64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849" y="430886"/>
            <a:ext cx="4508555" cy="32717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4D035A-77AF-4137-6C20-23E1D0732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138" y="430886"/>
            <a:ext cx="4544171" cy="32976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46FABA-B3A3-E3F0-4899-E776C98839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9264" y="3680116"/>
            <a:ext cx="4347045" cy="315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253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3</a:t>
            </a:fld>
            <a:endParaRPr lang="en-US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E6A9E85B-4E27-48CC-B764-A4DF6805C351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chemeClr val="bg1"/>
                </a:solidFill>
              </a:rPr>
              <a:t>	….and to pressure for expanding exports, …</a:t>
            </a:r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9205D2-68DF-44DA-B096-439615C9097E}"/>
              </a:ext>
            </a:extLst>
          </p:cNvPr>
          <p:cNvSpPr txBox="1"/>
          <p:nvPr/>
        </p:nvSpPr>
        <p:spPr>
          <a:xfrm>
            <a:off x="1275182" y="1449202"/>
            <a:ext cx="563263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C00000"/>
                </a:solidFill>
              </a:rPr>
              <a:t>May 2016: LNG exports begin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sz="1600" dirty="0"/>
              <a:t>Chenier Sabine Pass train 1 begins shipments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sz="1600" dirty="0"/>
              <a:t>Pipeline exports to Mexico ramped up in spring 2015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B17871-367D-D761-8C11-A654F4CB5F60}"/>
              </a:ext>
            </a:extLst>
          </p:cNvPr>
          <p:cNvSpPr txBox="1"/>
          <p:nvPr/>
        </p:nvSpPr>
        <p:spPr>
          <a:xfrm>
            <a:off x="185587" y="430886"/>
            <a:ext cx="56326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LNG exports to non-FTA countries require a DOE license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Section 3 of the Natural Gas Act (</a:t>
            </a:r>
            <a:r>
              <a:rPr lang="en-US" sz="1600" dirty="0">
                <a:hlinkClick r:id="rId2" tooltip="Read more about 15 U.S.C. § 717b)"/>
              </a:rPr>
              <a:t>15 U.S.C. § 717b</a:t>
            </a:r>
            <a:r>
              <a:rPr lang="en-US" sz="1600" dirty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May 29, 2014 DOE completed EIA and proposed regulations for reviewing LNG export applications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E1F410-02DE-EF14-9A65-7F76002F5B85}"/>
              </a:ext>
            </a:extLst>
          </p:cNvPr>
          <p:cNvSpPr txBox="1"/>
          <p:nvPr/>
        </p:nvSpPr>
        <p:spPr>
          <a:xfrm>
            <a:off x="225342" y="2387664"/>
            <a:ext cx="629969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The U.S. currently exports 20% of production </a:t>
            </a:r>
          </a:p>
          <a:p>
            <a:r>
              <a:rPr lang="en-US" sz="1600" dirty="0"/>
              <a:t>…but imports LNG to regions with limited pipeline capacity (New England)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543905D-322D-F954-3DC3-C28A325C4FDD}"/>
              </a:ext>
            </a:extLst>
          </p:cNvPr>
          <p:cNvGrpSpPr/>
          <p:nvPr/>
        </p:nvGrpSpPr>
        <p:grpSpPr>
          <a:xfrm>
            <a:off x="0" y="2981962"/>
            <a:ext cx="5346400" cy="3811210"/>
            <a:chOff x="234422" y="2780004"/>
            <a:chExt cx="5632635" cy="40874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58ED885-5031-0BBE-316E-BA3A7F759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422" y="2780004"/>
              <a:ext cx="5632635" cy="4087489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935F03C-3DC1-15C3-4598-FEFA17C9EFC8}"/>
                </a:ext>
              </a:extLst>
            </p:cNvPr>
            <p:cNvSpPr txBox="1"/>
            <p:nvPr/>
          </p:nvSpPr>
          <p:spPr>
            <a:xfrm>
              <a:off x="1057323" y="5032103"/>
              <a:ext cx="10249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Source: EIA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2E36401-B59E-0951-3039-C8133D143D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5776" y="3548728"/>
            <a:ext cx="6546224" cy="3066221"/>
          </a:xfrm>
          <a:prstGeom prst="rect">
            <a:avLst/>
          </a:prstGeom>
        </p:spPr>
      </p:pic>
      <p:pic>
        <p:nvPicPr>
          <p:cNvPr id="6" name="Picture 5" descr="An aerial view of a city&#10;&#10;Description automatically generated with medium confidence">
            <a:extLst>
              <a:ext uri="{FF2B5EF4-FFF2-40B4-BE49-F238E27FC236}">
                <a16:creationId xmlns:a16="http://schemas.microsoft.com/office/drawing/2014/main" id="{AA01C9A1-F0B5-A87F-3B97-19CFA74BBF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341" y="442291"/>
            <a:ext cx="5086779" cy="286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4530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30</a:t>
            </a:fld>
            <a:endParaRPr lang="en-US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E6A9E85B-4E27-48CC-B764-A4DF6805C351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chemeClr val="bg1"/>
                </a:solidFill>
              </a:rPr>
              <a:t>	Data: Domestic spreads open up across hubs because of pipeline constraints</a:t>
            </a:r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CF53A0-D560-4BFF-8433-6A46BF339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761" y="426829"/>
            <a:ext cx="8865704" cy="643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4716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31</a:t>
            </a:fld>
            <a:endParaRPr lang="en-US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E6A9E85B-4E27-48CC-B764-A4DF6805C351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chemeClr val="bg1"/>
                </a:solidFill>
              </a:rPr>
              <a:t>	 Data: EU country prices largely track each other</a:t>
            </a:r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091FE8-2578-4A36-9073-7B30BF0DF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441" y="430949"/>
            <a:ext cx="8854344" cy="642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5771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EU TTF gas and Brent (both spot): Cointegration (through May 1, 2021)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32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F79897-9D33-4485-AD6A-53DCB469C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955" y="459625"/>
            <a:ext cx="8784090" cy="63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207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B0543B95-1FA6-4FEB-BACF-EE9F1DD39A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6"/>
          <a:stretch/>
        </p:blipFill>
        <p:spPr>
          <a:xfrm>
            <a:off x="538084" y="764876"/>
            <a:ext cx="6185494" cy="3501316"/>
          </a:xfrm>
          <a:prstGeom prst="rect">
            <a:avLst/>
          </a:prstGeom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4</a:t>
            </a:fld>
            <a:endParaRPr lang="en-US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E6A9E85B-4E27-48CC-B764-A4DF6805C351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…and more LNG export facilities are approved or proposed</a:t>
            </a:r>
            <a:endParaRPr lang="en-US" sz="1900" b="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A7D930-A385-5F37-F538-642CA5876CAA}"/>
              </a:ext>
            </a:extLst>
          </p:cNvPr>
          <p:cNvSpPr txBox="1"/>
          <p:nvPr/>
        </p:nvSpPr>
        <p:spPr>
          <a:xfrm>
            <a:off x="640351" y="446469"/>
            <a:ext cx="590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Potentially doubling onshore export capacity (S&amp;P Global)….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9BE3D6-A578-48E0-9AED-181D453CB626}"/>
              </a:ext>
            </a:extLst>
          </p:cNvPr>
          <p:cNvSpPr txBox="1"/>
          <p:nvPr/>
        </p:nvSpPr>
        <p:spPr>
          <a:xfrm>
            <a:off x="8373717" y="449483"/>
            <a:ext cx="2897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…plus Fast Gas and FSRUs!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ABAA940-02D6-3393-5193-5B797D22B7A8}"/>
              </a:ext>
            </a:extLst>
          </p:cNvPr>
          <p:cNvGrpSpPr/>
          <p:nvPr/>
        </p:nvGrpSpPr>
        <p:grpSpPr>
          <a:xfrm>
            <a:off x="8280971" y="877657"/>
            <a:ext cx="3232825" cy="3550506"/>
            <a:chOff x="8077886" y="815801"/>
            <a:chExt cx="3808628" cy="3958891"/>
          </a:xfrm>
        </p:grpSpPr>
        <p:pic>
          <p:nvPicPr>
            <p:cNvPr id="11" name="Picture 10" descr="A picture containing sky, water, outdoor, boat&#10;&#10;Description automatically generated">
              <a:extLst>
                <a:ext uri="{FF2B5EF4-FFF2-40B4-BE49-F238E27FC236}">
                  <a16:creationId xmlns:a16="http://schemas.microsoft.com/office/drawing/2014/main" id="{2B6EC7BD-EEA0-7931-C823-1AB07AAA4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7886" y="815801"/>
              <a:ext cx="3808628" cy="2142353"/>
            </a:xfrm>
            <a:prstGeom prst="rect">
              <a:avLst/>
            </a:prstGeom>
          </p:spPr>
        </p:pic>
        <p:pic>
          <p:nvPicPr>
            <p:cNvPr id="12" name="Picture 11" descr="A large ship in the water&#10;&#10;Description automatically generated with low confidence">
              <a:extLst>
                <a:ext uri="{FF2B5EF4-FFF2-40B4-BE49-F238E27FC236}">
                  <a16:creationId xmlns:a16="http://schemas.microsoft.com/office/drawing/2014/main" id="{04CF1546-E2BA-F075-B54E-07CCDBE0BB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7886" y="2958154"/>
              <a:ext cx="3808628" cy="1816538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2A2F355-3689-828C-F7DE-A48C82FD7742}"/>
              </a:ext>
            </a:extLst>
          </p:cNvPr>
          <p:cNvSpPr txBox="1"/>
          <p:nvPr/>
        </p:nvSpPr>
        <p:spPr>
          <a:xfrm>
            <a:off x="312266" y="4378379"/>
            <a:ext cx="2970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…amidst climate controversy.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667E1D9-A0A5-F776-E83C-F5BF3803A2CC}"/>
              </a:ext>
            </a:extLst>
          </p:cNvPr>
          <p:cNvGrpSpPr/>
          <p:nvPr/>
        </p:nvGrpSpPr>
        <p:grpSpPr>
          <a:xfrm>
            <a:off x="391589" y="4759045"/>
            <a:ext cx="4837957" cy="1824984"/>
            <a:chOff x="597072" y="4620819"/>
            <a:chExt cx="5055596" cy="200219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E2B5CF4-B90C-1FA4-9947-E500295DC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0351" y="5001144"/>
              <a:ext cx="5012317" cy="162187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D8B052D-C529-2037-189C-BDDD817875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7072" y="4620819"/>
              <a:ext cx="2295643" cy="438173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11090AF-7C17-3B35-74AF-486139635269}"/>
              </a:ext>
            </a:extLst>
          </p:cNvPr>
          <p:cNvGrpSpPr/>
          <p:nvPr/>
        </p:nvGrpSpPr>
        <p:grpSpPr>
          <a:xfrm>
            <a:off x="5959012" y="4866581"/>
            <a:ext cx="6005332" cy="732835"/>
            <a:chOff x="6042106" y="5087828"/>
            <a:chExt cx="5868343" cy="58370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F68BA21-392F-410D-9501-363DAAEADB5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557794" y="5087828"/>
              <a:ext cx="4352655" cy="5837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706168E-F597-96C3-7003-885173A960A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42106" y="5087828"/>
              <a:ext cx="1396384" cy="357343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1A82883-7D37-A25A-9973-CE320F3DC83D}"/>
              </a:ext>
            </a:extLst>
          </p:cNvPr>
          <p:cNvGrpSpPr/>
          <p:nvPr/>
        </p:nvGrpSpPr>
        <p:grpSpPr>
          <a:xfrm>
            <a:off x="5779214" y="5768583"/>
            <a:ext cx="5979782" cy="977651"/>
            <a:chOff x="5915720" y="5768583"/>
            <a:chExt cx="5843275" cy="82900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4DBA8F3-6744-9C17-02C9-3950580FCC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t="47279"/>
            <a:stretch/>
          </p:blipFill>
          <p:spPr>
            <a:xfrm>
              <a:off x="7285209" y="5768583"/>
              <a:ext cx="4473786" cy="829009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5A440A2-E200-717A-9D54-E01F93E34F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915720" y="5802067"/>
              <a:ext cx="1257365" cy="3810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1796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This paper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5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BF2231-E97F-65BD-EF65-0528983D90E8}"/>
              </a:ext>
            </a:extLst>
          </p:cNvPr>
          <p:cNvSpPr txBox="1"/>
          <p:nvPr/>
        </p:nvSpPr>
        <p:spPr>
          <a:xfrm>
            <a:off x="433157" y="767775"/>
            <a:ext cx="1079309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B00000"/>
                </a:solidFill>
              </a:rPr>
              <a:t>Three questions</a:t>
            </a:r>
            <a:endParaRPr lang="en-US" b="1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What has been the effect of LNG exports on U.S. gas prices?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What are implications for U.S. gas and coal prices going forward, assuming increased LNG export capacity?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What are implications for the U.S. energy transition?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>
                <a:solidFill>
                  <a:srgbClr val="B00000"/>
                </a:solidFill>
              </a:rPr>
              <a:t>Literature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C00000"/>
                </a:solidFill>
              </a:rPr>
              <a:t>Most closely related:</a:t>
            </a:r>
            <a:r>
              <a:rPr lang="en-US" dirty="0"/>
              <a:t> </a:t>
            </a:r>
            <a:r>
              <a:rPr lang="en-US" dirty="0" err="1"/>
              <a:t>Chiapipini</a:t>
            </a:r>
            <a:r>
              <a:rPr lang="en-US" dirty="0"/>
              <a:t>, </a:t>
            </a:r>
            <a:r>
              <a:rPr lang="en-US" dirty="0" err="1"/>
              <a:t>Jegourel</a:t>
            </a:r>
            <a:r>
              <a:rPr lang="en-US" dirty="0"/>
              <a:t>, and Raymond (Energy Economics 2019), Aguiar-</a:t>
            </a:r>
            <a:r>
              <a:rPr lang="en-US" dirty="0" err="1"/>
              <a:t>Conraria</a:t>
            </a:r>
            <a:r>
              <a:rPr lang="en-US" dirty="0"/>
              <a:t> (wp 2021), Han et al (J. Nat. Gas Science &amp; Engineering 2021) </a:t>
            </a:r>
            <a:r>
              <a:rPr lang="en-US" dirty="0" err="1"/>
              <a:t>Halser</a:t>
            </a:r>
            <a:r>
              <a:rPr lang="en-US" dirty="0"/>
              <a:t> et al. (wp 2023)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C00000"/>
                </a:solidFill>
              </a:rPr>
              <a:t>Older literature</a:t>
            </a:r>
            <a:r>
              <a:rPr lang="en-US" dirty="0">
                <a:solidFill>
                  <a:srgbClr val="C00000"/>
                </a:solidFill>
              </a:rPr>
              <a:t>:</a:t>
            </a:r>
            <a:r>
              <a:rPr lang="en-US" dirty="0"/>
              <a:t> Brown and </a:t>
            </a:r>
            <a:r>
              <a:rPr lang="en-US" dirty="0" err="1"/>
              <a:t>Yücel</a:t>
            </a:r>
            <a:r>
              <a:rPr lang="en-US" dirty="0"/>
              <a:t> (Energy Journal 2008), Ramberg &amp; Parsons (Energy Journal 2012), Zhang and Ji (Energy Policy 2018)…</a:t>
            </a:r>
            <a:endParaRPr lang="en-US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C00000"/>
                </a:solidFill>
              </a:rPr>
              <a:t>Others</a:t>
            </a:r>
            <a:r>
              <a:rPr lang="en-US" dirty="0">
                <a:solidFill>
                  <a:srgbClr val="C00000"/>
                </a:solidFill>
              </a:rPr>
              <a:t>:</a:t>
            </a:r>
            <a:r>
              <a:rPr lang="en-US" dirty="0"/>
              <a:t> Gilbert &amp; Roberts (JAERE 2018),…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Contribution relative to literature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Take advantage of Covid/Ukraine cycle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Incorporate coal prices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Align institutional episodes with estimated break dates and rolling estimates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Empirical estimation of liquefaction, transport, and regasification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Implications for U.S. fuel prices and power sector decarbonization</a:t>
            </a:r>
          </a:p>
        </p:txBody>
      </p:sp>
    </p:spTree>
    <p:extLst>
      <p:ext uri="{BB962C8B-B14F-4D97-AF65-F5344CB8AC3E}">
        <p14:creationId xmlns:p14="http://schemas.microsoft.com/office/powerpoint/2010/main" val="3558660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333FD0-056F-CE17-D4F2-6DC71FFBB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4598"/>
            <a:ext cx="7176052" cy="5207516"/>
          </a:xfrm>
          <a:prstGeom prst="rect">
            <a:avLst/>
          </a:prstGeom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6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C7A24B-4547-4C9A-BECE-1BA6D8D059D9}"/>
              </a:ext>
            </a:extLst>
          </p:cNvPr>
          <p:cNvSpPr txBox="1"/>
          <p:nvPr/>
        </p:nvSpPr>
        <p:spPr>
          <a:xfrm>
            <a:off x="3791721" y="5380672"/>
            <a:ext cx="69844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C00000"/>
                </a:solidFill>
              </a:rPr>
              <a:t>U.S. natural gas regimes</a:t>
            </a:r>
          </a:p>
          <a:p>
            <a:r>
              <a:rPr lang="en-US" b="1" i="1" dirty="0">
                <a:solidFill>
                  <a:srgbClr val="C00000"/>
                </a:solidFill>
              </a:rPr>
              <a:t>Ia.</a:t>
            </a:r>
            <a:r>
              <a:rPr lang="en-US" i="1" dirty="0"/>
              <a:t>	</a:t>
            </a:r>
            <a:r>
              <a:rPr lang="en-US" b="1" i="1" dirty="0">
                <a:solidFill>
                  <a:srgbClr val="C00000"/>
                </a:solidFill>
              </a:rPr>
              <a:t>Oil-gas cofiring (“burner tip parity”)</a:t>
            </a:r>
            <a:r>
              <a:rPr lang="en-US" i="1" dirty="0"/>
              <a:t>:</a:t>
            </a:r>
            <a:r>
              <a:rPr lang="en-US" dirty="0"/>
              <a:t> &lt; April 2006</a:t>
            </a:r>
          </a:p>
          <a:p>
            <a:r>
              <a:rPr lang="en-US" b="1" i="1" dirty="0">
                <a:solidFill>
                  <a:srgbClr val="C00000"/>
                </a:solidFill>
              </a:rPr>
              <a:t>Ib.</a:t>
            </a:r>
            <a:r>
              <a:rPr lang="en-US" i="1" dirty="0"/>
              <a:t> 	</a:t>
            </a:r>
            <a:r>
              <a:rPr lang="en-US" b="1" i="1" dirty="0">
                <a:solidFill>
                  <a:srgbClr val="C00000"/>
                </a:solidFill>
              </a:rPr>
              <a:t>Pre-fracking transition/financial crisis</a:t>
            </a:r>
            <a:r>
              <a:rPr lang="en-US" i="1" dirty="0"/>
              <a:t>:</a:t>
            </a:r>
            <a:r>
              <a:rPr lang="en-US" dirty="0"/>
              <a:t> April 2006 – January 2010</a:t>
            </a:r>
            <a:endParaRPr lang="en-US" i="1" dirty="0"/>
          </a:p>
          <a:p>
            <a:pPr marL="400050" indent="-400050">
              <a:buAutoNum type="romanUcPeriod" startAt="2"/>
            </a:pPr>
            <a:r>
              <a:rPr lang="en-US" b="1" i="1" dirty="0">
                <a:solidFill>
                  <a:srgbClr val="C00000"/>
                </a:solidFill>
              </a:rPr>
              <a:t>Fracking with shut-in gas</a:t>
            </a:r>
            <a:r>
              <a:rPr lang="en-US" dirty="0"/>
              <a:t>: 2010 – May 2016</a:t>
            </a:r>
          </a:p>
          <a:p>
            <a:pPr marL="400050" indent="-400050">
              <a:buAutoNum type="romanUcPeriod" startAt="2"/>
            </a:pPr>
            <a:r>
              <a:rPr lang="en-US" b="1" i="1" dirty="0">
                <a:solidFill>
                  <a:srgbClr val="C00000"/>
                </a:solidFill>
              </a:rPr>
              <a:t>LNG</a:t>
            </a:r>
            <a:r>
              <a:rPr lang="en-US" dirty="0"/>
              <a:t>: May 2016 – present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FE978AEB-1BB6-4A0A-A262-509D1B1467E5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Summary: Three regimes in natural gas prices (institutional regime dates)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430989-B022-6C65-0E3C-6C1EC9658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3962" y="912935"/>
            <a:ext cx="4693001" cy="340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761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9D38F38-AC6C-41A9-D553-909326A5DB43}"/>
              </a:ext>
            </a:extLst>
          </p:cNvPr>
          <p:cNvGrpSpPr/>
          <p:nvPr/>
        </p:nvGrpSpPr>
        <p:grpSpPr>
          <a:xfrm>
            <a:off x="64610" y="604456"/>
            <a:ext cx="7836999" cy="5652227"/>
            <a:chOff x="0" y="604456"/>
            <a:chExt cx="8177789" cy="59344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1698361-AB81-ED63-DA39-DAA94999AE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04456"/>
              <a:ext cx="8177789" cy="593445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A3CBA86-EF98-3215-26F9-30A9E25DC272}"/>
                </a:ext>
              </a:extLst>
            </p:cNvPr>
            <p:cNvSpPr txBox="1"/>
            <p:nvPr/>
          </p:nvSpPr>
          <p:spPr>
            <a:xfrm>
              <a:off x="1520687" y="2057400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III</a:t>
              </a:r>
            </a:p>
          </p:txBody>
        </p:sp>
      </p:grpSp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Regime III: Imposing NGCC parity cointegrating coefficients &amp; $3.50 </a:t>
            </a:r>
            <a:r>
              <a:rPr lang="en-US" sz="2000" dirty="0" err="1">
                <a:solidFill>
                  <a:schemeClr val="bg1"/>
                </a:solidFill>
              </a:rPr>
              <a:t>liqn</a:t>
            </a:r>
            <a:r>
              <a:rPr lang="en-US" sz="2000" dirty="0">
                <a:solidFill>
                  <a:schemeClr val="bg1"/>
                </a:solidFill>
              </a:rPr>
              <a:t>/transport/</a:t>
            </a:r>
            <a:r>
              <a:rPr lang="en-US" sz="2000" dirty="0" err="1">
                <a:solidFill>
                  <a:schemeClr val="bg1"/>
                </a:solidFill>
              </a:rPr>
              <a:t>regas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6E98D1-58C1-9A7C-02CE-0C4D860E7F68}"/>
              </a:ext>
            </a:extLst>
          </p:cNvPr>
          <p:cNvSpPr txBox="1"/>
          <p:nvPr/>
        </p:nvSpPr>
        <p:spPr>
          <a:xfrm>
            <a:off x="8071523" y="4659372"/>
            <a:ext cx="405586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DF, DF-GLS use automatic lag length selection.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Unit root tests of spreads impose NGCC parity.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Cointegrating coefficient estimated by DOLS with 6 leads &amp; lags with Newey-West SEs (6 lags)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Sample: 5/27/16 – 11/27/23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159893F-DBAB-59B6-4A2E-8606C4EBB7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944256"/>
              </p:ext>
            </p:extLst>
          </p:nvPr>
        </p:nvGraphicFramePr>
        <p:xfrm>
          <a:off x="8045727" y="687100"/>
          <a:ext cx="3973214" cy="3922673"/>
        </p:xfrm>
        <a:graphic>
          <a:graphicData uri="http://schemas.openxmlformats.org/drawingml/2006/table">
            <a:tbl>
              <a:tblPr bandRow="1">
                <a:solidFill>
                  <a:schemeClr val="accent2">
                    <a:lumMod val="20000"/>
                    <a:lumOff val="80000"/>
                  </a:schemeClr>
                </a:solidFill>
                <a:tableStyleId>{21E4AEA4-8DFA-4A89-87EB-49C32662AFE0}</a:tableStyleId>
              </a:tblPr>
              <a:tblGrid>
                <a:gridCol w="805070">
                  <a:extLst>
                    <a:ext uri="{9D8B030D-6E8A-4147-A177-3AD203B41FA5}">
                      <a16:colId xmlns:a16="http://schemas.microsoft.com/office/drawing/2014/main" val="163693704"/>
                    </a:ext>
                  </a:extLst>
                </a:gridCol>
                <a:gridCol w="827960">
                  <a:extLst>
                    <a:ext uri="{9D8B030D-6E8A-4147-A177-3AD203B41FA5}">
                      <a16:colId xmlns:a16="http://schemas.microsoft.com/office/drawing/2014/main" val="2931954875"/>
                    </a:ext>
                  </a:extLst>
                </a:gridCol>
                <a:gridCol w="1192742">
                  <a:extLst>
                    <a:ext uri="{9D8B030D-6E8A-4147-A177-3AD203B41FA5}">
                      <a16:colId xmlns:a16="http://schemas.microsoft.com/office/drawing/2014/main" val="3805579000"/>
                    </a:ext>
                  </a:extLst>
                </a:gridCol>
                <a:gridCol w="1147442">
                  <a:extLst>
                    <a:ext uri="{9D8B030D-6E8A-4147-A177-3AD203B41FA5}">
                      <a16:colId xmlns:a16="http://schemas.microsoft.com/office/drawing/2014/main" val="1504093903"/>
                    </a:ext>
                  </a:extLst>
                </a:gridCol>
              </a:tblGrid>
              <a:tr h="691565"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Unit root tests with trend p-value</a:t>
                      </a:r>
                    </a:p>
                  </a:txBody>
                  <a:tcPr marL="3175" marR="3175" marT="317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Cointegra</a:t>
                      </a:r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-ting </a:t>
                      </a:r>
                      <a:r>
                        <a:rPr lang="en-US" sz="18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coeffi-cient</a:t>
                      </a:r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(SE)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361509"/>
                  </a:ext>
                </a:extLst>
              </a:tr>
              <a:tr h="506895"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DF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DF-GLS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>
                          <a:effectLst/>
                        </a:rPr>
                        <a:t>Cointegra</a:t>
                      </a:r>
                      <a:r>
                        <a:rPr lang="en-US" sz="1800" b="1" u="none" strike="noStrike" dirty="0">
                          <a:effectLst/>
                        </a:rPr>
                        <a:t>-ting </a:t>
                      </a:r>
                      <a:r>
                        <a:rPr lang="en-US" sz="1800" b="1" u="none" strike="noStrike" dirty="0" err="1">
                          <a:effectLst/>
                        </a:rPr>
                        <a:t>coeffi-cient</a:t>
                      </a:r>
                      <a:r>
                        <a:rPr lang="en-US" sz="1800" b="1" u="none" strike="noStrike" dirty="0">
                          <a:effectLst/>
                        </a:rPr>
                        <a:t> (SE)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0824089"/>
                  </a:ext>
                </a:extLst>
              </a:tr>
              <a:tr h="2535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HH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0.338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&gt;0.10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-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425894"/>
                  </a:ext>
                </a:extLst>
              </a:tr>
              <a:tr h="2535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WTI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0.402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&gt;0.10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-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783660"/>
                  </a:ext>
                </a:extLst>
              </a:tr>
              <a:tr h="5042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Coal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0.727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&gt;0.10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-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7151755"/>
                  </a:ext>
                </a:extLst>
              </a:tr>
              <a:tr h="253577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HH-WTI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0.013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&lt;.05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1.013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065752"/>
                  </a:ext>
                </a:extLst>
              </a:tr>
              <a:tr h="253577">
                <a:tc v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(0.115)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45288"/>
                  </a:ext>
                </a:extLst>
              </a:tr>
              <a:tr h="253577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HH-coal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0.092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&lt;.05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0.906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956463"/>
                  </a:ext>
                </a:extLst>
              </a:tr>
              <a:tr h="253577">
                <a:tc v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(.049)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620540"/>
                  </a:ext>
                </a:extLst>
              </a:tr>
              <a:tr h="253577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WTI-coal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0.079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&lt;.05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0.962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98584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(0.143)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52024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6C8B92B-1CE9-47B1-4C08-C314CA0E1AAF}"/>
              </a:ext>
            </a:extLst>
          </p:cNvPr>
          <p:cNvSpPr txBox="1"/>
          <p:nvPr/>
        </p:nvSpPr>
        <p:spPr>
          <a:xfrm>
            <a:off x="325139" y="6200358"/>
            <a:ext cx="74323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Source for $3.50 liquefaction/transport/regasification cost: CSIS (2019) industry analysts</a:t>
            </a:r>
          </a:p>
        </p:txBody>
      </p:sp>
    </p:spTree>
    <p:extLst>
      <p:ext uri="{BB962C8B-B14F-4D97-AF65-F5344CB8AC3E}">
        <p14:creationId xmlns:p14="http://schemas.microsoft.com/office/powerpoint/2010/main" val="1531177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Outline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1EBCCC-C490-4F7E-A36E-059D15FD48FF}"/>
              </a:ext>
            </a:extLst>
          </p:cNvPr>
          <p:cNvSpPr txBox="1"/>
          <p:nvPr/>
        </p:nvSpPr>
        <p:spPr>
          <a:xfrm>
            <a:off x="562250" y="1263656"/>
            <a:ext cx="10259941" cy="2819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B00000"/>
                </a:solidFill>
              </a:rPr>
              <a:t>Outline</a:t>
            </a:r>
            <a:endParaRPr lang="en-US" b="1" dirty="0"/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dirty="0"/>
              <a:t>Natural gas history – some key events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dirty="0"/>
              <a:t>Summary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dirty="0"/>
              <a:t>Empirical analysis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dirty="0"/>
              <a:t>Implications for the energy transition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LcPeriod"/>
            </a:pPr>
            <a:r>
              <a:rPr lang="en-US" dirty="0"/>
              <a:t>Price projections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LcPeriod"/>
            </a:pPr>
            <a:r>
              <a:rPr lang="en-US" dirty="0"/>
              <a:t>Emissions impacts (U.S. only – not global equilibrium)</a:t>
            </a:r>
          </a:p>
        </p:txBody>
      </p:sp>
    </p:spTree>
    <p:extLst>
      <p:ext uri="{BB962C8B-B14F-4D97-AF65-F5344CB8AC3E}">
        <p14:creationId xmlns:p14="http://schemas.microsoft.com/office/powerpoint/2010/main" val="1214261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7FE74FE-64E7-44A7-99B6-F20F65D165F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192000" cy="430886"/>
          </a:xfrm>
          <a:prstGeom prst="rect">
            <a:avLst/>
          </a:prstGeom>
          <a:solidFill>
            <a:srgbClr val="B00000"/>
          </a:solidFill>
          <a:ln w="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ts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 Empirical analysis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B4E294E-52C9-41BD-A41B-5389E17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770DD09-F61C-493C-8818-4311C754F91E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4411D0-3D66-47CC-9E4F-7FD4159CBA39}"/>
              </a:ext>
            </a:extLst>
          </p:cNvPr>
          <p:cNvSpPr txBox="1"/>
          <p:nvPr/>
        </p:nvSpPr>
        <p:spPr>
          <a:xfrm>
            <a:off x="499785" y="808510"/>
            <a:ext cx="986175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B00000"/>
                </a:solidFill>
              </a:rPr>
              <a:t>Methods:</a:t>
            </a:r>
            <a:r>
              <a:rPr lang="en-US" dirty="0"/>
              <a:t> Unit roots, cointegration, break date estimation, rolling cointegrating estimators (DOLS)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Methods notes: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This is a nonstandard break problem – end or commencement of a cointegration regime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No formal break tests b/c maintained hypotheses for break tests require stationarity or cointegration – under non-cointegration a break date test/estimator is meaningless</a:t>
            </a:r>
          </a:p>
          <a:p>
            <a:endParaRPr lang="en-US" b="1" dirty="0">
              <a:solidFill>
                <a:srgbClr val="B00000"/>
              </a:solidFill>
            </a:endParaRPr>
          </a:p>
          <a:p>
            <a:r>
              <a:rPr lang="en-US" b="1" dirty="0">
                <a:solidFill>
                  <a:srgbClr val="B00000"/>
                </a:solidFill>
              </a:rPr>
              <a:t>Results: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series have unit roots full-sample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Evidence for cointegration varies by regime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Estimated cointegrating coefficients vary by regime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Empirically estimated break dates roughly correspond to institutional break dates</a:t>
            </a:r>
          </a:p>
        </p:txBody>
      </p:sp>
    </p:spTree>
    <p:extLst>
      <p:ext uri="{BB962C8B-B14F-4D97-AF65-F5344CB8AC3E}">
        <p14:creationId xmlns:p14="http://schemas.microsoft.com/office/powerpoint/2010/main" val="411458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8030</TotalTime>
  <Words>1914</Words>
  <Application>Microsoft Office PowerPoint</Application>
  <PresentationFormat>Widescreen</PresentationFormat>
  <Paragraphs>312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Courier 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Stock, James H.</dc:creator>
  <cp:lastModifiedBy>Sysyn, Amy L</cp:lastModifiedBy>
  <cp:revision>1294</cp:revision>
  <dcterms:created xsi:type="dcterms:W3CDTF">2019-12-01T20:26:42Z</dcterms:created>
  <dcterms:modified xsi:type="dcterms:W3CDTF">2024-01-18T20:30:33Z</dcterms:modified>
</cp:coreProperties>
</file>